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7" r:id="rId4"/>
    <p:sldId id="290" r:id="rId5"/>
    <p:sldId id="289" r:id="rId6"/>
    <p:sldId id="275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72" r:id="rId15"/>
    <p:sldId id="273" r:id="rId16"/>
    <p:sldId id="278" r:id="rId17"/>
    <p:sldId id="279" r:id="rId18"/>
    <p:sldId id="267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5E"/>
    <a:srgbClr val="85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5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8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7831-9E7B-41AD-9336-03089271CEC3}" type="datetimeFigureOut">
              <a:rPr lang="pt-BR" smtClean="0"/>
              <a:pPr/>
              <a:t>17/11/2013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372057"/>
            <a:ext cx="4293477" cy="32403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699792" y="4365104"/>
            <a:ext cx="372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Para Computação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08563" y="4659290"/>
            <a:ext cx="395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Enumerabilidade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Indução Matemática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212232" y="55976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Aula de Monitoria – </a:t>
            </a:r>
            <a:r>
              <a:rPr lang="pt-BR" sz="2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Miniprova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2</a:t>
            </a:r>
          </a:p>
          <a:p>
            <a:pPr algn="r"/>
            <a:r>
              <a:rPr lang="pt-BR" sz="2800" b="1" dirty="0" smtClean="0">
                <a:solidFill>
                  <a:schemeClr val="bg1">
                    <a:lumMod val="75000"/>
                  </a:schemeClr>
                </a:solidFill>
              </a:rPr>
              <a:t>2013.2</a:t>
            </a:r>
          </a:p>
        </p:txBody>
      </p:sp>
    </p:spTree>
    <p:extLst>
      <p:ext uri="{BB962C8B-B14F-4D97-AF65-F5344CB8AC3E}">
        <p14:creationId xmlns:p14="http://schemas.microsoft.com/office/powerpoint/2010/main" val="2842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633714" y="3356992"/>
                <a:ext cx="7970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/>
                  <a:t>CASO BASE: </a:t>
                </a:r>
                <a:r>
                  <a:rPr lang="pt-BR" dirty="0" smtClean="0"/>
                  <a:t>Provamos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𝑏𝑎𝑠𝑒</m:t>
                        </m:r>
                      </m:e>
                    </m:d>
                  </m:oMath>
                </a14:m>
                <a:endParaRPr lang="pt-BR" b="0" dirty="0" smtClean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14" y="3356992"/>
                <a:ext cx="797073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89" t="-8333" b="-2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/>
              <p:cNvSpPr/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dirty="0"/>
                  <a:t>Para provar que a premissa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𝑃</m:t>
                    </m:r>
                    <m:r>
                      <a:rPr lang="pt-BR" i="1">
                        <a:latin typeface="Cambria Math"/>
                      </a:rPr>
                      <m:t>(</m:t>
                    </m:r>
                    <m:r>
                      <a:rPr lang="pt-BR" i="1">
                        <a:latin typeface="Cambria Math"/>
                      </a:rPr>
                      <m:t>𝑛</m:t>
                    </m:r>
                    <m:r>
                      <a:rPr lang="pt-BR" i="1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é verdadeira para todos os inteiros positivos </a:t>
                </a:r>
                <a:r>
                  <a:rPr lang="pt-BR" i="1" dirty="0"/>
                  <a:t>n, </a:t>
                </a:r>
                <a:r>
                  <a:rPr lang="pt-BR" dirty="0"/>
                  <a:t>precisamos fazer dois passos:</a:t>
                </a:r>
              </a:p>
            </p:txBody>
          </p:sp>
        </mc:Choice>
        <mc:Fallback xmlns="">
          <p:sp>
            <p:nvSpPr>
              <p:cNvPr id="7" name="Retâ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" t="-5660" r="-489" b="-141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65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633714" y="3356992"/>
                <a:ext cx="797073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/>
                  <a:t>CASO BASE: </a:t>
                </a:r>
                <a:r>
                  <a:rPr lang="pt-BR" dirty="0" smtClean="0"/>
                  <a:t>Provamos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𝑏𝑎𝑠𝑒</m:t>
                        </m:r>
                      </m:e>
                    </m:d>
                  </m:oMath>
                </a14:m>
                <a:endParaRPr lang="pt-BR" dirty="0" smtClean="0"/>
              </a:p>
              <a:p>
                <a:endParaRPr lang="pt-BR" b="1" dirty="0"/>
              </a:p>
              <a:p>
                <a:r>
                  <a:rPr lang="pt-BR" b="1" dirty="0" smtClean="0"/>
                  <a:t>PASSO INDUTIVO: </a:t>
                </a:r>
                <a:r>
                  <a:rPr lang="pt-BR" dirty="0" smtClean="0"/>
                  <a:t>Provamos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pt-BR" b="0" i="1" smtClean="0">
                        <a:latin typeface="Cambria Math"/>
                      </a:rPr>
                      <m:t>→</m:t>
                    </m:r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endParaRPr lang="pt-BR" b="0" dirty="0" smtClean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14" y="3356992"/>
                <a:ext cx="7970734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689" t="-3311" b="-993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/>
              <p:cNvSpPr/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dirty="0"/>
                  <a:t>Para provar que a premissa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𝑃</m:t>
                    </m:r>
                    <m:r>
                      <a:rPr lang="pt-BR" i="1">
                        <a:latin typeface="Cambria Math"/>
                      </a:rPr>
                      <m:t>(</m:t>
                    </m:r>
                    <m:r>
                      <a:rPr lang="pt-BR" i="1">
                        <a:latin typeface="Cambria Math"/>
                      </a:rPr>
                      <m:t>𝑛</m:t>
                    </m:r>
                    <m:r>
                      <a:rPr lang="pt-BR" i="1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é verdadeira para todos os inteiros positivos </a:t>
                </a:r>
                <a:r>
                  <a:rPr lang="pt-BR" i="1" dirty="0"/>
                  <a:t>n, </a:t>
                </a:r>
                <a:r>
                  <a:rPr lang="pt-BR" dirty="0"/>
                  <a:t>precisamos fazer dois passos:</a:t>
                </a:r>
              </a:p>
            </p:txBody>
          </p:sp>
        </mc:Choice>
        <mc:Fallback xmlns="">
          <p:sp>
            <p:nvSpPr>
              <p:cNvPr id="7" name="Retâ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" t="-5660" r="-489" b="-141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41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633714" y="3356992"/>
                <a:ext cx="797073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/>
                  <a:t>CASO BASE: </a:t>
                </a:r>
                <a:r>
                  <a:rPr lang="pt-BR" dirty="0" smtClean="0"/>
                  <a:t>Provamos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𝑏𝑎𝑠𝑒</m:t>
                        </m:r>
                      </m:e>
                    </m:d>
                  </m:oMath>
                </a14:m>
                <a:endParaRPr lang="pt-BR" dirty="0" smtClean="0"/>
              </a:p>
              <a:p>
                <a:endParaRPr lang="pt-BR" b="1" dirty="0"/>
              </a:p>
              <a:p>
                <a:r>
                  <a:rPr lang="pt-BR" b="1" dirty="0" smtClean="0"/>
                  <a:t>PASSO INDUTIVO: </a:t>
                </a:r>
                <a:r>
                  <a:rPr lang="pt-BR" dirty="0" smtClean="0"/>
                  <a:t>Provamos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pt-BR" b="0" i="1" smtClean="0">
                        <a:latin typeface="Cambria Math"/>
                      </a:rPr>
                      <m:t>→</m:t>
                    </m:r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endParaRPr lang="pt-BR" b="0" dirty="0" smtClean="0"/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pt-BR" b="0" dirty="0" smtClean="0"/>
                  <a:t>Assumimos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pt-BR" b="0" dirty="0" smtClean="0"/>
                  <a:t>, onde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r>
                      <a:rPr lang="pt-BR" b="0" i="1" smtClean="0">
                        <a:latin typeface="Cambria Math"/>
                      </a:rPr>
                      <m:t>(</m:t>
                    </m:r>
                    <m:r>
                      <a:rPr lang="pt-BR" b="0" i="1" smtClean="0">
                        <a:latin typeface="Cambria Math"/>
                      </a:rPr>
                      <m:t>𝑘</m:t>
                    </m:r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b="0" dirty="0" smtClean="0"/>
                  <a:t> é a </a:t>
                </a:r>
                <a:r>
                  <a:rPr lang="pt-BR" b="1" i="1" dirty="0" smtClean="0"/>
                  <a:t>hipótese indutiva(H.I.)</a:t>
                </a:r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14" y="3356992"/>
                <a:ext cx="7970734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689" t="-2538" r="-612" b="-710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/>
              <p:cNvSpPr/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dirty="0"/>
                  <a:t>Para provar que a premissa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𝑃</m:t>
                    </m:r>
                    <m:r>
                      <a:rPr lang="pt-BR" i="1">
                        <a:latin typeface="Cambria Math"/>
                      </a:rPr>
                      <m:t>(</m:t>
                    </m:r>
                    <m:r>
                      <a:rPr lang="pt-BR" i="1">
                        <a:latin typeface="Cambria Math"/>
                      </a:rPr>
                      <m:t>𝑛</m:t>
                    </m:r>
                    <m:r>
                      <a:rPr lang="pt-BR" i="1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é verdadeira para todos os inteiros positivos </a:t>
                </a:r>
                <a:r>
                  <a:rPr lang="pt-BR" i="1" dirty="0"/>
                  <a:t>n, </a:t>
                </a:r>
                <a:r>
                  <a:rPr lang="pt-BR" dirty="0"/>
                  <a:t>precisamos fazer dois passos:</a:t>
                </a:r>
              </a:p>
            </p:txBody>
          </p:sp>
        </mc:Choice>
        <mc:Fallback xmlns="">
          <p:sp>
            <p:nvSpPr>
              <p:cNvPr id="7" name="Retâ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" t="-5660" r="-489" b="-141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55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633714" y="3356992"/>
                <a:ext cx="797073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/>
                  <a:t>CASO BASE: </a:t>
                </a:r>
                <a:r>
                  <a:rPr lang="pt-BR" dirty="0" smtClean="0"/>
                  <a:t>Provamos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𝑏𝑎𝑠𝑒</m:t>
                        </m:r>
                      </m:e>
                    </m:d>
                  </m:oMath>
                </a14:m>
                <a:endParaRPr lang="pt-BR" dirty="0" smtClean="0"/>
              </a:p>
              <a:p>
                <a:endParaRPr lang="pt-BR" b="1" dirty="0"/>
              </a:p>
              <a:p>
                <a:r>
                  <a:rPr lang="pt-BR" b="1" dirty="0" smtClean="0"/>
                  <a:t>PASSO INDUTIVO: </a:t>
                </a:r>
                <a:r>
                  <a:rPr lang="pt-BR" dirty="0" smtClean="0"/>
                  <a:t>Provamos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pt-BR" b="0" i="1" smtClean="0">
                        <a:latin typeface="Cambria Math"/>
                      </a:rPr>
                      <m:t>→</m:t>
                    </m:r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endParaRPr lang="pt-BR" b="0" dirty="0" smtClean="0"/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pt-BR" b="0" dirty="0" smtClean="0"/>
                  <a:t>Assumimos que é verdade para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pt-BR" b="0" dirty="0" smtClean="0"/>
                  <a:t>, onde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r>
                      <a:rPr lang="pt-BR" b="0" i="1" smtClean="0">
                        <a:latin typeface="Cambria Math"/>
                      </a:rPr>
                      <m:t>(</m:t>
                    </m:r>
                    <m:r>
                      <a:rPr lang="pt-BR" b="0" i="1" smtClean="0">
                        <a:latin typeface="Cambria Math"/>
                      </a:rPr>
                      <m:t>𝑘</m:t>
                    </m:r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b="0" dirty="0" smtClean="0"/>
                  <a:t> é a </a:t>
                </a:r>
                <a:r>
                  <a:rPr lang="pt-BR" b="1" i="1" dirty="0" smtClean="0"/>
                  <a:t>hipótese indutiva(H.I.)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pt-BR" dirty="0" smtClean="0"/>
                  <a:t>Provamos que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  <m:r>
                          <a:rPr lang="pt-BR" b="0" i="1" smtClean="0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r>
                  <a:rPr lang="pt-BR" dirty="0" smtClean="0"/>
                  <a:t> é verdade utilizando a </a:t>
                </a:r>
                <a:r>
                  <a:rPr lang="pt-BR" b="1" dirty="0" smtClean="0"/>
                  <a:t>HI</a:t>
                </a:r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14" y="3356992"/>
                <a:ext cx="7970734" cy="1477328"/>
              </a:xfrm>
              <a:prstGeom prst="rect">
                <a:avLst/>
              </a:prstGeom>
              <a:blipFill rotWithShape="1">
                <a:blip r:embed="rId3"/>
                <a:stretch>
                  <a:fillRect l="-689" t="-2066" r="-612" b="-57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/>
              <p:cNvSpPr/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dirty="0"/>
                  <a:t>Para provar que a premissa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𝑃</m:t>
                    </m:r>
                    <m:r>
                      <a:rPr lang="pt-BR" i="1">
                        <a:latin typeface="Cambria Math"/>
                      </a:rPr>
                      <m:t>(</m:t>
                    </m:r>
                    <m:r>
                      <a:rPr lang="pt-BR" i="1">
                        <a:latin typeface="Cambria Math"/>
                      </a:rPr>
                      <m:t>𝑛</m:t>
                    </m:r>
                    <m:r>
                      <a:rPr lang="pt-BR" i="1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é verdadeira para todos os inteiros positivos </a:t>
                </a:r>
                <a:r>
                  <a:rPr lang="pt-BR" i="1" dirty="0"/>
                  <a:t>n, </a:t>
                </a:r>
                <a:r>
                  <a:rPr lang="pt-BR" dirty="0"/>
                  <a:t>precisamos fazer dois passos:</a:t>
                </a:r>
              </a:p>
            </p:txBody>
          </p:sp>
        </mc:Choice>
        <mc:Fallback xmlns="">
          <p:sp>
            <p:nvSpPr>
              <p:cNvPr id="7" name="Retâ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" t="-5660" r="-489" b="-141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48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539552" y="1196752"/>
                <a:ext cx="7848871" cy="2899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b="1" dirty="0" smtClean="0"/>
                  <a:t>3</a:t>
                </a:r>
                <a:r>
                  <a:rPr lang="pt-BR" sz="2800" b="1" dirty="0" smtClean="0"/>
                  <a:t>ª)</a:t>
                </a:r>
                <a:r>
                  <a:rPr lang="pt-BR" sz="2800" dirty="0"/>
                  <a:t> </a:t>
                </a:r>
                <a:r>
                  <a:rPr lang="pt-BR" sz="2800" dirty="0" smtClean="0"/>
                  <a:t>Use a indução matemática para provar que para todo inteiro positivo n:</a:t>
                </a:r>
              </a:p>
              <a:p>
                <a:endParaRPr lang="pt-BR" sz="2800" dirty="0"/>
              </a:p>
              <a:p>
                <a:r>
                  <a:rPr lang="pt-BR" sz="2800" dirty="0" smtClean="0"/>
                  <a:t>	a)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8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800" b="0" i="1" smtClean="0">
                            <a:latin typeface="Cambria Math"/>
                          </a:rPr>
                          <m:t>𝑖</m:t>
                        </m:r>
                        <m:r>
                          <a:rPr lang="pt-BR" sz="28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pt-BR" sz="2800" b="0" i="1" smtClean="0">
                            <a:latin typeface="Cambria Math"/>
                          </a:rPr>
                          <m:t>𝑖</m:t>
                        </m:r>
                      </m:e>
                    </m:nary>
                  </m:oMath>
                </a14:m>
                <a:r>
                  <a:rPr lang="pt-BR" sz="2400" dirty="0" smtClean="0"/>
                  <a:t>  </a:t>
                </a:r>
                <a14:m>
                  <m:oMath xmlns:m="http://schemas.openxmlformats.org/officeDocument/2006/math">
                    <m:r>
                      <a:rPr lang="pt-BR" sz="24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pt-BR" sz="24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400" i="1">
                            <a:latin typeface="Cambria Math"/>
                          </a:rPr>
                          <m:t>𝑛</m:t>
                        </m:r>
                        <m:r>
                          <a:rPr lang="pt-BR" sz="2400" i="1">
                            <a:latin typeface="Cambria Math"/>
                          </a:rPr>
                          <m:t> ∗ (</m:t>
                        </m:r>
                        <m:r>
                          <a:rPr lang="pt-BR" sz="2400" i="1">
                            <a:latin typeface="Cambria Math"/>
                          </a:rPr>
                          <m:t>𝑛</m:t>
                        </m:r>
                        <m:r>
                          <a:rPr lang="pt-BR" sz="2400" i="1">
                            <a:latin typeface="Cambria Math"/>
                          </a:rPr>
                          <m:t>+1)</m:t>
                        </m:r>
                      </m:num>
                      <m:den>
                        <m:r>
                          <a:rPr lang="pt-BR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pt-BR" sz="2400" dirty="0" smtClean="0"/>
              </a:p>
              <a:p>
                <a:endParaRPr lang="pt-BR" sz="2400" dirty="0"/>
              </a:p>
              <a:p>
                <a:r>
                  <a:rPr lang="pt-BR" sz="2400" dirty="0" smtClean="0"/>
                  <a:t>	b</a:t>
                </a:r>
                <a:r>
                  <a:rPr lang="pt-BR" sz="2400" dirty="0" smtClean="0"/>
                  <a:t>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4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400" b="0" i="1" smtClean="0">
                            <a:latin typeface="Cambria Math"/>
                          </a:rPr>
                          <m:t>𝑖</m:t>
                        </m:r>
                        <m:r>
                          <a:rPr lang="pt-BR" sz="24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pt-BR" sz="24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pt-BR" sz="2400" b="0" i="1" smtClean="0">
                            <a:latin typeface="Cambria Math"/>
                          </a:rPr>
                          <m:t>3∗</m:t>
                        </m:r>
                        <m:sSup>
                          <m:sSupPr>
                            <m:ctrlPr>
                              <a:rPr lang="pt-BR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sz="2400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pt-BR" sz="2400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pt-BR" sz="2400" dirty="0" smtClean="0"/>
                  <a:t> </a:t>
                </a:r>
                <a14:m>
                  <m:oMath xmlns:m="http://schemas.openxmlformats.org/officeDocument/2006/math">
                    <m:r>
                      <a:rPr lang="pt-BR" sz="24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pt-BR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400" b="0" i="1" dirty="0" smtClean="0">
                            <a:latin typeface="Cambria Math"/>
                          </a:rPr>
                          <m:t>3 ∗ (</m:t>
                        </m:r>
                        <m:sSup>
                          <m:sSupPr>
                            <m:ctrlPr>
                              <a:rPr lang="pt-BR" sz="24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sz="2400" b="0" i="1" dirty="0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pt-BR" sz="24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pt-BR" sz="2400" b="0" i="1" dirty="0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  <m:r>
                          <a:rPr lang="pt-BR" sz="2400" b="0" i="1" dirty="0" smtClean="0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pt-BR" sz="24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pt-BR" sz="2400" dirty="0" smtClean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7848871" cy="2899127"/>
              </a:xfrm>
              <a:prstGeom prst="rect">
                <a:avLst/>
              </a:prstGeom>
              <a:blipFill rotWithShape="1">
                <a:blip r:embed="rId3"/>
                <a:stretch>
                  <a:fillRect l="-1632" t="-1891" b="-2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7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r>
              <a:rPr lang="pt-BR" sz="2800" b="1" dirty="0" smtClean="0"/>
              <a:t>ª)</a:t>
            </a:r>
            <a:r>
              <a:rPr lang="pt-BR" sz="2800" dirty="0"/>
              <a:t> </a:t>
            </a:r>
            <a:r>
              <a:rPr lang="pt-BR" sz="2800" dirty="0" smtClean="0"/>
              <a:t>Prove, por indução sobre n, que n²-1 é um múltiplo de 4 se n for ímpar.</a:t>
            </a:r>
          </a:p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165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539552" y="1196752"/>
                <a:ext cx="7848871" cy="404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b="1" dirty="0" smtClean="0"/>
                  <a:t>5</a:t>
                </a:r>
                <a:r>
                  <a:rPr lang="pt-BR" sz="2800" b="1" dirty="0" smtClean="0"/>
                  <a:t>ª)</a:t>
                </a:r>
                <a:r>
                  <a:rPr lang="pt-BR" sz="2800" dirty="0"/>
                  <a:t> </a:t>
                </a:r>
                <a:r>
                  <a:rPr lang="pt-BR" sz="2800" dirty="0" smtClean="0"/>
                  <a:t>Prove</a:t>
                </a:r>
                <a:r>
                  <a:rPr lang="pt-BR" sz="2800" dirty="0"/>
                  <a:t> </a:t>
                </a:r>
                <a:r>
                  <a:rPr lang="pt-BR" sz="2800" dirty="0" smtClean="0"/>
                  <a:t>por indução que, para todo </a:t>
                </a:r>
                <a:r>
                  <a:rPr lang="pt-BR" sz="2800" dirty="0" smtClean="0"/>
                  <a:t>t  </a:t>
                </a:r>
                <a14:m>
                  <m:oMath xmlns:m="http://schemas.openxmlformats.org/officeDocument/2006/math">
                    <m:r>
                      <a:rPr lang="pt-BR" sz="2800" i="1" smtClean="0">
                        <a:latin typeface="Cambria Math"/>
                      </a:rPr>
                      <m:t>ℕ</m:t>
                    </m:r>
                  </m:oMath>
                </a14:m>
                <a:r>
                  <a:rPr lang="pt-BR" sz="2800" dirty="0" smtClean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2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pt-BR" sz="28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pt-BR" sz="2800" b="0" i="1" smtClean="0">
                          <a:latin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</a:rPr>
                        <m:t>𝑃</m:t>
                      </m:r>
                      <m:sSup>
                        <m:sSup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sz="2800" b="0" i="1" smtClean="0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pt-BR" sz="2800" b="0" i="1" smtClean="0"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pt-BR" sz="2800" b="0" i="1" smtClean="0">
                          <a:latin typeface="Cambria Math"/>
                        </a:rPr>
                        <m:t> −</m:t>
                      </m:r>
                      <m:r>
                        <a:rPr lang="pt-BR" sz="2800" b="0" i="1" smtClean="0">
                          <a:latin typeface="Cambria Math"/>
                        </a:rPr>
                        <m:t>𝑌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pt-BR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sz="28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pt-BR" sz="2800" b="0" i="1" smtClean="0">
                                  <a:latin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pt-BR" sz="28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t-BR" sz="2800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pt-BR" sz="28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pt-BR" sz="2800" dirty="0" smtClean="0"/>
              </a:p>
              <a:p>
                <a:endParaRPr lang="pt-BR" sz="2800" dirty="0"/>
              </a:p>
              <a:p>
                <a:r>
                  <a:rPr lang="pt-BR" sz="2800" dirty="0" smtClean="0"/>
                  <a:t>Sabendo que, por definição:</a:t>
                </a:r>
              </a:p>
              <a:p>
                <a:r>
                  <a:rPr lang="pt-BR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𝑡</m:t>
                        </m:r>
                        <m:r>
                          <a:rPr lang="pt-BR" sz="28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𝑀</m:t>
                    </m:r>
                    <m:r>
                      <a:rPr lang="pt-BR" sz="2800" b="0" i="1" smtClean="0">
                        <a:latin typeface="Cambria Math"/>
                      </a:rPr>
                      <m:t> −</m:t>
                    </m:r>
                    <m:r>
                      <a:rPr lang="pt-BR" sz="2800" b="0" i="1" smtClean="0">
                        <a:latin typeface="Cambria Math"/>
                      </a:rPr>
                      <m:t>𝑌</m:t>
                    </m:r>
                  </m:oMath>
                </a14:m>
                <a:endParaRPr lang="pt-BR" sz="2800" dirty="0"/>
              </a:p>
              <a:p>
                <a:r>
                  <a:rPr lang="pt-BR" sz="2800" dirty="0" smtClean="0"/>
                  <a:t>	</a:t>
                </a:r>
                <a:endParaRPr lang="pt-BR" sz="2800" dirty="0" smtClean="0"/>
              </a:p>
              <a:p>
                <a:endParaRPr lang="pt-BR" sz="2800" dirty="0"/>
              </a:p>
              <a:p>
                <a:r>
                  <a:rPr lang="pt-BR" sz="2800" dirty="0" smtClean="0"/>
                  <a:t>	</a:t>
                </a:r>
                <a:endParaRPr lang="pt-BR" sz="2400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7848871" cy="4044312"/>
              </a:xfrm>
              <a:prstGeom prst="rect">
                <a:avLst/>
              </a:prstGeom>
              <a:blipFill rotWithShape="1">
                <a:blip r:embed="rId3"/>
                <a:stretch>
                  <a:fillRect l="-1632" t="-135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4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6ª)</a:t>
            </a:r>
            <a:r>
              <a:rPr lang="pt-BR" sz="2800" dirty="0"/>
              <a:t> </a:t>
            </a:r>
            <a:r>
              <a:rPr lang="pt-BR" sz="2800" dirty="0" smtClean="0"/>
              <a:t>Prove, por indução sobre n, que 4</a:t>
            </a:r>
            <a:r>
              <a:rPr lang="pt-BR" sz="2800" baseline="30000" dirty="0" smtClean="0"/>
              <a:t>n</a:t>
            </a:r>
            <a:r>
              <a:rPr lang="pt-BR" sz="2800" dirty="0" smtClean="0"/>
              <a:t> + 15n </a:t>
            </a:r>
            <a:r>
              <a:rPr lang="en-US" sz="2800" dirty="0" smtClean="0"/>
              <a:t>–</a:t>
            </a:r>
            <a:r>
              <a:rPr lang="pt-BR" sz="2800" dirty="0" smtClean="0"/>
              <a:t> 1 é divisível por 9 para todo natural </a:t>
            </a:r>
            <a:r>
              <a:rPr lang="pt-BR" sz="2800" dirty="0" err="1" smtClean="0"/>
              <a:t>n</a:t>
            </a:r>
            <a:r>
              <a:rPr lang="pt-BR" sz="2800" dirty="0" smtClean="0"/>
              <a:t> &gt;= 1.</a:t>
            </a:r>
          </a:p>
          <a:p>
            <a:r>
              <a:rPr lang="pt-BR" sz="2800" dirty="0" smtClean="0"/>
              <a:t>  </a:t>
            </a:r>
          </a:p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591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Dúvidas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86810" y="1628800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600" dirty="0" smtClean="0">
                <a:solidFill>
                  <a:srgbClr val="C00000"/>
                </a:solidFill>
                <a:cs typeface="Adobe Arabic" pitchFamily="18" charset="-78"/>
              </a:rPr>
              <a:t>?</a:t>
            </a:r>
            <a:endParaRPr lang="pt-BR" sz="19600" dirty="0">
              <a:solidFill>
                <a:srgbClr val="C00000"/>
              </a:solidFill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02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>
                <a:solidFill>
                  <a:srgbClr val="B2605E"/>
                </a:solidFill>
              </a:rPr>
              <a:t>Enumerabilidade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Definição</a:t>
            </a:r>
          </a:p>
          <a:p>
            <a:pPr eaLnBrk="1" hangingPunct="1"/>
            <a:endParaRPr lang="pt-BR" sz="2800" b="1" dirty="0"/>
          </a:p>
          <a:p>
            <a:pPr eaLnBrk="1" hangingPunct="1"/>
            <a:r>
              <a:rPr lang="pt-BR" sz="2800" b="1" dirty="0" err="1" smtClean="0"/>
              <a:t>Enumerabilidade</a:t>
            </a:r>
            <a:endParaRPr lang="pt-BR" sz="2800" b="1" dirty="0" smtClean="0"/>
          </a:p>
          <a:p>
            <a:pPr eaLnBrk="1" hangingPunct="1"/>
            <a:r>
              <a:rPr lang="pt-BR" sz="2800" dirty="0" smtClean="0"/>
              <a:t>Um </a:t>
            </a:r>
            <a:r>
              <a:rPr lang="pt-BR" sz="2800" dirty="0"/>
              <a:t>conjunto que é </a:t>
            </a:r>
            <a:r>
              <a:rPr lang="pt-BR" sz="2800" dirty="0" err="1"/>
              <a:t>ﬁnito</a:t>
            </a:r>
            <a:r>
              <a:rPr lang="pt-BR" sz="2800" dirty="0"/>
              <a:t> ou possui a </a:t>
            </a:r>
            <a:r>
              <a:rPr lang="pt-BR" sz="2800" dirty="0" smtClean="0"/>
              <a:t>mesma cardinalidade dos números </a:t>
            </a:r>
            <a:r>
              <a:rPr lang="pt-BR" sz="2800" dirty="0"/>
              <a:t>naturais é chamado </a:t>
            </a:r>
            <a:r>
              <a:rPr lang="pt-BR" sz="2800" dirty="0" smtClean="0"/>
              <a:t>de enumerável </a:t>
            </a:r>
            <a:r>
              <a:rPr lang="pt-BR" sz="2800" dirty="0"/>
              <a:t>(ou contável</a:t>
            </a:r>
            <a:r>
              <a:rPr lang="pt-BR" sz="2800" dirty="0" smtClean="0"/>
              <a:t>), caso </a:t>
            </a:r>
            <a:r>
              <a:rPr lang="pt-BR" sz="2800" dirty="0"/>
              <a:t>contrário ele é dito não enumerável</a:t>
            </a:r>
            <a:r>
              <a:rPr lang="pt-BR" sz="2800" dirty="0" smtClean="0"/>
              <a:t>.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b="1" dirty="0" smtClean="0"/>
              <a:t>Cardinalidade</a:t>
            </a:r>
          </a:p>
          <a:p>
            <a:pPr eaLnBrk="1" hangingPunct="1"/>
            <a:r>
              <a:rPr lang="pt-BR" sz="2800" dirty="0"/>
              <a:t>Os conjuntos A e B possuem a mesma </a:t>
            </a:r>
            <a:r>
              <a:rPr lang="pt-BR" sz="2800" dirty="0" smtClean="0"/>
              <a:t>cardinalidade se e somente </a:t>
            </a:r>
            <a:r>
              <a:rPr lang="pt-BR" sz="2800" dirty="0"/>
              <a:t>se existe uma bijeção entre A e B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241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>
                <a:solidFill>
                  <a:srgbClr val="B2605E"/>
                </a:solidFill>
              </a:rPr>
              <a:t>Enumerabilidade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1ª)</a:t>
            </a:r>
            <a:r>
              <a:rPr lang="pt-BR" sz="2800" dirty="0"/>
              <a:t> </a:t>
            </a:r>
            <a:r>
              <a:rPr lang="pt-BR" sz="2800" dirty="0" smtClean="0"/>
              <a:t>O conjunto dos inteiros é enumerável?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997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>
                <a:solidFill>
                  <a:srgbClr val="B2605E"/>
                </a:solidFill>
              </a:rPr>
              <a:t>Enumerabilidade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1ª)</a:t>
            </a:r>
            <a:r>
              <a:rPr lang="pt-BR" sz="2800" dirty="0"/>
              <a:t> </a:t>
            </a:r>
            <a:r>
              <a:rPr lang="pt-BR" sz="2800" dirty="0" smtClean="0"/>
              <a:t>O conjunto dos inteiros é enumerável?</a:t>
            </a:r>
            <a:endParaRPr lang="pt-BR" sz="2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2371798"/>
            <a:ext cx="7971064" cy="179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>
                <a:solidFill>
                  <a:srgbClr val="B2605E"/>
                </a:solidFill>
              </a:rPr>
              <a:t>Enumerabilidade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4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1ª)</a:t>
            </a:r>
            <a:r>
              <a:rPr lang="pt-BR" sz="2800" dirty="0" smtClean="0"/>
              <a:t>  Sejam </a:t>
            </a:r>
            <a:r>
              <a:rPr lang="pt-BR" sz="2800" b="1" dirty="0" smtClean="0"/>
              <a:t>A</a:t>
            </a:r>
            <a:r>
              <a:rPr lang="pt-BR" sz="2800" dirty="0" smtClean="0"/>
              <a:t> e </a:t>
            </a:r>
            <a:r>
              <a:rPr lang="pt-BR" sz="2800" b="1" dirty="0" smtClean="0"/>
              <a:t>B</a:t>
            </a:r>
            <a:r>
              <a:rPr lang="pt-BR" sz="2800" dirty="0" smtClean="0"/>
              <a:t> conjuntos arbitrários. Se </a:t>
            </a:r>
            <a:r>
              <a:rPr lang="pt-BR" sz="2800" b="1" dirty="0" smtClean="0"/>
              <a:t>A</a:t>
            </a:r>
            <a:r>
              <a:rPr lang="pt-BR" sz="2800" dirty="0" smtClean="0"/>
              <a:t> não é enumerável e </a:t>
            </a:r>
            <a:r>
              <a:rPr lang="pt-BR" sz="2800" b="1" dirty="0" smtClean="0"/>
              <a:t>A </a:t>
            </a:r>
            <a:r>
              <a:rPr lang="pt-BR" sz="2800" dirty="0" smtClean="0"/>
              <a:t>⊆ </a:t>
            </a:r>
            <a:r>
              <a:rPr lang="pt-BR" sz="2800" b="1" dirty="0" smtClean="0"/>
              <a:t>B</a:t>
            </a:r>
            <a:r>
              <a:rPr lang="pt-BR" sz="2800" dirty="0" smtClean="0"/>
              <a:t> então </a:t>
            </a:r>
            <a:r>
              <a:rPr lang="pt-BR" sz="2800" b="1" dirty="0" smtClean="0"/>
              <a:t>B</a:t>
            </a:r>
            <a:r>
              <a:rPr lang="pt-BR" sz="2800" dirty="0" smtClean="0"/>
              <a:t> é não enumerável? Apresente uma prova para justificar a sua resposta.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5658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CaixaDeTexto 8"/>
          <p:cNvSpPr txBox="1">
            <a:spLocks noChangeArrowheads="1"/>
          </p:cNvSpPr>
          <p:nvPr/>
        </p:nvSpPr>
        <p:spPr bwMode="auto">
          <a:xfrm>
            <a:off x="755650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>
                <a:solidFill>
                  <a:srgbClr val="B2605E"/>
                </a:solidFill>
              </a:rPr>
              <a:t>Enumerabilidade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6628" name="CaixaDeTexto 5"/>
          <p:cNvSpPr txBox="1">
            <a:spLocks noChangeArrowheads="1"/>
          </p:cNvSpPr>
          <p:nvPr/>
        </p:nvSpPr>
        <p:spPr bwMode="auto">
          <a:xfrm>
            <a:off x="539750" y="1196975"/>
            <a:ext cx="7848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/>
              <a:t>2ª</a:t>
            </a:r>
            <a:r>
              <a:rPr lang="pt-BR" sz="2800" b="1" dirty="0"/>
              <a:t>)</a:t>
            </a:r>
            <a:r>
              <a:rPr lang="pt-BR" sz="2800" dirty="0"/>
              <a:t> Sejam </a:t>
            </a:r>
            <a:r>
              <a:rPr lang="pt-BR" sz="2800" b="1" dirty="0"/>
              <a:t>A </a:t>
            </a:r>
            <a:r>
              <a:rPr lang="pt-BR" sz="2800" dirty="0"/>
              <a:t>e </a:t>
            </a:r>
            <a:r>
              <a:rPr lang="pt-BR" sz="2800" b="1" dirty="0"/>
              <a:t>B </a:t>
            </a:r>
            <a:r>
              <a:rPr lang="pt-BR" sz="2800" dirty="0"/>
              <a:t>conjuntos. Se </a:t>
            </a:r>
            <a:r>
              <a:rPr lang="pt-BR" sz="2800" b="1" dirty="0"/>
              <a:t>A </a:t>
            </a:r>
            <a:r>
              <a:rPr lang="pt-BR" sz="2800" dirty="0"/>
              <a:t>não é enumerável e </a:t>
            </a:r>
            <a:r>
              <a:rPr lang="pt-BR" sz="2800" b="1" dirty="0"/>
              <a:t>B</a:t>
            </a:r>
            <a:r>
              <a:rPr lang="ja-JP" altLang="pt-BR" sz="2800" b="1" dirty="0"/>
              <a:t>’</a:t>
            </a:r>
            <a:r>
              <a:rPr lang="pt-BR" altLang="ja-JP" sz="2800" b="1" dirty="0"/>
              <a:t> </a:t>
            </a:r>
            <a:r>
              <a:rPr lang="pt-BR" altLang="ja-JP" sz="2800" dirty="0"/>
              <a:t>é enumerável. (</a:t>
            </a:r>
            <a:r>
              <a:rPr lang="pt-BR" altLang="ja-JP" sz="2800" b="1" dirty="0"/>
              <a:t>A </a:t>
            </a:r>
            <a:r>
              <a:rPr lang="pt-BR" altLang="ja-JP" sz="2800" dirty="0"/>
              <a:t>U</a:t>
            </a:r>
            <a:r>
              <a:rPr lang="pt-BR" altLang="ja-JP" sz="2800" b="1" dirty="0"/>
              <a:t> B'</a:t>
            </a:r>
            <a:r>
              <a:rPr lang="pt-BR" altLang="ja-JP" sz="2800" dirty="0"/>
              <a:t>)</a:t>
            </a:r>
            <a:r>
              <a:rPr lang="pt-BR" altLang="ja-JP" sz="2800" b="1" dirty="0"/>
              <a:t> ∩ B </a:t>
            </a:r>
            <a:r>
              <a:rPr lang="pt-BR" altLang="ja-JP" sz="2800" dirty="0"/>
              <a:t>é enumerável? Apresente uma prova para justificar a sua resposta.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8304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9"/>
            <a:ext cx="7772400" cy="792087"/>
          </a:xfrm>
        </p:spPr>
        <p:txBody>
          <a:bodyPr/>
          <a:lstStyle/>
          <a:p>
            <a:r>
              <a:rPr lang="pt-BR" dirty="0" smtClean="0"/>
              <a:t>O que é a prova por indução?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70315"/>
            <a:ext cx="3096344" cy="493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07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31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145391"/>
            <a:ext cx="33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3714" y="980728"/>
            <a:ext cx="7772400" cy="1470025"/>
          </a:xfrm>
        </p:spPr>
        <p:txBody>
          <a:bodyPr/>
          <a:lstStyle/>
          <a:p>
            <a:r>
              <a:rPr lang="pt-BR" dirty="0" smtClean="0"/>
              <a:t>Princípio da Indução Matemática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ângulo 7"/>
              <p:cNvSpPr/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dirty="0" smtClean="0"/>
                  <a:t>Para provar que a premissa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r>
                      <a:rPr lang="pt-BR" b="0" i="1" smtClean="0">
                        <a:latin typeface="Cambria Math"/>
                      </a:rPr>
                      <m:t>(</m:t>
                    </m:r>
                    <m:r>
                      <a:rPr lang="pt-BR" b="0" i="1" smtClean="0">
                        <a:latin typeface="Cambria Math"/>
                      </a:rPr>
                      <m:t>𝑛</m:t>
                    </m:r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 smtClean="0"/>
                  <a:t> é verdadeira para todos os inteiros positivos </a:t>
                </a:r>
                <a:r>
                  <a:rPr lang="pt-BR" i="1" dirty="0" smtClean="0"/>
                  <a:t>n, </a:t>
                </a:r>
                <a:r>
                  <a:rPr lang="pt-BR" dirty="0" smtClean="0"/>
                  <a:t>precisamos fazer dois passos:</a:t>
                </a:r>
                <a:endParaRPr lang="pt-BR" dirty="0"/>
              </a:p>
            </p:txBody>
          </p:sp>
        </mc:Choice>
        <mc:Fallback xmlns="">
          <p:sp>
            <p:nvSpPr>
              <p:cNvPr id="8" name="Retâ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2132856"/>
                <a:ext cx="7488833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81" t="-5660" r="-489" b="-1415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762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581</Words>
  <Application>Microsoft Office PowerPoint</Application>
  <PresentationFormat>Apresentação na tela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que é a prova por indução?</vt:lpstr>
      <vt:lpstr>Princípio da Indução Matemática</vt:lpstr>
      <vt:lpstr>Princípio da Indução Matemática</vt:lpstr>
      <vt:lpstr>Princípio da Indução Matemática</vt:lpstr>
      <vt:lpstr>Princípio da Indução Matemática</vt:lpstr>
      <vt:lpstr>Princípio da Indução Matemática</vt:lpstr>
      <vt:lpstr>Princípio da Indução Matemática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</dc:creator>
  <cp:lastModifiedBy>Duhan Caraciolo</cp:lastModifiedBy>
  <cp:revision>74</cp:revision>
  <dcterms:created xsi:type="dcterms:W3CDTF">2011-08-18T19:07:57Z</dcterms:created>
  <dcterms:modified xsi:type="dcterms:W3CDTF">2013-11-17T22:44:34Z</dcterms:modified>
</cp:coreProperties>
</file>