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94" r:id="rId4"/>
    <p:sldId id="295" r:id="rId5"/>
    <p:sldId id="296" r:id="rId6"/>
    <p:sldId id="297" r:id="rId7"/>
    <p:sldId id="298" r:id="rId8"/>
    <p:sldId id="300" r:id="rId9"/>
    <p:sldId id="299" r:id="rId10"/>
    <p:sldId id="302" r:id="rId11"/>
    <p:sldId id="301" r:id="rId12"/>
    <p:sldId id="303" r:id="rId13"/>
    <p:sldId id="304" r:id="rId14"/>
    <p:sldId id="305" r:id="rId15"/>
    <p:sldId id="306" r:id="rId16"/>
    <p:sldId id="267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05E"/>
    <a:srgbClr val="855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60"/>
  </p:normalViewPr>
  <p:slideViewPr>
    <p:cSldViewPr>
      <p:cViewPr>
        <p:scale>
          <a:sx n="66" d="100"/>
          <a:sy n="66" d="100"/>
        </p:scale>
        <p:origin x="-169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F2D26-2803-4FC3-A28B-65018E3D5FD0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E9F54-E0EA-4422-AFA8-88D84A8DBC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444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06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5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84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1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28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93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7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06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34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84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7831-9E7B-41AD-9336-03089271CEC3}" type="datetimeFigureOut">
              <a:rPr lang="pt-BR" smtClean="0"/>
              <a:pPr/>
              <a:t>20/08/2013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C73F3-ACB3-4CDA-9A54-F9B9D7CB5FF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1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125" y="1372057"/>
            <a:ext cx="4293477" cy="324036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699792" y="4365104"/>
            <a:ext cx="372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Para Computação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059832" y="544522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Aula de Monitoria – </a:t>
            </a:r>
            <a:r>
              <a:rPr lang="pt-BR" sz="2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Mini-prova</a:t>
            </a:r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7</a:t>
            </a:r>
          </a:p>
          <a:p>
            <a:pPr algn="r"/>
            <a:endParaRPr lang="pt-BR" sz="2800" b="1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2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sng" dirty="0" smtClean="0">
                <a:solidFill>
                  <a:prstClr val="black"/>
                </a:solidFill>
              </a:rPr>
              <a:t>3ª</a:t>
            </a:r>
            <a:r>
              <a:rPr lang="pt-BR" sz="2800" dirty="0" smtClean="0">
                <a:solidFill>
                  <a:prstClr val="black"/>
                </a:solidFill>
              </a:rPr>
              <a:t>) </a:t>
            </a:r>
            <a:r>
              <a:rPr lang="pt-BR" sz="2800" dirty="0" smtClean="0"/>
              <a:t>Encontre supremo e ínfimo de {3,9,12} e {1,2,4,5,10}, se existirem, no </a:t>
            </a:r>
            <a:r>
              <a:rPr lang="pt-BR" sz="2800" dirty="0" err="1" smtClean="0"/>
              <a:t>poset</a:t>
            </a:r>
            <a:r>
              <a:rPr lang="pt-BR" sz="2800" dirty="0" smtClean="0"/>
              <a:t> (Z+, | ).</a:t>
            </a:r>
            <a:endParaRPr lang="pt-B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8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Grafos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1" y="908720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white">
                    <a:lumMod val="65000"/>
                  </a:prstClr>
                </a:solidFill>
              </a:rPr>
              <a:t>Definição</a:t>
            </a:r>
            <a:endParaRPr lang="pt-BR" sz="2800" dirty="0"/>
          </a:p>
          <a:p>
            <a:endParaRPr lang="pt-BR" sz="28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539552" y="1484784"/>
            <a:ext cx="784887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a typeface="ＭＳ Ｐゴシック" pitchFamily="34" charset="-128"/>
              </a:rPr>
              <a:t>G = (V,E)</a:t>
            </a:r>
          </a:p>
          <a:p>
            <a:pPr lvl="1"/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V</a:t>
            </a:r>
            <a:r>
              <a:rPr lang="en-US" sz="2400" dirty="0" smtClean="0">
                <a:ea typeface="ＭＳ Ｐゴシック" pitchFamily="34" charset="-128"/>
              </a:rPr>
              <a:t> é um </a:t>
            </a:r>
            <a:r>
              <a:rPr lang="en-US" sz="2400" dirty="0" err="1" smtClean="0">
                <a:ea typeface="ＭＳ Ｐゴシック" pitchFamily="34" charset="-128"/>
              </a:rPr>
              <a:t>conjunto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finito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não-vazio</a:t>
            </a:r>
            <a:r>
              <a:rPr lang="en-US" sz="2400" dirty="0" smtClean="0">
                <a:ea typeface="ＭＳ Ｐゴシック" pitchFamily="34" charset="-128"/>
              </a:rPr>
              <a:t> de </a:t>
            </a:r>
            <a:r>
              <a:rPr lang="en-US" sz="2400" dirty="0" err="1" smtClean="0">
                <a:ea typeface="ＭＳ Ｐゴシック" pitchFamily="34" charset="-128"/>
              </a:rPr>
              <a:t>vértices</a:t>
            </a:r>
            <a:r>
              <a:rPr lang="en-US" sz="2400" dirty="0" smtClean="0">
                <a:ea typeface="ＭＳ Ｐゴシック" pitchFamily="34" charset="-128"/>
              </a:rPr>
              <a:t> (</a:t>
            </a:r>
            <a:r>
              <a:rPr lang="en-US" sz="2400" dirty="0" err="1" smtClean="0">
                <a:ea typeface="ＭＳ Ｐゴシック" pitchFamily="34" charset="-128"/>
              </a:rPr>
              <a:t>ou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nós</a:t>
            </a:r>
            <a:r>
              <a:rPr lang="en-US" sz="2400" dirty="0" smtClean="0">
                <a:ea typeface="ＭＳ Ｐゴシック" pitchFamily="34" charset="-128"/>
              </a:rPr>
              <a:t>);</a:t>
            </a:r>
          </a:p>
          <a:p>
            <a:pPr lvl="1"/>
            <a:endParaRPr lang="en-US" sz="2400" dirty="0" smtClean="0">
              <a:ea typeface="ＭＳ Ｐゴシック" pitchFamily="34" charset="-128"/>
            </a:endParaRPr>
          </a:p>
          <a:p>
            <a:pPr lvl="1"/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z="2400" dirty="0" smtClean="0">
                <a:ea typeface="ＭＳ Ｐゴシック" pitchFamily="34" charset="-128"/>
              </a:rPr>
              <a:t> é um </a:t>
            </a:r>
            <a:r>
              <a:rPr lang="en-US" sz="2400" dirty="0" err="1" smtClean="0">
                <a:ea typeface="ＭＳ Ｐゴシック" pitchFamily="34" charset="-128"/>
              </a:rPr>
              <a:t>conjunto</a:t>
            </a:r>
            <a:r>
              <a:rPr lang="en-US" sz="2400" dirty="0" smtClean="0">
                <a:ea typeface="ＭＳ Ｐゴシック" pitchFamily="34" charset="-128"/>
              </a:rPr>
              <a:t> de pares </a:t>
            </a:r>
            <a:r>
              <a:rPr lang="en-US" sz="2400" dirty="0" err="1" smtClean="0">
                <a:ea typeface="ＭＳ Ｐゴシック" pitchFamily="34" charset="-128"/>
              </a:rPr>
              <a:t>não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ordenados</a:t>
            </a:r>
            <a:r>
              <a:rPr lang="en-US" sz="2400" dirty="0" smtClean="0">
                <a:ea typeface="ＭＳ Ｐゴシック" pitchFamily="34" charset="-128"/>
              </a:rPr>
              <a:t> de </a:t>
            </a:r>
            <a:r>
              <a:rPr lang="en-US" sz="2400" dirty="0" err="1" smtClean="0">
                <a:ea typeface="ＭＳ Ｐゴシック" pitchFamily="34" charset="-128"/>
              </a:rPr>
              <a:t>elementos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distintos</a:t>
            </a:r>
            <a:r>
              <a:rPr lang="en-US" sz="2400" dirty="0" smtClean="0">
                <a:ea typeface="ＭＳ Ｐゴシック" pitchFamily="34" charset="-128"/>
              </a:rPr>
              <a:t> de V, </a:t>
            </a:r>
            <a:r>
              <a:rPr lang="en-US" sz="2400" dirty="0" err="1" smtClean="0">
                <a:ea typeface="ＭＳ Ｐゴシック" pitchFamily="34" charset="-128"/>
              </a:rPr>
              <a:t>chamados</a:t>
            </a:r>
            <a:r>
              <a:rPr lang="en-US" sz="2400" dirty="0" smtClean="0">
                <a:ea typeface="ＭＳ Ｐゴシック" pitchFamily="34" charset="-128"/>
              </a:rPr>
              <a:t> de </a:t>
            </a:r>
            <a:r>
              <a:rPr lang="en-US" sz="2400" dirty="0" err="1" smtClean="0">
                <a:ea typeface="ＭＳ Ｐゴシック" pitchFamily="34" charset="-128"/>
              </a:rPr>
              <a:t>arestas</a:t>
            </a:r>
            <a:r>
              <a:rPr lang="en-US" sz="2400" dirty="0" smtClean="0">
                <a:ea typeface="ＭＳ Ｐゴシック" pitchFamily="34" charset="-128"/>
              </a:rPr>
              <a:t>;</a:t>
            </a:r>
          </a:p>
          <a:p>
            <a:pPr lvl="1"/>
            <a:endParaRPr lang="en-US" sz="2400" dirty="0" smtClean="0">
              <a:ea typeface="ＭＳ Ｐゴシック" pitchFamily="34" charset="-128"/>
            </a:endParaRPr>
          </a:p>
          <a:p>
            <a:pPr lvl="1"/>
            <a:r>
              <a:rPr lang="en-US" sz="2400" dirty="0" err="1" smtClean="0">
                <a:ea typeface="ＭＳ Ｐゴシック" pitchFamily="34" charset="-128"/>
              </a:rPr>
              <a:t>Cada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aresta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z="2400" dirty="0" smtClean="0">
                <a:solidFill>
                  <a:srgbClr val="390000"/>
                </a:solidFill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pertencente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ao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conjunto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será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denotada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pelo</a:t>
            </a:r>
            <a:r>
              <a:rPr lang="en-US" sz="2400" dirty="0" smtClean="0">
                <a:ea typeface="ＭＳ Ｐゴシック" pitchFamily="34" charset="-128"/>
              </a:rPr>
              <a:t> par de </a:t>
            </a:r>
            <a:r>
              <a:rPr lang="en-US" sz="2400" dirty="0" err="1" smtClean="0">
                <a:ea typeface="ＭＳ Ｐゴシック" pitchFamily="34" charset="-128"/>
              </a:rPr>
              <a:t>vértices</a:t>
            </a:r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 {</a:t>
            </a:r>
            <a:r>
              <a:rPr lang="en-US" sz="2400" dirty="0" err="1" smtClean="0">
                <a:solidFill>
                  <a:srgbClr val="800000"/>
                </a:solidFill>
                <a:ea typeface="ＭＳ Ｐゴシック" pitchFamily="34" charset="-128"/>
              </a:rPr>
              <a:t>x,y</a:t>
            </a:r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}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que</a:t>
            </a:r>
            <a:r>
              <a:rPr lang="en-US" sz="2400" dirty="0" smtClean="0">
                <a:ea typeface="ＭＳ Ｐゴシック" pitchFamily="34" charset="-128"/>
              </a:rPr>
              <a:t> a forma;</a:t>
            </a:r>
          </a:p>
          <a:p>
            <a:pPr lvl="1"/>
            <a:endParaRPr lang="en-US" sz="2400" dirty="0" smtClean="0">
              <a:ea typeface="ＭＳ Ｐゴシック" pitchFamily="34" charset="-128"/>
            </a:endParaRPr>
          </a:p>
          <a:p>
            <a:pPr lvl="1"/>
            <a:r>
              <a:rPr lang="en-US" sz="2400" dirty="0" err="1" smtClean="0">
                <a:ea typeface="ＭＳ Ｐゴシック" pitchFamily="34" charset="-128"/>
              </a:rPr>
              <a:t>Dizemos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que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os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vértices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x</a:t>
            </a:r>
            <a:r>
              <a:rPr lang="en-US" sz="2400" dirty="0" smtClean="0">
                <a:ea typeface="ＭＳ Ｐゴシック" pitchFamily="34" charset="-128"/>
              </a:rPr>
              <a:t> e </a:t>
            </a:r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y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são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extremos</a:t>
            </a:r>
            <a:r>
              <a:rPr lang="en-US" sz="2400" dirty="0" smtClean="0">
                <a:ea typeface="ＭＳ Ｐゴシック" pitchFamily="34" charset="-128"/>
              </a:rPr>
              <a:t> (</a:t>
            </a:r>
            <a:r>
              <a:rPr lang="en-US" sz="2400" dirty="0" err="1" smtClean="0">
                <a:ea typeface="ＭＳ Ｐゴシック" pitchFamily="34" charset="-128"/>
              </a:rPr>
              <a:t>ou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extremidades</a:t>
            </a:r>
            <a:r>
              <a:rPr lang="en-US" sz="2400" dirty="0" smtClean="0">
                <a:ea typeface="ＭＳ Ｐゴシック" pitchFamily="34" charset="-128"/>
              </a:rPr>
              <a:t>) </a:t>
            </a:r>
            <a:r>
              <a:rPr lang="en-US" sz="2400" dirty="0" err="1" smtClean="0">
                <a:ea typeface="ＭＳ Ｐゴシック" pitchFamily="34" charset="-128"/>
              </a:rPr>
              <a:t>da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err="1" smtClean="0">
                <a:ea typeface="ＭＳ Ｐゴシック" pitchFamily="34" charset="-128"/>
              </a:rPr>
              <a:t>aresta</a:t>
            </a:r>
            <a:r>
              <a:rPr lang="en-US" sz="2400" dirty="0" smtClean="0">
                <a:ea typeface="ＭＳ Ｐゴシック" pitchFamily="34" charset="-128"/>
              </a:rPr>
              <a:t> </a:t>
            </a:r>
            <a:r>
              <a:rPr lang="en-US" sz="2400" dirty="0" smtClean="0">
                <a:solidFill>
                  <a:srgbClr val="800000"/>
                </a:solidFill>
                <a:ea typeface="ＭＳ Ｐゴシック" pitchFamily="34" charset="-128"/>
              </a:rPr>
              <a:t>e</a:t>
            </a:r>
            <a:r>
              <a:rPr lang="en-US" sz="2400" dirty="0" smtClean="0">
                <a:ea typeface="ＭＳ Ｐゴシック" pitchFamily="34" charset="-128"/>
              </a:rPr>
              <a:t>.</a:t>
            </a:r>
          </a:p>
          <a:p>
            <a:pPr marL="514350" indent="-514350"/>
            <a:endParaRPr lang="pt-B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Grafos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1" y="908720"/>
            <a:ext cx="78488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white">
                    <a:lumMod val="65000"/>
                  </a:prstClr>
                </a:solidFill>
              </a:rPr>
              <a:t>Definição</a:t>
            </a:r>
            <a:endParaRPr lang="pt-BR" sz="2800" dirty="0"/>
          </a:p>
          <a:p>
            <a:endParaRPr lang="pt-BR" sz="28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539552" y="1484784"/>
            <a:ext cx="7848871" cy="539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a typeface="ＭＳ Ｐゴシック" pitchFamily="34" charset="-128"/>
              </a:rPr>
              <a:t>G = (V,E)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Dois vértices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x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e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são ditos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adjacentes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ou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vizinhos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se existe uma aresta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unindo-os.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Os vértices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u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e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v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são ditos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incidentes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na aresta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e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, se eles são extremos de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e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Duas arestas são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adjacentes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se elas têm ao menos um vértice em comum.</a:t>
            </a:r>
            <a:b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</a:b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</a:pP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A aresta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e = {x,y} 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é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incidente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a ambos os vértices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x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 e </a:t>
            </a:r>
            <a:r>
              <a:rPr lang="pt-BR" sz="2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y</a:t>
            </a:r>
            <a:r>
              <a:rPr lang="pt-B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Body)" charset="0"/>
              </a:rPr>
              <a:t>. </a:t>
            </a: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14350" indent="-514350"/>
            <a:endParaRPr lang="pt-B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err="1" smtClean="0">
                <a:solidFill>
                  <a:srgbClr val="B2605E"/>
                </a:solidFill>
              </a:rPr>
              <a:t>Exercicio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1" y="908720"/>
            <a:ext cx="78488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pt-BR" sz="2800" dirty="0" smtClean="0"/>
              <a:t>Monte um grafo, mostrando as arestas e os vértices que contenha:</a:t>
            </a:r>
          </a:p>
          <a:p>
            <a:pPr marL="514350" indent="-514350">
              <a:buAutoNum type="arabicParenR"/>
            </a:pPr>
            <a:endParaRPr lang="pt-BR" sz="2800" dirty="0" smtClean="0"/>
          </a:p>
          <a:p>
            <a:pPr marL="971550" lvl="1" indent="-514350">
              <a:buAutoNum type="arabicParenR"/>
            </a:pPr>
            <a:r>
              <a:rPr lang="pt-BR" sz="2800" dirty="0" smtClean="0"/>
              <a:t>Um </a:t>
            </a:r>
            <a:r>
              <a:rPr lang="pt-BR" sz="2800" dirty="0" err="1" smtClean="0"/>
              <a:t>vertice</a:t>
            </a:r>
            <a:r>
              <a:rPr lang="pt-BR" sz="2800" dirty="0" smtClean="0"/>
              <a:t> par</a:t>
            </a:r>
          </a:p>
          <a:p>
            <a:pPr marL="971550" lvl="1" indent="-514350">
              <a:buAutoNum type="arabicParenR"/>
            </a:pPr>
            <a:r>
              <a:rPr lang="pt-BR" sz="2800" dirty="0" smtClean="0"/>
              <a:t>Um </a:t>
            </a:r>
            <a:r>
              <a:rPr lang="pt-BR" sz="2800" dirty="0" err="1" smtClean="0"/>
              <a:t>vetice</a:t>
            </a:r>
            <a:r>
              <a:rPr lang="pt-BR" sz="2800" dirty="0" smtClean="0"/>
              <a:t> impar</a:t>
            </a:r>
          </a:p>
          <a:p>
            <a:pPr marL="971550" lvl="1" indent="-514350">
              <a:buAutoNum type="arabicParenR"/>
            </a:pPr>
            <a:r>
              <a:rPr lang="pt-BR" sz="2800" dirty="0" smtClean="0"/>
              <a:t>Um </a:t>
            </a:r>
            <a:r>
              <a:rPr lang="pt-BR" sz="2800" dirty="0" err="1" smtClean="0"/>
              <a:t>vertice</a:t>
            </a:r>
            <a:r>
              <a:rPr lang="pt-BR" sz="2800" dirty="0" smtClean="0"/>
              <a:t> de grau 0</a:t>
            </a:r>
          </a:p>
          <a:p>
            <a:pPr marL="971550" lvl="1" indent="-514350"/>
            <a:endParaRPr lang="pt-BR" sz="2800" dirty="0" smtClean="0"/>
          </a:p>
          <a:p>
            <a:pPr marL="971550" lvl="1" indent="-514350">
              <a:buAutoNum type="arabicParenR"/>
            </a:pPr>
            <a:endParaRPr lang="pt-BR" sz="2800" dirty="0"/>
          </a:p>
          <a:p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4033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err="1" smtClean="0">
                <a:solidFill>
                  <a:srgbClr val="B2605E"/>
                </a:solidFill>
              </a:rPr>
              <a:t>Exercicio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1" y="908720"/>
            <a:ext cx="7848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pt-BR" sz="2800" dirty="0" smtClean="0"/>
              <a:t>2) Um diagrama de </a:t>
            </a:r>
            <a:r>
              <a:rPr lang="pt-BR" sz="2800" dirty="0" err="1" smtClean="0"/>
              <a:t>Hasse</a:t>
            </a:r>
            <a:r>
              <a:rPr lang="pt-BR" sz="2800" dirty="0" smtClean="0"/>
              <a:t> é um grafo? Porque?</a:t>
            </a:r>
          </a:p>
          <a:p>
            <a:pPr marL="971550" lvl="1" indent="-514350"/>
            <a:endParaRPr lang="pt-BR" sz="2800" dirty="0" smtClean="0"/>
          </a:p>
          <a:p>
            <a:pPr marL="971550" lvl="1" indent="-514350">
              <a:buAutoNum type="arabicParenR"/>
            </a:pPr>
            <a:endParaRPr lang="pt-BR" sz="2800" dirty="0"/>
          </a:p>
          <a:p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4033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err="1" smtClean="0">
                <a:solidFill>
                  <a:srgbClr val="B2605E"/>
                </a:solidFill>
              </a:rPr>
              <a:t>Exercicio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1" y="908720"/>
            <a:ext cx="78488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pt-BR" sz="2800" dirty="0" smtClean="0"/>
              <a:t>3) Apresente uma justificativa porque o problema 8-puzzle pode ser representado (e até resolvido) usando grafos.</a:t>
            </a:r>
          </a:p>
          <a:p>
            <a:pPr marL="514350" indent="-514350"/>
            <a:endParaRPr lang="pt-BR" sz="2800" dirty="0" smtClean="0"/>
          </a:p>
          <a:p>
            <a:pPr marL="971550" lvl="1" indent="-514350"/>
            <a:endParaRPr lang="pt-BR" sz="2800" dirty="0" smtClean="0"/>
          </a:p>
          <a:p>
            <a:pPr marL="971550" lvl="1" indent="-514350">
              <a:buAutoNum type="arabicParenR"/>
            </a:pPr>
            <a:endParaRPr lang="pt-BR" sz="2800" dirty="0"/>
          </a:p>
          <a:p>
            <a:endParaRPr lang="pt-BR" sz="2800" dirty="0" smtClean="0"/>
          </a:p>
        </p:txBody>
      </p:sp>
      <p:pic>
        <p:nvPicPr>
          <p:cNvPr id="7" name="Imagem 6" descr="ur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3068960"/>
            <a:ext cx="4644804" cy="206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Dúvidas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86810" y="1628800"/>
            <a:ext cx="34563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600" dirty="0" smtClean="0">
                <a:solidFill>
                  <a:srgbClr val="C00000"/>
                </a:solidFill>
                <a:cs typeface="Adobe Arabic" pitchFamily="18" charset="-78"/>
              </a:rPr>
              <a:t>?</a:t>
            </a:r>
            <a:endParaRPr lang="pt-BR" sz="19600" dirty="0">
              <a:solidFill>
                <a:srgbClr val="C00000"/>
              </a:solidFill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02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5" y="145391"/>
            <a:ext cx="2070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Roteiro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2"/>
              </a:buClr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Diagrama de </a:t>
            </a:r>
            <a:r>
              <a:rPr lang="pt-BR" sz="2400" dirty="0" err="1" smtClean="0">
                <a:solidFill>
                  <a:schemeClr val="bg1">
                    <a:lumMod val="65000"/>
                  </a:schemeClr>
                </a:solidFill>
              </a:rPr>
              <a:t>Hasse</a:t>
            </a: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Reticulados</a:t>
            </a: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Grafos: definições e terminologias</a:t>
            </a: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66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Diagrama de </a:t>
            </a:r>
            <a:r>
              <a:rPr lang="pt-BR" sz="2800" b="1" dirty="0" err="1" smtClean="0">
                <a:solidFill>
                  <a:srgbClr val="B2605E"/>
                </a:solidFill>
              </a:rPr>
              <a:t>Hasse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white">
                    <a:lumMod val="65000"/>
                  </a:prstClr>
                </a:solidFill>
              </a:rPr>
              <a:t>Diagrama de Hasse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800" dirty="0"/>
              <a:t>O </a:t>
            </a:r>
            <a:r>
              <a:rPr lang="pt-BR" sz="2800" dirty="0">
                <a:solidFill>
                  <a:srgbClr val="002060"/>
                </a:solidFill>
              </a:rPr>
              <a:t>Diagrama de Hasse </a:t>
            </a:r>
            <a:r>
              <a:rPr lang="pt-BR" sz="2800" dirty="0"/>
              <a:t>é uma forma mais simples de representar ordens parciais que usando grafos</a:t>
            </a:r>
          </a:p>
          <a:p>
            <a:pPr lvl="1"/>
            <a:r>
              <a:rPr lang="pt-BR" sz="2800" dirty="0" smtClean="0"/>
              <a:t>- A </a:t>
            </a:r>
            <a:r>
              <a:rPr lang="pt-BR" sz="2800" dirty="0"/>
              <a:t>relação é </a:t>
            </a:r>
            <a:r>
              <a:rPr lang="pt-BR" sz="2800" dirty="0">
                <a:solidFill>
                  <a:srgbClr val="002060"/>
                </a:solidFill>
              </a:rPr>
              <a:t>reflexiva: </a:t>
            </a:r>
            <a:r>
              <a:rPr lang="pt-BR" sz="2800" dirty="0"/>
              <a:t>possui </a:t>
            </a:r>
            <a:r>
              <a:rPr lang="pt-BR" sz="2800" dirty="0">
                <a:solidFill>
                  <a:srgbClr val="002060"/>
                </a:solidFill>
              </a:rPr>
              <a:t>laços </a:t>
            </a:r>
            <a:r>
              <a:rPr lang="pt-BR" sz="2800" dirty="0"/>
              <a:t>em todos os </a:t>
            </a:r>
            <a:r>
              <a:rPr lang="pt-BR" sz="2800" dirty="0">
                <a:solidFill>
                  <a:srgbClr val="002060"/>
                </a:solidFill>
              </a:rPr>
              <a:t>nós</a:t>
            </a:r>
          </a:p>
          <a:p>
            <a:pPr lvl="2"/>
            <a:r>
              <a:rPr lang="pt-BR" sz="2800" dirty="0">
                <a:solidFill>
                  <a:srgbClr val="C00000"/>
                </a:solidFill>
              </a:rPr>
              <a:t>No diagrama de Hasse, omitimos os laços</a:t>
            </a:r>
          </a:p>
          <a:p>
            <a:pPr lvl="1"/>
            <a:r>
              <a:rPr lang="pt-BR" sz="2800" dirty="0" smtClean="0"/>
              <a:t>- A </a:t>
            </a:r>
            <a:r>
              <a:rPr lang="pt-BR" sz="2800" dirty="0"/>
              <a:t>relação é </a:t>
            </a:r>
            <a:r>
              <a:rPr lang="pt-BR" sz="2800" dirty="0">
                <a:solidFill>
                  <a:srgbClr val="002060"/>
                </a:solidFill>
              </a:rPr>
              <a:t>transitiva:</a:t>
            </a:r>
          </a:p>
          <a:p>
            <a:pPr lvl="2"/>
            <a:r>
              <a:rPr lang="pt-BR" sz="2800" dirty="0">
                <a:solidFill>
                  <a:srgbClr val="C00000"/>
                </a:solidFill>
              </a:rPr>
              <a:t>No diagrama de Hasse, omitimos as arestas que indicam a transitividade</a:t>
            </a:r>
          </a:p>
          <a:p>
            <a:pPr lvl="1"/>
            <a:r>
              <a:rPr lang="pt-BR" sz="2800" dirty="0" smtClean="0"/>
              <a:t>- Desenhamos </a:t>
            </a:r>
            <a:r>
              <a:rPr lang="pt-BR" sz="2800" dirty="0"/>
              <a:t>o diagrama de forma que não é preciso colocar setas</a:t>
            </a:r>
          </a:p>
          <a:p>
            <a:pPr lvl="1"/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6525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Diagrama de </a:t>
            </a:r>
            <a:r>
              <a:rPr lang="pt-BR" sz="2800" b="1" dirty="0" err="1" smtClean="0">
                <a:solidFill>
                  <a:srgbClr val="B2605E"/>
                </a:solidFill>
              </a:rPr>
              <a:t>Hasse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5"/>
              <p:cNvSpPr txBox="1"/>
              <p:nvPr/>
            </p:nvSpPr>
            <p:spPr>
              <a:xfrm>
                <a:off x="539551" y="908720"/>
                <a:ext cx="7848871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>
                    <a:solidFill>
                      <a:prstClr val="white">
                        <a:lumMod val="65000"/>
                      </a:prstClr>
                    </a:solidFill>
                  </a:rPr>
                  <a:t>Seja um poset (S,</a:t>
                </a:r>
                <a:r>
                  <a:rPr lang="pt-BR" sz="2800" b="1" dirty="0"/>
                  <a:t> </a:t>
                </a:r>
                <a14:m>
                  <m:oMath xmlns:m="http://schemas.openxmlformats.org/officeDocument/2006/math">
                    <m:r>
                      <a:rPr lang="pt-BR" sz="2800" b="1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pt-BR" sz="2800" dirty="0" smtClean="0">
                    <a:solidFill>
                      <a:schemeClr val="bg1">
                        <a:lumMod val="65000"/>
                      </a:schemeClr>
                    </a:solidFill>
                  </a:rPr>
                  <a:t>):</a:t>
                </a:r>
                <a:endParaRPr lang="pt-BR" sz="2800" dirty="0" smtClean="0">
                  <a:solidFill>
                    <a:prstClr val="white">
                      <a:lumMod val="65000"/>
                    </a:prstClr>
                  </a:solidFill>
                </a:endParaRPr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pt-BR" sz="2800" dirty="0" smtClean="0"/>
                  <a:t>O elemento a é </a:t>
                </a:r>
                <a:r>
                  <a:rPr lang="pt-BR" sz="2800" dirty="0" smtClean="0">
                    <a:solidFill>
                      <a:schemeClr val="tx2"/>
                    </a:solidFill>
                  </a:rPr>
                  <a:t>maximal </a:t>
                </a:r>
                <a:r>
                  <a:rPr lang="pt-BR" sz="2800" dirty="0" smtClean="0"/>
                  <a:t>nesse </a:t>
                </a:r>
                <a:r>
                  <a:rPr lang="pt-BR" sz="2800" i="1" dirty="0" smtClean="0"/>
                  <a:t>poset</a:t>
                </a:r>
                <a:r>
                  <a:rPr lang="pt-BR" sz="2800" dirty="0" smtClean="0"/>
                  <a:t> se não existe b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∈</m:t>
                    </m:r>
                  </m:oMath>
                </a14:m>
                <a:r>
                  <a:rPr lang="pt-BR" sz="2800" dirty="0" smtClean="0"/>
                  <a:t> S tal que a &lt; b;</a:t>
                </a:r>
                <a:endParaRPr lang="pt-BR" sz="2800" dirty="0"/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pt-BR" sz="2800" dirty="0"/>
                  <a:t>O elemento a é </a:t>
                </a:r>
                <a:r>
                  <a:rPr lang="pt-BR" sz="2800" dirty="0" smtClean="0">
                    <a:solidFill>
                      <a:schemeClr val="tx2"/>
                    </a:solidFill>
                  </a:rPr>
                  <a:t>minimal </a:t>
                </a:r>
                <a:r>
                  <a:rPr lang="pt-BR" sz="2800" dirty="0"/>
                  <a:t>nesse </a:t>
                </a:r>
                <a:r>
                  <a:rPr lang="pt-BR" sz="2800" i="1" dirty="0"/>
                  <a:t>poset</a:t>
                </a:r>
                <a:r>
                  <a:rPr lang="pt-BR" sz="2800" dirty="0"/>
                  <a:t> se não existe b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∈</m:t>
                    </m:r>
                  </m:oMath>
                </a14:m>
                <a:r>
                  <a:rPr lang="pt-BR" sz="2800" dirty="0"/>
                  <a:t> S tal que </a:t>
                </a:r>
                <a:r>
                  <a:rPr lang="pt-BR" sz="2800" dirty="0" smtClean="0"/>
                  <a:t>b </a:t>
                </a:r>
                <a:r>
                  <a:rPr lang="pt-BR" sz="2800" dirty="0"/>
                  <a:t>&lt; </a:t>
                </a:r>
                <a:r>
                  <a:rPr lang="pt-BR" sz="2800" dirty="0" smtClean="0"/>
                  <a:t>a;</a:t>
                </a:r>
                <a:endParaRPr lang="pt-BR" sz="2800" dirty="0"/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pt-BR" sz="2800" dirty="0" smtClean="0"/>
                  <a:t>O elemento a é dito </a:t>
                </a:r>
                <a:r>
                  <a:rPr lang="pt-BR" sz="2800" dirty="0" smtClean="0">
                    <a:solidFill>
                      <a:schemeClr val="tx2"/>
                    </a:solidFill>
                  </a:rPr>
                  <a:t>o maior elemento</a:t>
                </a:r>
                <a:r>
                  <a:rPr lang="pt-BR" sz="2800" dirty="0" smtClean="0"/>
                  <a:t> nesse poset se para todo b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∈</m:t>
                    </m:r>
                  </m:oMath>
                </a14:m>
                <a:r>
                  <a:rPr lang="pt-BR" sz="2800" dirty="0" smtClean="0"/>
                  <a:t> S, temos b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≤</m:t>
                    </m:r>
                  </m:oMath>
                </a14:m>
                <a:r>
                  <a:rPr lang="pt-BR" sz="2800" dirty="0" smtClean="0"/>
                  <a:t> a;</a:t>
                </a:r>
                <a:endParaRPr lang="pt-BR" sz="2800" dirty="0"/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pt-BR" sz="2800" dirty="0"/>
                  <a:t>O elemento a é dito </a:t>
                </a:r>
                <a:r>
                  <a:rPr lang="pt-BR" sz="2800" dirty="0">
                    <a:solidFill>
                      <a:schemeClr val="tx2"/>
                    </a:solidFill>
                  </a:rPr>
                  <a:t>o </a:t>
                </a:r>
                <a:r>
                  <a:rPr lang="pt-BR" sz="2800" dirty="0" smtClean="0">
                    <a:solidFill>
                      <a:schemeClr val="tx2"/>
                    </a:solidFill>
                  </a:rPr>
                  <a:t>menor </a:t>
                </a:r>
                <a:r>
                  <a:rPr lang="pt-BR" sz="2800" dirty="0">
                    <a:solidFill>
                      <a:schemeClr val="tx2"/>
                    </a:solidFill>
                  </a:rPr>
                  <a:t>elemento</a:t>
                </a:r>
                <a:r>
                  <a:rPr lang="pt-BR" sz="2800" dirty="0"/>
                  <a:t> nesse poset se para todo b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∈</m:t>
                    </m:r>
                  </m:oMath>
                </a14:m>
                <a:r>
                  <a:rPr lang="pt-BR" sz="2800" dirty="0"/>
                  <a:t> S, temos </a:t>
                </a:r>
                <a:r>
                  <a:rPr lang="pt-BR" sz="2800" dirty="0" smtClean="0"/>
                  <a:t>a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≤</m:t>
                    </m:r>
                  </m:oMath>
                </a14:m>
                <a:r>
                  <a:rPr lang="pt-BR" sz="2800" dirty="0"/>
                  <a:t> </a:t>
                </a:r>
                <a:r>
                  <a:rPr lang="pt-BR" sz="2800" dirty="0" smtClean="0"/>
                  <a:t>b;</a:t>
                </a:r>
                <a:endParaRPr lang="pt-BR" sz="2800" dirty="0"/>
              </a:p>
              <a:p>
                <a:pPr marL="457200" indent="-457200">
                  <a:buFont typeface="Arial" pitchFamily="34" charset="0"/>
                  <a:buChar char="•"/>
                </a:pPr>
                <a:endParaRPr lang="pt-BR" sz="2800" dirty="0" smtClean="0"/>
              </a:p>
              <a:p>
                <a:r>
                  <a:rPr lang="pt-BR" sz="2800" dirty="0" smtClean="0">
                    <a:solidFill>
                      <a:srgbClr val="C00000"/>
                    </a:solidFill>
                  </a:rPr>
                  <a:t>Atenção!</a:t>
                </a:r>
              </a:p>
              <a:p>
                <a:r>
                  <a:rPr lang="pt-BR" sz="2800" dirty="0" smtClean="0"/>
                  <a:t>Quando existem, o maior e o menor elementos são </a:t>
                </a:r>
                <a:r>
                  <a:rPr lang="pt-BR" sz="2800" dirty="0" smtClean="0">
                    <a:solidFill>
                      <a:srgbClr val="C00000"/>
                    </a:solidFill>
                  </a:rPr>
                  <a:t>únicos</a:t>
                </a:r>
                <a:r>
                  <a:rPr lang="pt-BR" sz="2800" dirty="0" smtClean="0"/>
                  <a:t> no poset.</a:t>
                </a:r>
                <a:endParaRPr lang="pt-BR" sz="2800" dirty="0"/>
              </a:p>
              <a:p>
                <a:endParaRPr lang="pt-BR" sz="2800" dirty="0" smtClean="0"/>
              </a:p>
            </p:txBody>
          </p:sp>
        </mc:Choice>
        <mc:Fallback xmlns="">
          <p:sp>
            <p:nvSpPr>
              <p:cNvPr id="7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908720"/>
                <a:ext cx="7848871" cy="612475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632" t="-896" r="-202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165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Diagrama de </a:t>
            </a:r>
            <a:r>
              <a:rPr lang="pt-BR" sz="2800" b="1" dirty="0" err="1" smtClean="0">
                <a:solidFill>
                  <a:srgbClr val="B2605E"/>
                </a:solidFill>
              </a:rPr>
              <a:t>Hasse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5"/>
              <p:cNvSpPr txBox="1"/>
              <p:nvPr/>
            </p:nvSpPr>
            <p:spPr>
              <a:xfrm>
                <a:off x="539551" y="908720"/>
                <a:ext cx="7848871" cy="6555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>
                    <a:solidFill>
                      <a:prstClr val="white">
                        <a:lumMod val="65000"/>
                      </a:prstClr>
                    </a:solidFill>
                  </a:rPr>
                  <a:t>Seja A um subconjunto do poset (S,</a:t>
                </a:r>
                <a:r>
                  <a:rPr lang="pt-BR" sz="2800" b="1" dirty="0"/>
                  <a:t> </a:t>
                </a:r>
                <a14:m>
                  <m:oMath xmlns:m="http://schemas.openxmlformats.org/officeDocument/2006/math">
                    <m:r>
                      <a:rPr lang="pt-BR" sz="2800" b="1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≤</m:t>
                    </m:r>
                  </m:oMath>
                </a14:m>
                <a:r>
                  <a:rPr lang="pt-BR" sz="2800" dirty="0" smtClean="0">
                    <a:solidFill>
                      <a:schemeClr val="bg1">
                        <a:lumMod val="65000"/>
                      </a:schemeClr>
                    </a:solidFill>
                  </a:rPr>
                  <a:t>):</a:t>
                </a:r>
              </a:p>
              <a:p>
                <a:endParaRPr lang="pt-BR" sz="2800" dirty="0" smtClean="0">
                  <a:solidFill>
                    <a:prstClr val="white">
                      <a:lumMod val="65000"/>
                    </a:prstClr>
                  </a:solidFill>
                </a:endParaRPr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pt-BR" sz="2800" dirty="0" smtClean="0"/>
                  <a:t>Se u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∈</m:t>
                    </m:r>
                  </m:oMath>
                </a14:m>
                <a:r>
                  <a:rPr lang="pt-BR" sz="2800" dirty="0" smtClean="0"/>
                  <a:t> S e a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t-BR" sz="2800" dirty="0" smtClean="0"/>
                  <a:t> u para todo a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∈</m:t>
                    </m:r>
                  </m:oMath>
                </a14:m>
                <a:r>
                  <a:rPr lang="pt-BR" sz="2800" dirty="0" smtClean="0"/>
                  <a:t> A, então u é chamado de </a:t>
                </a:r>
                <a:r>
                  <a:rPr lang="pt-BR" sz="2800" dirty="0" smtClean="0">
                    <a:solidFill>
                      <a:schemeClr val="tx2"/>
                    </a:solidFill>
                  </a:rPr>
                  <a:t>limitante superior de A</a:t>
                </a:r>
                <a:r>
                  <a:rPr lang="pt-BR" sz="2800" dirty="0" smtClean="0"/>
                  <a:t>;</a:t>
                </a:r>
              </a:p>
              <a:p>
                <a:pPr marL="457200" indent="-457200">
                  <a:buFont typeface="Arial" pitchFamily="34" charset="0"/>
                  <a:buChar char="•"/>
                </a:pPr>
                <a:endParaRPr lang="pt-BR" sz="2800" dirty="0"/>
              </a:p>
              <a:p>
                <a:pPr marL="457200" indent="-457200">
                  <a:buFont typeface="Arial" pitchFamily="34" charset="0"/>
                  <a:buChar char="•"/>
                </a:pPr>
                <a:r>
                  <a:rPr lang="pt-BR" sz="2800" dirty="0"/>
                  <a:t>Se </a:t>
                </a:r>
                <a:r>
                  <a:rPr lang="pt-BR" sz="2800" dirty="0" smtClean="0"/>
                  <a:t>i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∈</m:t>
                    </m:r>
                  </m:oMath>
                </a14:m>
                <a:r>
                  <a:rPr lang="pt-BR" sz="2800" dirty="0"/>
                  <a:t> S e </a:t>
                </a:r>
                <a:r>
                  <a:rPr lang="pt-BR" sz="2800" dirty="0" smtClean="0"/>
                  <a:t>i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pt-BR" sz="2800" dirty="0"/>
                  <a:t> </a:t>
                </a:r>
                <a:r>
                  <a:rPr lang="pt-BR" sz="2800" dirty="0" smtClean="0"/>
                  <a:t>a </a:t>
                </a:r>
                <a:r>
                  <a:rPr lang="pt-BR" sz="2800" dirty="0"/>
                  <a:t>para todo a </a:t>
                </a:r>
                <a14:m>
                  <m:oMath xmlns:m="http://schemas.openxmlformats.org/officeDocument/2006/math">
                    <m:r>
                      <a:rPr lang="pt-BR" sz="2800" i="1">
                        <a:latin typeface="Cambria Math"/>
                      </a:rPr>
                      <m:t>∈</m:t>
                    </m:r>
                  </m:oMath>
                </a14:m>
                <a:r>
                  <a:rPr lang="pt-BR" sz="2800" dirty="0"/>
                  <a:t> A, então </a:t>
                </a:r>
                <a:r>
                  <a:rPr lang="pt-BR" sz="2800" dirty="0" smtClean="0"/>
                  <a:t>i </a:t>
                </a:r>
                <a:r>
                  <a:rPr lang="pt-BR" sz="2800" dirty="0"/>
                  <a:t>é chamado de </a:t>
                </a:r>
                <a:r>
                  <a:rPr lang="pt-BR" sz="2800" dirty="0">
                    <a:solidFill>
                      <a:schemeClr val="tx2"/>
                    </a:solidFill>
                  </a:rPr>
                  <a:t>limitante superior de A</a:t>
                </a:r>
                <a:r>
                  <a:rPr lang="pt-BR" sz="2800" dirty="0"/>
                  <a:t>;</a:t>
                </a:r>
              </a:p>
              <a:p>
                <a:pPr marL="457200" indent="-457200">
                  <a:buFont typeface="Arial" pitchFamily="34" charset="0"/>
                  <a:buChar char="•"/>
                </a:pPr>
                <a:endParaRPr lang="pt-BR" sz="2800" dirty="0"/>
              </a:p>
              <a:p>
                <a:pPr marL="457200" indent="-457200">
                  <a:buFont typeface="Arial" pitchFamily="34" charset="0"/>
                  <a:buChar char="•"/>
                </a:pPr>
                <a:endParaRPr lang="pt-BR" sz="2800" dirty="0" smtClean="0"/>
              </a:p>
              <a:p>
                <a:r>
                  <a:rPr lang="pt-BR" sz="2800" dirty="0" smtClean="0">
                    <a:solidFill>
                      <a:srgbClr val="C00000"/>
                    </a:solidFill>
                  </a:rPr>
                  <a:t>Atenção!</a:t>
                </a:r>
              </a:p>
              <a:p>
                <a:pPr marL="0" lvl="1"/>
                <a:r>
                  <a:rPr lang="pt-BR" sz="2800" dirty="0" smtClean="0"/>
                  <a:t>Ao </a:t>
                </a:r>
                <a:r>
                  <a:rPr lang="pt-BR" sz="2800" dirty="0"/>
                  <a:t>contrário de maior e menor elemento, os limitantes superiores e inferiores </a:t>
                </a:r>
                <a:r>
                  <a:rPr lang="pt-BR" sz="2800" dirty="0">
                    <a:solidFill>
                      <a:srgbClr val="FF0000"/>
                    </a:solidFill>
                  </a:rPr>
                  <a:t>podem ou não serem únicos </a:t>
                </a:r>
                <a:r>
                  <a:rPr lang="pt-BR" sz="2800" dirty="0"/>
                  <a:t>no </a:t>
                </a:r>
                <a:r>
                  <a:rPr lang="pt-BR" sz="2800" i="1" dirty="0"/>
                  <a:t>poset</a:t>
                </a:r>
                <a:r>
                  <a:rPr lang="pt-BR" sz="2800" dirty="0"/>
                  <a:t>, se existirem.</a:t>
                </a:r>
              </a:p>
              <a:p>
                <a:endParaRPr lang="pt-BR" sz="2800" dirty="0"/>
              </a:p>
              <a:p>
                <a:endParaRPr lang="pt-BR" sz="2800" dirty="0" smtClean="0"/>
              </a:p>
            </p:txBody>
          </p:sp>
        </mc:Choice>
        <mc:Fallback xmlns="">
          <p:sp>
            <p:nvSpPr>
              <p:cNvPr id="8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1" y="908720"/>
                <a:ext cx="7848871" cy="655564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632" t="-83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67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Diagrama de </a:t>
            </a:r>
            <a:r>
              <a:rPr lang="pt-BR" sz="2800" b="1" dirty="0" err="1" smtClean="0">
                <a:solidFill>
                  <a:srgbClr val="B2605E"/>
                </a:solidFill>
              </a:rPr>
              <a:t>Hasse</a:t>
            </a:r>
            <a:endParaRPr lang="pt-BR" sz="2800" b="1" dirty="0" smtClean="0">
              <a:solidFill>
                <a:srgbClr val="B2605E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1" y="908720"/>
            <a:ext cx="78488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white">
                    <a:lumMod val="65000"/>
                  </a:prstClr>
                </a:solidFill>
              </a:rPr>
              <a:t>Supremo e ínfimo</a:t>
            </a:r>
          </a:p>
          <a:p>
            <a:endParaRPr lang="pt-BR" sz="2800" dirty="0" smtClean="0">
              <a:solidFill>
                <a:prstClr val="white">
                  <a:lumMod val="65000"/>
                </a:prst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sz="2800" b="1" dirty="0" smtClean="0"/>
              <a:t>Supremo</a:t>
            </a:r>
            <a:r>
              <a:rPr lang="pt-BR" sz="2800" dirty="0" smtClean="0"/>
              <a:t>: o </a:t>
            </a:r>
            <a:r>
              <a:rPr lang="pt-BR" sz="2800" dirty="0" smtClean="0">
                <a:solidFill>
                  <a:schemeClr val="tx2"/>
                </a:solidFill>
              </a:rPr>
              <a:t>menor </a:t>
            </a:r>
            <a:r>
              <a:rPr lang="pt-BR" sz="2800" dirty="0" smtClean="0"/>
              <a:t>dos limitantes superiores;</a:t>
            </a:r>
            <a:endParaRPr lang="pt-BR" sz="2800" b="1" dirty="0" smtClean="0"/>
          </a:p>
          <a:p>
            <a:pPr marL="457200" indent="-457200">
              <a:buFont typeface="Arial" pitchFamily="34" charset="0"/>
              <a:buChar char="•"/>
            </a:pPr>
            <a:endParaRPr lang="pt-BR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pt-BR" sz="2800" b="1" dirty="0" smtClean="0"/>
              <a:t>Ínfimo</a:t>
            </a:r>
            <a:r>
              <a:rPr lang="pt-BR" sz="2800" dirty="0" smtClean="0"/>
              <a:t>: </a:t>
            </a:r>
            <a:r>
              <a:rPr lang="pt-BR" sz="2800" dirty="0"/>
              <a:t>o </a:t>
            </a:r>
            <a:r>
              <a:rPr lang="pt-BR" sz="2800" dirty="0" smtClean="0">
                <a:solidFill>
                  <a:schemeClr val="tx2"/>
                </a:solidFill>
              </a:rPr>
              <a:t>maior </a:t>
            </a:r>
            <a:r>
              <a:rPr lang="pt-BR" sz="2800" dirty="0"/>
              <a:t>dos limitantes </a:t>
            </a:r>
            <a:r>
              <a:rPr lang="pt-BR" sz="2800" dirty="0" smtClean="0"/>
              <a:t>inferiores;</a:t>
            </a:r>
            <a:endParaRPr lang="pt-BR" sz="2800" b="1" dirty="0"/>
          </a:p>
          <a:p>
            <a:pPr marL="457200" indent="-457200">
              <a:buFont typeface="Arial" pitchFamily="34" charset="0"/>
              <a:buChar char="•"/>
            </a:pPr>
            <a:endParaRPr lang="pt-BR" sz="2800" dirty="0"/>
          </a:p>
          <a:p>
            <a:pPr marL="457200" indent="-457200">
              <a:buFont typeface="Arial" pitchFamily="34" charset="0"/>
              <a:buChar char="•"/>
            </a:pPr>
            <a:endParaRPr lang="pt-BR" sz="2800" dirty="0" smtClean="0"/>
          </a:p>
          <a:p>
            <a:r>
              <a:rPr lang="pt-BR" sz="2800" dirty="0" smtClean="0">
                <a:solidFill>
                  <a:srgbClr val="C00000"/>
                </a:solidFill>
              </a:rPr>
              <a:t>Atenção!</a:t>
            </a:r>
          </a:p>
          <a:p>
            <a:pPr marL="0" lvl="1"/>
            <a:r>
              <a:rPr lang="pt-BR" sz="2800" dirty="0" smtClean="0"/>
              <a:t>Quando existem, supremo e ínfimo são </a:t>
            </a:r>
            <a:r>
              <a:rPr lang="pt-BR" sz="2800" dirty="0" smtClean="0">
                <a:solidFill>
                  <a:schemeClr val="tx2"/>
                </a:solidFill>
              </a:rPr>
              <a:t>únicos</a:t>
            </a:r>
            <a:r>
              <a:rPr lang="pt-BR" sz="2800" dirty="0" smtClean="0"/>
              <a:t>.</a:t>
            </a:r>
            <a:endParaRPr lang="pt-BR" sz="2800" dirty="0"/>
          </a:p>
          <a:p>
            <a:endParaRPr lang="pt-BR" sz="2800" dirty="0"/>
          </a:p>
          <a:p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4033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Reticulado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80009" y="1203335"/>
            <a:ext cx="7918450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1200" dirty="0" smtClean="0">
                <a:solidFill>
                  <a:schemeClr val="bg1">
                    <a:lumMod val="65000"/>
                  </a:schemeClr>
                </a:solidFill>
              </a:rPr>
              <a:t>Reticulado</a:t>
            </a:r>
          </a:p>
          <a:p>
            <a:pPr marL="0" indent="0">
              <a:buNone/>
            </a:pPr>
            <a:endParaRPr lang="pt-BR" sz="112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pt-BR" sz="11200" dirty="0" smtClean="0"/>
              <a:t>É um </a:t>
            </a:r>
            <a:r>
              <a:rPr lang="pt-BR" sz="11200" i="1" dirty="0" smtClean="0"/>
              <a:t>poset</a:t>
            </a:r>
            <a:r>
              <a:rPr lang="pt-BR" sz="11200" dirty="0" smtClean="0"/>
              <a:t> onde cada par de elementos possui </a:t>
            </a:r>
            <a:r>
              <a:rPr lang="pt-BR" sz="11200" u="sng" dirty="0" smtClean="0">
                <a:solidFill>
                  <a:srgbClr val="C00000"/>
                </a:solidFill>
              </a:rPr>
              <a:t>um supremo e um ínfimo</a:t>
            </a:r>
          </a:p>
          <a:p>
            <a:pPr lvl="1"/>
            <a:r>
              <a:rPr lang="pt-BR" sz="11200" dirty="0" smtClean="0"/>
              <a:t>Quais dos seguintes diagramas são reticulados?</a:t>
            </a:r>
          </a:p>
          <a:p>
            <a:pPr marL="0" indent="0">
              <a:buFont typeface="Arial" pitchFamily="34" charset="0"/>
              <a:buNone/>
            </a:pPr>
            <a:endParaRPr lang="pt-BR" sz="11200" dirty="0" smtClean="0"/>
          </a:p>
          <a:p>
            <a:endParaRPr lang="pt-BR" sz="11200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457200" lvl="1" indent="0">
              <a:buFont typeface="Arial" pitchFamily="34" charset="0"/>
              <a:buNone/>
            </a:pP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sz="11200" dirty="0" smtClean="0"/>
              <a:t>O segundo diagrama não é um reticulado, pois os elementos</a:t>
            </a:r>
            <a:r>
              <a:rPr lang="pt-BR" sz="11200" i="1" dirty="0" smtClean="0"/>
              <a:t> </a:t>
            </a:r>
            <a:r>
              <a:rPr lang="pt-BR" sz="11200" i="1" dirty="0" smtClean="0">
                <a:solidFill>
                  <a:srgbClr val="C00000"/>
                </a:solidFill>
              </a:rPr>
              <a:t>b</a:t>
            </a:r>
            <a:r>
              <a:rPr lang="pt-BR" sz="11200" i="1" dirty="0" smtClean="0"/>
              <a:t> </a:t>
            </a:r>
            <a:r>
              <a:rPr lang="pt-BR" sz="11200" dirty="0" smtClean="0"/>
              <a:t>e </a:t>
            </a:r>
            <a:r>
              <a:rPr lang="pt-BR" sz="11200" i="1" dirty="0" smtClean="0">
                <a:solidFill>
                  <a:srgbClr val="C00000"/>
                </a:solidFill>
              </a:rPr>
              <a:t>c</a:t>
            </a:r>
            <a:r>
              <a:rPr lang="pt-BR" sz="11200" i="1" dirty="0" smtClean="0"/>
              <a:t> </a:t>
            </a:r>
            <a:r>
              <a:rPr lang="pt-BR" sz="11200" dirty="0" smtClean="0"/>
              <a:t>não tem supremo.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48" y="3429000"/>
            <a:ext cx="5862372" cy="2305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527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5"/>
          <p:cNvSpPr txBox="1"/>
          <p:nvPr/>
        </p:nvSpPr>
        <p:spPr>
          <a:xfrm>
            <a:off x="539552" y="1196752"/>
            <a:ext cx="7848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black"/>
                </a:solidFill>
              </a:rPr>
              <a:t>Questões:</a:t>
            </a:r>
          </a:p>
          <a:p>
            <a:r>
              <a:rPr lang="pt-BR" sz="2800" dirty="0" smtClean="0">
                <a:solidFill>
                  <a:prstClr val="black"/>
                </a:solidFill>
              </a:rPr>
              <a:t>1ª) Seja A={1,2,3,4,6,8,9,12,18,24}. A ordem parcial é a divisibilidade sobre A(ou seja, a ≤ b⇔</a:t>
            </a:r>
            <a:r>
              <a:rPr lang="pt-BR" sz="2800" dirty="0" err="1" smtClean="0">
                <a:solidFill>
                  <a:prstClr val="black"/>
                </a:solidFill>
              </a:rPr>
              <a:t>a|b</a:t>
            </a:r>
            <a:r>
              <a:rPr lang="pt-BR" sz="2800" dirty="0" smtClean="0">
                <a:solidFill>
                  <a:prstClr val="black"/>
                </a:solidFill>
              </a:rPr>
              <a:t>). Desenhe o diagrama de </a:t>
            </a:r>
            <a:r>
              <a:rPr lang="pt-BR" sz="2800" dirty="0" err="1" smtClean="0">
                <a:solidFill>
                  <a:prstClr val="black"/>
                </a:solidFill>
              </a:rPr>
              <a:t>Hasse</a:t>
            </a:r>
            <a:r>
              <a:rPr lang="pt-BR" sz="2800" dirty="0" smtClean="0">
                <a:solidFill>
                  <a:prstClr val="black"/>
                </a:solidFill>
              </a:rPr>
              <a:t> do </a:t>
            </a:r>
            <a:r>
              <a:rPr lang="pt-BR" sz="2800" dirty="0" err="1" smtClean="0">
                <a:solidFill>
                  <a:prstClr val="black"/>
                </a:solidFill>
              </a:rPr>
              <a:t>poset</a:t>
            </a:r>
            <a:r>
              <a:rPr lang="pt-BR" sz="2800" dirty="0" smtClean="0">
                <a:solidFill>
                  <a:prstClr val="black"/>
                </a:solidFill>
              </a:rPr>
              <a:t>(A,≤)</a:t>
            </a:r>
            <a:endParaRPr lang="pt-BR" sz="2800" dirty="0">
              <a:solidFill>
                <a:prstClr val="black"/>
              </a:solidFill>
            </a:endParaRPr>
          </a:p>
        </p:txBody>
      </p:sp>
      <p:pic>
        <p:nvPicPr>
          <p:cNvPr id="5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6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</a:p>
        </p:txBody>
      </p:sp>
      <p:pic>
        <p:nvPicPr>
          <p:cNvPr id="7" name="Imagem 6" descr="Sem títul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2980784"/>
            <a:ext cx="4305901" cy="387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26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u="sng" dirty="0" smtClean="0">
                <a:solidFill>
                  <a:prstClr val="black"/>
                </a:solidFill>
              </a:rPr>
              <a:t>2ª</a:t>
            </a:r>
            <a:r>
              <a:rPr lang="pt-BR" sz="2800" dirty="0" smtClean="0">
                <a:solidFill>
                  <a:prstClr val="black"/>
                </a:solidFill>
              </a:rPr>
              <a:t>) Desenhe o diagrama de Hasse para o poset ({</a:t>
            </a:r>
            <a:r>
              <a:rPr lang="pt-BR" sz="2800" dirty="0" smtClean="0">
                <a:solidFill>
                  <a:prstClr val="black"/>
                </a:solidFill>
              </a:rPr>
              <a:t>1,2,3,6,12,18,36},| ) </a:t>
            </a:r>
            <a:r>
              <a:rPr lang="pt-BR" sz="2800" dirty="0" smtClean="0">
                <a:solidFill>
                  <a:prstClr val="black"/>
                </a:solidFill>
              </a:rPr>
              <a:t>e responda às questões abaixo: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Quais são os elementos maximais? E os minimais?</a:t>
            </a:r>
          </a:p>
          <a:p>
            <a:pPr marL="514350" indent="-514350">
              <a:buFontTx/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Existe maior elemento? Em caso positivo, qual? E quanto ao menor elemento?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Quais os limitantes superiores de {2,3}? Há um supremo? Qual?</a:t>
            </a:r>
          </a:p>
          <a:p>
            <a:pPr marL="514350" indent="-514350">
              <a:buFontTx/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Esse poset é um reticulado? Por quê?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AutoNum type="alphaLcParenR"/>
            </a:pPr>
            <a:endParaRPr lang="pt-B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8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laMonitoria3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AulaMonitoria3</Template>
  <TotalTime>211</TotalTime>
  <Words>684</Words>
  <Application>Microsoft Office PowerPoint</Application>
  <PresentationFormat>Apresentação na tela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AulaMonitoria3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Larissa</dc:creator>
  <cp:lastModifiedBy>Aline Franciele Correia da Silva</cp:lastModifiedBy>
  <cp:revision>25</cp:revision>
  <dcterms:created xsi:type="dcterms:W3CDTF">2013-04-07T00:43:30Z</dcterms:created>
  <dcterms:modified xsi:type="dcterms:W3CDTF">2013-08-20T12:45:36Z</dcterms:modified>
</cp:coreProperties>
</file>