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88" r:id="rId4"/>
    <p:sldId id="289" r:id="rId5"/>
    <p:sldId id="290" r:id="rId6"/>
    <p:sldId id="299" r:id="rId7"/>
    <p:sldId id="300" r:id="rId8"/>
    <p:sldId id="301" r:id="rId9"/>
    <p:sldId id="302" r:id="rId10"/>
    <p:sldId id="267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605E"/>
    <a:srgbClr val="855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08" autoAdjust="0"/>
    <p:restoredTop sz="94660"/>
  </p:normalViewPr>
  <p:slideViewPr>
    <p:cSldViewPr>
      <p:cViewPr>
        <p:scale>
          <a:sx n="66" d="100"/>
          <a:sy n="66" d="100"/>
        </p:scale>
        <p:origin x="-432" y="-10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F2D26-2803-4FC3-A28B-65018E3D5FD0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E9F54-E0EA-4422-AFA8-88D84A8DBC4B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6444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9F54-E0EA-4422-AFA8-88D84A8DBC4B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90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9F54-E0EA-4422-AFA8-88D84A8DBC4B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90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E9F54-E0EA-4422-AFA8-88D84A8DBC4B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99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06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458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284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560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119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7287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493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7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06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934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284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87831-9E7B-41AD-9336-03089271CEC3}" type="datetimeFigureOut">
              <a:rPr lang="pt-BR" smtClean="0"/>
              <a:pPr/>
              <a:t>11/08/2013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73F3-ACB3-4CDA-9A54-F9B9D7CB5FF8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4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7125" y="1372057"/>
            <a:ext cx="4293477" cy="3240360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2699792" y="4365104"/>
            <a:ext cx="372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 smtClean="0">
                <a:solidFill>
                  <a:schemeClr val="bg1">
                    <a:lumMod val="50000"/>
                  </a:schemeClr>
                </a:solidFill>
              </a:rPr>
              <a:t>Para Computação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059832" y="5445224"/>
            <a:ext cx="59046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Aula de Monitoria – Mini-prova 6</a:t>
            </a:r>
          </a:p>
          <a:p>
            <a:pPr algn="r"/>
            <a:r>
              <a:rPr lang="pt-BR" sz="2800" b="1" dirty="0" smtClean="0">
                <a:solidFill>
                  <a:schemeClr val="bg1">
                    <a:lumMod val="75000"/>
                  </a:schemeClr>
                </a:solidFill>
              </a:rPr>
              <a:t>2013.1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2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6" y="145391"/>
            <a:ext cx="5688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Dúvidas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2786810" y="1628800"/>
            <a:ext cx="34563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9600" dirty="0" smtClean="0">
                <a:solidFill>
                  <a:srgbClr val="C00000"/>
                </a:solidFill>
                <a:cs typeface="Adobe Arabic" pitchFamily="18" charset="-78"/>
              </a:rPr>
              <a:t>?</a:t>
            </a:r>
            <a:endParaRPr lang="pt-BR" sz="19600" dirty="0">
              <a:solidFill>
                <a:srgbClr val="C00000"/>
              </a:solidFill>
              <a:cs typeface="Adobe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02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55575" y="145391"/>
            <a:ext cx="20707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Roteiro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chemeClr val="accent2"/>
              </a:buClr>
            </a:pPr>
            <a:endParaRPr lang="pt-BR" sz="24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>
                <a:solidFill>
                  <a:schemeClr val="bg1">
                    <a:lumMod val="65000"/>
                  </a:schemeClr>
                </a:solidFill>
              </a:rPr>
              <a:t>Relações de equivalência</a:t>
            </a: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r>
              <a:rPr lang="pt-BR" sz="2400" dirty="0" smtClean="0">
                <a:solidFill>
                  <a:schemeClr val="bg1">
                    <a:lumMod val="65000"/>
                  </a:schemeClr>
                </a:solidFill>
              </a:rPr>
              <a:t>Ordens parciais</a:t>
            </a:r>
          </a:p>
          <a:p>
            <a:pPr marL="742950" lvl="1" indent="-285750">
              <a:buClr>
                <a:schemeClr val="accent2"/>
              </a:buClr>
              <a:buFont typeface="Arial" pitchFamily="34" charset="0"/>
              <a:buChar char="•"/>
            </a:pPr>
            <a:endParaRPr lang="pt-BR" sz="2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66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46133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Relações de Equivalência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rgbClr val="C0504D"/>
              </a:buClr>
              <a:buFont typeface="Arial" pitchFamily="34" charset="0"/>
              <a:buChar char="•"/>
            </a:pPr>
            <a:endParaRPr lang="pt-BR" sz="2400" dirty="0" smtClean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black"/>
                </a:solidFill>
              </a:rPr>
              <a:t>Questões:</a:t>
            </a:r>
          </a:p>
          <a:p>
            <a:endParaRPr lang="pt-BR" sz="2800" dirty="0">
              <a:solidFill>
                <a:prstClr val="black"/>
              </a:solidFill>
            </a:endParaRPr>
          </a:p>
          <a:p>
            <a:r>
              <a:rPr lang="pt-BR" sz="2800" dirty="0">
                <a:solidFill>
                  <a:prstClr val="black"/>
                </a:solidFill>
              </a:rPr>
              <a:t>1ª</a:t>
            </a:r>
            <a:r>
              <a:rPr lang="pt-BR" sz="2800" dirty="0" smtClean="0">
                <a:solidFill>
                  <a:prstClr val="black"/>
                </a:solidFill>
              </a:rPr>
              <a:t>) Quais dessas relações sobre o conjunto de todas as pessoas são relações de equivalência?</a:t>
            </a:r>
          </a:p>
          <a:p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{ (</a:t>
            </a:r>
            <a:r>
              <a:rPr lang="pt-BR" sz="2800" i="1" dirty="0" err="1" smtClean="0">
                <a:solidFill>
                  <a:prstClr val="black"/>
                </a:solidFill>
              </a:rPr>
              <a:t>a</a:t>
            </a:r>
            <a:r>
              <a:rPr lang="pt-BR" sz="2800" dirty="0" err="1" smtClean="0">
                <a:solidFill>
                  <a:prstClr val="black"/>
                </a:solidFill>
              </a:rPr>
              <a:t>,</a:t>
            </a:r>
            <a:r>
              <a:rPr lang="pt-BR" sz="2800" i="1" dirty="0" err="1" smtClean="0">
                <a:solidFill>
                  <a:prstClr val="black"/>
                </a:solidFill>
              </a:rPr>
              <a:t>b</a:t>
            </a:r>
            <a:r>
              <a:rPr lang="pt-BR" sz="2800" dirty="0" smtClean="0">
                <a:solidFill>
                  <a:prstClr val="black"/>
                </a:solidFill>
              </a:rPr>
              <a:t>) | </a:t>
            </a:r>
            <a:r>
              <a:rPr lang="pt-BR" sz="2800" i="1" dirty="0" smtClean="0">
                <a:solidFill>
                  <a:prstClr val="black"/>
                </a:solidFill>
              </a:rPr>
              <a:t>a </a:t>
            </a:r>
            <a:r>
              <a:rPr lang="pt-BR" sz="2800" dirty="0" smtClean="0">
                <a:solidFill>
                  <a:prstClr val="black"/>
                </a:solidFill>
              </a:rPr>
              <a:t>e </a:t>
            </a:r>
            <a:r>
              <a:rPr lang="pt-BR" sz="2800" i="1" dirty="0" smtClean="0">
                <a:solidFill>
                  <a:prstClr val="black"/>
                </a:solidFill>
              </a:rPr>
              <a:t>b </a:t>
            </a:r>
            <a:r>
              <a:rPr lang="pt-BR" sz="2800" dirty="0" smtClean="0">
                <a:solidFill>
                  <a:prstClr val="black"/>
                </a:solidFill>
              </a:rPr>
              <a:t>tem a mesma idade }</a:t>
            </a:r>
          </a:p>
          <a:p>
            <a:pPr marL="514350" indent="-514350">
              <a:buFontTx/>
              <a:buAutoNum type="alphaLcParenR"/>
            </a:pPr>
            <a:r>
              <a:rPr lang="pt-BR" sz="2800" dirty="0">
                <a:solidFill>
                  <a:prstClr val="black"/>
                </a:solidFill>
              </a:rPr>
              <a:t>{ (</a:t>
            </a:r>
            <a:r>
              <a:rPr lang="pt-BR" sz="2800" i="1" dirty="0" err="1">
                <a:solidFill>
                  <a:prstClr val="black"/>
                </a:solidFill>
              </a:rPr>
              <a:t>a</a:t>
            </a:r>
            <a:r>
              <a:rPr lang="pt-BR" sz="2800" dirty="0" err="1">
                <a:solidFill>
                  <a:prstClr val="black"/>
                </a:solidFill>
              </a:rPr>
              <a:t>,</a:t>
            </a:r>
            <a:r>
              <a:rPr lang="pt-BR" sz="2800" i="1" dirty="0" err="1">
                <a:solidFill>
                  <a:prstClr val="black"/>
                </a:solidFill>
              </a:rPr>
              <a:t>b</a:t>
            </a:r>
            <a:r>
              <a:rPr lang="pt-BR" sz="2800" dirty="0">
                <a:solidFill>
                  <a:prstClr val="black"/>
                </a:solidFill>
              </a:rPr>
              <a:t>) | </a:t>
            </a:r>
            <a:r>
              <a:rPr lang="pt-BR" sz="2800" i="1" dirty="0">
                <a:solidFill>
                  <a:prstClr val="black"/>
                </a:solidFill>
              </a:rPr>
              <a:t>a </a:t>
            </a:r>
            <a:r>
              <a:rPr lang="pt-BR" sz="2800" dirty="0">
                <a:solidFill>
                  <a:prstClr val="black"/>
                </a:solidFill>
              </a:rPr>
              <a:t>e </a:t>
            </a:r>
            <a:r>
              <a:rPr lang="pt-BR" sz="2800" i="1" dirty="0">
                <a:solidFill>
                  <a:prstClr val="black"/>
                </a:solidFill>
              </a:rPr>
              <a:t>b </a:t>
            </a:r>
            <a:r>
              <a:rPr lang="pt-BR" sz="2800" dirty="0" smtClean="0">
                <a:solidFill>
                  <a:prstClr val="black"/>
                </a:solidFill>
              </a:rPr>
              <a:t>tem os mesmos pais}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{ </a:t>
            </a:r>
            <a:r>
              <a:rPr lang="pt-BR" sz="2800" dirty="0">
                <a:solidFill>
                  <a:prstClr val="black"/>
                </a:solidFill>
              </a:rPr>
              <a:t>(</a:t>
            </a:r>
            <a:r>
              <a:rPr lang="pt-BR" sz="2800" i="1" dirty="0" err="1">
                <a:solidFill>
                  <a:prstClr val="black"/>
                </a:solidFill>
              </a:rPr>
              <a:t>a</a:t>
            </a:r>
            <a:r>
              <a:rPr lang="pt-BR" sz="2800" dirty="0" err="1">
                <a:solidFill>
                  <a:prstClr val="black"/>
                </a:solidFill>
              </a:rPr>
              <a:t>,</a:t>
            </a:r>
            <a:r>
              <a:rPr lang="pt-BR" sz="2800" i="1" dirty="0" err="1">
                <a:solidFill>
                  <a:prstClr val="black"/>
                </a:solidFill>
              </a:rPr>
              <a:t>b</a:t>
            </a:r>
            <a:r>
              <a:rPr lang="pt-BR" sz="2800" dirty="0">
                <a:solidFill>
                  <a:prstClr val="black"/>
                </a:solidFill>
              </a:rPr>
              <a:t>) | </a:t>
            </a:r>
            <a:r>
              <a:rPr lang="pt-BR" sz="2800" i="1" dirty="0">
                <a:solidFill>
                  <a:prstClr val="black"/>
                </a:solidFill>
              </a:rPr>
              <a:t>a </a:t>
            </a:r>
            <a:r>
              <a:rPr lang="pt-BR" sz="2800" dirty="0">
                <a:solidFill>
                  <a:prstClr val="black"/>
                </a:solidFill>
              </a:rPr>
              <a:t>e </a:t>
            </a:r>
            <a:r>
              <a:rPr lang="pt-BR" sz="2800" i="1" dirty="0">
                <a:solidFill>
                  <a:prstClr val="black"/>
                </a:solidFill>
              </a:rPr>
              <a:t>b </a:t>
            </a:r>
            <a:r>
              <a:rPr lang="pt-BR" sz="2800" dirty="0" smtClean="0">
                <a:solidFill>
                  <a:prstClr val="black"/>
                </a:solidFill>
              </a:rPr>
              <a:t>compartilham um pai em comum}</a:t>
            </a:r>
          </a:p>
          <a:p>
            <a:pPr marL="514350" indent="-514350">
              <a:buFontTx/>
              <a:buAutoNum type="alphaLcParenR"/>
            </a:pPr>
            <a:r>
              <a:rPr lang="pt-BR" sz="2800" dirty="0">
                <a:solidFill>
                  <a:prstClr val="black"/>
                </a:solidFill>
              </a:rPr>
              <a:t>{ (</a:t>
            </a:r>
            <a:r>
              <a:rPr lang="pt-BR" sz="2800" i="1" dirty="0" err="1">
                <a:solidFill>
                  <a:prstClr val="black"/>
                </a:solidFill>
              </a:rPr>
              <a:t>a</a:t>
            </a:r>
            <a:r>
              <a:rPr lang="pt-BR" sz="2800" dirty="0" err="1">
                <a:solidFill>
                  <a:prstClr val="black"/>
                </a:solidFill>
              </a:rPr>
              <a:t>,</a:t>
            </a:r>
            <a:r>
              <a:rPr lang="pt-BR" sz="2800" i="1" dirty="0" err="1">
                <a:solidFill>
                  <a:prstClr val="black"/>
                </a:solidFill>
              </a:rPr>
              <a:t>b</a:t>
            </a:r>
            <a:r>
              <a:rPr lang="pt-BR" sz="2800" dirty="0">
                <a:solidFill>
                  <a:prstClr val="black"/>
                </a:solidFill>
              </a:rPr>
              <a:t>) | </a:t>
            </a:r>
            <a:r>
              <a:rPr lang="pt-BR" sz="2800" i="1" dirty="0">
                <a:solidFill>
                  <a:prstClr val="black"/>
                </a:solidFill>
              </a:rPr>
              <a:t>a </a:t>
            </a:r>
            <a:r>
              <a:rPr lang="pt-BR" sz="2800" dirty="0">
                <a:solidFill>
                  <a:prstClr val="black"/>
                </a:solidFill>
              </a:rPr>
              <a:t>e </a:t>
            </a:r>
            <a:r>
              <a:rPr lang="pt-BR" sz="2800" i="1" dirty="0" smtClean="0">
                <a:solidFill>
                  <a:prstClr val="black"/>
                </a:solidFill>
              </a:rPr>
              <a:t>b  </a:t>
            </a:r>
            <a:r>
              <a:rPr lang="pt-BR" sz="2800" dirty="0" smtClean="0">
                <a:solidFill>
                  <a:prstClr val="black"/>
                </a:solidFill>
              </a:rPr>
              <a:t>já saíram juntos}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pt-BR" sz="2800" dirty="0">
                <a:solidFill>
                  <a:prstClr val="black"/>
                </a:solidFill>
              </a:rPr>
              <a:t>{ (</a:t>
            </a:r>
            <a:r>
              <a:rPr lang="pt-BR" sz="2800" i="1" dirty="0" err="1">
                <a:solidFill>
                  <a:prstClr val="black"/>
                </a:solidFill>
              </a:rPr>
              <a:t>a</a:t>
            </a:r>
            <a:r>
              <a:rPr lang="pt-BR" sz="2800" dirty="0" err="1">
                <a:solidFill>
                  <a:prstClr val="black"/>
                </a:solidFill>
              </a:rPr>
              <a:t>,</a:t>
            </a:r>
            <a:r>
              <a:rPr lang="pt-BR" sz="2800" i="1" dirty="0" err="1">
                <a:solidFill>
                  <a:prstClr val="black"/>
                </a:solidFill>
              </a:rPr>
              <a:t>b</a:t>
            </a:r>
            <a:r>
              <a:rPr lang="pt-BR" sz="2800" dirty="0">
                <a:solidFill>
                  <a:prstClr val="black"/>
                </a:solidFill>
              </a:rPr>
              <a:t>) | </a:t>
            </a:r>
            <a:r>
              <a:rPr lang="pt-BR" sz="2800" i="1" dirty="0">
                <a:solidFill>
                  <a:prstClr val="black"/>
                </a:solidFill>
              </a:rPr>
              <a:t>a </a:t>
            </a:r>
            <a:r>
              <a:rPr lang="pt-BR" sz="2800" dirty="0">
                <a:solidFill>
                  <a:prstClr val="black"/>
                </a:solidFill>
              </a:rPr>
              <a:t>e </a:t>
            </a:r>
            <a:r>
              <a:rPr lang="pt-BR" sz="2800" i="1" dirty="0">
                <a:solidFill>
                  <a:prstClr val="black"/>
                </a:solidFill>
              </a:rPr>
              <a:t>b </a:t>
            </a:r>
            <a:r>
              <a:rPr lang="pt-BR" sz="2800" dirty="0">
                <a:solidFill>
                  <a:prstClr val="black"/>
                </a:solidFill>
              </a:rPr>
              <a:t> </a:t>
            </a:r>
            <a:r>
              <a:rPr lang="pt-BR" sz="2800" dirty="0" smtClean="0">
                <a:solidFill>
                  <a:prstClr val="black"/>
                </a:solidFill>
              </a:rPr>
              <a:t>falam um idioma em comum </a:t>
            </a:r>
            <a:r>
              <a:rPr lang="pt-BR" sz="2800" dirty="0">
                <a:solidFill>
                  <a:prstClr val="black"/>
                </a:solidFill>
              </a:rPr>
              <a:t>}</a:t>
            </a:r>
          </a:p>
          <a:p>
            <a:pPr marL="514350" indent="-514350">
              <a:buFontTx/>
              <a:buAutoNum type="alphaLcParenR"/>
            </a:pP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AutoNum type="alphaLcParenR"/>
            </a:pPr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54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46133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Relações de Equivalência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rgbClr val="C0504D"/>
              </a:buClr>
              <a:buFont typeface="Arial" pitchFamily="34" charset="0"/>
              <a:buChar char="•"/>
            </a:pPr>
            <a:endParaRPr lang="pt-BR" sz="2400" dirty="0" smtClean="0">
              <a:solidFill>
                <a:prstClr val="white">
                  <a:lumMod val="6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539552" y="1196752"/>
                <a:ext cx="7848871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>
                    <a:solidFill>
                      <a:prstClr val="black"/>
                    </a:solidFill>
                  </a:rPr>
                  <a:t>2</a:t>
                </a:r>
                <a:r>
                  <a:rPr lang="pt-BR" sz="2800" dirty="0" smtClean="0">
                    <a:solidFill>
                      <a:prstClr val="black"/>
                    </a:solidFill>
                  </a:rPr>
                  <a:t>ª) Seja R a relação sobre pares ordenados de inteiros positivos tal que ((</a:t>
                </a:r>
                <a:r>
                  <a:rPr lang="pt-BR" sz="2800" dirty="0" err="1" smtClean="0">
                    <a:solidFill>
                      <a:prstClr val="black"/>
                    </a:solidFill>
                  </a:rPr>
                  <a:t>a,b</a:t>
                </a:r>
                <a:r>
                  <a:rPr lang="pt-BR" sz="2800" dirty="0" smtClean="0">
                    <a:solidFill>
                      <a:prstClr val="black"/>
                    </a:solidFill>
                  </a:rPr>
                  <a:t>),(</a:t>
                </a:r>
                <a:r>
                  <a:rPr lang="pt-BR" sz="2800" dirty="0" err="1" smtClean="0">
                    <a:solidFill>
                      <a:prstClr val="black"/>
                    </a:solidFill>
                  </a:rPr>
                  <a:t>c,d</a:t>
                </a:r>
                <a:r>
                  <a:rPr lang="pt-BR" sz="2800" dirty="0" smtClean="0">
                    <a:solidFill>
                      <a:prstClr val="black"/>
                    </a:solidFill>
                  </a:rPr>
                  <a:t>)) </a:t>
                </a:r>
                <a14:m>
                  <m:oMath xmlns:m="http://schemas.openxmlformats.org/officeDocument/2006/math">
                    <m:r>
                      <a:rPr lang="pt-BR" sz="280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∈</m:t>
                    </m:r>
                  </m:oMath>
                </a14:m>
                <a:r>
                  <a:rPr lang="pt-BR" sz="2800" dirty="0" smtClean="0">
                    <a:solidFill>
                      <a:prstClr val="black"/>
                    </a:solidFill>
                  </a:rPr>
                  <a:t> R se e somente se a + d = b + c. Mostre que R é uma relação de equivalência.</a:t>
                </a:r>
                <a:endParaRPr lang="pt-BR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96752"/>
                <a:ext cx="7848871" cy="1815882"/>
              </a:xfrm>
              <a:prstGeom prst="rect">
                <a:avLst/>
              </a:prstGeom>
              <a:blipFill rotWithShape="1">
                <a:blip r:embed="rId4"/>
                <a:stretch>
                  <a:fillRect l="-1632" t="-3020" b="-872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06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746133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Relações de Equivalência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467544" y="1268760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rgbClr val="C0504D"/>
              </a:buClr>
              <a:buFont typeface="Arial" pitchFamily="34" charset="0"/>
              <a:buChar char="•"/>
            </a:pPr>
            <a:endParaRPr lang="pt-BR" sz="2400" dirty="0" smtClean="0">
              <a:solidFill>
                <a:prstClr val="white">
                  <a:lumMod val="65000"/>
                </a:prst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/>
              <p:cNvSpPr txBox="1"/>
              <p:nvPr/>
            </p:nvSpPr>
            <p:spPr>
              <a:xfrm>
                <a:off x="539552" y="1196752"/>
                <a:ext cx="7848871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800" dirty="0" smtClean="0">
                    <a:solidFill>
                      <a:prstClr val="black"/>
                    </a:solidFill>
                  </a:rPr>
                  <a:t>3ª</a:t>
                </a:r>
                <a:r>
                  <a:rPr lang="pt-BR" sz="2800" dirty="0">
                    <a:solidFill>
                      <a:prstClr val="black"/>
                    </a:solidFill>
                  </a:rPr>
                  <a:t>) Uma relação binária R em um conjunto A é uma quase-ordem em </a:t>
                </a:r>
                <a:r>
                  <a:rPr lang="pt-BR" sz="2800" dirty="0" smtClean="0">
                    <a:solidFill>
                      <a:prstClr val="black"/>
                    </a:solidFill>
                  </a:rPr>
                  <a:t>A se  </a:t>
                </a:r>
                <a:r>
                  <a:rPr lang="pt-BR" sz="2800" dirty="0">
                    <a:solidFill>
                      <a:prstClr val="black"/>
                    </a:solidFill>
                  </a:rPr>
                  <a:t>R é reflexiva e transitiva. Seja R uma quase-ordem em A. Mostre que </a:t>
                </a:r>
                <a14:m>
                  <m:oMath xmlns:m="http://schemas.openxmlformats.org/officeDocument/2006/math">
                    <m:r>
                      <a:rPr lang="pt-BR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𝑅</m:t>
                    </m:r>
                    <m:r>
                      <a:rPr lang="pt-BR" sz="2800" b="0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∩</m:t>
                    </m:r>
                    <m:sSup>
                      <m:sSupPr>
                        <m:ctrlPr>
                          <a:rPr lang="pt-BR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pt-BR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  <m:sup>
                        <m:r>
                          <a:rPr lang="pt-BR" sz="2800" b="0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pt-BR" sz="2800" dirty="0" smtClean="0">
                    <a:solidFill>
                      <a:prstClr val="black"/>
                    </a:solidFill>
                  </a:rPr>
                  <a:t>é </a:t>
                </a:r>
                <a:r>
                  <a:rPr lang="pt-BR" sz="2800" dirty="0">
                    <a:solidFill>
                      <a:prstClr val="black"/>
                    </a:solidFill>
                  </a:rPr>
                  <a:t>uma relação de equivalência. </a:t>
                </a:r>
              </a:p>
            </p:txBody>
          </p:sp>
        </mc:Choice>
        <mc:Fallback xmlns="">
          <p:sp>
            <p:nvSpPr>
              <p:cNvPr id="6" name="CaixaDe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196752"/>
                <a:ext cx="7848871" cy="1815882"/>
              </a:xfrm>
              <a:prstGeom prst="rect">
                <a:avLst/>
              </a:prstGeom>
              <a:blipFill rotWithShape="1">
                <a:blip r:embed="rId4"/>
                <a:stretch>
                  <a:fillRect l="-1632" t="-3020" r="-466" b="-872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932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Ordens Parciais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black"/>
                </a:solidFill>
              </a:rPr>
              <a:t>Questões:</a:t>
            </a:r>
          </a:p>
          <a:p>
            <a:endParaRPr lang="pt-BR" sz="2800" dirty="0">
              <a:solidFill>
                <a:prstClr val="black"/>
              </a:solidFill>
            </a:endParaRPr>
          </a:p>
          <a:p>
            <a:r>
              <a:rPr lang="pt-BR" sz="2800" dirty="0">
                <a:solidFill>
                  <a:prstClr val="black"/>
                </a:solidFill>
              </a:rPr>
              <a:t>1ª</a:t>
            </a:r>
            <a:r>
              <a:rPr lang="pt-BR" sz="2800" dirty="0" smtClean="0">
                <a:solidFill>
                  <a:prstClr val="black"/>
                </a:solidFill>
              </a:rPr>
              <a:t>) </a:t>
            </a:r>
            <a:r>
              <a:rPr lang="pt-BR" sz="2800" dirty="0" smtClean="0">
                <a:solidFill>
                  <a:prstClr val="black"/>
                </a:solidFill>
              </a:rPr>
              <a:t>Determine quais dos itens a seguir são conjuntos parcialmente ordenados: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(</a:t>
            </a:r>
            <a:r>
              <a:rPr lang="pt-BR" sz="2800" i="1" dirty="0" smtClean="0">
                <a:solidFill>
                  <a:prstClr val="black"/>
                </a:solidFill>
              </a:rPr>
              <a:t>Z</a:t>
            </a:r>
            <a:r>
              <a:rPr lang="pt-BR" sz="2800" dirty="0" smtClean="0">
                <a:solidFill>
                  <a:prstClr val="black"/>
                </a:solidFill>
              </a:rPr>
              <a:t>,=)</a:t>
            </a:r>
          </a:p>
          <a:p>
            <a:pPr marL="514350" indent="-514350">
              <a:buFontTx/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(</a:t>
            </a:r>
            <a:r>
              <a:rPr lang="pt-BR" sz="2800" i="1" dirty="0" smtClean="0">
                <a:solidFill>
                  <a:prstClr val="black"/>
                </a:solidFill>
              </a:rPr>
              <a:t>Z</a:t>
            </a:r>
            <a:r>
              <a:rPr lang="pt-BR" sz="2800" dirty="0" smtClean="0">
                <a:solidFill>
                  <a:prstClr val="black"/>
                </a:solidFill>
              </a:rPr>
              <a:t>,≠)</a:t>
            </a:r>
            <a:endParaRPr lang="pt-BR" sz="2800" dirty="0">
              <a:solidFill>
                <a:prstClr val="black"/>
              </a:solidFill>
            </a:endParaRPr>
          </a:p>
          <a:p>
            <a:pPr marL="514350" indent="-514350">
              <a:buFontTx/>
              <a:buAutoNum type="alphaLcParenR"/>
            </a:pPr>
            <a:r>
              <a:rPr lang="pt-BR" sz="2800" dirty="0" smtClean="0">
                <a:solidFill>
                  <a:prstClr val="black"/>
                </a:solidFill>
              </a:rPr>
              <a:t>(</a:t>
            </a:r>
            <a:r>
              <a:rPr lang="pt-BR" sz="2800" i="1" dirty="0" smtClean="0">
                <a:solidFill>
                  <a:prstClr val="black"/>
                </a:solidFill>
              </a:rPr>
              <a:t>Z</a:t>
            </a:r>
            <a:r>
              <a:rPr lang="pt-BR" sz="2800" dirty="0" smtClean="0">
                <a:solidFill>
                  <a:prstClr val="black"/>
                </a:solidFill>
              </a:rPr>
              <a:t>,≥)</a:t>
            </a:r>
            <a:endParaRPr lang="pt-BR" sz="2800" dirty="0" smtClean="0">
              <a:solidFill>
                <a:prstClr val="black"/>
              </a:solidFill>
            </a:endParaRPr>
          </a:p>
          <a:p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880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/>
          <p:nvPr/>
        </p:nvSpPr>
        <p:spPr>
          <a:xfrm>
            <a:off x="539552" y="1196752"/>
            <a:ext cx="78488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prstClr val="black"/>
                </a:solidFill>
              </a:rPr>
              <a:t>2</a:t>
            </a:r>
            <a:r>
              <a:rPr lang="pt-BR" sz="2800" dirty="0" smtClean="0">
                <a:solidFill>
                  <a:prstClr val="black"/>
                </a:solidFill>
              </a:rPr>
              <a:t>ª) </a:t>
            </a:r>
            <a:r>
              <a:rPr lang="pt-BR" sz="2800" dirty="0" smtClean="0"/>
              <a:t>Seja </a:t>
            </a:r>
            <a:r>
              <a:rPr lang="pt-BR" sz="2800" dirty="0" smtClean="0"/>
              <a:t>S = {1,2,3,4}. Considere a ordem lexicográfica baseada na relação “menor que”. </a:t>
            </a:r>
            <a:endParaRPr lang="pt-BR" sz="2800" dirty="0"/>
          </a:p>
          <a:p>
            <a:pPr marL="514350" indent="-514350">
              <a:buAutoNum type="alphaLcParenR"/>
            </a:pPr>
            <a:r>
              <a:rPr lang="pt-BR" sz="2800" dirty="0" smtClean="0"/>
              <a:t>Encontre todos os pares em SxS menores que (2,3).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Encontre todos os pares em SxS maiores que (3,1).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Desenhe o diagrama de Hasse para o conjunto parcialmente ordenado (SxS, ≤)</a:t>
            </a:r>
            <a:endParaRPr lang="pt-BR" sz="2800" dirty="0" smtClean="0"/>
          </a:p>
        </p:txBody>
      </p:sp>
      <p:pic>
        <p:nvPicPr>
          <p:cNvPr id="5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6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Ordens Parciais</a:t>
            </a:r>
          </a:p>
        </p:txBody>
      </p:sp>
    </p:spTree>
    <p:extLst>
      <p:ext uri="{BB962C8B-B14F-4D97-AF65-F5344CB8AC3E}">
        <p14:creationId xmlns:p14="http://schemas.microsoft.com/office/powerpoint/2010/main" val="179026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5"/>
          <p:cNvSpPr txBox="1"/>
          <p:nvPr/>
        </p:nvSpPr>
        <p:spPr>
          <a:xfrm>
            <a:off x="539552" y="1196752"/>
            <a:ext cx="7848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prstClr val="black"/>
                </a:solidFill>
              </a:rPr>
              <a:t>3</a:t>
            </a:r>
            <a:r>
              <a:rPr lang="pt-BR" sz="2800" dirty="0" smtClean="0">
                <a:solidFill>
                  <a:prstClr val="black"/>
                </a:solidFill>
              </a:rPr>
              <a:t>ª) </a:t>
            </a:r>
            <a:r>
              <a:rPr lang="pt-BR" sz="2800" dirty="0" smtClean="0"/>
              <a:t>Seja </a:t>
            </a:r>
            <a:r>
              <a:rPr lang="pt-BR" sz="2800" dirty="0"/>
              <a:t>P o conjunto de todos os subconjuntos de S = {1,2,3}. Seja R a relação sobre P, onde xRy se e somente se x é subconjunto próprio de y. O conjunto (P,R) é parcialmente ordenado? Justifique sua resposta. </a:t>
            </a:r>
            <a:endParaRPr lang="pt-BR" sz="2800" dirty="0">
              <a:solidFill>
                <a:prstClr val="black"/>
              </a:solidFill>
            </a:endParaRPr>
          </a:p>
        </p:txBody>
      </p:sp>
      <p:pic>
        <p:nvPicPr>
          <p:cNvPr id="5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6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Ordens Parciais</a:t>
            </a:r>
          </a:p>
        </p:txBody>
      </p:sp>
    </p:spTree>
    <p:extLst>
      <p:ext uri="{BB962C8B-B14F-4D97-AF65-F5344CB8AC3E}">
        <p14:creationId xmlns:p14="http://schemas.microsoft.com/office/powerpoint/2010/main" val="3476657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07" r="23376" b="22983"/>
          <a:stretch/>
        </p:blipFill>
        <p:spPr>
          <a:xfrm>
            <a:off x="35496" y="44624"/>
            <a:ext cx="598218" cy="595248"/>
          </a:xfrm>
          <a:prstGeom prst="rect">
            <a:avLst/>
          </a:prstGeom>
        </p:spPr>
      </p:pic>
      <p:sp>
        <p:nvSpPr>
          <p:cNvPr id="5" name="CaixaDeTexto 8"/>
          <p:cNvSpPr txBox="1"/>
          <p:nvPr/>
        </p:nvSpPr>
        <p:spPr>
          <a:xfrm>
            <a:off x="755576" y="145391"/>
            <a:ext cx="55446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B2605E"/>
                </a:solidFill>
              </a:rPr>
              <a:t>Ordens Parciais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539552" y="1196752"/>
            <a:ext cx="784887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prstClr val="black"/>
                </a:solidFill>
              </a:rPr>
              <a:t>4ª) </a:t>
            </a:r>
            <a:r>
              <a:rPr lang="pt-BR" sz="2800" dirty="0" smtClean="0"/>
              <a:t>Desenhe o diagrama de Hasse para a relação de divisibilidade no conjunto: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{1,2,3,4,5,6,7,8}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{1,2,3,5,7,11,13}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{1,2,4,16,32,64} </a:t>
            </a:r>
            <a:endParaRPr lang="pt-BR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129589"/>
      </p:ext>
    </p:extLst>
  </p:cSld>
  <p:clrMapOvr>
    <a:masterClrMapping/>
  </p:clrMapOvr>
</p:sld>
</file>

<file path=ppt/theme/theme1.xml><?xml version="1.0" encoding="utf-8"?>
<a:theme xmlns:a="http://schemas.openxmlformats.org/drawingml/2006/main" name="AulaMonitoria3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AulaMonitoria3</Template>
  <TotalTime>152</TotalTime>
  <Words>366</Words>
  <Application>Microsoft Office PowerPoint</Application>
  <PresentationFormat>On-screen Show (4:3)</PresentationFormat>
  <Paragraphs>46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AulaMonitoria3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Larissa</dc:creator>
  <cp:lastModifiedBy>Larissa</cp:lastModifiedBy>
  <cp:revision>12</cp:revision>
  <dcterms:created xsi:type="dcterms:W3CDTF">2013-04-07T00:43:30Z</dcterms:created>
  <dcterms:modified xsi:type="dcterms:W3CDTF">2013-08-12T00:40:42Z</dcterms:modified>
</cp:coreProperties>
</file>