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66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6" r:id="rId14"/>
    <p:sldId id="269" r:id="rId15"/>
    <p:sldId id="270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24" autoAdjust="0"/>
  </p:normalViewPr>
  <p:slideViewPr>
    <p:cSldViewPr>
      <p:cViewPr varScale="1">
        <p:scale>
          <a:sx n="59" d="100"/>
          <a:sy n="59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pt-BR" dirty="0" smtClean="0"/>
              <a:t>4x</a:t>
            </a:r>
            <a:r>
              <a:rPr lang="pt-BR" baseline="0" dirty="0" smtClean="0"/>
              <a:t> </a:t>
            </a:r>
            <a:r>
              <a:rPr lang="pt-BR" dirty="0" smtClean="0"/>
              <a:t>≡</a:t>
            </a:r>
            <a:r>
              <a:rPr lang="pt-BR" baseline="0" dirty="0" smtClean="0"/>
              <a:t> 1(</a:t>
            </a:r>
            <a:r>
              <a:rPr lang="pt-BR" baseline="0" dirty="0" err="1" smtClean="0"/>
              <a:t>mod</a:t>
            </a:r>
            <a:r>
              <a:rPr lang="pt-BR" baseline="0" dirty="0" smtClean="0"/>
              <a:t> 9)</a:t>
            </a:r>
          </a:p>
          <a:p>
            <a:r>
              <a:rPr lang="pt-BR" baseline="0" dirty="0" smtClean="0"/>
              <a:t>9 = 2x4 + 1</a:t>
            </a:r>
          </a:p>
          <a:p>
            <a:endParaRPr lang="pt-BR" baseline="0" dirty="0" smtClean="0"/>
          </a:p>
          <a:p>
            <a:r>
              <a:rPr lang="pt-BR" baseline="0" dirty="0" smtClean="0"/>
              <a:t>1 = -2x4 + 9</a:t>
            </a:r>
          </a:p>
          <a:p>
            <a:r>
              <a:rPr lang="pt-BR" baseline="0" dirty="0" smtClean="0"/>
              <a:t>Inverso = -2,7,...</a:t>
            </a:r>
          </a:p>
          <a:p>
            <a:endParaRPr lang="pt-BR" baseline="0" dirty="0" smtClean="0"/>
          </a:p>
          <a:p>
            <a:r>
              <a:rPr lang="pt-BR" baseline="0" dirty="0" smtClean="0"/>
              <a:t>3x </a:t>
            </a:r>
            <a:r>
              <a:rPr lang="pt-BR" dirty="0" smtClean="0"/>
              <a:t>≡ 1(mod5)</a:t>
            </a:r>
          </a:p>
          <a:p>
            <a:r>
              <a:rPr lang="pt-BR" baseline="0" dirty="0" smtClean="0"/>
              <a:t>5 = 3x1 + 2</a:t>
            </a:r>
          </a:p>
          <a:p>
            <a:r>
              <a:rPr lang="pt-BR" baseline="0" dirty="0" smtClean="0"/>
              <a:t>3 = 2x1 + 1</a:t>
            </a:r>
          </a:p>
          <a:p>
            <a:endParaRPr lang="pt-BR" baseline="0" dirty="0" smtClean="0"/>
          </a:p>
          <a:p>
            <a:r>
              <a:rPr lang="pt-BR" baseline="0" dirty="0" smtClean="0"/>
              <a:t>1 = -2x1 + 3  -&gt; 1 = (1x3 -5)x1 +3 -&gt; 1 = 2x3 - 5</a:t>
            </a:r>
          </a:p>
          <a:p>
            <a:r>
              <a:rPr lang="pt-BR" baseline="0" dirty="0" smtClean="0"/>
              <a:t>Inverso = 2, 7,...   </a:t>
            </a:r>
          </a:p>
          <a:p>
            <a:endParaRPr lang="pt-BR" baseline="0" dirty="0" smtClean="0"/>
          </a:p>
          <a:p>
            <a:r>
              <a:rPr lang="pt-BR" baseline="0" dirty="0" smtClean="0"/>
              <a:t>7x </a:t>
            </a:r>
            <a:r>
              <a:rPr lang="pt-BR" dirty="0" smtClean="0"/>
              <a:t>≡ 1(</a:t>
            </a:r>
            <a:r>
              <a:rPr lang="pt-BR" dirty="0" err="1" smtClean="0"/>
              <a:t>mod</a:t>
            </a:r>
            <a:r>
              <a:rPr lang="pt-BR" baseline="0" dirty="0" smtClean="0"/>
              <a:t> 17)</a:t>
            </a:r>
          </a:p>
          <a:p>
            <a:r>
              <a:rPr lang="pt-BR" baseline="0" dirty="0" smtClean="0"/>
              <a:t>17 = 7x2 + 3</a:t>
            </a:r>
          </a:p>
          <a:p>
            <a:r>
              <a:rPr lang="pt-BR" baseline="0" dirty="0" smtClean="0"/>
              <a:t>7 = 3x2 + 1</a:t>
            </a:r>
          </a:p>
          <a:p>
            <a:endParaRPr lang="pt-BR" baseline="0" dirty="0" smtClean="0"/>
          </a:p>
          <a:p>
            <a:r>
              <a:rPr lang="pt-BR" baseline="0" dirty="0" smtClean="0"/>
              <a:t>1 = -3x2 + 7 -&gt; 1 = (7x2 – 17)x 2 + 7 -&gt; 1 = 7x4 – 34 + 7</a:t>
            </a:r>
          </a:p>
          <a:p>
            <a:r>
              <a:rPr lang="pt-BR" baseline="0" dirty="0" smtClean="0"/>
              <a:t>Inverso = 4,11,...</a:t>
            </a:r>
            <a:endParaRPr lang="pt-BR" baseline="0" dirty="0" smtClean="0"/>
          </a:p>
          <a:p>
            <a:endParaRPr lang="pt-BR" baseline="0" dirty="0" smtClean="0"/>
          </a:p>
          <a:p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pt-BR" dirty="0" smtClean="0"/>
              <a:t>192 = 51x3 + 39</a:t>
            </a:r>
          </a:p>
          <a:p>
            <a:r>
              <a:rPr lang="pt-BR" dirty="0" smtClean="0"/>
              <a:t>51 = 39x1+12</a:t>
            </a:r>
          </a:p>
          <a:p>
            <a:r>
              <a:rPr lang="pt-BR" dirty="0" smtClean="0"/>
              <a:t>39 = 12x3+3</a:t>
            </a:r>
          </a:p>
          <a:p>
            <a:r>
              <a:rPr lang="pt-BR" dirty="0" smtClean="0"/>
              <a:t>12 = 3x4</a:t>
            </a:r>
            <a:r>
              <a:rPr lang="pt-BR" baseline="0" dirty="0" smtClean="0"/>
              <a:t> +0</a:t>
            </a:r>
          </a:p>
          <a:p>
            <a:r>
              <a:rPr lang="pt-BR" baseline="0" dirty="0" smtClean="0"/>
              <a:t>Mdc(192,51) = 3</a:t>
            </a:r>
          </a:p>
          <a:p>
            <a:endParaRPr lang="pt-BR" baseline="0" dirty="0" smtClean="0"/>
          </a:p>
          <a:p>
            <a:r>
              <a:rPr lang="pt-BR" baseline="0" dirty="0" smtClean="0"/>
              <a:t>104 = 45x2 + 14</a:t>
            </a:r>
          </a:p>
          <a:p>
            <a:r>
              <a:rPr lang="pt-BR" baseline="0" dirty="0" smtClean="0"/>
              <a:t>54 = 14x3 + 3</a:t>
            </a:r>
          </a:p>
          <a:p>
            <a:r>
              <a:rPr lang="pt-BR" baseline="0" dirty="0" smtClean="0"/>
              <a:t>14 = 3x4 + 2</a:t>
            </a:r>
          </a:p>
          <a:p>
            <a:r>
              <a:rPr lang="pt-BR" baseline="0" dirty="0" smtClean="0"/>
              <a:t>3 = 2x1 + 1</a:t>
            </a:r>
          </a:p>
          <a:p>
            <a:r>
              <a:rPr lang="pt-BR" baseline="0" dirty="0" smtClean="0"/>
              <a:t>2 = 1x2 + 0</a:t>
            </a:r>
          </a:p>
          <a:p>
            <a:r>
              <a:rPr lang="pt-BR" baseline="0" dirty="0" smtClean="0"/>
              <a:t>Mdc(104,45) = 1</a:t>
            </a:r>
            <a:endParaRPr dirty="0"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2417125" y="1372057"/>
            <a:ext cx="4293477" cy="324036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9" name="Shape 99"/>
          <p:cNvSpPr txBox="1"/>
          <p:nvPr/>
        </p:nvSpPr>
        <p:spPr>
          <a:xfrm>
            <a:off x="2699791" y="4365103"/>
            <a:ext cx="3728143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pt-BR" sz="2000" b="0" i="0" u="none" strike="noStrike" cap="none" baseline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Para Computação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3131840" y="5445223"/>
            <a:ext cx="5904656" cy="954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D99593"/>
                </a:solidFill>
                <a:latin typeface="Calibri"/>
                <a:ea typeface="Calibri"/>
                <a:cs typeface="Calibri"/>
                <a:sym typeface="Calibri"/>
              </a:rPr>
              <a:t>Aula de Monitoria – </a:t>
            </a:r>
            <a:r>
              <a:rPr lang="pt-BR" sz="2800" b="1">
                <a:solidFill>
                  <a:srgbClr val="D99593"/>
                </a:solidFill>
                <a:latin typeface="Calibri"/>
                <a:ea typeface="Calibri"/>
                <a:cs typeface="Calibri"/>
                <a:sym typeface="Calibri"/>
              </a:rPr>
              <a:t>Miniprova 4</a:t>
            </a:r>
          </a:p>
          <a:p>
            <a:pPr marL="0" marR="0" lvl="0" indent="0" algn="r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201</a:t>
            </a:r>
            <a:r>
              <a:rPr lang="pt-BR" sz="2800" b="1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3.1</a:t>
            </a:r>
          </a:p>
        </p:txBody>
      </p:sp>
      <p:sp>
        <p:nvSpPr>
          <p:cNvPr id="101" name="Shape 101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7544" y="119675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Algumas Propriedades:</a:t>
            </a:r>
            <a:endParaRPr lang="pt-BR" sz="2800" dirty="0">
              <a:latin typeface="Calibri" pitchFamily="34" charset="0"/>
            </a:endParaRPr>
          </a:p>
        </p:txBody>
      </p:sp>
      <p:pic>
        <p:nvPicPr>
          <p:cNvPr id="7" name="Imagem 6" descr="Sem títul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564904"/>
            <a:ext cx="6787240" cy="1115527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7544" y="119675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Algumas Propriedades:</a:t>
            </a:r>
            <a:endParaRPr lang="pt-BR" sz="2800" dirty="0">
              <a:latin typeface="Calibri" pitchFamily="34" charset="0"/>
            </a:endParaRPr>
          </a:p>
        </p:txBody>
      </p:sp>
      <p:pic>
        <p:nvPicPr>
          <p:cNvPr id="6" name="Imagem 5" descr="Sem títul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2204864"/>
            <a:ext cx="5843389" cy="2448272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90" name="Shape 190"/>
          <p:cNvSpPr txBox="1"/>
          <p:nvPr/>
        </p:nvSpPr>
        <p:spPr>
          <a:xfrm>
            <a:off x="755575" y="145391"/>
            <a:ext cx="374441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Aritmética Modular!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-1260648" y="119675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80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pt-BR" sz="3200" b="0" i="0" u="none" strike="noStrike" cap="none" baseline="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Indique o inverso de:  </a:t>
            </a:r>
          </a:p>
          <a:p>
            <a:pPr marL="0" marR="0" lvl="0" indent="0" algn="ctr" rtl="0">
              <a:spcBef>
                <a:spcPts val="80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a) 4 </a:t>
            </a:r>
            <a:r>
              <a:rPr lang="pt-BR" sz="3200" b="0" i="0" u="none" strike="noStrike" cap="none" baseline="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mod</a:t>
            </a: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9 </a:t>
            </a:r>
          </a:p>
          <a:p>
            <a:pPr marL="0" marR="0" lvl="0" indent="0" algn="ctr" rtl="0">
              <a:spcBef>
                <a:spcPts val="80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b) 3 </a:t>
            </a:r>
            <a:r>
              <a:rPr lang="pt-BR" sz="3200" b="0" i="0" u="none" strike="noStrike" cap="none" baseline="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mod</a:t>
            </a: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5 </a:t>
            </a:r>
          </a:p>
          <a:p>
            <a:pPr marL="0" marR="0" lvl="0" indent="0" algn="ctr" rtl="0">
              <a:spcBef>
                <a:spcPts val="80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   c) 7 </a:t>
            </a:r>
            <a:r>
              <a:rPr lang="pt-BR" sz="3200" b="0" i="0" u="none" strike="noStrike" cap="none" baseline="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mod</a:t>
            </a:r>
            <a:r>
              <a:rPr lang="pt-BR" sz="3200" b="0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17 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1115616" y="2204864"/>
            <a:ext cx="11377264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6000" b="1" i="0" u="none" strike="noStrike" cap="none" baseline="0" dirty="0" smtClean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Algoritmo de Euclides</a:t>
            </a:r>
            <a:endParaRPr lang="pt-BR" sz="6000" b="1" i="0" u="none" strike="noStrike" cap="none" baseline="0" dirty="0">
              <a:solidFill>
                <a:srgbClr val="B260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7544" y="126876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t-BR" sz="2400" dirty="0" smtClean="0"/>
              <a:t>Faça por meio do Algoritmo de Euclides:</a:t>
            </a:r>
          </a:p>
          <a:p>
            <a:pPr marL="342900" indent="-342900"/>
            <a:endParaRPr lang="pt-BR" sz="2400" dirty="0" smtClean="0"/>
          </a:p>
          <a:p>
            <a:pPr marL="342900" indent="-342900">
              <a:buAutoNum type="alphaLcParenR"/>
            </a:pPr>
            <a:r>
              <a:rPr lang="pt-BR" sz="2400" dirty="0" smtClean="0"/>
              <a:t>M</a:t>
            </a:r>
            <a:r>
              <a:rPr lang="pt-BR" sz="2400" dirty="0" smtClean="0"/>
              <a:t>dc(192,51)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Mdc(104,45)</a:t>
            </a:r>
            <a:endParaRPr lang="pt-BR" sz="2400" dirty="0" smtClean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34925" y="44450"/>
            <a:ext cx="598488" cy="5953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7" name="Shape 107"/>
          <p:cNvSpPr txBox="1"/>
          <p:nvPr/>
        </p:nvSpPr>
        <p:spPr>
          <a:xfrm>
            <a:off x="755650" y="146050"/>
            <a:ext cx="2070099" cy="52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Roteiro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68312" y="1268412"/>
            <a:ext cx="8351836" cy="48936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694"/>
              <a:buFont typeface="Arial"/>
              <a:buChar char="•"/>
            </a:pPr>
            <a:r>
              <a:rPr lang="pt-BR" sz="24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Casa dos Pombos</a:t>
            </a:r>
          </a:p>
          <a:p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694"/>
              <a:buFont typeface="Arial"/>
              <a:buChar char="•"/>
            </a:pPr>
            <a:r>
              <a:rPr lang="pt-BR" sz="24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Números Primos</a:t>
            </a:r>
          </a:p>
          <a:p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694"/>
              <a:buFont typeface="Arial"/>
              <a:buChar char="•"/>
            </a:pPr>
            <a:r>
              <a:rPr lang="pt-BR" sz="24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Divisibilidade</a:t>
            </a:r>
          </a:p>
          <a:p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694"/>
              <a:buFont typeface="Arial"/>
              <a:buChar char="•"/>
            </a:pPr>
            <a:r>
              <a:rPr lang="pt-BR" sz="24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Algoritmo de Euclides</a:t>
            </a:r>
          </a:p>
          <a:p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694"/>
              <a:buFont typeface="Arial"/>
              <a:buChar char="•"/>
            </a:pPr>
            <a:r>
              <a:rPr lang="pt-BR" sz="24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Aritmética Modular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4" name="Shape 114"/>
          <p:cNvSpPr txBox="1"/>
          <p:nvPr/>
        </p:nvSpPr>
        <p:spPr>
          <a:xfrm>
            <a:off x="755575" y="145391"/>
            <a:ext cx="374441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Casa dos pombos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2831123" y="6312407"/>
            <a:ext cx="348175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pt-BR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Monitoria [12/04/2012] - Parte Gisely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17" name="Shape 117"/>
          <p:cNvSpPr/>
          <p:nvPr/>
        </p:nvSpPr>
        <p:spPr>
          <a:xfrm>
            <a:off x="0" y="-315415"/>
            <a:ext cx="9144000" cy="741207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3" name="Shape 123"/>
          <p:cNvSpPr txBox="1"/>
          <p:nvPr/>
        </p:nvSpPr>
        <p:spPr>
          <a:xfrm>
            <a:off x="755575" y="145391"/>
            <a:ext cx="374441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Casa dos pombos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235314" y="788510"/>
            <a:ext cx="8661648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Qual o número mínimo de pessoas que deveríamos agrupar para garantir que pelo menos 2 nasceram no mesmo mês e com a mesma letra inicial do nome?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328700" y="1916832"/>
            <a:ext cx="1723019" cy="3240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JANEIRO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FEVEREIRO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MARÇO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ABRIL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MAIO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JUNHO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JULHO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AGOSTO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SETEMBRO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OUTUBRO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NOVEMBRO</a:t>
            </a:r>
          </a:p>
          <a:p>
            <a:pPr marL="342900" marR="0" lvl="0" indent="-342900" algn="l" rtl="0">
              <a:spcBef>
                <a:spcPts val="280"/>
              </a:spcBef>
              <a:buClr>
                <a:srgbClr val="494429"/>
              </a:buClr>
              <a:buSzPct val="100000"/>
              <a:buFont typeface="Calibri"/>
              <a:buAutoNum type="arabicPeriod"/>
            </a:pPr>
            <a:r>
              <a:rPr lang="pt-BR" sz="1400" b="1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DEZEMBRO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2344924" y="1916832"/>
            <a:ext cx="1110473" cy="24020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419871" y="2032248"/>
            <a:ext cx="5266927" cy="34129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480"/>
              </a:spcBef>
              <a:buClr>
                <a:srgbClr val="93B3D7"/>
              </a:buClr>
              <a:buSzPct val="100694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No pior caso, se tivermos 26*12=312 pessoas em todos os meses do ano,</a:t>
            </a:r>
          </a:p>
          <a:p>
            <a:pPr marL="274320" marR="0" lvl="0" indent="-274320" algn="l" rtl="0">
              <a:spcBef>
                <a:spcPts val="480"/>
              </a:spcBef>
              <a:buClr>
                <a:srgbClr val="93B3D7"/>
              </a:buClr>
              <a:buSzPct val="100694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portanto, se adicionarmos mais uma sempre haverá alguma outra pessoa que nasceu no mesmo mês e seu nome tem a mesma letra inicial.</a:t>
            </a:r>
          </a:p>
        </p:txBody>
      </p:sp>
      <p:sp>
        <p:nvSpPr>
          <p:cNvPr id="129" name="Shape 129"/>
          <p:cNvSpPr/>
          <p:nvPr/>
        </p:nvSpPr>
        <p:spPr>
          <a:xfrm>
            <a:off x="3522023" y="4365103"/>
            <a:ext cx="208823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pt-BR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Resposta</a:t>
            </a:r>
          </a:p>
          <a:p>
            <a:pPr marL="0" marR="0" lvl="0" indent="0" algn="ctr" rtl="0">
              <a:buSzPct val="25000"/>
              <a:buNone/>
            </a:pPr>
            <a:r>
              <a:rPr lang="pt-BR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312 + 1 = 313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1841078" y="1916832"/>
            <a:ext cx="874440" cy="27363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</a:p>
          <a:p>
            <a:pPr marL="0" marR="0" lvl="0" indent="0" algn="l" rtl="0">
              <a:spcBef>
                <a:spcPts val="220"/>
              </a:spcBef>
              <a:buClr>
                <a:srgbClr val="494429"/>
              </a:buClr>
              <a:buSzPct val="25000"/>
              <a:buFont typeface="Calibri"/>
              <a:buNone/>
            </a:pPr>
            <a:r>
              <a:rPr lang="pt-BR" sz="11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36" name="Shape 136"/>
          <p:cNvSpPr txBox="1"/>
          <p:nvPr/>
        </p:nvSpPr>
        <p:spPr>
          <a:xfrm>
            <a:off x="755575" y="145391"/>
            <a:ext cx="374441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 i="0" u="none" strike="noStrike" cap="none" baseline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Casa dos pombos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38" name="Shape 138"/>
          <p:cNvSpPr/>
          <p:nvPr/>
        </p:nvSpPr>
        <p:spPr>
          <a:xfrm>
            <a:off x="324600" y="908727"/>
            <a:ext cx="4572000" cy="1004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pt-BR" sz="2000" b="0" i="0" u="none" strike="noStrike" cap="none" baseline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pt-BR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 um grupo de 100 pessoas nascidas no mesmo ano, quantas, pelo menos, nasceram em um mesmo mês</a:t>
            </a:r>
            <a:r>
              <a:rPr lang="pt-BR" sz="2000" b="0" i="0" u="none" strike="noStrike" cap="none" baseline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</p:txBody>
      </p:sp>
      <p:sp>
        <p:nvSpPr>
          <p:cNvPr id="139" name="Shape 139"/>
          <p:cNvSpPr/>
          <p:nvPr/>
        </p:nvSpPr>
        <p:spPr>
          <a:xfrm rot="-1890434">
            <a:off x="584096" y="2960726"/>
            <a:ext cx="3775009" cy="293611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40" name="Shape 140"/>
          <p:cNvSpPr/>
          <p:nvPr/>
        </p:nvSpPr>
        <p:spPr>
          <a:xfrm rot="-1890436">
            <a:off x="554339" y="3046312"/>
            <a:ext cx="3774922" cy="3050172"/>
          </a:xfrm>
          <a:prstGeom prst="roundRect">
            <a:avLst>
              <a:gd name="adj" fmla="val 16667"/>
            </a:avLst>
          </a:pr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4716016" y="1268761"/>
            <a:ext cx="4248472" cy="2833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480"/>
              </a:spcBef>
              <a:buClr>
                <a:srgbClr val="93B3D7"/>
              </a:buClr>
              <a:buSzPct val="100694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Eu vou dividir 100 por 12 pra ver quantos grupos de 12 certinho eu consigo formar</a:t>
            </a:r>
          </a:p>
          <a:p>
            <a:endParaRPr/>
          </a:p>
          <a:p>
            <a:pPr marL="274320" marR="0" lvl="0" indent="-274320" algn="l" rtl="0">
              <a:spcBef>
                <a:spcPts val="480"/>
              </a:spcBef>
              <a:buClr>
                <a:srgbClr val="93B3D7"/>
              </a:buClr>
              <a:buSzPct val="100694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Depois percebo que da 8,333333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5363532" y="2780927"/>
            <a:ext cx="72008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6600" b="0" i="0" u="none" strike="noStrike" cap="none" baseline="0">
                <a:solidFill>
                  <a:srgbClr val="D99593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</p:txBody>
      </p:sp>
      <p:sp>
        <p:nvSpPr>
          <p:cNvPr id="143" name="Shape 143"/>
          <p:cNvSpPr/>
          <p:nvPr/>
        </p:nvSpPr>
        <p:spPr>
          <a:xfrm>
            <a:off x="4677757" y="4032717"/>
            <a:ext cx="3350626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pt-BR" sz="1800" b="1" i="0" u="sng" strike="noStrike" cap="none" baseline="0">
                <a:solidFill>
                  <a:srgbClr val="D99593"/>
                </a:solidFill>
                <a:latin typeface="Calibri"/>
                <a:ea typeface="Calibri"/>
                <a:cs typeface="Calibri"/>
                <a:sym typeface="Calibri"/>
              </a:rPr>
              <a:t>Resposta</a:t>
            </a:r>
          </a:p>
          <a:p>
            <a:pPr marL="0" marR="0" lvl="0" indent="0" algn="ctr" rtl="0">
              <a:buSzPct val="25000"/>
              <a:buNone/>
            </a:pPr>
            <a:r>
              <a:rPr lang="pt-BR" sz="1800" b="1" i="0" u="sng" strike="noStrike" cap="none" baseline="0">
                <a:solidFill>
                  <a:srgbClr val="D99593"/>
                </a:solidFill>
                <a:latin typeface="Calibri"/>
                <a:ea typeface="Calibri"/>
                <a:cs typeface="Calibri"/>
                <a:sym typeface="Calibri"/>
              </a:rPr>
              <a:t>Função teto de: 8,333 = 9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35495" y="44623"/>
            <a:ext cx="598218" cy="59524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9" name="Shape 149"/>
          <p:cNvSpPr txBox="1"/>
          <p:nvPr/>
        </p:nvSpPr>
        <p:spPr>
          <a:xfrm>
            <a:off x="755575" y="145391"/>
            <a:ext cx="3744300" cy="52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Divisibilidade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51" name="Shape 151"/>
          <p:cNvSpPr/>
          <p:nvPr/>
        </p:nvSpPr>
        <p:spPr>
          <a:xfrm>
            <a:off x="341725" y="913240"/>
            <a:ext cx="8700000" cy="5867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98450" algn="l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 a e b dois inteiros. Dizemos que a divide b, ou a é</a:t>
            </a:r>
          </a:p>
          <a:p>
            <a:pPr marL="0" marR="0" lvl="0" indent="0" algn="l" rtl="0">
              <a:buClr>
                <a:srgbClr val="000000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divisor de b, ou b é um múltiplo de a, se existe um</a:t>
            </a:r>
          </a:p>
          <a:p>
            <a:pPr marL="0" marR="0" lvl="0" indent="0" algn="l" rtl="0">
              <a:buSzPct val="45833"/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inteiro m tal que b = am.Notação: a|b.</a:t>
            </a:r>
          </a:p>
          <a:p>
            <a:endParaRPr/>
          </a:p>
          <a:p>
            <a:endParaRPr/>
          </a:p>
          <a:p>
            <a:endParaRPr/>
          </a:p>
          <a:p>
            <a:pPr marL="457200" marR="0" lvl="0" indent="-298450" algn="l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 a um inteiro e d um inteiro positivo. Então existem</a:t>
            </a:r>
          </a:p>
          <a:p>
            <a:pPr marL="457200" marR="0" lvl="0" indent="-228600" algn="l" rtl="0">
              <a:buSzPct val="45833"/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inteiros únicos q e r , com 0 &lt;= r &lt; d, de forma que a = dq + r .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/>
        </p:nvSpPr>
        <p:spPr>
          <a:xfrm>
            <a:off x="35495" y="44623"/>
            <a:ext cx="598218" cy="59524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7" name="Shape 157"/>
          <p:cNvSpPr txBox="1"/>
          <p:nvPr/>
        </p:nvSpPr>
        <p:spPr>
          <a:xfrm>
            <a:off x="755575" y="145391"/>
            <a:ext cx="3744300" cy="52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Divisibilidade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59" name="Shape 159"/>
          <p:cNvSpPr/>
          <p:nvPr/>
        </p:nvSpPr>
        <p:spPr>
          <a:xfrm>
            <a:off x="341725" y="913240"/>
            <a:ext cx="8700000" cy="5867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17500" algn="l" rtl="0">
              <a:buClr>
                <a:srgbClr val="000000"/>
              </a:buClr>
              <a:buSzPct val="58333"/>
              <a:buFont typeface="Arial"/>
              <a:buAutoNum type="arabicPeriod"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 </a:t>
            </a:r>
            <a:r>
              <a:rPr lang="pt-BR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pt-BR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números inteiros, mostre que se a.c|b.c, então a|b.</a:t>
            </a:r>
          </a:p>
          <a:p>
            <a:pPr marL="457200" marR="0" lvl="0" indent="-317500" algn="l" rtl="0">
              <a:buClr>
                <a:srgbClr val="000000"/>
              </a:buClr>
              <a:buSzPct val="58333"/>
              <a:buFont typeface="Arial"/>
              <a:buAutoNum type="arabicPeriod"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 </a:t>
            </a:r>
            <a:r>
              <a:rPr lang="pt-BR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pt-BR" sz="2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inteiros, mostre que se a|d e b|c, então </a:t>
            </a:r>
          </a:p>
          <a:p>
            <a:pPr marR="0" lvl="0" algn="l" rtl="0"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a.b|c.d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35495" y="44623"/>
            <a:ext cx="598218" cy="59524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5" name="Shape 165"/>
          <p:cNvSpPr txBox="1"/>
          <p:nvPr/>
        </p:nvSpPr>
        <p:spPr>
          <a:xfrm>
            <a:off x="755575" y="145400"/>
            <a:ext cx="4178399" cy="52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2800" b="1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Números Primos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67" name="Shape 167"/>
          <p:cNvSpPr/>
          <p:nvPr/>
        </p:nvSpPr>
        <p:spPr>
          <a:xfrm>
            <a:off x="341725" y="913240"/>
            <a:ext cx="8700000" cy="5867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98450" algn="l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inteiro p &gt; 1 é chamado um número primo se ele não é</a:t>
            </a:r>
          </a:p>
          <a:p>
            <a:pPr marR="0" lvl="0" algn="l" rtl="0">
              <a:buNone/>
            </a:pP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divisível por qualquer inteiro diferente de 1,−1, p e −p.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NÃO é primo.</a:t>
            </a:r>
          </a:p>
          <a:p>
            <a:endParaRPr dirty="0"/>
          </a:p>
          <a:p>
            <a:pPr marL="457200" marR="0" lvl="0" indent="-298450" algn="l" rtl="0">
              <a:buClr>
                <a:srgbClr val="000000"/>
              </a:buClr>
              <a:buSzPct val="70512"/>
              <a:buFont typeface="Arial"/>
              <a:buChar char="•"/>
            </a:pPr>
            <a:r>
              <a:rPr lang="pt-BR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Teorema fundamental da Aritmética: 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 inteiro positivo pode ser escrito como o produto de primos, e essa fatoração é única a menos da ordem dos fatores primos.</a:t>
            </a:r>
          </a:p>
          <a:p>
            <a:pPr marL="457200" marR="0" lvl="0" indent="-298450" algn="l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Prove que se p é um primo, a e b são inteiros, e </a:t>
            </a:r>
            <a:r>
              <a:rPr lang="pt-BR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p|ab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</a:p>
          <a:p>
            <a:pPr marL="457200" marR="0" lvl="0" indent="-228600" algn="l" rtl="0">
              <a:buSzPct val="45833"/>
              <a:buNone/>
            </a:pP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então </a:t>
            </a:r>
            <a:r>
              <a:rPr lang="pt-BR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p|a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ou </a:t>
            </a:r>
            <a:r>
              <a:rPr lang="pt-BR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p|b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(ou ambos).</a:t>
            </a:r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35495" y="44623"/>
            <a:ext cx="598217" cy="59524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6553200" y="63124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pt-BR"/>
              <a:t> 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1475656" y="2204864"/>
            <a:ext cx="11377264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pt-BR" sz="6000" b="1" i="0" u="none" strike="noStrike" cap="none" baseline="0" dirty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Aritmética </a:t>
            </a:r>
            <a:r>
              <a:rPr lang="pt-BR" sz="6000" b="1" i="0" u="none" strike="noStrike" cap="none" baseline="0" dirty="0" smtClean="0">
                <a:solidFill>
                  <a:srgbClr val="B2605E"/>
                </a:solidFill>
                <a:latin typeface="Calibri"/>
                <a:ea typeface="Calibri"/>
                <a:cs typeface="Calibri"/>
                <a:sym typeface="Calibri"/>
              </a:rPr>
              <a:t>Modular</a:t>
            </a:r>
            <a:endParaRPr lang="pt-BR" sz="6000" b="1" i="0" u="none" strike="noStrike" cap="none" baseline="0" dirty="0">
              <a:solidFill>
                <a:srgbClr val="B260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606</Words>
  <Application>Microsoft Office PowerPoint</Application>
  <PresentationFormat>Apresentação na tela (4:3)</PresentationFormat>
  <Paragraphs>145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/>
      <vt:lpstr/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DIOGO</cp:lastModifiedBy>
  <cp:revision>12</cp:revision>
  <dcterms:modified xsi:type="dcterms:W3CDTF">2013-07-14T23:20:40Z</dcterms:modified>
</cp:coreProperties>
</file>