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10" r:id="rId3"/>
    <p:sldId id="280" r:id="rId4"/>
    <p:sldId id="281" r:id="rId5"/>
    <p:sldId id="282" r:id="rId6"/>
    <p:sldId id="283" r:id="rId7"/>
    <p:sldId id="284" r:id="rId8"/>
    <p:sldId id="285" r:id="rId9"/>
    <p:sldId id="294" r:id="rId10"/>
    <p:sldId id="295" r:id="rId11"/>
    <p:sldId id="286" r:id="rId12"/>
    <p:sldId id="287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288" r:id="rId21"/>
    <p:sldId id="289" r:id="rId22"/>
    <p:sldId id="290" r:id="rId23"/>
    <p:sldId id="292" r:id="rId24"/>
    <p:sldId id="293" r:id="rId25"/>
    <p:sldId id="303" r:id="rId26"/>
    <p:sldId id="304" r:id="rId27"/>
    <p:sldId id="305" r:id="rId28"/>
    <p:sldId id="306" r:id="rId29"/>
    <p:sldId id="307" r:id="rId30"/>
    <p:sldId id="308" r:id="rId31"/>
    <p:sldId id="309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D6B17-C735-44EC-98F1-17053972E56D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C7A0F-5D38-4837-A131-2000EB26219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54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 = kn</a:t>
            </a:r>
          </a:p>
          <a:p>
            <a:r>
              <a:rPr lang="pt-BR" dirty="0" smtClean="0"/>
              <a:t>A = b+jm</a:t>
            </a:r>
          </a:p>
          <a:p>
            <a:r>
              <a:rPr lang="pt-BR" dirty="0" smtClean="0"/>
              <a:t>A= b + kjn</a:t>
            </a:r>
          </a:p>
          <a:p>
            <a:r>
              <a:rPr lang="pt-BR" smtClean="0"/>
              <a:t>A=b mod n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DB3D0-4495-483E-A9F3-C066AE1CC395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11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27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80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55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90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96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45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50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67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65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2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73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9EDA8-7E79-4DAC-B58E-883367518DCA}" type="datetimeFigureOut">
              <a:rPr lang="pt-BR" smtClean="0"/>
              <a:t>19/07/2013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0986-8912-46A2-9ED0-C4843C265E3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06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125" y="1124744"/>
            <a:ext cx="4293477" cy="324036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0848" y="4221088"/>
            <a:ext cx="8965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Revisão para Prova 1</a:t>
            </a:r>
          </a:p>
          <a:p>
            <a:pPr algn="ctr"/>
            <a:r>
              <a:rPr lang="pt-BR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É muito assunto pra pouco espaço no subtítulo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7"/>
          <p:cNvSpPr txBox="1"/>
          <p:nvPr/>
        </p:nvSpPr>
        <p:spPr>
          <a:xfrm>
            <a:off x="70848" y="5818038"/>
            <a:ext cx="313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Guilherme Peixoto	(gpp)</a:t>
            </a:r>
          </a:p>
          <a:p>
            <a:r>
              <a:rPr lang="pt-B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Duhan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pt-B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Caraciolo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(dcms2)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Rafael </a:t>
            </a:r>
            <a:r>
              <a:rPr lang="pt-B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Acevedo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(raa7)</a:t>
            </a:r>
          </a:p>
        </p:txBody>
      </p:sp>
      <p:sp>
        <p:nvSpPr>
          <p:cNvPr id="7" name="CaixaDeTexto 3"/>
          <p:cNvSpPr txBox="1"/>
          <p:nvPr/>
        </p:nvSpPr>
        <p:spPr>
          <a:xfrm>
            <a:off x="755575" y="145391"/>
            <a:ext cx="7560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Monitoria de Matemática Discreta</a:t>
            </a:r>
          </a:p>
        </p:txBody>
      </p:sp>
    </p:spTree>
    <p:extLst>
      <p:ext uri="{BB962C8B-B14F-4D97-AF65-F5344CB8AC3E}">
        <p14:creationId xmlns:p14="http://schemas.microsoft.com/office/powerpoint/2010/main" val="402092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Sequências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PA: n, n+r, n+2r... .Nela,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.Soma dos termos de uma PA: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pt-BR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+ </m:t>
                        </m:r>
                        <m:sSub>
                          <m:sSubPr>
                            <m:ctrlPr>
                              <a:rPr lang="pt-BR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pt-BR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𝑛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/2</m:t>
                    </m:r>
                  </m:oMath>
                </a14:m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PG: n, n.q, </a:t>
                </a:r>
                <a14:m>
                  <m:oMath xmlns:m="http://schemas.openxmlformats.org/officeDocument/2006/math"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𝑛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,... .Nela,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𝑞</m:t>
                    </m:r>
                  </m:oMath>
                </a14:m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.Soma dos termos de uma PG: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(1−</m:t>
                    </m:r>
                    <m:sSup>
                      <m:sSup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)/</m:t>
                    </m:r>
                    <m:d>
                      <m:d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𝑞</m:t>
                        </m:r>
                      </m:e>
                    </m:d>
                  </m:oMath>
                </a14:m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.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Exemplos de sequências: 1,-1,1,-1,1...</a:t>
                </a:r>
                <a:b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</a:b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				          1,2,4,7,11,16...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3"/>
                <a:stretch>
                  <a:fillRect l="-1704" t="-1442" r="-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45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pt-BR" b="1" dirty="0" smtClean="0"/>
              <a:t>SEJA FORMAL! </a:t>
            </a:r>
            <a:endParaRPr lang="pt-BR" b="1" dirty="0"/>
          </a:p>
        </p:txBody>
      </p:sp>
      <p:pic>
        <p:nvPicPr>
          <p:cNvPr id="1026" name="Picture 2" descr="http://data.whicdn.com/images/30148200/minion-clipboard_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546" y="1052736"/>
            <a:ext cx="2150926" cy="266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/>
          <p:cNvSpPr txBox="1">
            <a:spLocks/>
          </p:cNvSpPr>
          <p:nvPr/>
        </p:nvSpPr>
        <p:spPr>
          <a:xfrm>
            <a:off x="609600" y="12051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Prova por Indução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u="sng" dirty="0" smtClean="0">
                <a:solidFill>
                  <a:schemeClr val="bg1">
                    <a:lumMod val="65000"/>
                  </a:schemeClr>
                </a:solidFill>
              </a:rPr>
              <a:t>Caso Base: n =  (?)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Atenção: nem sempre o caso base é 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n=0!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u="sng" dirty="0" smtClean="0">
                <a:solidFill>
                  <a:schemeClr val="bg1">
                    <a:lumMod val="65000"/>
                  </a:schemeClr>
                </a:solidFill>
              </a:rPr>
              <a:t>Hipótese Indutiva: &lt;sua H.I.&gt;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	Assumir como verdade para n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u="sng" dirty="0" smtClean="0">
                <a:solidFill>
                  <a:schemeClr val="bg1">
                    <a:lumMod val="65000"/>
                  </a:schemeClr>
                </a:solidFill>
              </a:rPr>
              <a:t>Tese Indutiva: &lt;sua tese&gt;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	Provar para n+1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Substituir HI de alguma forma na sua tese e chegar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a uma conclusão irrefutável</a:t>
            </a:r>
          </a:p>
          <a:p>
            <a:pPr marL="457200" lvl="1" indent="0">
              <a:buFont typeface="Arial" pitchFamily="34" charset="0"/>
              <a:buNone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23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Indução Matemática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Exemplos</a:t>
                </a:r>
              </a:p>
              <a:p>
                <a:pPr marL="457200" lvl="1" indent="0">
                  <a:buNone/>
                </a:pP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Prove 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!,</m:t>
                    </m:r>
                  </m:oMath>
                </a14:m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 para </a:t>
                </a:r>
                <a14:m>
                  <m:oMath xmlns:m="http://schemas.openxmlformats.org/officeDocument/2006/math"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≥4</m:t>
                    </m:r>
                  </m:oMath>
                </a14:m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3+ </m:t>
                    </m:r>
                    <m:sSup>
                      <m:sSupPr>
                        <m:ctrlP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sSup>
                      <m:sSupPr>
                        <m:ctrlP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type m:val="lin"/>
                        <m:ctrlP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pt-BR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pt-BR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pt-BR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pt-BR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pt-BR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, para </a:t>
                </a:r>
                <a14:m>
                  <m:oMath xmlns:m="http://schemas.openxmlformats.org/officeDocument/2006/math"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3"/>
                <a:stretch>
                  <a:fillRect t="-120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9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Recursão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23528" y="1196752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>
                <a:solidFill>
                  <a:schemeClr val="bg1">
                    <a:lumMod val="65000"/>
                  </a:schemeClr>
                </a:solidFill>
              </a:rPr>
              <a:t>Como fazer?</a:t>
            </a:r>
            <a:endParaRPr lang="pt-BR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67544" y="1916832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pt-BR" sz="2800" dirty="0" smtClean="0"/>
              <a:t>Caso Base;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t-BR" sz="2800" dirty="0" smtClean="0"/>
              <a:t>Caso Recursivo</a:t>
            </a:r>
            <a:endParaRPr lang="pt-BR" sz="2800" dirty="0"/>
          </a:p>
        </p:txBody>
      </p:sp>
      <p:pic>
        <p:nvPicPr>
          <p:cNvPr id="13" name="Imagem 12" descr="Sem títu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797152"/>
            <a:ext cx="7203836" cy="1584176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683568" y="306896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Exemplo: </a:t>
            </a:r>
            <a:endParaRPr lang="pt-BR" sz="24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55576" y="364502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	</a:t>
            </a:r>
            <a:r>
              <a:rPr lang="pt-BR" sz="2800" dirty="0" smtClean="0"/>
              <a:t>Fibonacci     </a:t>
            </a:r>
            <a:r>
              <a:rPr lang="pt-BR" dirty="0" smtClean="0"/>
              <a:t>                          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(Por favor, denovo não!)</a:t>
            </a:r>
            <a:endParaRPr lang="pt-BR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6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Recursão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95536" y="1124744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BR" sz="3200" dirty="0" smtClean="0">
                <a:solidFill>
                  <a:schemeClr val="bg1">
                    <a:lumMod val="65000"/>
                  </a:schemeClr>
                </a:solidFill>
              </a:rPr>
              <a:t>Exemplos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11560" y="2060848"/>
            <a:ext cx="79928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5ª)</a:t>
            </a:r>
            <a:r>
              <a:rPr lang="pt-BR" sz="2800" dirty="0" smtClean="0"/>
              <a:t> Encontre uma definição recursiva para a função  A(n) = 5n + 2.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78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Recursão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95536" y="1340768"/>
            <a:ext cx="79928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6ª)</a:t>
            </a:r>
            <a:r>
              <a:rPr lang="pt-BR" sz="2800" dirty="0" smtClean="0"/>
              <a:t> Encontre uma definição recursiva para a função  A(n) = 3n+8n².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16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Contagem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) Quantos números de seis algarismos distintos podemos formar usando os dígitos 1, 2, 3, 4, 5 e 6, nos quais o 1 e o 2 nunca ocupam posições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adjacentes, mas 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o 3 e o 4 sempre ocupam posições adjacentes? </a:t>
            </a: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2) De quantas maneiras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n 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pessoas podem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sentar 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num banco de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n 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lugares de modo que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k 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delas fiquem sempre juntas, em qualquer ordem?</a:t>
            </a:r>
          </a:p>
        </p:txBody>
      </p:sp>
    </p:spTree>
    <p:extLst>
      <p:ext uri="{BB962C8B-B14F-4D97-AF65-F5344CB8AC3E}">
        <p14:creationId xmlns:p14="http://schemas.microsoft.com/office/powerpoint/2010/main" val="246793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Contagem (Maratona)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Vova , depois de muito tempo, voltou de viagem; e , junto com os amigos, vai comemorar em um restaurante.</a:t>
            </a:r>
          </a:p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Existem N pessoas no restaurante, incluindo Vova. Eles sentarão em uma mesa redonda, porém Vova tem que sentar perto da porta já que é homenagem para ele.</a:t>
            </a:r>
          </a:p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Cada uma das N pessoas quer sentar junto de determinadas pessoas.</a:t>
            </a:r>
          </a:p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Quantas maneiras diferentes eles podem se sentar nas cadeiras?</a:t>
            </a: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26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Inclusão-Exclusão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1) Quantos números inteiros no intervalo [0,1000] não são divisíveis por 2, 3 ou 5?</a:t>
            </a:r>
          </a:p>
          <a:p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2) Quantas permutações das 26 letras do alfabeto não contém as palavras “tomer”, “simis”, “van”?</a:t>
            </a: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0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Casa dos pombos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Numa floresta crescem 1.000 jaqueiras. É conhecido que uma jaqueira não contém mais do que 600 frutos. Prove que existem 2 jaqueiras na floresta que têm a mesma quantidade de frutos.</a:t>
            </a:r>
          </a:p>
        </p:txBody>
      </p:sp>
    </p:spTree>
    <p:extLst>
      <p:ext uri="{BB962C8B-B14F-4D97-AF65-F5344CB8AC3E}">
        <p14:creationId xmlns:p14="http://schemas.microsoft.com/office/powerpoint/2010/main" val="371980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Vê um real de assunto aí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Assuntos:</a:t>
            </a:r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Provas e Proposições</a:t>
            </a:r>
          </a:p>
          <a:p>
            <a:pPr lvl="1"/>
            <a:r>
              <a:rPr lang="pt-BR" b="1" dirty="0" smtClean="0"/>
              <a:t>Identidade de Conjuntos</a:t>
            </a:r>
          </a:p>
          <a:p>
            <a:pPr lvl="1"/>
            <a:r>
              <a:rPr lang="pt-BR" dirty="0" err="1" smtClean="0">
                <a:solidFill>
                  <a:schemeClr val="bg1">
                    <a:lumMod val="65000"/>
                  </a:schemeClr>
                </a:solidFill>
              </a:rPr>
              <a:t>Enumerabilidade</a:t>
            </a: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Funções e Sequências</a:t>
            </a:r>
          </a:p>
          <a:p>
            <a:pPr lvl="1"/>
            <a:r>
              <a:rPr lang="pt-BR" b="1" dirty="0" smtClean="0"/>
              <a:t>Indução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, Recursão</a:t>
            </a:r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Contagem, Inclusão-Exclusão, Casa dos Pombos</a:t>
            </a:r>
          </a:p>
          <a:p>
            <a:pPr lvl="1"/>
            <a:r>
              <a:rPr lang="pt-BR" b="1" dirty="0" smtClean="0"/>
              <a:t>Argumento Combinatório, Teorema Binomial, Identidade de Pascal</a:t>
            </a:r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Números primos e divisibilidade, Algoritmo de Euclides, Aritmética Modular</a:t>
            </a:r>
          </a:p>
          <a:p>
            <a:pPr lvl="1"/>
            <a:r>
              <a:rPr lang="pt-BR" b="1" dirty="0" smtClean="0"/>
              <a:t>Teorema Chinês do Resto</a:t>
            </a:r>
          </a:p>
          <a:p>
            <a:pPr lvl="1"/>
            <a:r>
              <a:rPr lang="pt-BR" b="1" dirty="0" smtClean="0"/>
              <a:t>Pequeno Teorema de </a:t>
            </a:r>
            <a:r>
              <a:rPr lang="pt-BR" b="1" dirty="0" err="1" smtClean="0"/>
              <a:t>Fermat</a:t>
            </a:r>
            <a:endParaRPr lang="pt-BR" b="1" dirty="0"/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Teste de </a:t>
            </a:r>
            <a:r>
              <a:rPr lang="pt-BR" dirty="0" err="1" smtClean="0">
                <a:solidFill>
                  <a:schemeClr val="bg1">
                    <a:lumMod val="65000"/>
                  </a:schemeClr>
                </a:solidFill>
              </a:rPr>
              <a:t>Primalidade</a:t>
            </a: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6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 txBox="1">
            <a:spLocks/>
          </p:cNvSpPr>
          <p:nvPr/>
        </p:nvSpPr>
        <p:spPr>
          <a:xfrm>
            <a:off x="609600" y="12051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Teorema Binomial:</a:t>
            </a:r>
          </a:p>
          <a:p>
            <a:pPr lvl="1"/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Identidade de Pascal:</a:t>
            </a:r>
          </a:p>
          <a:p>
            <a:pPr lvl="1"/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Argumento Combinatório:</a:t>
            </a:r>
          </a:p>
          <a:p>
            <a:pPr lvl="2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Texto longo e chato 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B2605E"/>
                </a:solidFill>
              </a:rPr>
              <a:t>Teorema Binomial, Identidade de Pascal, Argumento Combinatório</a:t>
            </a:r>
          </a:p>
        </p:txBody>
      </p:sp>
      <p:pic>
        <p:nvPicPr>
          <p:cNvPr id="11" name="Picture 2" descr="http://thewe.net/tex/%20(x+h)%5E%7Bn%7D=%5Csum%5E%7Bn%7D_%7Bk=0%7D%7B%20n%20%5Cchoose%20k%7D%20x%5E%7Bk%7Dh%5E%7Bn-k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233" y="1021685"/>
            <a:ext cx="4075918" cy="91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114"/>
          <p:cNvSpPr/>
          <p:nvPr/>
        </p:nvSpPr>
        <p:spPr>
          <a:xfrm>
            <a:off x="4724400" y="2489871"/>
            <a:ext cx="3873907" cy="98496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77020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45391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B2605E"/>
                </a:solidFill>
              </a:rPr>
              <a:t>Teorema Binomial, Identidade de Pascal, Argumento Combinatório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/>
              <p:cNvSpPr txBox="1">
                <a:spLocks/>
              </p:cNvSpPr>
              <p:nvPr/>
            </p:nvSpPr>
            <p:spPr>
              <a:xfrm>
                <a:off x="609600" y="1205136"/>
                <a:ext cx="8229600" cy="50734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Exemplos</a:t>
                </a: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Prove que: </a:t>
                </a:r>
              </a:p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/>
                </a:r>
                <a:b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</a:b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por argumento combinatório.</a:t>
                </a:r>
              </a:p>
              <a:p>
                <a:pPr marL="457200" lvl="1" indent="0">
                  <a:buNone/>
                </a:pP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pt-BR" dirty="0" err="1" smtClean="0">
                    <a:solidFill>
                      <a:schemeClr val="bg1">
                        <a:lumMod val="65000"/>
                      </a:schemeClr>
                    </a:solidFill>
                  </a:rPr>
                  <a:t>Obs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 Lembre-se que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conta o número de subconjuntos com k elementos de um conjunto de n elementos.</a:t>
                </a:r>
              </a:p>
              <a:p>
                <a:pPr marL="457200" lvl="1" indent="0">
                  <a:buNone/>
                </a:pP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05136"/>
                <a:ext cx="8229600" cy="5073427"/>
              </a:xfrm>
              <a:prstGeom prst="rect">
                <a:avLst/>
              </a:prstGeom>
              <a:blipFill rotWithShape="0">
                <a:blip r:embed="rId3"/>
                <a:stretch>
                  <a:fillRect t="-1202" r="-20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1547664" y="2348880"/>
                <a:ext cx="7128792" cy="5948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sz="32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32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num>
                          <m:den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pt-BR" sz="3200" dirty="0" smtClean="0"/>
                  <a:t> + 3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32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num>
                          <m:den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den>
                        </m:f>
                      </m:e>
                    </m:d>
                  </m:oMath>
                </a14:m>
                <a:r>
                  <a:rPr lang="pt-BR" sz="3200" dirty="0" smtClean="0"/>
                  <a:t> + 3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32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320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 −2</m:t>
                            </m:r>
                          </m:den>
                        </m:f>
                      </m:e>
                    </m:d>
                  </m:oMath>
                </a14:m>
                <a:r>
                  <a:rPr lang="pt-BR" sz="3200" dirty="0" smtClean="0"/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32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num>
                          <m:den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den>
                        </m:f>
                      </m:e>
                    </m:d>
                  </m:oMath>
                </a14:m>
                <a:endParaRPr lang="pt-BR" sz="3200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348880"/>
                <a:ext cx="7128792" cy="594843"/>
              </a:xfrm>
              <a:prstGeom prst="rect">
                <a:avLst/>
              </a:prstGeom>
              <a:blipFill rotWithShape="0">
                <a:blip r:embed="rId4"/>
                <a:stretch>
                  <a:fillRect t="-11224" b="-326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53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45391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B2605E"/>
                </a:solidFill>
              </a:rPr>
              <a:t>Teorema Binomial, Identidade de Pascal, Argumento Combinatório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/>
              <p:cNvSpPr txBox="1">
                <a:spLocks/>
              </p:cNvSpPr>
              <p:nvPr/>
            </p:nvSpPr>
            <p:spPr>
              <a:xfrm>
                <a:off x="35495" y="908720"/>
                <a:ext cx="9110719" cy="56166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buNone/>
                </a:pPr>
                <a:r>
                  <a:rPr lang="pt-BR" b="1" dirty="0" smtClean="0">
                    <a:solidFill>
                      <a:schemeClr val="bg1">
                        <a:lumMod val="65000"/>
                      </a:schemeClr>
                    </a:solidFill>
                  </a:rPr>
                  <a:t>Padrão:</a:t>
                </a:r>
              </a:p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Seja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T um conjunto cuja cardinalidade é n. Considere que T pode ser dividido em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2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partes: um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conjunto s1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de tamanho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3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e um conjunto s2 de tamanho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n-3.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O lado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esquerdo dessa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identidade conta os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subconjuntos de tamanho k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de um conjunto de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tamanho n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. Seja T esse conjunto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de tamanho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n. Podemos fazer essa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contagem da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seguinte maneira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</a:t>
                </a:r>
              </a:p>
              <a:p>
                <a:pPr marL="457200" lvl="1" indent="0">
                  <a:buNone/>
                </a:pP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– Nenhum elemento está em s1 e k elementos em s2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–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1 elemento está em s1 e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k-1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elementos em s2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</m:oMath>
                </a14:m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–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2 elementos estão em s1 e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k-2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elementos em s2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</m:oMath>
                </a14:m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- 3 elementos estão em s1 e k-3 elementos em s2: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den>
                        </m:f>
                      </m:e>
                    </m:d>
                  </m:oMath>
                </a14:m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" y="908720"/>
                <a:ext cx="9110719" cy="5616624"/>
              </a:xfrm>
              <a:prstGeom prst="rect">
                <a:avLst/>
              </a:prstGeom>
              <a:blipFill rotWithShape="0">
                <a:blip r:embed="rId3"/>
                <a:stretch>
                  <a:fillRect t="-1629" r="-113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658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Prove ou refute pelo Teorema Binomial que </a:t>
                </a:r>
              </a:p>
              <a:p>
                <a:pPr marL="457200" lvl="1" indent="0">
                  <a:buNone/>
                </a:pP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pt-BR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pt-BR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i="1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pt-BR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pt-BR" i="1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i="1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pt-BR" i="1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pt-BR" i="1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pt-BR" i="1">
                                      <a:solidFill>
                                        <a:schemeClr val="bg1">
                                          <a:lumMod val="6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pt-BR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pt-BR" i="1">
                                          <a:solidFill>
                                            <a:schemeClr val="bg1">
                                              <a:lumMod val="6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3"/>
                <a:stretch>
                  <a:fillRect t="-120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xaDeTexto 6"/>
          <p:cNvSpPr txBox="1"/>
          <p:nvPr/>
        </p:nvSpPr>
        <p:spPr>
          <a:xfrm>
            <a:off x="755576" y="145391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B2605E"/>
                </a:solidFill>
              </a:rPr>
              <a:t>Teorema Binomial, Identidade de Pascal, Argumento Combinatório</a:t>
            </a:r>
          </a:p>
        </p:txBody>
      </p:sp>
    </p:spTree>
    <p:extLst>
      <p:ext uri="{BB962C8B-B14F-4D97-AF65-F5344CB8AC3E}">
        <p14:creationId xmlns:p14="http://schemas.microsoft.com/office/powerpoint/2010/main" val="327572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Prove pela Identidade de Pascal que:</a:t>
            </a:r>
          </a:p>
          <a:p>
            <a:pPr marL="457200" lvl="1" indent="0">
              <a:buNone/>
            </a:pP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55576" y="145391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B2605E"/>
                </a:solidFill>
              </a:rPr>
              <a:t>Teorema Binomial, Identidade de Pascal, Argumento Combinatório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240" y="2341587"/>
            <a:ext cx="7517535" cy="128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Divisibilidade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Prove que se a|b, então a|mb.</a:t>
            </a:r>
          </a:p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Prove que se a|b e a|c, então a|b+c</a:t>
            </a:r>
          </a:p>
        </p:txBody>
      </p:sp>
    </p:spTree>
    <p:extLst>
      <p:ext uri="{BB962C8B-B14F-4D97-AF65-F5344CB8AC3E}">
        <p14:creationId xmlns:p14="http://schemas.microsoft.com/office/powerpoint/2010/main" val="276046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Algoritmo de Euclides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Encontre o mdc entre 123 e 277, usando o algoritmo de Euclides.</a:t>
            </a:r>
          </a:p>
          <a:p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1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Aritmética Modular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Mostre que se n|m, onde n e m são inteiros maiores que 1, e </a:t>
                </a:r>
                <a14:m>
                  <m:oMath xmlns:m="http://schemas.openxmlformats.org/officeDocument/2006/math"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𝑎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≡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𝑏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 (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𝑚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) </m:t>
                    </m:r>
                  </m:oMath>
                </a14:m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, onde a e b são inteiros, então </a:t>
                </a:r>
                <a14:m>
                  <m:oMath xmlns:m="http://schemas.openxmlformats.org/officeDocument/2006/math"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𝑎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≡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𝑏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 (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4"/>
                <a:stretch>
                  <a:fillRect l="-1704" t="-1563" r="-59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75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Teorema Chinês do Resto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616624"/>
              </a:xfrm>
            </p:spPr>
            <p:txBody>
              <a:bodyPr/>
              <a:lstStyle/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Calcular x tal que:</a:t>
                </a: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pt-BR" sz="2400" i="1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≡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mod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pt-BR" sz="2400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pt-BR" sz="24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≡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𝑚𝑜𝑑</m:t>
                        </m:r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pt-BR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pt-BR" sz="24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pt-BR" sz="2400" b="0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...</a:t>
                </a: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pt-BR" sz="24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≡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(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𝑚𝑜𝑑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pt-BR" sz="2400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endParaRPr lang="pt-BR" sz="24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Primeiro calculamos 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* ... 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pt-BR" sz="2400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Depois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pt-BR" sz="240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pt-BR" sz="240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24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sSub>
                              <m:sSubPr>
                                <m:ctrlPr>
                                  <a:rPr lang="pt-BR" sz="2400" i="1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24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pt-BR" sz="24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box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, para 1 </a:t>
                </a:r>
                <a14:m>
                  <m:oMath xmlns:m="http://schemas.openxmlformats.org/officeDocument/2006/math">
                    <m:r>
                      <a:rPr lang="pt-BR" sz="2400" i="1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a:rPr lang="pt-BR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n</a:t>
                </a: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Por final,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de forma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sz="2400" dirty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seja o inverso modular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(mod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, ou seja,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pt-BR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t-BR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pt-BR" sz="24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 ∗ </m:t>
                        </m:r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=1 (</m:t>
                    </m:r>
                    <m:r>
                      <m:rPr>
                        <m:sty m:val="p"/>
                      </m:rP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mod</m:t>
                    </m:r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, para </a:t>
                </a:r>
                <a:r>
                  <a:rPr lang="pt-BR" sz="2400" dirty="0">
                    <a:solidFill>
                      <a:schemeClr val="bg1">
                        <a:lumMod val="65000"/>
                      </a:schemeClr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pt-BR" sz="24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t-BR" sz="2400" dirty="0">
                    <a:solidFill>
                      <a:schemeClr val="bg1">
                        <a:lumMod val="65000"/>
                      </a:schemeClr>
                    </a:solidFill>
                  </a:rPr>
                  <a:t> i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t-BR" sz="2400" dirty="0">
                    <a:solidFill>
                      <a:schemeClr val="bg1">
                        <a:lumMod val="65000"/>
                      </a:schemeClr>
                    </a:solidFill>
                  </a:rPr>
                  <a:t> n</a:t>
                </a: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Com isso temos que:</a:t>
                </a: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x =</a:t>
                </a:r>
                <a14:m>
                  <m:oMath xmlns:m="http://schemas.openxmlformats.org/officeDocument/2006/math"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+…</m:t>
                    </m:r>
                    <m:r>
                      <a:rPr lang="pt-BR" sz="240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t-BR" sz="24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(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𝑚𝑜𝑑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𝑚</m:t>
                    </m:r>
                    <m:r>
                      <a:rPr lang="pt-BR" sz="24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pt-B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616624"/>
              </a:xfrm>
              <a:blipFill rotWithShape="0">
                <a:blip r:embed="rId3"/>
                <a:stretch>
                  <a:fillRect l="-963" t="-8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45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Que inteiros possuem digito 1 em seu ultimo algarismo na base 2 e na base 3?</a:t>
            </a:r>
          </a:p>
          <a:p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Se Tomer Simis tem uma pizza fatiada em N pedaços iguais, e quando divide ela com outra pessoa , igualmente, sobra uma fatia, com mais duas pessoas sobra duas fatias, e com quatro pessoas sobra quatro fatias. Quantos pedaços tem a pizza? O.o</a:t>
            </a: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Teorema Chinês do Resto</a:t>
            </a:r>
          </a:p>
        </p:txBody>
      </p:sp>
    </p:spTree>
    <p:extLst>
      <p:ext uri="{BB962C8B-B14F-4D97-AF65-F5344CB8AC3E}">
        <p14:creationId xmlns:p14="http://schemas.microsoft.com/office/powerpoint/2010/main" val="347422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Provas e Proposições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Métodos mais comuns para provar uma determinada propriedade</a:t>
                </a: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Prova direta</a:t>
                </a: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Prova por </a:t>
                </a:r>
                <a:r>
                  <a:rPr lang="pt-BR" dirty="0" err="1" smtClean="0">
                    <a:solidFill>
                      <a:schemeClr val="bg1">
                        <a:lumMod val="65000"/>
                      </a:schemeClr>
                    </a:solidFill>
                  </a:rPr>
                  <a:t>contrapositiva</a:t>
                </a:r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→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⟺¬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→¬</m:t>
                    </m:r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endParaRPr lang="pt-BR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Prova por contradição</a:t>
                </a:r>
              </a:p>
              <a:p>
                <a:pPr lvl="2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Assume-se o oposto do que é pretendido e depois de uma série de passos, encontra-se uma contradição. Logo, o que assumimos inicialmente estava “errado”</a:t>
                </a: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Prova por contraexemplo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3"/>
                <a:stretch>
                  <a:fillRect l="-1630" t="-156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060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Pequeno Teorema de Fermat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Qual o resto da divisão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40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500</m:t>
                        </m:r>
                      </m:sup>
                    </m:sSup>
                    <m:r>
                      <m:rPr>
                        <m:sty m:val="p"/>
                      </m:rP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por</m:t>
                    </m:r>
                    <m:r>
                      <a:rPr lang="pt-BR" sz="2400" b="0" i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 17?</m:t>
                    </m:r>
                  </m:oMath>
                </a14:m>
                <a:endParaRPr lang="pt-BR" sz="2400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endParaRPr lang="pt-BR" sz="24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Qual o último digito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40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234</m:t>
                        </m:r>
                      </m:sup>
                    </m:sSup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na base 11?</a:t>
                </a:r>
              </a:p>
              <a:p>
                <a:endParaRPr lang="pt-BR" sz="24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sz="240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8 ∗ (8</m:t>
                        </m:r>
                      </m:e>
                      <m:sup>
                        <m:r>
                          <a:rPr lang="pt-BR" sz="24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520</m:t>
                        </m:r>
                      </m:sup>
                    </m:sSup>
                  </m:oMath>
                </a14:m>
                <a:r>
                  <a:rPr lang="pt-BR" sz="2400" dirty="0" smtClean="0">
                    <a:solidFill>
                      <a:schemeClr val="bg1">
                        <a:lumMod val="65000"/>
                      </a:schemeClr>
                    </a:solidFill>
                  </a:rPr>
                  <a:t> - 1) é divisível por 11? Por que?</a:t>
                </a:r>
                <a:endParaRPr lang="pt-B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3"/>
                <a:stretch>
                  <a:fillRect l="-963" t="-8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Teste de primalidade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111 é primo?</a:t>
            </a:r>
          </a:p>
          <a:p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Usando o pequeno teorema de Fermat diga se 31 é primo.</a:t>
            </a: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9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Provas e Proposições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Exemplos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Se a, b, c são inteiros ímpares, mostre que a equação ax² + </a:t>
            </a:r>
            <a:r>
              <a:rPr lang="pt-BR" dirty="0" err="1" smtClean="0">
                <a:solidFill>
                  <a:schemeClr val="bg1">
                    <a:lumMod val="65000"/>
                  </a:schemeClr>
                </a:solidFill>
              </a:rPr>
              <a:t>bx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 + c = 0 não possui raízes racionais.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Se n² é par, então n é par.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Identidade de Conjuntos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Comutatividade</a:t>
                </a: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⌂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B = B ⌂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A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Associatividade </a:t>
                </a: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(A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⌂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B) ⌂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C = A ⌂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(B ⌂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C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)</a:t>
                </a: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Distributividade</a:t>
                </a:r>
                <a:endParaRPr lang="pt-BR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lvl="1"/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∪ (B ∩ C) = (A ∪ B) ∩ (A ∪ C)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e 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∩ (B ∪ C) = (A ∩ B) ∪ (A ∩ C)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Identidade 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∪ ∅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= A; 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∩ U = A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Dominação: 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∪ U =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U;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A ∩ ∅ =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∅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Complemento: A ∪ A’ = U; A ∩ A’ = ∅; (A’)’=A</a:t>
                </a:r>
              </a:p>
              <a:p>
                <a:r>
                  <a:rPr lang="pt-BR" dirty="0" err="1" smtClean="0">
                    <a:solidFill>
                      <a:schemeClr val="bg1">
                        <a:lumMod val="65000"/>
                      </a:schemeClr>
                    </a:solidFill>
                  </a:rPr>
                  <a:t>Idempotência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 A ∪ A = A; A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∩ 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 = A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Absorção: A ∩ (A ∪ B) = A</a:t>
                </a:r>
                <a:endParaRPr lang="pt-BR" dirty="0" smtClean="0">
                  <a:solidFill>
                    <a:srgbClr val="FF0000"/>
                  </a:solidFill>
                </a:endParaRPr>
              </a:p>
              <a:p>
                <a:r>
                  <a:rPr lang="pt-BR" b="1" u="sng" dirty="0" smtClean="0">
                    <a:solidFill>
                      <a:srgbClr val="FF0000"/>
                    </a:solidFill>
                  </a:rPr>
                  <a:t>Leis de </a:t>
                </a:r>
                <a:r>
                  <a:rPr lang="pt-BR" b="1" u="sng" dirty="0" err="1" smtClean="0">
                    <a:solidFill>
                      <a:srgbClr val="FF0000"/>
                    </a:solidFill>
                  </a:rPr>
                  <a:t>DeMorgan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: 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t-B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m:rPr>
                            <m:nor/>
                          </m:rPr>
                          <a:rPr lang="pt-BR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pt-BR" b="1" dirty="0" smtClean="0">
                            <a:solidFill>
                              <a:schemeClr val="tx1"/>
                            </a:solidFill>
                          </a:rPr>
                          <m:t>∪</m:t>
                        </m:r>
                        <m:r>
                          <m:rPr>
                            <m:nor/>
                          </m:rPr>
                          <a:rPr lang="pt-BR" b="1" i="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a:rPr lang="pt-BR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pt-BR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acc>
                    <m:r>
                      <a:rPr lang="pt-BR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pt-BR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acc>
                    <m:r>
                      <m:rPr>
                        <m:nor/>
                      </m:rPr>
                      <a:rPr lang="pt-BR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b="1" dirty="0">
                        <a:solidFill>
                          <a:schemeClr val="tx1"/>
                        </a:solidFill>
                      </a:rPr>
                      <m:t>∩</m:t>
                    </m:r>
                    <m:r>
                      <m:rPr>
                        <m:nor/>
                      </m:rPr>
                      <a:rPr lang="pt-BR" b="1" i="0" dirty="0" smtClean="0">
                        <a:solidFill>
                          <a:schemeClr val="tx1"/>
                        </a:solidFill>
                      </a:rPr>
                      <m:t> </m:t>
                    </m:r>
                    <m:acc>
                      <m:accPr>
                        <m:chr m:val="̅"/>
                        <m:ctrlPr>
                          <a:rPr lang="pt-BR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</m:oMath>
                </a14:m>
                <a:r>
                  <a:rPr lang="pt-BR" b="1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t-B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m:rPr>
                            <m:nor/>
                          </m:rPr>
                          <a:rPr lang="pt-BR" b="1" dirty="0"/>
                          <m:t>∩</m:t>
                        </m:r>
                        <m:r>
                          <a:rPr lang="pt-BR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pt-BR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acc>
                    <m:r>
                      <a:rPr lang="pt-BR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pt-BR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acc>
                    <m:r>
                      <m:rPr>
                        <m:nor/>
                      </m:rPr>
                      <a:rPr lang="pt-BR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b="1" dirty="0"/>
                      <m:t>∪</m:t>
                    </m:r>
                    <m:r>
                      <m:rPr>
                        <m:nor/>
                      </m:rPr>
                      <a:rPr lang="pt-BR" b="1" i="0" dirty="0" smtClean="0"/>
                      <m:t> </m:t>
                    </m:r>
                    <m:acc>
                      <m:accPr>
                        <m:chr m:val="̅"/>
                        <m:ctrlPr>
                          <a:rPr lang="pt-BR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pt-BR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</m:oMath>
                </a14:m>
                <a:endParaRPr lang="pt-BR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3"/>
                <a:stretch>
                  <a:fillRect l="-1037" t="-228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42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Identidade de Conjuntos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Exemplos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3200" dirty="0">
                <a:solidFill>
                  <a:schemeClr val="bg1">
                    <a:lumMod val="65000"/>
                  </a:schemeClr>
                </a:solidFill>
              </a:rPr>
              <a:t>(A </a:t>
            </a:r>
            <a:r>
              <a:rPr lang="pt-BR" sz="3200" dirty="0" smtClean="0">
                <a:solidFill>
                  <a:schemeClr val="bg1">
                    <a:lumMod val="65000"/>
                  </a:schemeClr>
                </a:solidFill>
              </a:rPr>
              <a:t>– B) – C  ?=? (A – C) – (B – C)</a:t>
            </a:r>
          </a:p>
          <a:p>
            <a:pPr marL="457200" lvl="1" indent="0">
              <a:buNone/>
            </a:pP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71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 smtClean="0">
                <a:solidFill>
                  <a:srgbClr val="B2605E"/>
                </a:solidFill>
              </a:rPr>
              <a:t>Enumerabilidade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Um conjunto que é </a:t>
            </a:r>
            <a:r>
              <a:rPr lang="pt-BR" sz="2400" dirty="0" err="1">
                <a:solidFill>
                  <a:schemeClr val="bg1">
                    <a:lumMod val="65000"/>
                  </a:schemeClr>
                </a:solidFill>
              </a:rPr>
              <a:t>ﬁnito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 ou possui a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mesma cardinalidade </a:t>
            </a: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dos números naturais </a:t>
            </a: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é chamado de enumerável (ou contável), caso contrário ele é dito não enumerável</a:t>
            </a:r>
          </a:p>
          <a:p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Os conjuntos A e B possuem a mesma cardinalidade se e somente se existe uma bijeção entre A e B</a:t>
            </a:r>
          </a:p>
          <a:p>
            <a:pPr marL="457200" lvl="1" indent="0">
              <a:buNone/>
            </a:pPr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pt-BR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85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 smtClean="0">
                <a:solidFill>
                  <a:srgbClr val="B2605E"/>
                </a:solidFill>
              </a:rPr>
              <a:t>Enumerabilidade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1641" y="1253371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Exemplos</a:t>
            </a:r>
          </a:p>
          <a:p>
            <a:pPr marL="457200" lvl="1" indent="0">
              <a:buNone/>
            </a:pPr>
            <a:endParaRPr lang="pt-BR" dirty="0">
              <a:solidFill>
                <a:schemeClr val="bg1">
                  <a:lumMod val="6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Se A é um conjunto enumerável e B é não enumerável, 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A ∩ 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B é enumerável?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Se A é um conjunto não enumerável e B é 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não enumerável, A 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U 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B 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é enumerável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? 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Se A é um conjunto não enumerável e B é um conjunto enumerável, 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A ∩ </a:t>
            </a:r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B’ 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é enumerável? 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Funções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/>
          </a:p>
          <a:p>
            <a:r>
              <a:rPr lang="pt-BR" sz="2800" dirty="0" smtClean="0"/>
              <a:t>	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Sobrejetora: Contradomínio é igual à </a:t>
                </a:r>
                <a:r>
                  <a:rPr lang="pt-BR" dirty="0">
                    <a:solidFill>
                      <a:schemeClr val="bg1">
                        <a:lumMod val="65000"/>
                      </a:schemeClr>
                    </a:solidFill>
                  </a:rPr>
                  <a:t>I</a:t>
                </a:r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magem.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Injetora: Não há elementos distintos do domínio com a mesma imagem.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Bijetora: É sobrejetora e injetora ao mesmo tempo.</a:t>
                </a:r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Função inversa: Só existe quando a função original é bijetora.Para obtê-la, “trocamos” f(x) por x e x por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pt-BR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pt-BR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pt-BR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𝑥</m:t>
                    </m:r>
                    <m:r>
                      <a:rPr lang="pt-BR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  <a:p>
                <a:r>
                  <a:rPr lang="pt-BR" dirty="0" smtClean="0">
                    <a:solidFill>
                      <a:schemeClr val="bg1">
                        <a:lumMod val="65000"/>
                      </a:schemeClr>
                    </a:solidFill>
                  </a:rPr>
                  <a:t>Assim, para f(x) = 2x+1,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t-BR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=(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𝑥</m:t>
                    </m:r>
                    <m:r>
                      <a:rPr lang="pt-BR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−1)/2</m:t>
                    </m:r>
                  </m:oMath>
                </a14:m>
                <a:endParaRPr lang="pt-B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0">
                <a:blip r:embed="rId3"/>
                <a:stretch>
                  <a:fillRect l="-1704" t="-1563" r="-667" b="-1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1751</Words>
  <Application>Microsoft Office PowerPoint</Application>
  <PresentationFormat>On-screen Show (4:3)</PresentationFormat>
  <Paragraphs>240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gpp@cin.ufpe.br;raa7@cin.ufpe.br</dc:creator>
  <cp:keywords>mmdiscreta</cp:keywords>
  <cp:lastModifiedBy>Duhan Caraciolo</cp:lastModifiedBy>
  <cp:revision>36</cp:revision>
  <dcterms:created xsi:type="dcterms:W3CDTF">2013-02-02T01:12:08Z</dcterms:created>
  <dcterms:modified xsi:type="dcterms:W3CDTF">2013-07-19T21:24:03Z</dcterms:modified>
</cp:coreProperties>
</file>