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0"/>
  </p:notesMasterIdLst>
  <p:sldIdLst>
    <p:sldId id="256" r:id="rId2"/>
    <p:sldId id="296" r:id="rId3"/>
    <p:sldId id="297" r:id="rId4"/>
    <p:sldId id="311" r:id="rId5"/>
    <p:sldId id="305" r:id="rId6"/>
    <p:sldId id="306" r:id="rId7"/>
    <p:sldId id="307" r:id="rId8"/>
    <p:sldId id="308" r:id="rId9"/>
    <p:sldId id="309" r:id="rId10"/>
    <p:sldId id="310" r:id="rId11"/>
    <p:sldId id="312" r:id="rId12"/>
    <p:sldId id="313" r:id="rId13"/>
    <p:sldId id="317" r:id="rId14"/>
    <p:sldId id="314" r:id="rId15"/>
    <p:sldId id="315" r:id="rId16"/>
    <p:sldId id="257" r:id="rId17"/>
    <p:sldId id="304" r:id="rId18"/>
    <p:sldId id="29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1" r:id="rId32"/>
    <p:sldId id="293" r:id="rId33"/>
    <p:sldId id="290" r:id="rId34"/>
    <p:sldId id="288" r:id="rId35"/>
    <p:sldId id="299" r:id="rId36"/>
    <p:sldId id="300" r:id="rId37"/>
    <p:sldId id="301" r:id="rId38"/>
    <p:sldId id="302" r:id="rId39"/>
    <p:sldId id="303" r:id="rId40"/>
    <p:sldId id="258" r:id="rId41"/>
    <p:sldId id="259" r:id="rId42"/>
    <p:sldId id="260" r:id="rId43"/>
    <p:sldId id="261" r:id="rId44"/>
    <p:sldId id="262" r:id="rId45"/>
    <p:sldId id="264" r:id="rId46"/>
    <p:sldId id="263" r:id="rId47"/>
    <p:sldId id="267" r:id="rId48"/>
    <p:sldId id="266" r:id="rId49"/>
    <p:sldId id="268" r:id="rId50"/>
    <p:sldId id="270" r:id="rId51"/>
    <p:sldId id="275" r:id="rId52"/>
    <p:sldId id="265" r:id="rId53"/>
    <p:sldId id="271" r:id="rId54"/>
    <p:sldId id="273" r:id="rId55"/>
    <p:sldId id="272" r:id="rId56"/>
    <p:sldId id="274" r:id="rId57"/>
    <p:sldId id="295" r:id="rId58"/>
    <p:sldId id="316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91" autoAdjust="0"/>
  </p:normalViewPr>
  <p:slideViewPr>
    <p:cSldViewPr>
      <p:cViewPr varScale="1">
        <p:scale>
          <a:sx n="64" d="100"/>
          <a:sy n="64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29261-4DD6-4E67-B3F4-0F7764316259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1BE49-1B3B-4145-9A5A-4D87ADD6B8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Testes de Replicação são muito comuns e poderosos, podendo ser bem completos e implementados sem o conhecimento do funcionamento interno do sistema. Tal teste implica em replicar algum componente do sistema, e comparar ou votar resultados de diferentes componentes a fim de detectar erros. O tipo e a quantidade de replicações dependem da aplicação. Tal forma de teste é usada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frequentemente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 hardware, como por exemplo no TMR (</a:t>
            </a:r>
            <a:r>
              <a:rPr lang="pt-BR" sz="1200" b="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Triple Modular </a:t>
            </a:r>
            <a:r>
              <a:rPr lang="pt-BR" sz="1200" b="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Redundancy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pt-B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a especificação de um componente inclui restrições no tempo de resposta, então testes de Timing podem ser aplicados. Basicamente, tais testes realizam uma solicitação a algum componente e verificam se o tempo de resposta excede ou não a restrição imposta na especificação. Testes de Timing são usados tanto em hardware como em software. Em sistemas distribuídos, ele possui um papel importante, pois a falha de um nó é determinada pelo seu tempo de resposta a uma determinada solicitação.</a:t>
            </a:r>
          </a:p>
          <a:p>
            <a:endParaRPr lang="pt-B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quaisquer dados, dois tipos gerais de testes são possíveis: testes de semântica e estruturais. Testes Semânticos tentam garantir se o valor é consistente com o resto do sistema. Testes Estruturais só consideram a informação e garantem que internamente a estrutura dos dados é como deveria ser. A forma mais comum de teste estrutural é a codificação, que é usada intensamente em hardware. Nela, bits extras são adicionados aos dados, de forma que é possível detectar se existe algum bit corrompido. Tal teste também pode ser usado em software, sendo aplicado às estruturas de dados.</a:t>
            </a:r>
          </a:p>
          <a:p>
            <a:endParaRPr lang="pt-B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Testes de Coerência determinam se o estado de algum objeto no sistema está “coerente”. Um exemplo comum de tal teste é verificar se determinado valor está em um determinado intervalo. Outro exemplo é colocar </a:t>
            </a:r>
            <a:r>
              <a:rPr lang="pt-BR" sz="1200" b="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assertions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meio do sistema, a fim de que inconsistências sejam detectadas.</a:t>
            </a:r>
          </a:p>
          <a:p>
            <a:endParaRPr lang="pt-B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Testes de Diagnóstico, um sistema usa alguns testes em seus componentes para verificar se ele está funcionando corretamente. A partir do conhecimento prévio de certos valores de entrada e de seus resultados de saída corretos, estes valores são aplicados ao componente e a saída é comparada com os resultados corretos.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1BE49-1B3B-4145-9A5A-4D87ADD6B885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1BE49-1B3B-4145-9A5A-4D87ADD6B885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737FA-6360-492B-B88F-57C75E2B0A6F}" type="datetimeFigureOut">
              <a:rPr lang="pt-BR" smtClean="0"/>
              <a:pPr/>
              <a:t>06/12/2010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94ADB-37AE-4F9A-9CCC-FD9944A023A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Tolerância a falhas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Hugo Albuquerque, João Vitor, Maria </a:t>
            </a:r>
            <a:r>
              <a:rPr lang="pt-BR" sz="2400" dirty="0" err="1" smtClean="0"/>
              <a:t>Cireno</a:t>
            </a:r>
            <a:r>
              <a:rPr lang="pt-BR" sz="2400" dirty="0" smtClean="0"/>
              <a:t>, Thiago Lima</a:t>
            </a:r>
          </a:p>
          <a:p>
            <a:r>
              <a:rPr lang="pt-BR" sz="2000" dirty="0" smtClean="0"/>
              <a:t>{</a:t>
            </a:r>
            <a:r>
              <a:rPr lang="pt-BR" sz="2000" dirty="0" err="1" smtClean="0"/>
              <a:t>hra</a:t>
            </a:r>
            <a:r>
              <a:rPr lang="pt-BR" sz="2000" dirty="0" smtClean="0"/>
              <a:t>, </a:t>
            </a:r>
            <a:r>
              <a:rPr lang="pt-BR" sz="2000" dirty="0" err="1" smtClean="0"/>
              <a:t>jvob</a:t>
            </a:r>
            <a:r>
              <a:rPr lang="pt-BR" sz="2000" dirty="0" smtClean="0"/>
              <a:t>, </a:t>
            </a:r>
            <a:r>
              <a:rPr lang="pt-BR" sz="2000" dirty="0" err="1" smtClean="0"/>
              <a:t>mcrs</a:t>
            </a:r>
            <a:r>
              <a:rPr lang="pt-BR" sz="2000" dirty="0" smtClean="0"/>
              <a:t>, </a:t>
            </a:r>
            <a:r>
              <a:rPr lang="pt-BR" sz="2000" dirty="0" err="1" smtClean="0"/>
              <a:t>tavl</a:t>
            </a:r>
            <a:r>
              <a:rPr lang="pt-BR" sz="2000" dirty="0" smtClean="0"/>
              <a:t>}@</a:t>
            </a:r>
            <a:r>
              <a:rPr lang="pt-BR" sz="2000" dirty="0" err="1" smtClean="0"/>
              <a:t>cin.ufpe.br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Defeito: sistema não corresponde ao esperado</a:t>
            </a:r>
          </a:p>
          <a:p>
            <a:pPr lvl="1"/>
            <a:r>
              <a:rPr lang="pt-BR" dirty="0" smtClean="0"/>
              <a:t>Desvio da especificação</a:t>
            </a:r>
          </a:p>
          <a:p>
            <a:pPr lvl="2"/>
            <a:r>
              <a:rPr lang="pt-BR" dirty="0" smtClean="0"/>
              <a:t>Sistema não age de acordo com especificação </a:t>
            </a:r>
          </a:p>
          <a:p>
            <a:pPr lvl="2">
              <a:buNone/>
            </a:pPr>
            <a:r>
              <a:rPr lang="pt-BR" dirty="0" smtClean="0"/>
              <a:t>	ou</a:t>
            </a:r>
          </a:p>
          <a:p>
            <a:pPr lvl="2"/>
            <a:r>
              <a:rPr lang="pt-BR" dirty="0" smtClean="0"/>
              <a:t>Especificação não descreve adequadamente o sistema</a:t>
            </a:r>
          </a:p>
          <a:p>
            <a:pPr lvl="1"/>
            <a:r>
              <a:rPr lang="pt-BR" dirty="0" smtClean="0"/>
              <a:t>Quando serviços não são fornecidos da forma ou prazo esperados pelo usuário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Podem gerar </a:t>
            </a:r>
            <a:r>
              <a:rPr lang="pt-BR" dirty="0" err="1" smtClean="0"/>
              <a:t>consequências</a:t>
            </a:r>
            <a:r>
              <a:rPr lang="pt-BR" dirty="0" smtClean="0"/>
              <a:t> catastróficas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Dependabilidade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propriedade de um sistema computacional, tal como usabilidade, desempenho e custo.</a:t>
            </a:r>
          </a:p>
          <a:p>
            <a:endParaRPr lang="pt-BR" dirty="0" smtClean="0"/>
          </a:p>
          <a:p>
            <a:r>
              <a:rPr lang="pt-BR" dirty="0" err="1" smtClean="0"/>
              <a:t>Dependabilidade</a:t>
            </a:r>
            <a:r>
              <a:rPr lang="pt-BR" dirty="0" smtClean="0"/>
              <a:t> diz respeito a habilidade de entregar um serviço comprovadamente confiável, ou seja, habilidade do sistema para evitar defeitos inaceitáveis para seus usuários.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Atributos da </a:t>
            </a:r>
            <a:r>
              <a:rPr lang="pt-BR" dirty="0" err="1" smtClean="0"/>
              <a:t>dependabilidade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Disponibilidade</a:t>
            </a:r>
          </a:p>
          <a:p>
            <a:pPr lvl="1"/>
            <a:r>
              <a:rPr lang="pt-BR" dirty="0" smtClean="0"/>
              <a:t>diz </a:t>
            </a:r>
            <a:r>
              <a:rPr lang="pt-BR" dirty="0" smtClean="0"/>
              <a:t>respeito a média de tempo disponível para acesso</a:t>
            </a:r>
          </a:p>
          <a:p>
            <a:r>
              <a:rPr lang="pt-BR" dirty="0" smtClean="0"/>
              <a:t>Confiabilidade</a:t>
            </a:r>
          </a:p>
          <a:p>
            <a:pPr lvl="1"/>
            <a:r>
              <a:rPr lang="pt-BR" dirty="0" smtClean="0"/>
              <a:t>diz </a:t>
            </a:r>
            <a:r>
              <a:rPr lang="pt-BR" dirty="0" smtClean="0"/>
              <a:t>respeito a continuidade da entrega de serviço correto</a:t>
            </a:r>
          </a:p>
          <a:p>
            <a:r>
              <a:rPr lang="pt-BR" dirty="0" smtClean="0"/>
              <a:t>Integridade</a:t>
            </a:r>
          </a:p>
          <a:p>
            <a:pPr lvl="1"/>
            <a:r>
              <a:rPr lang="pt-BR" dirty="0" smtClean="0"/>
              <a:t>impedimento </a:t>
            </a:r>
            <a:r>
              <a:rPr lang="pt-BR" dirty="0" smtClean="0"/>
              <a:t>de alterações de estado impróprias</a:t>
            </a:r>
          </a:p>
          <a:p>
            <a:r>
              <a:rPr lang="pt-BR" dirty="0" smtClean="0"/>
              <a:t>Segurança (</a:t>
            </a:r>
            <a:r>
              <a:rPr lang="pt-BR" dirty="0" err="1" smtClean="0"/>
              <a:t>safety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diz </a:t>
            </a:r>
            <a:r>
              <a:rPr lang="pt-BR" dirty="0" smtClean="0"/>
              <a:t>respeito a garantias de não haver defeitos catastróficos ao usuário ou </a:t>
            </a:r>
            <a:r>
              <a:rPr lang="pt-BR" dirty="0" smtClean="0"/>
              <a:t>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Atributos da </a:t>
            </a:r>
            <a:r>
              <a:rPr lang="pt-BR" dirty="0" err="1" smtClean="0"/>
              <a:t>dependabilidade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Confidencialidade</a:t>
            </a:r>
          </a:p>
          <a:p>
            <a:pPr lvl="1"/>
            <a:r>
              <a:rPr lang="pt-BR" dirty="0" smtClean="0"/>
              <a:t>impedimento </a:t>
            </a:r>
            <a:r>
              <a:rPr lang="pt-BR" dirty="0" smtClean="0"/>
              <a:t>de acesso indevido</a:t>
            </a:r>
          </a:p>
          <a:p>
            <a:r>
              <a:rPr lang="pt-BR" dirty="0" err="1" smtClean="0"/>
              <a:t>Mantenabilidade</a:t>
            </a:r>
            <a:endParaRPr lang="pt-BR" dirty="0" smtClean="0"/>
          </a:p>
          <a:p>
            <a:pPr lvl="1"/>
            <a:r>
              <a:rPr lang="pt-BR" dirty="0" smtClean="0"/>
              <a:t>habilidade </a:t>
            </a:r>
            <a:r>
              <a:rPr lang="pt-BR" dirty="0" smtClean="0"/>
              <a:t>para reparo e modificações eficientes</a:t>
            </a:r>
          </a:p>
          <a:p>
            <a:r>
              <a:rPr lang="pt-BR" dirty="0" smtClean="0"/>
              <a:t>Segurança (</a:t>
            </a:r>
            <a:r>
              <a:rPr lang="pt-BR" dirty="0" err="1" smtClean="0"/>
              <a:t>security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proteção </a:t>
            </a:r>
            <a:r>
              <a:rPr lang="pt-BR" dirty="0" smtClean="0"/>
              <a:t>contra acessos, ou controle, não autorizados ao estado do sistema</a:t>
            </a:r>
          </a:p>
          <a:p>
            <a:r>
              <a:rPr lang="pt-BR" dirty="0" err="1" smtClean="0"/>
              <a:t>Testabilidade</a:t>
            </a:r>
            <a:endParaRPr lang="pt-BR" dirty="0" smtClean="0"/>
          </a:p>
          <a:p>
            <a:pPr lvl="1"/>
            <a:r>
              <a:rPr lang="pt-BR" dirty="0" smtClean="0"/>
              <a:t>facilidade </a:t>
            </a:r>
            <a:r>
              <a:rPr lang="pt-BR" dirty="0" smtClean="0"/>
              <a:t>para testar o sistema (ponto de teste, testes automatizados)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obter </a:t>
            </a:r>
            <a:r>
              <a:rPr lang="pt-BR" dirty="0" err="1" smtClean="0"/>
              <a:t>dependabilidade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Prevenção de Falhas: </a:t>
            </a:r>
          </a:p>
          <a:p>
            <a:pPr lvl="1"/>
            <a:r>
              <a:rPr lang="pt-BR" dirty="0" smtClean="0"/>
              <a:t>Visa prevenir a ocorrência ou introdução de falhas</a:t>
            </a:r>
          </a:p>
          <a:p>
            <a:r>
              <a:rPr lang="pt-BR" dirty="0" smtClean="0"/>
              <a:t>Remoção de Falhas: </a:t>
            </a:r>
          </a:p>
          <a:p>
            <a:pPr lvl="1"/>
            <a:r>
              <a:rPr lang="pt-BR" dirty="0" smtClean="0"/>
              <a:t>Visa reduzir o número ou a severidade das falhas</a:t>
            </a:r>
          </a:p>
          <a:p>
            <a:r>
              <a:rPr lang="pt-BR" dirty="0" smtClean="0"/>
              <a:t>Previsão de Falhas:</a:t>
            </a:r>
          </a:p>
          <a:p>
            <a:pPr lvl="1"/>
            <a:r>
              <a:rPr lang="pt-BR" dirty="0" smtClean="0"/>
              <a:t>Visa estimar o número presente, a incidência futura e as conseqüências das falhas</a:t>
            </a:r>
          </a:p>
          <a:p>
            <a:r>
              <a:rPr lang="pt-BR" dirty="0" smtClean="0"/>
              <a:t>Tolerância a Falhas:</a:t>
            </a:r>
          </a:p>
          <a:p>
            <a:pPr lvl="1"/>
            <a:r>
              <a:rPr lang="pt-BR" dirty="0" smtClean="0"/>
              <a:t>visa entregar o serviço correto mesmo na presença de falhas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Tolerância a falhas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Redundância</a:t>
            </a:r>
          </a:p>
          <a:p>
            <a:pPr lvl="1"/>
            <a:r>
              <a:rPr lang="pt-BR" dirty="0" smtClean="0"/>
              <a:t>Requisito </a:t>
            </a:r>
            <a:r>
              <a:rPr lang="pt-BR" dirty="0" smtClean="0"/>
              <a:t>básico</a:t>
            </a:r>
            <a:endParaRPr lang="pt-BR" dirty="0" smtClean="0"/>
          </a:p>
          <a:p>
            <a:r>
              <a:rPr lang="pt-BR" dirty="0" smtClean="0"/>
              <a:t>Hardware/software </a:t>
            </a:r>
            <a:r>
              <a:rPr lang="pt-BR" dirty="0" smtClean="0"/>
              <a:t>tolerante a </a:t>
            </a:r>
            <a:r>
              <a:rPr lang="pt-BR" dirty="0" smtClean="0"/>
              <a:t>falhas</a:t>
            </a:r>
          </a:p>
          <a:p>
            <a:r>
              <a:rPr lang="pt-BR" dirty="0" smtClean="0"/>
              <a:t>Implementada </a:t>
            </a:r>
            <a:r>
              <a:rPr lang="pt-BR" dirty="0" smtClean="0"/>
              <a:t>por mascaramento ou detecção de erros, seguidos de recuperação do sistema.</a:t>
            </a:r>
          </a:p>
          <a:p>
            <a:r>
              <a:rPr lang="pt-BR" dirty="0" smtClean="0"/>
              <a:t>Recuperação consiste no re-estabelecimento do estado correto do sistema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Redundância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Hardware</a:t>
            </a:r>
          </a:p>
          <a:p>
            <a:pPr lvl="1"/>
            <a:r>
              <a:rPr lang="pt-BR" dirty="0" smtClean="0"/>
              <a:t>NMR, TMR, SMR, etc.</a:t>
            </a:r>
          </a:p>
          <a:p>
            <a:r>
              <a:rPr lang="pt-BR" dirty="0" smtClean="0"/>
              <a:t>Software</a:t>
            </a:r>
          </a:p>
          <a:p>
            <a:pPr lvl="1"/>
            <a:r>
              <a:rPr lang="pt-BR" dirty="0" smtClean="0"/>
              <a:t>N-Version, </a:t>
            </a:r>
            <a:r>
              <a:rPr lang="pt-BR" dirty="0" err="1" smtClean="0"/>
              <a:t>N-Self-Checking</a:t>
            </a:r>
            <a:r>
              <a:rPr lang="pt-BR" dirty="0" smtClean="0"/>
              <a:t> Programming, etc.</a:t>
            </a:r>
          </a:p>
          <a:p>
            <a:r>
              <a:rPr lang="pt-BR" dirty="0" smtClean="0"/>
              <a:t>Informação</a:t>
            </a:r>
          </a:p>
          <a:p>
            <a:pPr lvl="1"/>
            <a:r>
              <a:rPr lang="pt-BR" dirty="0" smtClean="0"/>
              <a:t>Códigos de detecção/correção de erros, RAID, etc.</a:t>
            </a:r>
          </a:p>
          <a:p>
            <a:r>
              <a:rPr lang="pt-BR" dirty="0" smtClean="0"/>
              <a:t>Tempo</a:t>
            </a:r>
            <a:endParaRPr lang="pt-BR" dirty="0"/>
          </a:p>
          <a:p>
            <a:pPr lvl="1"/>
            <a:r>
              <a:rPr lang="pt-BR" dirty="0" smtClean="0"/>
              <a:t>Re-execução de código em momentos distintos,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256280"/>
          </a:xfrm>
        </p:spPr>
        <p:txBody>
          <a:bodyPr/>
          <a:lstStyle/>
          <a:p>
            <a:pPr algn="ctr"/>
            <a:r>
              <a:rPr lang="pt-BR" dirty="0" smtClean="0"/>
              <a:t>Técnicas de</a:t>
            </a:r>
            <a:br>
              <a:rPr lang="pt-BR" dirty="0" smtClean="0"/>
            </a:br>
            <a:r>
              <a:rPr lang="pt-BR" dirty="0" smtClean="0"/>
              <a:t>Tolerância a falhas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Técnicas de tolerância a falhas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NMR / TMR / 2MR</a:t>
            </a:r>
          </a:p>
          <a:p>
            <a:r>
              <a:rPr lang="pt-BR" dirty="0" smtClean="0"/>
              <a:t>SMR</a:t>
            </a:r>
            <a:endParaRPr lang="pt-BR" dirty="0"/>
          </a:p>
          <a:p>
            <a:r>
              <a:rPr lang="pt-BR" dirty="0" err="1" smtClean="0"/>
              <a:t>Mid-value</a:t>
            </a:r>
            <a:r>
              <a:rPr lang="pt-BR" dirty="0" smtClean="0"/>
              <a:t> </a:t>
            </a:r>
            <a:r>
              <a:rPr lang="pt-BR" dirty="0" err="1" smtClean="0"/>
              <a:t>Selection</a:t>
            </a:r>
            <a:endParaRPr lang="pt-BR" dirty="0" smtClean="0"/>
          </a:p>
          <a:p>
            <a:r>
              <a:rPr lang="pt-BR" dirty="0" smtClean="0"/>
              <a:t>Flux </a:t>
            </a:r>
            <a:r>
              <a:rPr lang="pt-BR" dirty="0" err="1" smtClean="0"/>
              <a:t>Summing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Standby</a:t>
            </a:r>
            <a:r>
              <a:rPr lang="pt-BR" dirty="0" smtClean="0"/>
              <a:t> Sparing</a:t>
            </a:r>
          </a:p>
          <a:p>
            <a:endParaRPr lang="pt-BR" dirty="0" smtClean="0"/>
          </a:p>
          <a:p>
            <a:r>
              <a:rPr lang="pt-BR" dirty="0" smtClean="0"/>
              <a:t>N Version</a:t>
            </a:r>
          </a:p>
          <a:p>
            <a:r>
              <a:rPr lang="pt-BR" dirty="0" smtClean="0"/>
              <a:t>Blocos de recuperação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NMR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 Modular </a:t>
            </a:r>
            <a:r>
              <a:rPr lang="pt-BR" dirty="0" err="1" smtClean="0"/>
              <a:t>Redundancy</a:t>
            </a:r>
            <a:endParaRPr lang="pt-BR" dirty="0" smtClean="0"/>
          </a:p>
          <a:p>
            <a:r>
              <a:rPr lang="pt-BR" dirty="0" smtClean="0"/>
              <a:t>N módulos paralelos</a:t>
            </a:r>
          </a:p>
          <a:p>
            <a:r>
              <a:rPr lang="pt-BR" dirty="0" smtClean="0"/>
              <a:t>Suporta até n-1/2 falhas.</a:t>
            </a:r>
          </a:p>
          <a:p>
            <a:r>
              <a:rPr lang="pt-BR" dirty="0" smtClean="0"/>
              <a:t>Sistema </a:t>
            </a:r>
            <a:r>
              <a:rPr lang="pt-BR" dirty="0" err="1" smtClean="0"/>
              <a:t>fail-silent</a:t>
            </a:r>
            <a:endParaRPr lang="pt-BR" dirty="0" smtClean="0"/>
          </a:p>
          <a:p>
            <a:r>
              <a:rPr lang="pt-BR" dirty="0" smtClean="0"/>
              <a:t>Com ou sem Sistema de Votação</a:t>
            </a:r>
          </a:p>
          <a:p>
            <a:r>
              <a:rPr lang="pt-BR" dirty="0" smtClean="0"/>
              <a:t>Sistema de votação é um ponto crítico de falhas.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Conceitos</a:t>
            </a:r>
          </a:p>
          <a:p>
            <a:r>
              <a:rPr lang="pt-BR" dirty="0" smtClean="0"/>
              <a:t>Tolerância a falhas</a:t>
            </a:r>
          </a:p>
          <a:p>
            <a:r>
              <a:rPr lang="pt-BR" dirty="0" smtClean="0"/>
              <a:t>Redundância</a:t>
            </a:r>
          </a:p>
          <a:p>
            <a:r>
              <a:rPr lang="en-US" dirty="0" err="1" smtClean="0"/>
              <a:t>Detecção</a:t>
            </a:r>
            <a:r>
              <a:rPr lang="en-US" dirty="0" smtClean="0"/>
              <a:t> e </a:t>
            </a:r>
            <a:r>
              <a:rPr lang="en-US" dirty="0" err="1" smtClean="0"/>
              <a:t>correção</a:t>
            </a:r>
            <a:r>
              <a:rPr lang="en-US" dirty="0" smtClean="0"/>
              <a:t> de </a:t>
            </a:r>
            <a:r>
              <a:rPr lang="en-US" dirty="0" err="1" smtClean="0"/>
              <a:t>erros</a:t>
            </a:r>
            <a:endParaRPr lang="pt-BR" dirty="0" smtClean="0"/>
          </a:p>
          <a:p>
            <a:r>
              <a:rPr lang="pt-BR" dirty="0" smtClean="0"/>
              <a:t>Aplicações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NMR</a:t>
            </a:r>
            <a:endParaRPr lang="pt-BR" dirty="0"/>
          </a:p>
        </p:txBody>
      </p:sp>
      <p:pic>
        <p:nvPicPr>
          <p:cNvPr id="4" name="Picture 2" descr="https://lh6.googleusercontent.com/TJiZ-QVfmeJHK56gnYQRjJ8kF19QXPzVQQAW8oxXwCpx-4351nxMzuJXAObGHfTbhu56YC_DyNSBIvrOQZluQxGeyq2H5D824kqiSwy2zsqWPShH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620" y="2112987"/>
            <a:ext cx="7476760" cy="3404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TMR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Triple Modular </a:t>
            </a:r>
            <a:r>
              <a:rPr lang="pt-BR" dirty="0" err="1" smtClean="0"/>
              <a:t>Redundancy</a:t>
            </a:r>
            <a:endParaRPr lang="pt-BR" dirty="0" smtClean="0"/>
          </a:p>
          <a:p>
            <a:r>
              <a:rPr lang="pt-BR" dirty="0" smtClean="0"/>
              <a:t>NMR de ordem 3</a:t>
            </a:r>
            <a:endParaRPr lang="pt-BR" dirty="0"/>
          </a:p>
        </p:txBody>
      </p:sp>
      <p:pic>
        <p:nvPicPr>
          <p:cNvPr id="15362" name="Picture 2" descr="C:\Users\joao\Documents\Universidade\STR\presentation\tm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7666820" cy="2271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2MR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 Modular </a:t>
            </a:r>
            <a:r>
              <a:rPr lang="pt-BR" dirty="0" err="1" smtClean="0"/>
              <a:t>Redundancy</a:t>
            </a:r>
            <a:endParaRPr lang="pt-BR" dirty="0" smtClean="0"/>
          </a:p>
          <a:p>
            <a:r>
              <a:rPr lang="pt-BR" dirty="0" smtClean="0"/>
              <a:t>NMR de ordem 2</a:t>
            </a:r>
          </a:p>
          <a:p>
            <a:r>
              <a:rPr lang="pt-BR" dirty="0" smtClean="0"/>
              <a:t>Duplicação com Comparação</a:t>
            </a:r>
          </a:p>
          <a:p>
            <a:r>
              <a:rPr lang="pt-BR" dirty="0" smtClean="0"/>
              <a:t>Apenas detecta falhas</a:t>
            </a:r>
          </a:p>
          <a:p>
            <a:r>
              <a:rPr lang="pt-BR" dirty="0" smtClean="0"/>
              <a:t>Efetivo para Sistemas </a:t>
            </a:r>
            <a:r>
              <a:rPr lang="pt-BR" dirty="0" err="1" smtClean="0"/>
              <a:t>fail-silent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2MR</a:t>
            </a:r>
            <a:endParaRPr lang="pt-BR" dirty="0"/>
          </a:p>
        </p:txBody>
      </p:sp>
      <p:pic>
        <p:nvPicPr>
          <p:cNvPr id="17410" name="Picture 2" descr="C:\Users\joao\Documents\Universidade\STR\presentation\2M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2397224"/>
            <a:ext cx="8278813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SMR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Siftout</a:t>
            </a:r>
            <a:r>
              <a:rPr lang="pt-BR" dirty="0" smtClean="0"/>
              <a:t> Modular </a:t>
            </a:r>
            <a:r>
              <a:rPr lang="pt-BR" dirty="0" err="1" smtClean="0"/>
              <a:t>Redundancy</a:t>
            </a:r>
            <a:endParaRPr lang="pt-BR" dirty="0" smtClean="0"/>
          </a:p>
          <a:p>
            <a:r>
              <a:rPr lang="pt-BR" dirty="0" smtClean="0"/>
              <a:t>Tolerante à N-2 falhas.</a:t>
            </a:r>
          </a:p>
          <a:p>
            <a:r>
              <a:rPr lang="pt-BR" dirty="0" smtClean="0"/>
              <a:t>Mais simples que NMR</a:t>
            </a:r>
          </a:p>
          <a:p>
            <a:r>
              <a:rPr lang="pt-BR" dirty="0" smtClean="0"/>
              <a:t>Mais eficiente e confiável do que sistemas NMR com circuito de votação.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SMR</a:t>
            </a:r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6656" y="1988840"/>
            <a:ext cx="634100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Técnicas Auxiliares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Mid-value</a:t>
            </a:r>
            <a:r>
              <a:rPr lang="pt-BR" dirty="0" smtClean="0"/>
              <a:t> </a:t>
            </a:r>
            <a:r>
              <a:rPr lang="pt-BR" dirty="0" err="1" smtClean="0"/>
              <a:t>Selection</a:t>
            </a:r>
            <a:endParaRPr lang="pt-BR" dirty="0" smtClean="0"/>
          </a:p>
          <a:p>
            <a:r>
              <a:rPr lang="pt-BR" dirty="0" smtClean="0"/>
              <a:t>Flux </a:t>
            </a:r>
            <a:r>
              <a:rPr lang="pt-BR" dirty="0" err="1" smtClean="0"/>
              <a:t>Summing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Mid-value</a:t>
            </a:r>
            <a:r>
              <a:rPr lang="pt-BR" dirty="0" smtClean="0"/>
              <a:t> </a:t>
            </a:r>
            <a:r>
              <a:rPr lang="pt-BR" dirty="0" err="1" smtClean="0"/>
              <a:t>Selection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Efetivo para sistemas com saídas não-booleanas</a:t>
            </a:r>
          </a:p>
          <a:p>
            <a:r>
              <a:rPr lang="pt-BR" dirty="0" smtClean="0"/>
              <a:t>Sistemas de sensores</a:t>
            </a:r>
          </a:p>
          <a:p>
            <a:endParaRPr lang="pt-BR" dirty="0" smtClean="0"/>
          </a:p>
          <a:p>
            <a:r>
              <a:rPr lang="pt-BR" dirty="0" smtClean="0"/>
              <a:t>É selecionada a mediana dos valores de saída dos módulos do sistema</a:t>
            </a:r>
          </a:p>
          <a:p>
            <a:r>
              <a:rPr lang="pt-BR" dirty="0" smtClean="0"/>
              <a:t>Pode ser definida uma faixa de valores válidos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Flux </a:t>
            </a:r>
            <a:r>
              <a:rPr lang="pt-BR" dirty="0" err="1" smtClean="0"/>
              <a:t>Summing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saída do sistema é reusada como entrada.</a:t>
            </a:r>
          </a:p>
          <a:p>
            <a:r>
              <a:rPr lang="pt-BR" dirty="0" smtClean="0"/>
              <a:t>Uso efetivo para correção dos módulos.</a:t>
            </a:r>
          </a:p>
          <a:p>
            <a:r>
              <a:rPr lang="pt-BR" dirty="0" smtClean="0"/>
              <a:t>Facilita a identificação e correção de módulos defeituosos.</a:t>
            </a:r>
          </a:p>
          <a:p>
            <a:r>
              <a:rPr lang="pt-BR" dirty="0" smtClean="0"/>
              <a:t>Segue diagrama: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Flux </a:t>
            </a:r>
            <a:r>
              <a:rPr lang="pt-BR" dirty="0" err="1" smtClean="0"/>
              <a:t>Summing</a:t>
            </a:r>
            <a:r>
              <a:rPr lang="pt-BR" dirty="0" smtClean="0"/>
              <a:t> (figura)</a:t>
            </a:r>
            <a:endParaRPr lang="pt-BR" dirty="0"/>
          </a:p>
        </p:txBody>
      </p:sp>
      <p:pic>
        <p:nvPicPr>
          <p:cNvPr id="1026" name="Picture 2" descr="https://lh5.googleusercontent.com/ZAcvLTE3ulbvbgzMspZw8BjJL51nFFxJafCHgwrua6dpxF4KioqVISMmwJaLkF0V5nRqrvmi5b5yxMaUPCnilIpB8Z1Kh1YE1ZJZFA8-1OkntVSA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19506"/>
            <a:ext cx="8352928" cy="450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Necessidade crescente de sistemas mais confiáveis</a:t>
            </a:r>
          </a:p>
          <a:p>
            <a:pPr lvl="1"/>
            <a:r>
              <a:rPr lang="pt-BR" dirty="0" smtClean="0"/>
              <a:t>Controle de vôo, Sistemas bancários, etc.</a:t>
            </a:r>
          </a:p>
          <a:p>
            <a:endParaRPr lang="pt-BR" dirty="0" smtClean="0"/>
          </a:p>
          <a:p>
            <a:r>
              <a:rPr lang="pt-BR" dirty="0" smtClean="0"/>
              <a:t>Interrupção de serviço pode ter </a:t>
            </a:r>
            <a:r>
              <a:rPr lang="pt-BR" dirty="0" err="1" smtClean="0"/>
              <a:t>consequências</a:t>
            </a:r>
            <a:r>
              <a:rPr lang="pt-BR" dirty="0" smtClean="0"/>
              <a:t> catastróficas para alguns serviços</a:t>
            </a:r>
          </a:p>
          <a:p>
            <a:r>
              <a:rPr lang="pt-BR" dirty="0" smtClean="0"/>
              <a:t>Tolerância a falhas visa evitar ao máximo essas interrupções do sistema.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Standby</a:t>
            </a:r>
            <a:r>
              <a:rPr lang="pt-BR" dirty="0" smtClean="0"/>
              <a:t> Sparing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</a:t>
            </a:r>
            <a:r>
              <a:rPr lang="pt-BR" dirty="0" err="1" smtClean="0"/>
              <a:t>a.k.a.</a:t>
            </a:r>
            <a:r>
              <a:rPr lang="pt-BR" dirty="0" smtClean="0"/>
              <a:t>: </a:t>
            </a:r>
            <a:r>
              <a:rPr lang="pt-BR" dirty="0" err="1" smtClean="0"/>
              <a:t>standby</a:t>
            </a:r>
            <a:r>
              <a:rPr lang="pt-BR" dirty="0" smtClean="0"/>
              <a:t> </a:t>
            </a:r>
            <a:r>
              <a:rPr lang="pt-BR" dirty="0" err="1" smtClean="0"/>
              <a:t>replacement</a:t>
            </a:r>
            <a:r>
              <a:rPr lang="pt-BR" dirty="0" smtClean="0"/>
              <a:t>)</a:t>
            </a:r>
          </a:p>
          <a:p>
            <a:r>
              <a:rPr lang="pt-BR" dirty="0" smtClean="0"/>
              <a:t>Um ou mais módulos em </a:t>
            </a:r>
            <a:r>
              <a:rPr lang="pt-BR" dirty="0" err="1" smtClean="0"/>
              <a:t>standby</a:t>
            </a:r>
            <a:endParaRPr lang="pt-BR" dirty="0" smtClean="0"/>
          </a:p>
          <a:p>
            <a:r>
              <a:rPr lang="pt-BR" dirty="0" smtClean="0"/>
              <a:t>Apenas um módulo operacional</a:t>
            </a:r>
          </a:p>
          <a:p>
            <a:r>
              <a:rPr lang="pt-BR" dirty="0" smtClean="0"/>
              <a:t>Em caso de falha, descarte do módulo operacional e substituição por módulo em </a:t>
            </a:r>
            <a:r>
              <a:rPr lang="pt-BR" dirty="0" err="1" smtClean="0"/>
              <a:t>standby</a:t>
            </a:r>
            <a:endParaRPr lang="pt-BR" dirty="0" smtClean="0"/>
          </a:p>
          <a:p>
            <a:r>
              <a:rPr lang="pt-BR" dirty="0" smtClean="0"/>
              <a:t>Hot </a:t>
            </a:r>
            <a:r>
              <a:rPr lang="pt-BR" dirty="0" err="1" smtClean="0"/>
              <a:t>Standby</a:t>
            </a:r>
            <a:endParaRPr lang="pt-BR" dirty="0" smtClean="0"/>
          </a:p>
          <a:p>
            <a:r>
              <a:rPr lang="pt-BR" dirty="0" err="1" smtClean="0"/>
              <a:t>Cold</a:t>
            </a:r>
            <a:r>
              <a:rPr lang="pt-BR" dirty="0" smtClean="0"/>
              <a:t> </a:t>
            </a:r>
            <a:r>
              <a:rPr lang="pt-BR" dirty="0" err="1" smtClean="0"/>
              <a:t>Standby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Hot </a:t>
            </a:r>
            <a:r>
              <a:rPr lang="pt-BR" dirty="0" err="1" smtClean="0"/>
              <a:t>standby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Técnica em que o módulo principal e os secundários executam simultaneamente.</a:t>
            </a:r>
          </a:p>
          <a:p>
            <a:r>
              <a:rPr lang="pt-BR" dirty="0" smtClean="0"/>
              <a:t>Apenas as saídas do módulo principal são consideradas.</a:t>
            </a:r>
          </a:p>
          <a:p>
            <a:r>
              <a:rPr lang="pt-BR" dirty="0" smtClean="0"/>
              <a:t>Dados são espelhados do módulo principal para os módulos secundários.</a:t>
            </a:r>
          </a:p>
          <a:p>
            <a:r>
              <a:rPr lang="pt-BR" dirty="0" smtClean="0"/>
              <a:t>Dados são idênticos em todos os módulos.</a:t>
            </a:r>
          </a:p>
          <a:p>
            <a:r>
              <a:rPr lang="pt-BR" dirty="0" smtClean="0"/>
              <a:t>Rápida recuperação em caso de falha.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Cold</a:t>
            </a:r>
            <a:r>
              <a:rPr lang="pt-BR" dirty="0" smtClean="0"/>
              <a:t> </a:t>
            </a:r>
            <a:r>
              <a:rPr lang="pt-BR" dirty="0" err="1" smtClean="0"/>
              <a:t>standby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Técnica em que módulos secundários só são ativados em caso de falha no módulo principal.</a:t>
            </a:r>
          </a:p>
          <a:p>
            <a:r>
              <a:rPr lang="pt-BR" dirty="0" smtClean="0"/>
              <a:t>Espelhamentos podem ser executados esporadicamente do módulo principal para os módulos secundários.</a:t>
            </a:r>
          </a:p>
          <a:p>
            <a:r>
              <a:rPr lang="pt-BR" dirty="0" smtClean="0"/>
              <a:t>Baixo consumo de energia.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Hot </a:t>
            </a:r>
            <a:r>
              <a:rPr lang="pt-BR" dirty="0" err="1" smtClean="0"/>
              <a:t>standby</a:t>
            </a:r>
            <a:r>
              <a:rPr lang="pt-BR" dirty="0" smtClean="0"/>
              <a:t> X </a:t>
            </a:r>
            <a:r>
              <a:rPr lang="pt-BR" dirty="0" err="1" smtClean="0"/>
              <a:t>Cold</a:t>
            </a:r>
            <a:r>
              <a:rPr lang="pt-BR" dirty="0" smtClean="0"/>
              <a:t> </a:t>
            </a:r>
            <a:r>
              <a:rPr lang="pt-BR" dirty="0" err="1" smtClean="0"/>
              <a:t>standby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147247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78123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Característica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Hot </a:t>
                      </a:r>
                      <a:r>
                        <a:rPr lang="pt-BR" dirty="0" err="1" smtClean="0"/>
                        <a:t>Standby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Cold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Standby</a:t>
                      </a:r>
                      <a:endParaRPr lang="pt-BR" dirty="0"/>
                    </a:p>
                  </a:txBody>
                  <a:tcPr anchor="ctr"/>
                </a:tc>
              </a:tr>
              <a:tr h="78123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Gasto </a:t>
                      </a:r>
                      <a:r>
                        <a:rPr lang="pt-BR" baseline="0" dirty="0" smtClean="0"/>
                        <a:t>de energia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  <a:tr h="78123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</a:t>
                      </a:r>
                      <a:r>
                        <a:rPr lang="pt-BR" baseline="0" dirty="0" smtClean="0"/>
                        <a:t> de Recuperação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Alto</a:t>
                      </a:r>
                      <a:endParaRPr lang="pt-BR" dirty="0"/>
                    </a:p>
                  </a:txBody>
                  <a:tcPr anchor="ctr"/>
                </a:tc>
              </a:tr>
              <a:tr h="78123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Desgaste dos</a:t>
                      </a:r>
                      <a:r>
                        <a:rPr lang="pt-BR" baseline="0" dirty="0" smtClean="0"/>
                        <a:t> módulos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Baixo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 Version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(Replicação de software)</a:t>
            </a:r>
          </a:p>
          <a:p>
            <a:r>
              <a:rPr lang="pt-BR" dirty="0" smtClean="0"/>
              <a:t>N equipes isoladas entre si</a:t>
            </a:r>
          </a:p>
          <a:p>
            <a:r>
              <a:rPr lang="pt-BR" dirty="0" smtClean="0"/>
              <a:t>Apenas 1 especificação  de projeto</a:t>
            </a:r>
          </a:p>
          <a:p>
            <a:endParaRPr lang="pt-BR" dirty="0" smtClean="0"/>
          </a:p>
          <a:p>
            <a:r>
              <a:rPr lang="pt-BR" dirty="0" smtClean="0"/>
              <a:t>Códigos gerados tendem a ser diferentes entre si</a:t>
            </a:r>
          </a:p>
          <a:p>
            <a:r>
              <a:rPr lang="pt-BR" dirty="0" smtClean="0"/>
              <a:t>Tendem a não compartilhar dos mesmos erros</a:t>
            </a:r>
          </a:p>
          <a:p>
            <a:r>
              <a:rPr lang="pt-BR" dirty="0" smtClean="0"/>
              <a:t>Probabilidade de falha de programação inversamente proporcional a N.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 Version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Similar ao NMR, de hardware.</a:t>
            </a:r>
          </a:p>
          <a:p>
            <a:r>
              <a:rPr lang="pt-BR" dirty="0" smtClean="0"/>
              <a:t>O código gerado por cada equipe executa em paralelo nos módulos do sistema</a:t>
            </a:r>
          </a:p>
          <a:p>
            <a:r>
              <a:rPr lang="pt-BR" dirty="0" smtClean="0"/>
              <a:t>São submetidos a comparação de resultados para detectar  erros de programação</a:t>
            </a:r>
          </a:p>
          <a:p>
            <a:endParaRPr lang="pt-BR" dirty="0" smtClean="0"/>
          </a:p>
          <a:p>
            <a:r>
              <a:rPr lang="pt-BR" dirty="0" smtClean="0"/>
              <a:t>Eficaz apenas para detecção de erros lógicos</a:t>
            </a:r>
          </a:p>
          <a:p>
            <a:r>
              <a:rPr lang="pt-BR" dirty="0" smtClean="0"/>
              <a:t>Subentende-se que o hardware não possui erros de projeto e fabricação.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 </a:t>
            </a:r>
            <a:r>
              <a:rPr lang="pt-BR" dirty="0" err="1" smtClean="0"/>
              <a:t>self-checking</a:t>
            </a:r>
            <a:r>
              <a:rPr lang="pt-BR" dirty="0" smtClean="0"/>
              <a:t> version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Extensão ao N Version</a:t>
            </a:r>
          </a:p>
          <a:p>
            <a:r>
              <a:rPr lang="pt-BR" dirty="0" smtClean="0"/>
              <a:t>N equipes isoladas entre si</a:t>
            </a:r>
          </a:p>
          <a:p>
            <a:r>
              <a:rPr lang="pt-BR" dirty="0" smtClean="0"/>
              <a:t>Apenas 1 especificação de projeto</a:t>
            </a:r>
          </a:p>
          <a:p>
            <a:r>
              <a:rPr lang="pt-BR" dirty="0" smtClean="0"/>
              <a:t>Equipes devem projetar também um módulo de verificação de </a:t>
            </a:r>
            <a:r>
              <a:rPr lang="pt-BR" dirty="0" err="1" smtClean="0"/>
              <a:t>corretude</a:t>
            </a:r>
            <a:r>
              <a:rPr lang="pt-BR" dirty="0" smtClean="0"/>
              <a:t> lógica para seus próprios módulos</a:t>
            </a:r>
          </a:p>
          <a:p>
            <a:r>
              <a:rPr lang="pt-BR" dirty="0" smtClean="0"/>
              <a:t>Módulos em que sua saída não passar no próprio teste não é considerada válida pelo sistema de votação.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 </a:t>
            </a:r>
            <a:r>
              <a:rPr lang="pt-BR" dirty="0" err="1" smtClean="0"/>
              <a:t>self-checking</a:t>
            </a:r>
            <a:r>
              <a:rPr lang="pt-BR" dirty="0" smtClean="0"/>
              <a:t> version</a:t>
            </a:r>
            <a:endParaRPr lang="pt-BR" dirty="0"/>
          </a:p>
        </p:txBody>
      </p:sp>
      <p:pic>
        <p:nvPicPr>
          <p:cNvPr id="1026" name="Picture 2" descr="https://lh5.googleusercontent.com/WBkO6oVGTh8npY8w01EQ5TAT1k2FnDGH2IpRiERlkWaIhg9JX8ipb2NEEn4gR6RkrySV8npWSMuFohRp5DcjzixVxHH0I1XEFb4H92Zw1IHX7ukn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746007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Blocos de Recuperação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Extensão ao N version</a:t>
            </a:r>
          </a:p>
          <a:p>
            <a:r>
              <a:rPr lang="pt-BR" dirty="0" smtClean="0"/>
              <a:t>N versões de software, apenas 1 executando no sistema</a:t>
            </a:r>
          </a:p>
          <a:p>
            <a:r>
              <a:rPr lang="pt-BR" dirty="0" smtClean="0"/>
              <a:t>Em caso de falha na versão operacional, o sistema passa a executar uma das versões em </a:t>
            </a:r>
            <a:r>
              <a:rPr lang="pt-BR" dirty="0" err="1" smtClean="0"/>
              <a:t>standby</a:t>
            </a:r>
            <a:endParaRPr lang="pt-BR" dirty="0" smtClean="0"/>
          </a:p>
          <a:p>
            <a:r>
              <a:rPr lang="pt-BR" dirty="0" smtClean="0"/>
              <a:t>Falha é detectada através de teste de </a:t>
            </a:r>
            <a:r>
              <a:rPr lang="pt-BR" dirty="0" err="1" smtClean="0"/>
              <a:t>corretude</a:t>
            </a:r>
            <a:r>
              <a:rPr lang="pt-BR" dirty="0" smtClean="0"/>
              <a:t>, a qual são submetidas as saídas dos módulos antes de se tornarem saída do sistema.</a:t>
            </a:r>
          </a:p>
          <a:p>
            <a:r>
              <a:rPr lang="pt-BR" dirty="0" smtClean="0"/>
              <a:t>Falha no sistema caso nenhuma das versões passe na verificação de </a:t>
            </a:r>
            <a:r>
              <a:rPr lang="pt-BR" dirty="0" err="1" smtClean="0"/>
              <a:t>corretude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772400" cy="1362456"/>
          </a:xfrm>
        </p:spPr>
        <p:txBody>
          <a:bodyPr/>
          <a:lstStyle/>
          <a:p>
            <a:pPr algn="ctr"/>
            <a:r>
              <a:rPr lang="pt-BR" dirty="0" smtClean="0"/>
              <a:t>Detecção de </a:t>
            </a:r>
            <a:r>
              <a:rPr lang="pt-BR" dirty="0" smtClean="0"/>
              <a:t>falhas/erros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que é um Sistema Tolerante a Falhas?</a:t>
            </a:r>
          </a:p>
          <a:p>
            <a:pPr lvl="1"/>
            <a:r>
              <a:rPr lang="pt-BR" dirty="0" smtClean="0"/>
              <a:t>Sistema que continua provendo corretamente os seus serviços mesmo na presença de falhas de hardware ou de software. </a:t>
            </a:r>
          </a:p>
          <a:p>
            <a:pPr lvl="1"/>
            <a:r>
              <a:rPr lang="pt-BR" dirty="0" smtClean="0"/>
              <a:t>Defeitos não são visíveis para o usuário, pois o sistema detecta e mascara (ou se recupera) defeitos antes que eles alcancem os limites do sistema (ponto de fuga da especificação).</a:t>
            </a:r>
          </a:p>
          <a:p>
            <a:endParaRPr lang="pt-BR" dirty="0" smtClean="0"/>
          </a:p>
          <a:p>
            <a:r>
              <a:rPr lang="pt-BR" dirty="0" smtClean="0"/>
              <a:t>O que é Tolerância a Falhas?</a:t>
            </a:r>
          </a:p>
          <a:p>
            <a:pPr lvl="1"/>
            <a:r>
              <a:rPr lang="pt-BR" dirty="0" smtClean="0"/>
              <a:t>É um atributo que habilita o sistema para ser tolerante a falhas. É o conjunto de técnicas utilizadas para detectar, mascarar e tolerar falhas no sistema.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Verificação de capacidade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Visa detectar falhas antes da ocorrência do erro</a:t>
            </a:r>
          </a:p>
          <a:p>
            <a:r>
              <a:rPr lang="pt-BR" dirty="0" smtClean="0"/>
              <a:t>Verificar a capacidade do sistema antes de executar uma tarefa</a:t>
            </a:r>
          </a:p>
          <a:p>
            <a:r>
              <a:rPr lang="pt-BR" dirty="0" smtClean="0"/>
              <a:t>Verificar o funcionamento dos componentes</a:t>
            </a:r>
          </a:p>
          <a:p>
            <a:pPr lvl="1"/>
            <a:r>
              <a:rPr lang="pt-BR" dirty="0" smtClean="0"/>
              <a:t>Memória</a:t>
            </a:r>
          </a:p>
          <a:p>
            <a:pPr lvl="1"/>
            <a:r>
              <a:rPr lang="pt-BR" dirty="0" smtClean="0"/>
              <a:t>Comunicação</a:t>
            </a:r>
          </a:p>
          <a:p>
            <a:r>
              <a:rPr lang="pt-BR" dirty="0" smtClean="0"/>
              <a:t>Executado no tempo livre do processador</a:t>
            </a:r>
          </a:p>
          <a:p>
            <a:r>
              <a:rPr lang="pt-BR" dirty="0" smtClean="0"/>
              <a:t>Geralmente gerenciada por software (sistema operacional)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Verificação de consistência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Verificar determinados pontos da computação à procura de inconsistências</a:t>
            </a:r>
          </a:p>
          <a:p>
            <a:r>
              <a:rPr lang="pt-BR" dirty="0" smtClean="0"/>
              <a:t>Por exemplo, checar se o valor de uma variável está dentro de um intervalo pré-determinado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Execução de testes para verificar ocorrência de erros</a:t>
            </a:r>
          </a:p>
          <a:p>
            <a:r>
              <a:rPr lang="pt-BR" dirty="0" smtClean="0"/>
              <a:t>Teste ideal</a:t>
            </a:r>
          </a:p>
          <a:p>
            <a:pPr lvl="1"/>
            <a:r>
              <a:rPr lang="pt-BR" dirty="0" smtClean="0"/>
              <a:t>Baseado apenas na especificação do sistema (caixa preta)</a:t>
            </a:r>
          </a:p>
          <a:p>
            <a:pPr lvl="1"/>
            <a:r>
              <a:rPr lang="pt-BR" dirty="0" smtClean="0"/>
              <a:t>Completo e correto</a:t>
            </a:r>
          </a:p>
          <a:p>
            <a:pPr lvl="1"/>
            <a:r>
              <a:rPr lang="pt-BR" dirty="0" smtClean="0"/>
              <a:t>Independente do sistema em relação à suscetibilidade de erros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Testes de replicação</a:t>
            </a:r>
          </a:p>
          <a:p>
            <a:r>
              <a:rPr lang="pt-BR" dirty="0" smtClean="0"/>
              <a:t>Testes de temporização (</a:t>
            </a:r>
            <a:r>
              <a:rPr lang="pt-BR" i="1" dirty="0" smtClean="0"/>
              <a:t>timing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Tempo de resposta</a:t>
            </a:r>
          </a:p>
          <a:p>
            <a:r>
              <a:rPr lang="pt-BR" dirty="0" smtClean="0"/>
              <a:t>Testes estruturais e semânticos</a:t>
            </a:r>
          </a:p>
          <a:p>
            <a:pPr lvl="1"/>
            <a:r>
              <a:rPr lang="pt-BR" dirty="0" smtClean="0"/>
              <a:t>Codificação</a:t>
            </a:r>
          </a:p>
          <a:p>
            <a:r>
              <a:rPr lang="pt-BR" dirty="0" smtClean="0"/>
              <a:t>Testes de coerência</a:t>
            </a:r>
          </a:p>
          <a:p>
            <a:pPr lvl="1"/>
            <a:r>
              <a:rPr lang="pt-BR" i="1" dirty="0" err="1" smtClean="0"/>
              <a:t>Assertions</a:t>
            </a:r>
            <a:endParaRPr lang="pt-BR" i="1" dirty="0" smtClean="0"/>
          </a:p>
          <a:p>
            <a:r>
              <a:rPr lang="pt-BR" dirty="0" smtClean="0"/>
              <a:t>Testes de diagnóstico</a:t>
            </a:r>
          </a:p>
          <a:p>
            <a:pPr lvl="1"/>
            <a:r>
              <a:rPr lang="pt-BR" dirty="0" smtClean="0"/>
              <a:t>Output calculado vs. Output previsto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Duplicação</a:t>
            </a:r>
          </a:p>
          <a:p>
            <a:pPr lvl="1"/>
            <a:r>
              <a:rPr lang="pt-BR" sz="2000" dirty="0" smtClean="0"/>
              <a:t>Improbabilidade da alteração ocorrer no mesmo local nos dois conjuntos simultaneamente</a:t>
            </a:r>
          </a:p>
          <a:p>
            <a:r>
              <a:rPr lang="pt-BR" sz="2400" dirty="0" smtClean="0"/>
              <a:t>Paridade simples, vertical ou TRC (</a:t>
            </a:r>
            <a:r>
              <a:rPr lang="pt-BR" sz="2400" i="1" dirty="0" err="1" smtClean="0"/>
              <a:t>Transverse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Redundancy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Check</a:t>
            </a:r>
            <a:r>
              <a:rPr lang="pt-BR" sz="2400" dirty="0" smtClean="0"/>
              <a:t>)</a:t>
            </a:r>
          </a:p>
          <a:p>
            <a:pPr lvl="1"/>
            <a:r>
              <a:rPr lang="pt-BR" sz="2000" dirty="0" smtClean="0"/>
              <a:t>1 bit a cada caractere (byte)</a:t>
            </a:r>
          </a:p>
          <a:p>
            <a:pPr lvl="1"/>
            <a:r>
              <a:rPr lang="pt-BR" sz="2000" dirty="0" smtClean="0"/>
              <a:t>Paridade par ou ímpar (nº de 1’s)</a:t>
            </a:r>
          </a:p>
          <a:p>
            <a:pPr lvl="1"/>
            <a:r>
              <a:rPr lang="pt-BR" sz="2000" dirty="0" smtClean="0"/>
              <a:t>Identificar número ímpar de bits trocados</a:t>
            </a:r>
          </a:p>
          <a:p>
            <a:pPr lvl="1"/>
            <a:r>
              <a:rPr lang="pt-BR" sz="2000" dirty="0" smtClean="0"/>
              <a:t>Taxa de utilização de bits: R = 8/(8+1) = 88,8%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5445224"/>
          <a:ext cx="60960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Caractere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ASCII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Binário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Paridade par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Paridade ímpar</a:t>
                      </a:r>
                      <a:endParaRPr lang="pt-BR" dirty="0"/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1000001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0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1</a:t>
                      </a:r>
                      <a:endParaRPr lang="pt-BR" dirty="0"/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lang="pt-BR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  <a:endParaRPr lang="pt-BR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1000010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0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1</a:t>
                      </a:r>
                      <a:endParaRPr lang="pt-BR" dirty="0"/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1000011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1</a:t>
                      </a:r>
                      <a:endParaRPr lang="pt-BR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latin typeface="Arial"/>
                        </a:rPr>
                        <a:t>0</a:t>
                      </a:r>
                      <a:endParaRPr lang="pt-BR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Paridade horizontal ou LRC (</a:t>
            </a:r>
            <a:r>
              <a:rPr lang="pt-BR" sz="2400" i="1" dirty="0" smtClean="0"/>
              <a:t>Longitudinal </a:t>
            </a:r>
            <a:r>
              <a:rPr lang="pt-BR" sz="2400" i="1" dirty="0" err="1" smtClean="0"/>
              <a:t>Redundancy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Check</a:t>
            </a:r>
            <a:r>
              <a:rPr lang="pt-BR" sz="2400" dirty="0" smtClean="0"/>
              <a:t>)</a:t>
            </a:r>
          </a:p>
          <a:p>
            <a:pPr lvl="1"/>
            <a:r>
              <a:rPr lang="pt-BR" sz="2000" dirty="0" smtClean="0"/>
              <a:t>Caractere de paridade para blocos de caracteres</a:t>
            </a:r>
          </a:p>
          <a:p>
            <a:pPr lvl="1"/>
            <a:r>
              <a:rPr lang="pt-BR" sz="2000" dirty="0" smtClean="0"/>
              <a:t>Detecta mais de 1 erro em cada caractere, porém apenas 1 erro por ordem de bit</a:t>
            </a:r>
          </a:p>
          <a:p>
            <a:pPr lvl="1"/>
            <a:r>
              <a:rPr lang="pt-BR" sz="2000" dirty="0" smtClean="0"/>
              <a:t>Taxa de utilização: R = n/(n + 1), n </a:t>
            </a:r>
            <a:r>
              <a:rPr lang="pt-BR" sz="2000" dirty="0" smtClean="0">
                <a:sym typeface="Wingdings" pitchFamily="2" charset="2"/>
              </a:rPr>
              <a:t> nº de caracteres no bloco</a:t>
            </a:r>
            <a:endParaRPr lang="pt-BR" sz="2000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624" y="4221088"/>
          <a:ext cx="6994525" cy="243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75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1136650"/>
              </a:tblGrid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Caractere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1º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2º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3º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4º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10º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Paridade (LRC)</a:t>
                      </a:r>
                      <a:endParaRPr lang="pt-BR" sz="90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bit 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bit 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bit 2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bit 3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bit 4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bit 5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bit 6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</a:tr>
              <a:tr h="18288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bit 7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900" dirty="0"/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CRC (</a:t>
            </a:r>
            <a:r>
              <a:rPr lang="pt-BR" i="1" dirty="0" err="1" smtClean="0"/>
              <a:t>Cyclic</a:t>
            </a:r>
            <a:r>
              <a:rPr lang="pt-BR" i="1" dirty="0" smtClean="0"/>
              <a:t> </a:t>
            </a:r>
            <a:r>
              <a:rPr lang="pt-BR" i="1" dirty="0" err="1" smtClean="0"/>
              <a:t>Redundancy</a:t>
            </a:r>
            <a:r>
              <a:rPr lang="pt-BR" i="1" dirty="0" smtClean="0"/>
              <a:t> </a:t>
            </a:r>
            <a:r>
              <a:rPr lang="pt-BR" i="1" dirty="0" err="1" smtClean="0"/>
              <a:t>Check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Transmissão:</a:t>
            </a:r>
          </a:p>
          <a:p>
            <a:pPr lvl="2"/>
            <a:r>
              <a:rPr lang="pt-BR" dirty="0" smtClean="0"/>
              <a:t>Cada bit da mensagem representa um coeficiente de um polinômio M(X)</a:t>
            </a:r>
          </a:p>
          <a:p>
            <a:pPr lvl="2"/>
            <a:r>
              <a:rPr lang="pt-BR" dirty="0" smtClean="0"/>
              <a:t>Define-se um polinômio gerador G(X) de grau </a:t>
            </a:r>
            <a:r>
              <a:rPr lang="pt-BR" i="1" dirty="0" smtClean="0"/>
              <a:t>r</a:t>
            </a:r>
          </a:p>
          <a:p>
            <a:pPr lvl="2"/>
            <a:r>
              <a:rPr lang="pt-BR" dirty="0" smtClean="0"/>
              <a:t>Desloca-se a mensagem M(X) de </a:t>
            </a:r>
            <a:r>
              <a:rPr lang="pt-BR" i="1" dirty="0" smtClean="0"/>
              <a:t>r</a:t>
            </a:r>
            <a:r>
              <a:rPr lang="pt-BR" dirty="0" smtClean="0"/>
              <a:t> bits para a esquerda</a:t>
            </a:r>
          </a:p>
          <a:p>
            <a:pPr lvl="2"/>
            <a:r>
              <a:rPr lang="pt-BR" dirty="0" smtClean="0"/>
              <a:t>Divide-se M(X) por G(X), através de um XOR (</a:t>
            </a:r>
            <a:r>
              <a:rPr lang="pt-BR" dirty="0"/>
              <a:t>⊕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Soma-se o resto da divisão à mensagem deslocada, formando a mensagem composta T(X)</a:t>
            </a:r>
            <a:endParaRPr lang="pt-BR" dirty="0"/>
          </a:p>
          <a:p>
            <a:pPr lvl="1"/>
            <a:r>
              <a:rPr lang="pt-BR" dirty="0" smtClean="0"/>
              <a:t>Recepção:</a:t>
            </a:r>
          </a:p>
          <a:p>
            <a:pPr lvl="2"/>
            <a:r>
              <a:rPr lang="pt-BR" dirty="0" smtClean="0"/>
              <a:t>T(X) é dividido por G(X)</a:t>
            </a:r>
          </a:p>
          <a:p>
            <a:pPr lvl="2"/>
            <a:r>
              <a:rPr lang="pt-BR" dirty="0" smtClean="0"/>
              <a:t>Se o resto não for nulo, existe um erro na transmissão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CRC (</a:t>
            </a:r>
            <a:r>
              <a:rPr lang="pt-BR" i="1" dirty="0" err="1" smtClean="0"/>
              <a:t>Cyclic</a:t>
            </a:r>
            <a:r>
              <a:rPr lang="pt-BR" i="1" dirty="0" smtClean="0"/>
              <a:t> </a:t>
            </a:r>
            <a:r>
              <a:rPr lang="pt-BR" i="1" dirty="0" err="1" smtClean="0"/>
              <a:t>Redundancy</a:t>
            </a:r>
            <a:r>
              <a:rPr lang="pt-BR" i="1" dirty="0" smtClean="0"/>
              <a:t> </a:t>
            </a:r>
            <a:r>
              <a:rPr lang="pt-BR" i="1" dirty="0" err="1" smtClean="0"/>
              <a:t>Check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Ex:</a:t>
            </a:r>
          </a:p>
          <a:p>
            <a:pPr lvl="2">
              <a:buNone/>
            </a:pPr>
            <a:r>
              <a:rPr lang="pt-BR" sz="1900" dirty="0" smtClean="0"/>
              <a:t>Mensagem: M(X) = 110011 (X</a:t>
            </a:r>
            <a:r>
              <a:rPr lang="pt-BR" sz="1900" baseline="30000" dirty="0" smtClean="0"/>
              <a:t>5</a:t>
            </a:r>
            <a:r>
              <a:rPr lang="pt-BR" sz="1900" dirty="0" smtClean="0"/>
              <a:t> + X</a:t>
            </a:r>
            <a:r>
              <a:rPr lang="pt-BR" sz="1900" baseline="30000" dirty="0" smtClean="0"/>
              <a:t>4</a:t>
            </a:r>
            <a:r>
              <a:rPr lang="pt-BR" sz="1900" dirty="0" smtClean="0"/>
              <a:t> + X + 1)</a:t>
            </a:r>
          </a:p>
          <a:p>
            <a:pPr lvl="2">
              <a:buNone/>
            </a:pPr>
            <a:r>
              <a:rPr lang="pt-BR" sz="1900" dirty="0"/>
              <a:t>P</a:t>
            </a:r>
            <a:r>
              <a:rPr lang="pt-BR" sz="1900" dirty="0" smtClean="0"/>
              <a:t>olinômio: G(X) = 11001 (X</a:t>
            </a:r>
            <a:r>
              <a:rPr lang="pt-BR" sz="1900" baseline="30000" dirty="0" smtClean="0"/>
              <a:t>4</a:t>
            </a:r>
            <a:r>
              <a:rPr lang="pt-BR" sz="1900" dirty="0" smtClean="0"/>
              <a:t> + X</a:t>
            </a:r>
            <a:r>
              <a:rPr lang="pt-BR" sz="1900" baseline="30000" dirty="0" smtClean="0"/>
              <a:t>3</a:t>
            </a:r>
            <a:r>
              <a:rPr lang="pt-BR" sz="1900" dirty="0" smtClean="0"/>
              <a:t> + 1)</a:t>
            </a:r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endParaRPr lang="pt-BR" sz="1900" dirty="0"/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r>
              <a:rPr lang="pt-BR" sz="1900" dirty="0" smtClean="0"/>
              <a:t>T(X) = 110011</a:t>
            </a:r>
            <a:r>
              <a:rPr lang="pt-BR" sz="1900" dirty="0" smtClean="0">
                <a:solidFill>
                  <a:srgbClr val="FF0000"/>
                </a:solidFill>
              </a:rPr>
              <a:t>1001</a:t>
            </a:r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endParaRPr lang="pt-BR" sz="1900" dirty="0"/>
          </a:p>
          <a:p>
            <a:pPr lvl="2">
              <a:buNone/>
            </a:pPr>
            <a:endParaRPr lang="pt-BR" sz="1900" dirty="0" smtClean="0"/>
          </a:p>
          <a:p>
            <a:pPr lvl="2">
              <a:buNone/>
            </a:pPr>
            <a:r>
              <a:rPr lang="pt-BR" sz="1900" dirty="0" smtClean="0"/>
              <a:t>Como o resto final foi nulo, não</a:t>
            </a:r>
          </a:p>
          <a:p>
            <a:pPr lvl="2">
              <a:buNone/>
            </a:pPr>
            <a:r>
              <a:rPr lang="pt-BR" sz="1900" dirty="0" smtClean="0"/>
              <a:t>foram detectados erros</a:t>
            </a:r>
          </a:p>
          <a:p>
            <a:pPr lvl="2">
              <a:buNone/>
            </a:pPr>
            <a:endParaRPr lang="pt-BR" sz="1800" dirty="0" smtClean="0"/>
          </a:p>
        </p:txBody>
      </p:sp>
      <p:grpSp>
        <p:nvGrpSpPr>
          <p:cNvPr id="26" name="Grupo 25"/>
          <p:cNvGrpSpPr/>
          <p:nvPr/>
        </p:nvGrpSpPr>
        <p:grpSpPr>
          <a:xfrm>
            <a:off x="3707904" y="3068960"/>
            <a:ext cx="5112568" cy="1600438"/>
            <a:chOff x="4031432" y="3284984"/>
            <a:chExt cx="5112568" cy="1600438"/>
          </a:xfrm>
        </p:grpSpPr>
        <p:sp>
          <p:nvSpPr>
            <p:cNvPr id="23" name="CaixaDeTexto 22"/>
            <p:cNvSpPr txBox="1"/>
            <p:nvPr/>
          </p:nvSpPr>
          <p:spPr>
            <a:xfrm>
              <a:off x="4031432" y="3284984"/>
              <a:ext cx="511256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>
                <a:buNone/>
              </a:pPr>
              <a:r>
                <a:rPr lang="pt-BR" sz="1600" dirty="0" smtClean="0"/>
                <a:t>M(X)          11001’10000    11001        G(X)</a:t>
              </a:r>
            </a:p>
            <a:p>
              <a:pPr lvl="2">
                <a:buNone/>
              </a:pPr>
              <a:r>
                <a:rPr lang="pt-BR" sz="1600" dirty="0" smtClean="0"/>
                <a:t>                   </a:t>
              </a:r>
              <a:r>
                <a:rPr lang="pt-BR" sz="1600" u="sng" dirty="0" smtClean="0"/>
                <a:t>11001</a:t>
              </a:r>
              <a:r>
                <a:rPr lang="pt-BR" sz="1600" dirty="0" smtClean="0"/>
                <a:t>               100001      Quociente</a:t>
              </a:r>
            </a:p>
            <a:p>
              <a:pPr lvl="2">
                <a:buNone/>
              </a:pPr>
              <a:r>
                <a:rPr lang="pt-BR" sz="1600" dirty="0" smtClean="0"/>
                <a:t>                          0 10000</a:t>
              </a:r>
            </a:p>
            <a:p>
              <a:pPr lvl="2">
                <a:buNone/>
              </a:pPr>
              <a:r>
                <a:rPr lang="pt-BR" sz="1600" dirty="0" smtClean="0"/>
                <a:t>                              </a:t>
              </a:r>
              <a:r>
                <a:rPr lang="pt-BR" sz="1600" u="sng" dirty="0" smtClean="0"/>
                <a:t>11001</a:t>
              </a:r>
              <a:endParaRPr lang="pt-BR" sz="1600" dirty="0" smtClean="0"/>
            </a:p>
            <a:p>
              <a:pPr lvl="2">
                <a:buNone/>
              </a:pPr>
              <a:r>
                <a:rPr lang="pt-BR" sz="1600" b="1" dirty="0" smtClean="0"/>
                <a:t>Resto = CRC</a:t>
              </a:r>
              <a:r>
                <a:rPr lang="pt-BR" sz="1600" dirty="0" smtClean="0"/>
                <a:t>         1001</a:t>
              </a:r>
            </a:p>
            <a:p>
              <a:endParaRPr lang="pt-BR" dirty="0"/>
            </a:p>
          </p:txBody>
        </p:sp>
        <p:cxnSp>
          <p:nvCxnSpPr>
            <p:cNvPr id="5" name="Conector reto 4"/>
            <p:cNvCxnSpPr/>
            <p:nvPr/>
          </p:nvCxnSpPr>
          <p:spPr>
            <a:xfrm rot="5400000">
              <a:off x="6479704" y="3933056"/>
              <a:ext cx="1152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5868144" y="3573016"/>
              <a:ext cx="31318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5543600" y="3429000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rot="10800000">
              <a:off x="7631832" y="3429000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rot="10800000">
              <a:off x="7775848" y="3717032"/>
              <a:ext cx="21602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flipV="1">
              <a:off x="6191672" y="4437112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o 26"/>
          <p:cNvGrpSpPr/>
          <p:nvPr/>
        </p:nvGrpSpPr>
        <p:grpSpPr>
          <a:xfrm>
            <a:off x="3707904" y="4725144"/>
            <a:ext cx="5112568" cy="1600438"/>
            <a:chOff x="4031432" y="3284984"/>
            <a:chExt cx="5112568" cy="1600438"/>
          </a:xfrm>
        </p:grpSpPr>
        <p:sp>
          <p:nvSpPr>
            <p:cNvPr id="28" name="CaixaDeTexto 27"/>
            <p:cNvSpPr txBox="1"/>
            <p:nvPr/>
          </p:nvSpPr>
          <p:spPr>
            <a:xfrm>
              <a:off x="4031432" y="3284984"/>
              <a:ext cx="511256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>
                <a:buNone/>
              </a:pPr>
              <a:r>
                <a:rPr lang="pt-BR" sz="1600" dirty="0" smtClean="0"/>
                <a:t>T(X)          11001’11001       11001        G(X)</a:t>
              </a:r>
            </a:p>
            <a:p>
              <a:pPr lvl="2">
                <a:buNone/>
              </a:pPr>
              <a:r>
                <a:rPr lang="pt-BR" sz="1600" dirty="0" smtClean="0"/>
                <a:t>                  </a:t>
              </a:r>
              <a:r>
                <a:rPr lang="pt-BR" sz="1600" u="sng" dirty="0" smtClean="0"/>
                <a:t>11001</a:t>
              </a:r>
              <a:r>
                <a:rPr lang="pt-BR" sz="1600" dirty="0" smtClean="0"/>
                <a:t>                100001       Quociente</a:t>
              </a:r>
            </a:p>
            <a:p>
              <a:pPr lvl="2">
                <a:buNone/>
              </a:pPr>
              <a:r>
                <a:rPr lang="pt-BR" sz="1600" dirty="0" smtClean="0"/>
                <a:t>                          0 11001</a:t>
              </a:r>
            </a:p>
            <a:p>
              <a:pPr lvl="2">
                <a:buNone/>
              </a:pPr>
              <a:r>
                <a:rPr lang="pt-BR" sz="1600" dirty="0" smtClean="0"/>
                <a:t>                              </a:t>
              </a:r>
              <a:r>
                <a:rPr lang="pt-BR" sz="1600" u="sng" dirty="0" smtClean="0"/>
                <a:t>11001</a:t>
              </a:r>
              <a:endParaRPr lang="pt-BR" sz="1600" dirty="0" smtClean="0"/>
            </a:p>
            <a:p>
              <a:pPr lvl="2">
                <a:buNone/>
              </a:pPr>
              <a:r>
                <a:rPr lang="pt-BR" sz="1600" b="1" dirty="0" smtClean="0"/>
                <a:t>Resto = CRC</a:t>
              </a:r>
              <a:r>
                <a:rPr lang="pt-BR" sz="1600" dirty="0" smtClean="0"/>
                <a:t>       0000</a:t>
              </a:r>
            </a:p>
            <a:p>
              <a:endParaRPr lang="pt-BR" dirty="0"/>
            </a:p>
          </p:txBody>
        </p:sp>
        <p:cxnSp>
          <p:nvCxnSpPr>
            <p:cNvPr id="29" name="Conector reto 28"/>
            <p:cNvCxnSpPr/>
            <p:nvPr/>
          </p:nvCxnSpPr>
          <p:spPr>
            <a:xfrm rot="5400000">
              <a:off x="6444208" y="3933056"/>
              <a:ext cx="11521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5868144" y="3573016"/>
              <a:ext cx="30963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5471592" y="3429000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 rot="10800000">
              <a:off x="7631832" y="3429000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 rot="10800000">
              <a:off x="7775848" y="3717032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>
              <a:off x="6263680" y="4437112"/>
              <a:ext cx="21602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detecção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Checksum</a:t>
            </a:r>
            <a:endParaRPr lang="pt-BR" dirty="0" smtClean="0"/>
          </a:p>
          <a:p>
            <a:pPr lvl="1"/>
            <a:r>
              <a:rPr lang="pt-BR" dirty="0" smtClean="0"/>
              <a:t>Simples soma dos caracteres transmitidos</a:t>
            </a:r>
          </a:p>
          <a:p>
            <a:pPr lvl="1"/>
            <a:r>
              <a:rPr lang="pt-BR" dirty="0" smtClean="0"/>
              <a:t>Realiza-se a operação módulo sobre o resultado para garantir o limite de tamanho no </a:t>
            </a:r>
            <a:r>
              <a:rPr lang="pt-BR" dirty="0" err="1" smtClean="0"/>
              <a:t>checksum</a:t>
            </a:r>
            <a:endParaRPr lang="pt-BR" dirty="0" smtClean="0"/>
          </a:p>
          <a:p>
            <a:pPr lvl="1"/>
            <a:r>
              <a:rPr lang="pt-BR" dirty="0" smtClean="0"/>
              <a:t>Quando recebida a mensagem, calcula-se o </a:t>
            </a:r>
            <a:r>
              <a:rPr lang="pt-BR" dirty="0" err="1" smtClean="0"/>
              <a:t>checksum</a:t>
            </a:r>
            <a:r>
              <a:rPr lang="pt-BR" dirty="0" smtClean="0"/>
              <a:t> novamente e compara-se com o </a:t>
            </a:r>
            <a:r>
              <a:rPr lang="pt-BR" dirty="0" err="1" smtClean="0"/>
              <a:t>checksum</a:t>
            </a:r>
            <a:r>
              <a:rPr lang="pt-BR" dirty="0" smtClean="0"/>
              <a:t> recebido</a:t>
            </a:r>
          </a:p>
          <a:p>
            <a:pPr lvl="1"/>
            <a:r>
              <a:rPr lang="pt-BR" dirty="0" smtClean="0"/>
              <a:t>Ex:</a:t>
            </a:r>
          </a:p>
          <a:p>
            <a:pPr lvl="2">
              <a:buNone/>
            </a:pPr>
            <a:r>
              <a:rPr lang="pt-BR" dirty="0" smtClean="0">
                <a:latin typeface="+mj-lt"/>
              </a:rPr>
              <a:t>1A</a:t>
            </a:r>
            <a:r>
              <a:rPr lang="pt-BR" baseline="-25000" dirty="0" smtClean="0">
                <a:latin typeface="+mj-lt"/>
              </a:rPr>
              <a:t>H</a:t>
            </a:r>
            <a:r>
              <a:rPr lang="pt-BR" dirty="0" smtClean="0">
                <a:latin typeface="+mj-lt"/>
              </a:rPr>
              <a:t> 75</a:t>
            </a:r>
            <a:r>
              <a:rPr lang="pt-BR" baseline="-25000" dirty="0" smtClean="0">
                <a:latin typeface="+mj-lt"/>
              </a:rPr>
              <a:t>H</a:t>
            </a:r>
            <a:r>
              <a:rPr lang="pt-BR" dirty="0" smtClean="0">
                <a:latin typeface="+mj-lt"/>
              </a:rPr>
              <a:t> F8</a:t>
            </a:r>
            <a:r>
              <a:rPr lang="pt-BR" baseline="-25000" dirty="0" smtClean="0">
                <a:latin typeface="+mj-lt"/>
              </a:rPr>
              <a:t>H</a:t>
            </a:r>
            <a:r>
              <a:rPr lang="pt-BR" dirty="0" smtClean="0">
                <a:latin typeface="+mj-lt"/>
              </a:rPr>
              <a:t> 9C</a:t>
            </a:r>
            <a:r>
              <a:rPr lang="pt-BR" baseline="-25000" dirty="0" smtClean="0">
                <a:latin typeface="+mj-lt"/>
              </a:rPr>
              <a:t>H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soma = </a:t>
            </a:r>
            <a:r>
              <a:rPr lang="pt-BR" dirty="0" smtClean="0">
                <a:latin typeface="+mj-lt"/>
                <a:sym typeface="Wingdings" pitchFamily="2" charset="2"/>
              </a:rPr>
              <a:t>223</a:t>
            </a:r>
            <a:r>
              <a:rPr lang="pt-BR" baseline="-25000" dirty="0" smtClean="0">
                <a:latin typeface="+mj-lt"/>
                <a:sym typeface="Wingdings" pitchFamily="2" charset="2"/>
              </a:rPr>
              <a:t>H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mod</a:t>
            </a:r>
            <a:r>
              <a:rPr lang="pt-BR" dirty="0" smtClean="0">
                <a:sym typeface="Wingdings" pitchFamily="2" charset="2"/>
              </a:rPr>
              <a:t> (</a:t>
            </a:r>
            <a:r>
              <a:rPr lang="pt-BR" dirty="0" smtClean="0">
                <a:latin typeface="+mj-lt"/>
                <a:sym typeface="Wingdings" pitchFamily="2" charset="2"/>
              </a:rPr>
              <a:t>256</a:t>
            </a:r>
            <a:r>
              <a:rPr lang="pt-BR" baseline="-25000" dirty="0" smtClean="0">
                <a:latin typeface="+mj-lt"/>
                <a:sym typeface="Wingdings" pitchFamily="2" charset="2"/>
              </a:rPr>
              <a:t>10</a:t>
            </a:r>
            <a:r>
              <a:rPr lang="pt-BR" dirty="0" smtClean="0">
                <a:sym typeface="Wingdings" pitchFamily="2" charset="2"/>
              </a:rPr>
              <a:t>) = </a:t>
            </a:r>
            <a:r>
              <a:rPr lang="pt-BR" dirty="0" smtClean="0">
                <a:latin typeface="+mj-lt"/>
                <a:sym typeface="Wingdings" pitchFamily="2" charset="2"/>
              </a:rPr>
              <a:t>23</a:t>
            </a:r>
            <a:r>
              <a:rPr lang="pt-BR" baseline="-25000" dirty="0" smtClean="0">
                <a:latin typeface="+mj-lt"/>
                <a:sym typeface="Wingdings" pitchFamily="2" charset="2"/>
              </a:rPr>
              <a:t>H</a:t>
            </a:r>
            <a:endParaRPr lang="pt-BR" baseline="-25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Confinamento e </a:t>
            </a:r>
            <a:r>
              <a:rPr lang="pt-BR" sz="4400" dirty="0" smtClean="0"/>
              <a:t>Avaliação de Danos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Caso necessário, deve-se confinar o erro, a fim de que o mesmo não se propague a outras partes do sistema</a:t>
            </a:r>
          </a:p>
          <a:p>
            <a:r>
              <a:rPr lang="pt-BR" dirty="0" smtClean="0"/>
              <a:t>Erros propagam-se através da comunicação de componentes</a:t>
            </a:r>
          </a:p>
          <a:p>
            <a:r>
              <a:rPr lang="pt-BR" dirty="0" smtClean="0"/>
              <a:t>Avaliação através do fluxo da informação a partir do componente defeituoso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Serviço e Tarefa</a:t>
            </a:r>
          </a:p>
          <a:p>
            <a:endParaRPr lang="pt-BR" dirty="0" smtClean="0"/>
          </a:p>
          <a:p>
            <a:r>
              <a:rPr lang="pt-BR" dirty="0" smtClean="0"/>
              <a:t>Falha</a:t>
            </a:r>
          </a:p>
          <a:p>
            <a:r>
              <a:rPr lang="pt-BR" dirty="0" smtClean="0"/>
              <a:t>Erro</a:t>
            </a:r>
          </a:p>
          <a:p>
            <a:r>
              <a:rPr lang="pt-BR" dirty="0" smtClean="0"/>
              <a:t>Defeito</a:t>
            </a:r>
          </a:p>
          <a:p>
            <a:endParaRPr lang="pt-BR" dirty="0" smtClean="0"/>
          </a:p>
          <a:p>
            <a:r>
              <a:rPr lang="pt-BR" dirty="0" err="1" smtClean="0"/>
              <a:t>Dependabilidade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Recuperação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trás ou por retorno (</a:t>
            </a:r>
            <a:r>
              <a:rPr lang="pt-BR" dirty="0" err="1" smtClean="0"/>
              <a:t>Backward</a:t>
            </a:r>
            <a:r>
              <a:rPr lang="pt-BR" dirty="0" smtClean="0"/>
              <a:t> </a:t>
            </a:r>
            <a:r>
              <a:rPr lang="pt-BR" dirty="0" err="1" smtClean="0"/>
              <a:t>Recovery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Checkpoints em pontos estáveis</a:t>
            </a:r>
          </a:p>
          <a:p>
            <a:pPr lvl="1"/>
            <a:r>
              <a:rPr lang="pt-BR" dirty="0" smtClean="0"/>
              <a:t>Independe da natureza da falha (exceto hardware)</a:t>
            </a:r>
          </a:p>
          <a:p>
            <a:pPr lvl="1"/>
            <a:r>
              <a:rPr lang="pt-BR" dirty="0" smtClean="0"/>
              <a:t>Overhead (checkpoints e </a:t>
            </a:r>
            <a:r>
              <a:rPr lang="pt-BR" dirty="0" err="1" smtClean="0"/>
              <a:t>rollback</a:t>
            </a:r>
            <a:r>
              <a:rPr lang="pt-BR" dirty="0" smtClean="0"/>
              <a:t>)</a:t>
            </a:r>
          </a:p>
          <a:p>
            <a:r>
              <a:rPr lang="pt-BR" dirty="0" smtClean="0"/>
              <a:t>Para frente ou por avanço (</a:t>
            </a:r>
            <a:r>
              <a:rPr lang="pt-BR" dirty="0" err="1" smtClean="0"/>
              <a:t>Forward</a:t>
            </a:r>
            <a:r>
              <a:rPr lang="pt-BR" dirty="0" smtClean="0"/>
              <a:t> </a:t>
            </a:r>
            <a:r>
              <a:rPr lang="pt-BR" dirty="0" err="1" smtClean="0"/>
              <a:t>Recovery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Medidas corretivas</a:t>
            </a:r>
          </a:p>
          <a:p>
            <a:pPr lvl="1"/>
            <a:r>
              <a:rPr lang="pt-BR" dirty="0" smtClean="0"/>
              <a:t>Não há overhead</a:t>
            </a:r>
          </a:p>
          <a:p>
            <a:pPr lvl="1"/>
            <a:r>
              <a:rPr lang="pt-BR" dirty="0" smtClean="0"/>
              <a:t>Depende de avaliação e suposições precisas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falhas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Localização da falha</a:t>
            </a:r>
          </a:p>
          <a:p>
            <a:r>
              <a:rPr lang="pt-BR" dirty="0" smtClean="0"/>
              <a:t>Reparo do sistema</a:t>
            </a:r>
          </a:p>
          <a:p>
            <a:pPr lvl="1"/>
            <a:r>
              <a:rPr lang="pt-BR" dirty="0" smtClean="0"/>
              <a:t>Correção</a:t>
            </a:r>
          </a:p>
          <a:p>
            <a:pPr lvl="1"/>
            <a:r>
              <a:rPr lang="pt-BR" dirty="0" smtClean="0"/>
              <a:t>Reconfiguração</a:t>
            </a:r>
          </a:p>
          <a:p>
            <a:pPr lvl="1"/>
            <a:r>
              <a:rPr lang="pt-BR" dirty="0" smtClean="0"/>
              <a:t>Troca de componente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Paridade combinada</a:t>
            </a:r>
          </a:p>
          <a:p>
            <a:pPr lvl="1"/>
            <a:r>
              <a:rPr lang="pt-BR" dirty="0" smtClean="0"/>
              <a:t>Paridade vertical + horizontal</a:t>
            </a:r>
          </a:p>
          <a:p>
            <a:pPr lvl="1"/>
            <a:r>
              <a:rPr lang="pt-BR" dirty="0" smtClean="0"/>
              <a:t>Permite a localização do erro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3573016"/>
          <a:ext cx="7375525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875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1136650"/>
              </a:tblGrid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Caractere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Paridade (LRC)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2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3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4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5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6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7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Paridade (VRC)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99592" y="3573016"/>
          <a:ext cx="7375525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875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1136650"/>
              </a:tblGrid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Caractere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3º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10º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Paridade (LRC)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2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3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4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5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6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bit 7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  <a:tr h="288000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cs typeface="Arial" pitchFamily="34" charset="0"/>
                        </a:rPr>
                        <a:t>Paridade (VRC)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BR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r>
              <a:rPr lang="pt-BR" dirty="0" smtClean="0"/>
              <a:t> (c, d)</a:t>
            </a:r>
          </a:p>
          <a:p>
            <a:pPr lvl="1"/>
            <a:r>
              <a:rPr lang="pt-BR" dirty="0" smtClean="0"/>
              <a:t>Adição de bits de redundância a bloco de dados</a:t>
            </a:r>
          </a:p>
          <a:p>
            <a:pPr lvl="1"/>
            <a:r>
              <a:rPr lang="pt-BR" dirty="0" smtClean="0"/>
              <a:t>Detecção de </a:t>
            </a:r>
            <a:r>
              <a:rPr lang="pt-BR" smtClean="0"/>
              <a:t>2 bits de </a:t>
            </a:r>
            <a:r>
              <a:rPr lang="pt-BR" dirty="0" smtClean="0"/>
              <a:t>erros ou correção de 1 bit</a:t>
            </a:r>
          </a:p>
          <a:p>
            <a:pPr lvl="1"/>
            <a:r>
              <a:rPr lang="pt-BR" dirty="0" smtClean="0"/>
              <a:t>Bits de </a:t>
            </a:r>
            <a:r>
              <a:rPr lang="pt-BR" dirty="0" err="1" smtClean="0"/>
              <a:t>Hamming</a:t>
            </a:r>
            <a:r>
              <a:rPr lang="pt-BR" dirty="0" smtClean="0"/>
              <a:t> em potências de 2 (1, 2, 4, 8, ...)</a:t>
            </a:r>
          </a:p>
          <a:p>
            <a:pPr lvl="1"/>
            <a:r>
              <a:rPr lang="pt-BR" dirty="0" smtClean="0"/>
              <a:t>Quantidade de bits de </a:t>
            </a:r>
            <a:r>
              <a:rPr lang="pt-BR" dirty="0" err="1" smtClean="0"/>
              <a:t>Hamming</a:t>
            </a:r>
            <a:endParaRPr lang="pt-BR" dirty="0" smtClean="0"/>
          </a:p>
          <a:p>
            <a:pPr lvl="2"/>
            <a:r>
              <a:rPr lang="pt-BR" dirty="0" smtClean="0"/>
              <a:t>d + p ≤ 2</a:t>
            </a:r>
            <a:r>
              <a:rPr lang="pt-BR" baseline="30000" dirty="0" smtClean="0"/>
              <a:t>p</a:t>
            </a:r>
            <a:r>
              <a:rPr lang="pt-BR" dirty="0" smtClean="0"/>
              <a:t>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r>
              <a:rPr lang="pt-BR" dirty="0" smtClean="0"/>
              <a:t> (c, d)</a:t>
            </a:r>
          </a:p>
          <a:p>
            <a:pPr lvl="1"/>
            <a:r>
              <a:rPr lang="pt-BR" dirty="0" smtClean="0"/>
              <a:t>Codificação</a:t>
            </a:r>
          </a:p>
          <a:p>
            <a:pPr lvl="2"/>
            <a:r>
              <a:rPr lang="pt-BR" dirty="0" smtClean="0"/>
              <a:t>Para cada bit de dado ativo (1) escreve-se sua posição em binário</a:t>
            </a:r>
          </a:p>
          <a:p>
            <a:pPr lvl="2"/>
            <a:r>
              <a:rPr lang="pt-BR" dirty="0" smtClean="0"/>
              <a:t>Realiza-se o XOR entre as posições, 2 a 2</a:t>
            </a:r>
          </a:p>
          <a:p>
            <a:pPr lvl="2"/>
            <a:r>
              <a:rPr lang="pt-BR" dirty="0" smtClean="0"/>
              <a:t>O resultado identifica os bits de </a:t>
            </a:r>
            <a:r>
              <a:rPr lang="pt-BR" dirty="0" err="1" smtClean="0"/>
              <a:t>Hamming</a:t>
            </a:r>
            <a:r>
              <a:rPr lang="pt-BR" dirty="0" smtClean="0"/>
              <a:t> em ordem inversa</a:t>
            </a:r>
          </a:p>
          <a:p>
            <a:pPr lvl="1"/>
            <a:r>
              <a:rPr lang="pt-BR" dirty="0" smtClean="0"/>
              <a:t>Decodificação</a:t>
            </a:r>
          </a:p>
          <a:p>
            <a:pPr lvl="2"/>
            <a:r>
              <a:rPr lang="pt-BR" dirty="0" smtClean="0"/>
              <a:t>Realiza-se o XOR das posições em binário dos bits ativos de todo o bloco recebido (incluindo os bits de </a:t>
            </a:r>
            <a:r>
              <a:rPr lang="pt-BR" dirty="0" err="1" smtClean="0"/>
              <a:t>Hamming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Se o resultado for nulo, não houve erros</a:t>
            </a:r>
          </a:p>
          <a:p>
            <a:pPr lvl="2"/>
            <a:r>
              <a:rPr lang="pt-BR" dirty="0" smtClean="0"/>
              <a:t>Caso contrário, o resultado identifica em formato binário a posição do erro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r>
              <a:rPr lang="pt-BR" dirty="0" smtClean="0"/>
              <a:t> (c, d)</a:t>
            </a:r>
          </a:p>
          <a:p>
            <a:pPr lvl="1"/>
            <a:r>
              <a:rPr lang="pt-BR" dirty="0" smtClean="0"/>
              <a:t>Ex: Mensagem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10011001</a:t>
            </a:r>
          </a:p>
          <a:p>
            <a:pPr lvl="1">
              <a:buNone/>
            </a:pPr>
            <a:r>
              <a:rPr lang="pt-BR" dirty="0" smtClean="0"/>
              <a:t>Codificação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p</a:t>
            </a:r>
            <a:r>
              <a:rPr lang="pt-BR" baseline="-25000" dirty="0" smtClean="0"/>
              <a:t>1</a:t>
            </a:r>
            <a:r>
              <a:rPr lang="pt-BR" dirty="0" smtClean="0"/>
              <a:t>p</a:t>
            </a:r>
            <a:r>
              <a:rPr lang="pt-BR" baseline="-25000" dirty="0" smtClean="0"/>
              <a:t>2</a:t>
            </a:r>
            <a:r>
              <a:rPr lang="pt-BR" dirty="0" smtClean="0"/>
              <a:t>1p</a:t>
            </a:r>
            <a:r>
              <a:rPr lang="pt-BR" baseline="-25000" dirty="0" smtClean="0"/>
              <a:t>4</a:t>
            </a:r>
            <a:r>
              <a:rPr lang="pt-BR" dirty="0" smtClean="0"/>
              <a:t>001p</a:t>
            </a:r>
            <a:r>
              <a:rPr lang="pt-BR" baseline="-25000" dirty="0" smtClean="0"/>
              <a:t>8</a:t>
            </a:r>
            <a:r>
              <a:rPr lang="pt-BR" dirty="0" smtClean="0"/>
              <a:t>1001</a:t>
            </a:r>
          </a:p>
          <a:p>
            <a:pPr lvl="1">
              <a:buNone/>
            </a:pPr>
            <a:r>
              <a:rPr lang="pt-BR" dirty="0" err="1" smtClean="0"/>
              <a:t>Hamming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0011⊕0111⊕1001⊕1100 = 0001</a:t>
            </a:r>
            <a:br>
              <a:rPr lang="pt-BR" dirty="0" smtClean="0"/>
            </a:br>
            <a:r>
              <a:rPr lang="pt-BR" dirty="0" smtClean="0"/>
              <a:t>                      (3</a:t>
            </a:r>
            <a:r>
              <a:rPr lang="pt-BR" smtClean="0"/>
              <a:t>)     </a:t>
            </a:r>
            <a:r>
              <a:rPr lang="pt-BR" dirty="0" smtClean="0"/>
              <a:t>(7</a:t>
            </a:r>
            <a:r>
              <a:rPr lang="pt-BR" smtClean="0"/>
              <a:t>)     </a:t>
            </a:r>
            <a:r>
              <a:rPr lang="pt-BR" dirty="0" smtClean="0"/>
              <a:t>(9</a:t>
            </a:r>
            <a:r>
              <a:rPr lang="pt-BR" smtClean="0"/>
              <a:t>)     </a:t>
            </a:r>
            <a:r>
              <a:rPr lang="pt-BR" dirty="0" smtClean="0"/>
              <a:t>(12)</a:t>
            </a:r>
          </a:p>
          <a:p>
            <a:pPr lvl="1">
              <a:buNone/>
            </a:pPr>
            <a:r>
              <a:rPr lang="pt-BR" dirty="0" smtClean="0"/>
              <a:t>Resultado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1</a:t>
            </a:r>
            <a:r>
              <a:rPr lang="pt-BR" b="1" dirty="0" smtClean="0">
                <a:solidFill>
                  <a:srgbClr val="FF0000"/>
                </a:solidFill>
              </a:rPr>
              <a:t>0</a:t>
            </a:r>
            <a:r>
              <a:rPr lang="pt-BR" dirty="0" smtClean="0"/>
              <a:t>001</a:t>
            </a:r>
            <a:r>
              <a:rPr lang="pt-BR" b="1" dirty="0" smtClean="0">
                <a:solidFill>
                  <a:srgbClr val="FF0000"/>
                </a:solidFill>
              </a:rPr>
              <a:t>0</a:t>
            </a:r>
            <a:r>
              <a:rPr lang="pt-BR" dirty="0" smtClean="0"/>
              <a:t>1001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Técnicas de 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r>
              <a:rPr lang="pt-BR" dirty="0" smtClean="0"/>
              <a:t> (c, d)</a:t>
            </a:r>
          </a:p>
          <a:p>
            <a:pPr lvl="1"/>
            <a:r>
              <a:rPr lang="pt-BR" dirty="0" smtClean="0"/>
              <a:t>Ex: Dado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1101</a:t>
            </a:r>
          </a:p>
          <a:p>
            <a:pPr lvl="1"/>
            <a:r>
              <a:rPr lang="pt-BR" dirty="0" smtClean="0"/>
              <a:t>Codificação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p</a:t>
            </a:r>
            <a:r>
              <a:rPr lang="pt-BR" baseline="-25000" dirty="0" smtClean="0"/>
              <a:t>1</a:t>
            </a:r>
            <a:r>
              <a:rPr lang="pt-BR" dirty="0" smtClean="0"/>
              <a:t>p</a:t>
            </a:r>
            <a:r>
              <a:rPr lang="pt-BR" baseline="-25000" dirty="0" smtClean="0"/>
              <a:t>2</a:t>
            </a:r>
            <a:r>
              <a:rPr lang="pt-BR" dirty="0" smtClean="0"/>
              <a:t>1p</a:t>
            </a:r>
            <a:r>
              <a:rPr lang="pt-BR" baseline="-25000" dirty="0" smtClean="0"/>
              <a:t>4</a:t>
            </a:r>
            <a:r>
              <a:rPr lang="pt-BR" dirty="0" smtClean="0"/>
              <a:t>101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 smtClean="0">
                <a:sym typeface="Wingdings" pitchFamily="2" charset="2"/>
              </a:rPr>
              <a:t>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1</a:t>
            </a:r>
            <a:r>
              <a:rPr lang="pt-BR" b="1" dirty="0" smtClean="0">
                <a:solidFill>
                  <a:srgbClr val="FF0000"/>
                </a:solidFill>
              </a:rPr>
              <a:t>0</a:t>
            </a:r>
            <a:r>
              <a:rPr lang="pt-BR" dirty="0" smtClean="0"/>
              <a:t>101</a:t>
            </a:r>
          </a:p>
        </p:txBody>
      </p:sp>
      <p:sp>
        <p:nvSpPr>
          <p:cNvPr id="43" name="Espaço Reservado para Conteúdo 4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pPr lvl="1"/>
            <a:r>
              <a:rPr lang="pt-BR" dirty="0" smtClean="0"/>
              <a:t>Situação de erro</a:t>
            </a:r>
          </a:p>
        </p:txBody>
      </p:sp>
      <p:grpSp>
        <p:nvGrpSpPr>
          <p:cNvPr id="47" name="Grupo 46"/>
          <p:cNvGrpSpPr/>
          <p:nvPr/>
        </p:nvGrpSpPr>
        <p:grpSpPr>
          <a:xfrm>
            <a:off x="1043608" y="2996952"/>
            <a:ext cx="3240360" cy="2673588"/>
            <a:chOff x="1043608" y="3779748"/>
            <a:chExt cx="3240360" cy="2673588"/>
          </a:xfrm>
        </p:grpSpPr>
        <p:sp>
          <p:nvSpPr>
            <p:cNvPr id="4" name="Elipse 3"/>
            <p:cNvSpPr/>
            <p:nvPr/>
          </p:nvSpPr>
          <p:spPr>
            <a:xfrm>
              <a:off x="1187624" y="3779748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Elipse 4"/>
            <p:cNvSpPr/>
            <p:nvPr/>
          </p:nvSpPr>
          <p:spPr>
            <a:xfrm>
              <a:off x="2411760" y="3779748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1835696" y="4787860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043608" y="377974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851920" y="377974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763688" y="60840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483768" y="42117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123728" y="493187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483768" y="471585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843808" y="493187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1619672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1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419872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483768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</a:t>
            </a:r>
            <a:endParaRPr lang="pt-BR" b="1" dirty="0"/>
          </a:p>
        </p:txBody>
      </p:sp>
      <p:grpSp>
        <p:nvGrpSpPr>
          <p:cNvPr id="53" name="Grupo 52"/>
          <p:cNvGrpSpPr/>
          <p:nvPr/>
        </p:nvGrpSpPr>
        <p:grpSpPr>
          <a:xfrm>
            <a:off x="5220072" y="2852936"/>
            <a:ext cx="3240360" cy="2673588"/>
            <a:chOff x="5220072" y="2852936"/>
            <a:chExt cx="3240360" cy="2673588"/>
          </a:xfrm>
        </p:grpSpPr>
        <p:sp>
          <p:nvSpPr>
            <p:cNvPr id="30" name="Elipse 29"/>
            <p:cNvSpPr/>
            <p:nvPr/>
          </p:nvSpPr>
          <p:spPr>
            <a:xfrm>
              <a:off x="5364088" y="2852936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Elipse 30"/>
            <p:cNvSpPr/>
            <p:nvPr/>
          </p:nvSpPr>
          <p:spPr>
            <a:xfrm>
              <a:off x="6588224" y="2852936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Elipse 31"/>
            <p:cNvSpPr/>
            <p:nvPr/>
          </p:nvSpPr>
          <p:spPr>
            <a:xfrm>
              <a:off x="6012160" y="3861048"/>
              <a:ext cx="1656184" cy="15841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5220072" y="28529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8028384" y="285293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940152" y="515719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B</a:t>
              </a:r>
              <a:endParaRPr lang="pt-BR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6660232" y="32849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300192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660232" y="378904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7020272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5796136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1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7596336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</a:t>
            </a:r>
            <a:endParaRPr lang="pt-BR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660232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</a:t>
            </a:r>
            <a:endParaRPr lang="pt-BR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5796136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6660232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6300192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  <p:bldP spid="14" grpId="0"/>
      <p:bldP spid="15" grpId="0"/>
      <p:bldP spid="16" grpId="0"/>
      <p:bldP spid="40" grpId="0"/>
      <p:bldP spid="40" grpId="1"/>
      <p:bldP spid="41" grpId="0"/>
      <p:bldP spid="42" grpId="0"/>
      <p:bldP spid="42" grpId="1"/>
      <p:bldP spid="48" grpId="0"/>
      <p:bldP spid="49" grpId="0"/>
      <p:bldP spid="5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Longa vida</a:t>
            </a:r>
          </a:p>
          <a:p>
            <a:pPr lvl="1"/>
            <a:r>
              <a:rPr lang="pt-BR" dirty="0" smtClean="0"/>
              <a:t>Satélites, sondas espaciais, marca-passo, etc.</a:t>
            </a:r>
          </a:p>
          <a:p>
            <a:r>
              <a:rPr lang="pt-BR" dirty="0" smtClean="0"/>
              <a:t>Computação crítica</a:t>
            </a:r>
          </a:p>
          <a:p>
            <a:pPr lvl="1"/>
            <a:r>
              <a:rPr lang="pt-BR" dirty="0" smtClean="0"/>
              <a:t>ABS, </a:t>
            </a:r>
            <a:r>
              <a:rPr lang="pt-BR" dirty="0" err="1" smtClean="0"/>
              <a:t>airbag</a:t>
            </a:r>
            <a:r>
              <a:rPr lang="pt-BR" dirty="0" smtClean="0"/>
              <a:t>, alarmes de incêndio, controles de usinas nucleares, equipamentos de radioterapia, sistemas de suporte à vida (ventiladores, </a:t>
            </a:r>
            <a:r>
              <a:rPr lang="pt-BR" i="1" dirty="0" err="1" smtClean="0"/>
              <a:t>bypass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r>
              <a:rPr lang="pt-BR" dirty="0" smtClean="0"/>
              <a:t>Alta disponibilidade</a:t>
            </a:r>
          </a:p>
          <a:p>
            <a:pPr lvl="1"/>
            <a:r>
              <a:rPr lang="pt-BR" dirty="0" smtClean="0"/>
              <a:t>Internet, </a:t>
            </a:r>
            <a:r>
              <a:rPr lang="pt-BR" dirty="0" err="1" smtClean="0"/>
              <a:t>ATMs</a:t>
            </a:r>
            <a:r>
              <a:rPr lang="pt-BR" dirty="0" smtClean="0"/>
              <a:t>,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Obrigado!</a:t>
            </a:r>
            <a:endParaRPr lang="pt-BR" dirty="0"/>
          </a:p>
        </p:txBody>
      </p:sp>
      <p:pic>
        <p:nvPicPr>
          <p:cNvPr id="1026" name="Picture 2" descr="http://fotos.sapo.pt/mF3LDSRZEqNVIOhWVGiv/s320x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636912"/>
            <a:ext cx="22479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 e Tarefa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Serviços são funcionalidades oferecidas ao usuário.</a:t>
            </a:r>
          </a:p>
          <a:p>
            <a:r>
              <a:rPr lang="pt-BR" dirty="0" smtClean="0"/>
              <a:t>Em STR, possuem limitação temporal.</a:t>
            </a:r>
          </a:p>
          <a:p>
            <a:r>
              <a:rPr lang="pt-BR" dirty="0" smtClean="0"/>
              <a:t>Serviços são fornecidos através de </a:t>
            </a:r>
            <a:r>
              <a:rPr lang="pt-BR" dirty="0" err="1" smtClean="0"/>
              <a:t>tasks</a:t>
            </a:r>
            <a:r>
              <a:rPr lang="pt-BR" dirty="0" smtClean="0"/>
              <a:t>(tarefas)</a:t>
            </a:r>
          </a:p>
          <a:p>
            <a:endParaRPr lang="pt-BR" dirty="0" smtClean="0"/>
          </a:p>
          <a:p>
            <a:r>
              <a:rPr lang="pt-BR" dirty="0" smtClean="0"/>
              <a:t>Tarefas são trechos de código ou </a:t>
            </a:r>
            <a:r>
              <a:rPr lang="pt-BR" dirty="0" err="1" smtClean="0"/>
              <a:t>subrotinas</a:t>
            </a:r>
            <a:r>
              <a:rPr lang="pt-BR" dirty="0" smtClean="0"/>
              <a:t> para fornecer uma funcionalidade específica.</a:t>
            </a:r>
          </a:p>
          <a:p>
            <a:r>
              <a:rPr lang="pt-BR" dirty="0" smtClean="0"/>
              <a:t>Podem ser classificadas quanto sua prioridade ou ocorrência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Tarefas (Classificação)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a sua ocorrência:</a:t>
            </a:r>
          </a:p>
          <a:p>
            <a:pPr lvl="1"/>
            <a:r>
              <a:rPr lang="pt-BR" dirty="0" smtClean="0"/>
              <a:t>Aperiódicas: podem ser disparadas a qualquer momento.</a:t>
            </a:r>
          </a:p>
          <a:p>
            <a:pPr lvl="1"/>
            <a:r>
              <a:rPr lang="pt-BR" dirty="0" smtClean="0"/>
              <a:t>Esporádicas: podem ocorrer a qualquer momento, porém o tempo mínimo entre as ativações é conhecido.</a:t>
            </a:r>
          </a:p>
          <a:p>
            <a:pPr lvl="1"/>
            <a:r>
              <a:rPr lang="pt-BR" dirty="0" smtClean="0"/>
              <a:t>Periódicas: intervalo entre disparos é conhecido e fixo.</a:t>
            </a:r>
          </a:p>
          <a:p>
            <a:r>
              <a:rPr lang="pt-BR" dirty="0" smtClean="0"/>
              <a:t>Quanto a sua prioridade:</a:t>
            </a:r>
          </a:p>
          <a:p>
            <a:pPr lvl="1"/>
            <a:r>
              <a:rPr lang="pt-BR" dirty="0" smtClean="0"/>
              <a:t>Não-Críticas: atrasos e falhas são toleráveis.</a:t>
            </a:r>
          </a:p>
          <a:p>
            <a:pPr lvl="1"/>
            <a:r>
              <a:rPr lang="pt-BR" dirty="0" smtClean="0"/>
              <a:t>Semi-Críticas: atrasos são toleráveis, mas falhas não.</a:t>
            </a:r>
          </a:p>
          <a:p>
            <a:pPr lvl="1"/>
            <a:r>
              <a:rPr lang="pt-BR" dirty="0" smtClean="0"/>
              <a:t>Críticas: falhas ou atrasos não são toleráveis.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Falha: problema ou imperfeição no nível físico</a:t>
            </a:r>
          </a:p>
          <a:p>
            <a:pPr lvl="1"/>
            <a:r>
              <a:rPr lang="pt-BR" dirty="0" smtClean="0"/>
              <a:t>Curto circuito, falhas algorítmicas, etc.</a:t>
            </a:r>
          </a:p>
          <a:p>
            <a:pPr lvl="1"/>
            <a:r>
              <a:rPr lang="pt-BR" dirty="0" smtClean="0"/>
              <a:t>Podem ser classificadas em:</a:t>
            </a:r>
          </a:p>
          <a:p>
            <a:pPr lvl="2"/>
            <a:r>
              <a:rPr lang="pt-BR" dirty="0" smtClean="0"/>
              <a:t>Transitórias: ficam ativas por um certo período de tempo.</a:t>
            </a:r>
          </a:p>
          <a:p>
            <a:pPr lvl="2"/>
            <a:r>
              <a:rPr lang="pt-BR" dirty="0" smtClean="0"/>
              <a:t>Intermitentes: faltas transitórias ativas periodicamente.</a:t>
            </a:r>
          </a:p>
          <a:p>
            <a:pPr lvl="2"/>
            <a:r>
              <a:rPr lang="pt-BR" dirty="0" smtClean="0"/>
              <a:t>Permanentes: após ocorrer, permanecem ativas até correção.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Erro: desvio na exatidão ou precisão da computação</a:t>
            </a:r>
          </a:p>
          <a:p>
            <a:pPr lvl="1"/>
            <a:r>
              <a:rPr lang="pt-BR" dirty="0" smtClean="0"/>
              <a:t>Ocorrem no nível computacional.</a:t>
            </a:r>
          </a:p>
          <a:p>
            <a:pPr lvl="1"/>
            <a:r>
              <a:rPr lang="pt-BR" dirty="0" smtClean="0"/>
              <a:t>Associados a valores incorretos do estado do sistema.</a:t>
            </a:r>
          </a:p>
          <a:p>
            <a:pPr lvl="1"/>
            <a:r>
              <a:rPr lang="pt-BR" dirty="0" smtClean="0"/>
              <a:t>Causados por falhas.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928</TotalTime>
  <Words>2936</Words>
  <Application>Microsoft Office PowerPoint</Application>
  <PresentationFormat>Apresentação na tela (4:3)</PresentationFormat>
  <Paragraphs>775</Paragraphs>
  <Slides>58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59" baseType="lpstr">
      <vt:lpstr>Fluxo</vt:lpstr>
      <vt:lpstr>Tolerância a falhas</vt:lpstr>
      <vt:lpstr>Agenda</vt:lpstr>
      <vt:lpstr>Motivação</vt:lpstr>
      <vt:lpstr>Introdução</vt:lpstr>
      <vt:lpstr>Conceitos</vt:lpstr>
      <vt:lpstr>Serviço e Tarefa</vt:lpstr>
      <vt:lpstr>Tarefas (Classificação)</vt:lpstr>
      <vt:lpstr>Falha</vt:lpstr>
      <vt:lpstr>Erro</vt:lpstr>
      <vt:lpstr>Defeito</vt:lpstr>
      <vt:lpstr>Dependabilidade</vt:lpstr>
      <vt:lpstr>Atributos da dependabilidade</vt:lpstr>
      <vt:lpstr>Atributos da dependabilidade</vt:lpstr>
      <vt:lpstr>Como obter dependabilidade</vt:lpstr>
      <vt:lpstr>Tolerância a falhas</vt:lpstr>
      <vt:lpstr>Tipos de Redundância</vt:lpstr>
      <vt:lpstr>Técnicas de Tolerância a falhas</vt:lpstr>
      <vt:lpstr>Técnicas de tolerância a falhas</vt:lpstr>
      <vt:lpstr>NMR</vt:lpstr>
      <vt:lpstr>NMR</vt:lpstr>
      <vt:lpstr>TMR</vt:lpstr>
      <vt:lpstr>2MR</vt:lpstr>
      <vt:lpstr>2MR</vt:lpstr>
      <vt:lpstr>SMR</vt:lpstr>
      <vt:lpstr>SMR</vt:lpstr>
      <vt:lpstr>Técnicas Auxiliares</vt:lpstr>
      <vt:lpstr>Mid-value Selection</vt:lpstr>
      <vt:lpstr>Flux Summing</vt:lpstr>
      <vt:lpstr>Flux Summing (figura)</vt:lpstr>
      <vt:lpstr>Standby Sparing</vt:lpstr>
      <vt:lpstr>Hot standby</vt:lpstr>
      <vt:lpstr>Cold standby</vt:lpstr>
      <vt:lpstr>Hot standby X Cold standby</vt:lpstr>
      <vt:lpstr>N Version</vt:lpstr>
      <vt:lpstr>N Version</vt:lpstr>
      <vt:lpstr>N self-checking version</vt:lpstr>
      <vt:lpstr>N self-checking version</vt:lpstr>
      <vt:lpstr>Blocos de Recuperação</vt:lpstr>
      <vt:lpstr>Detecção de falhas/erros</vt:lpstr>
      <vt:lpstr>Verificação de capacidade</vt:lpstr>
      <vt:lpstr>Verificação de consistência</vt:lpstr>
      <vt:lpstr>Detecção de erros</vt:lpstr>
      <vt:lpstr>Testes de detecção de erros</vt:lpstr>
      <vt:lpstr>Técnicas de detecção de erros</vt:lpstr>
      <vt:lpstr>Técnicas de detecção de erros</vt:lpstr>
      <vt:lpstr>Técnicas de detecção de erros</vt:lpstr>
      <vt:lpstr>Técnicas de detecção de erros</vt:lpstr>
      <vt:lpstr>Técnicas de detecção de erros</vt:lpstr>
      <vt:lpstr>Confinamento e Avaliação de Danos</vt:lpstr>
      <vt:lpstr>Recuperação de erros</vt:lpstr>
      <vt:lpstr>Tratamento de falhas</vt:lpstr>
      <vt:lpstr>Técnicas de correção de erros</vt:lpstr>
      <vt:lpstr>Técnicas de correção de erros</vt:lpstr>
      <vt:lpstr>Técnicas de correção de erros</vt:lpstr>
      <vt:lpstr>Técnicas de correção de erros</vt:lpstr>
      <vt:lpstr>Técnicas de correção de erros</vt:lpstr>
      <vt:lpstr>Aplicações</vt:lpstr>
      <vt:lpstr>Obrigado!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Tolerância a falhas</dc:title>
  <dc:creator>hra</dc:creator>
  <cp:lastModifiedBy>Thiago</cp:lastModifiedBy>
  <cp:revision>103</cp:revision>
  <dcterms:created xsi:type="dcterms:W3CDTF">2010-11-22T12:18:17Z</dcterms:created>
  <dcterms:modified xsi:type="dcterms:W3CDTF">2010-12-06T21:05:59Z</dcterms:modified>
</cp:coreProperties>
</file>