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48"/>
  </p:notesMasterIdLst>
  <p:handoutMasterIdLst>
    <p:handoutMasterId r:id="rId49"/>
  </p:handoutMasterIdLst>
  <p:sldIdLst>
    <p:sldId id="364" r:id="rId2"/>
    <p:sldId id="257" r:id="rId3"/>
    <p:sldId id="498" r:id="rId4"/>
    <p:sldId id="475" r:id="rId5"/>
    <p:sldId id="476" r:id="rId6"/>
    <p:sldId id="477" r:id="rId7"/>
    <p:sldId id="478" r:id="rId8"/>
    <p:sldId id="479" r:id="rId9"/>
    <p:sldId id="480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519" r:id="rId18"/>
    <p:sldId id="488" r:id="rId19"/>
    <p:sldId id="489" r:id="rId20"/>
    <p:sldId id="490" r:id="rId21"/>
    <p:sldId id="491" r:id="rId22"/>
    <p:sldId id="492" r:id="rId23"/>
    <p:sldId id="493" r:id="rId24"/>
    <p:sldId id="495" r:id="rId25"/>
    <p:sldId id="520" r:id="rId26"/>
    <p:sldId id="496" r:id="rId27"/>
    <p:sldId id="517" r:id="rId28"/>
    <p:sldId id="499" r:id="rId29"/>
    <p:sldId id="503" r:id="rId30"/>
    <p:sldId id="518" r:id="rId31"/>
    <p:sldId id="500" r:id="rId32"/>
    <p:sldId id="515" r:id="rId33"/>
    <p:sldId id="521" r:id="rId34"/>
    <p:sldId id="501" r:id="rId35"/>
    <p:sldId id="516" r:id="rId36"/>
    <p:sldId id="502" r:id="rId37"/>
    <p:sldId id="505" r:id="rId38"/>
    <p:sldId id="506" r:id="rId39"/>
    <p:sldId id="507" r:id="rId40"/>
    <p:sldId id="509" r:id="rId41"/>
    <p:sldId id="508" r:id="rId42"/>
    <p:sldId id="510" r:id="rId43"/>
    <p:sldId id="511" r:id="rId44"/>
    <p:sldId id="512" r:id="rId45"/>
    <p:sldId id="513" r:id="rId46"/>
    <p:sldId id="473" r:id="rId47"/>
  </p:sldIdLst>
  <p:sldSz cx="9144000" cy="6858000" type="screen4x3"/>
  <p:notesSz cx="6829425" cy="9229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00"/>
    <a:srgbClr val="06070E"/>
    <a:srgbClr val="CCECFF"/>
    <a:srgbClr val="33CCFF"/>
    <a:srgbClr val="FFCC66"/>
    <a:srgbClr val="FFDFDF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5" autoAdjust="0"/>
    <p:restoredTop sz="93197" autoAdjust="0"/>
  </p:normalViewPr>
  <p:slideViewPr>
    <p:cSldViewPr>
      <p:cViewPr>
        <p:scale>
          <a:sx n="60" d="100"/>
          <a:sy n="60" d="100"/>
        </p:scale>
        <p:origin x="-2130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75E4EAE-2438-4DF1-89E9-DF94B4B20A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C4EDE23E-250D-43F8-BD12-6BEFDC3AA7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</p:grpSp>
      <p:sp>
        <p:nvSpPr>
          <p:cNvPr id="1362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362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3460-5887-49CA-9191-8D60E95411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0ACA5-B008-4CC2-95FB-4284C36A0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00250" cy="5943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848350" cy="5943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95025-A1D5-4070-A38A-ACC9854FB4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B8F09-E271-4E31-87CA-19351035C4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152E3-1CDC-43F9-B192-B6DF070183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D8EE-1D57-4536-AA7D-205388FE4A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8BD5-A063-49DC-B125-3C9F5C5527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8D5A8-D3C5-4338-9D8E-7C321B55A0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82E1D-3B94-4F01-939B-2A4C80C3AC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92B3D-975B-4B71-ACF1-20E9768E01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86FF0-F1C5-4C7C-B399-7B690F9A2D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CC420-CFC3-47E1-927D-B3A59F7820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351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351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352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ahoma" pitchFamily="34" charset="0"/>
              </a:endParaRPr>
            </a:p>
          </p:txBody>
        </p:sp>
        <p:sp>
          <p:nvSpPr>
            <p:cNvPr id="1352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ahoma" pitchFamily="34" charset="0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352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52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52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352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9170726F-B302-41E1-BCA6-A7FAE383B8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dirty="0" smtClean="0"/>
              <a:t>Introdução aos Agentes Inteligentes </a:t>
            </a:r>
            <a:br>
              <a:rPr lang="pt-BR" altLang="pt-BR" dirty="0" smtClean="0"/>
            </a:br>
            <a:endParaRPr lang="pt-BR" dirty="0" smtClean="0"/>
          </a:p>
        </p:txBody>
      </p:sp>
      <p:sp>
        <p:nvSpPr>
          <p:cNvPr id="30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12976"/>
            <a:ext cx="7109792" cy="2279302"/>
          </a:xfrm>
        </p:spPr>
        <p:txBody>
          <a:bodyPr/>
          <a:lstStyle/>
          <a:p>
            <a:r>
              <a:rPr lang="pt-BR" dirty="0" smtClean="0"/>
              <a:t>Tipos de Regras:</a:t>
            </a:r>
            <a:br>
              <a:rPr lang="pt-BR" dirty="0" smtClean="0"/>
            </a:br>
            <a:r>
              <a:rPr lang="pt-BR" dirty="0" smtClean="0"/>
              <a:t>Discussão geral</a:t>
            </a:r>
          </a:p>
          <a:p>
            <a:pPr algn="r"/>
            <a:r>
              <a:rPr lang="pt-BR" altLang="pt-BR" sz="2400" dirty="0" smtClean="0"/>
              <a:t>Flávia Barros</a:t>
            </a:r>
          </a:p>
          <a:p>
            <a:pPr algn="r"/>
            <a:r>
              <a:rPr lang="pt-BR" altLang="pt-BR" sz="2400" dirty="0" smtClean="0"/>
              <a:t>Ricardo Prudêncio</a:t>
            </a:r>
          </a:p>
          <a:p>
            <a:endParaRPr lang="pt-BR" dirty="0" smtClean="0"/>
          </a:p>
        </p:txBody>
      </p:sp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7EC6631-1B6F-4589-8663-F3F580339011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8E6B00-B9E5-423E-8FD3-DD49DDCA6A59}" type="slidenum">
              <a:rPr lang="pt-BR" smtClean="0">
                <a:latin typeface="Tahoma" charset="0"/>
              </a:rPr>
              <a:pPr/>
              <a:t>10</a:t>
            </a:fld>
            <a:endParaRPr lang="pt-BR" smtClean="0">
              <a:latin typeface="Tahoma" charset="0"/>
            </a:endParaRPr>
          </a:p>
        </p:txBody>
      </p:sp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74688" y="196850"/>
            <a:ext cx="8370887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Raciocinando e Agindo no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12292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81988" cy="99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Estando em (2,2), o agente move-se para (2,3) e encontra o ouro!!!</a:t>
            </a: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1011238" y="3387725"/>
            <a:ext cx="2711450" cy="3013075"/>
            <a:chOff x="720" y="1682"/>
            <a:chExt cx="1930" cy="1898"/>
          </a:xfrm>
        </p:grpSpPr>
        <p:sp>
          <p:nvSpPr>
            <p:cNvPr id="12326" name="Rectangle 1051"/>
            <p:cNvSpPr>
              <a:spLocks noChangeArrowheads="1"/>
            </p:cNvSpPr>
            <p:nvPr/>
          </p:nvSpPr>
          <p:spPr bwMode="auto">
            <a:xfrm>
              <a:off x="974" y="1683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7" name="Line 1052"/>
            <p:cNvSpPr>
              <a:spLocks noChangeShapeType="1"/>
            </p:cNvSpPr>
            <p:nvPr/>
          </p:nvSpPr>
          <p:spPr bwMode="auto">
            <a:xfrm>
              <a:off x="973" y="206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8" name="Line 1053"/>
            <p:cNvSpPr>
              <a:spLocks noChangeShapeType="1"/>
            </p:cNvSpPr>
            <p:nvPr/>
          </p:nvSpPr>
          <p:spPr bwMode="auto">
            <a:xfrm>
              <a:off x="973" y="2447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9" name="Line 1054"/>
            <p:cNvSpPr>
              <a:spLocks noChangeShapeType="1"/>
            </p:cNvSpPr>
            <p:nvPr/>
          </p:nvSpPr>
          <p:spPr bwMode="auto">
            <a:xfrm>
              <a:off x="973" y="2831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0" name="Line 1055"/>
            <p:cNvSpPr>
              <a:spLocks noChangeShapeType="1"/>
            </p:cNvSpPr>
            <p:nvPr/>
          </p:nvSpPr>
          <p:spPr bwMode="auto">
            <a:xfrm>
              <a:off x="1402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1" name="Line 1056"/>
            <p:cNvSpPr>
              <a:spLocks noChangeShapeType="1"/>
            </p:cNvSpPr>
            <p:nvPr/>
          </p:nvSpPr>
          <p:spPr bwMode="auto">
            <a:xfrm>
              <a:off x="1834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2" name="Line 1057"/>
            <p:cNvSpPr>
              <a:spLocks noChangeShapeType="1"/>
            </p:cNvSpPr>
            <p:nvPr/>
          </p:nvSpPr>
          <p:spPr bwMode="auto">
            <a:xfrm>
              <a:off x="2266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3" name="Rectangle 1058"/>
            <p:cNvSpPr>
              <a:spLocks noChangeArrowheads="1"/>
            </p:cNvSpPr>
            <p:nvPr/>
          </p:nvSpPr>
          <p:spPr bwMode="auto">
            <a:xfrm>
              <a:off x="720" y="292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34" name="Rectangle 1059"/>
            <p:cNvSpPr>
              <a:spLocks noChangeArrowheads="1"/>
            </p:cNvSpPr>
            <p:nvPr/>
          </p:nvSpPr>
          <p:spPr bwMode="auto">
            <a:xfrm>
              <a:off x="720" y="2494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35" name="Rectangle 1060"/>
            <p:cNvSpPr>
              <a:spLocks noChangeArrowheads="1"/>
            </p:cNvSpPr>
            <p:nvPr/>
          </p:nvSpPr>
          <p:spPr bwMode="auto">
            <a:xfrm>
              <a:off x="720" y="215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36" name="Rectangle 1061"/>
            <p:cNvSpPr>
              <a:spLocks noChangeArrowheads="1"/>
            </p:cNvSpPr>
            <p:nvPr/>
          </p:nvSpPr>
          <p:spPr bwMode="auto">
            <a:xfrm>
              <a:off x="2379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37" name="Rectangle 1062"/>
            <p:cNvSpPr>
              <a:spLocks noChangeArrowheads="1"/>
            </p:cNvSpPr>
            <p:nvPr/>
          </p:nvSpPr>
          <p:spPr bwMode="auto">
            <a:xfrm>
              <a:off x="1131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38" name="Rectangle 1063"/>
            <p:cNvSpPr>
              <a:spLocks noChangeArrowheads="1"/>
            </p:cNvSpPr>
            <p:nvPr/>
          </p:nvSpPr>
          <p:spPr bwMode="auto">
            <a:xfrm>
              <a:off x="1563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39" name="Rectangle 1064"/>
            <p:cNvSpPr>
              <a:spLocks noChangeArrowheads="1"/>
            </p:cNvSpPr>
            <p:nvPr/>
          </p:nvSpPr>
          <p:spPr bwMode="auto">
            <a:xfrm>
              <a:off x="1995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40" name="Rectangle 1065"/>
            <p:cNvSpPr>
              <a:spLocks noChangeArrowheads="1"/>
            </p:cNvSpPr>
            <p:nvPr/>
          </p:nvSpPr>
          <p:spPr bwMode="auto">
            <a:xfrm>
              <a:off x="720" y="1774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41" name="Rectangle 1066"/>
            <p:cNvSpPr>
              <a:spLocks noChangeArrowheads="1"/>
            </p:cNvSpPr>
            <p:nvPr/>
          </p:nvSpPr>
          <p:spPr bwMode="auto">
            <a:xfrm>
              <a:off x="1008" y="3085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42" name="Rectangle 1067"/>
            <p:cNvSpPr>
              <a:spLocks noChangeArrowheads="1"/>
            </p:cNvSpPr>
            <p:nvPr/>
          </p:nvSpPr>
          <p:spPr bwMode="auto">
            <a:xfrm>
              <a:off x="1152" y="2438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343" name="Rectangle 1068"/>
            <p:cNvSpPr>
              <a:spLocks noChangeArrowheads="1"/>
            </p:cNvSpPr>
            <p:nvPr/>
          </p:nvSpPr>
          <p:spPr bwMode="auto">
            <a:xfrm>
              <a:off x="960" y="2509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44" name="Rectangle 1069"/>
            <p:cNvSpPr>
              <a:spLocks noChangeArrowheads="1"/>
            </p:cNvSpPr>
            <p:nvPr/>
          </p:nvSpPr>
          <p:spPr bwMode="auto">
            <a:xfrm>
              <a:off x="1056" y="2893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45" name="Rectangle 1070"/>
            <p:cNvSpPr>
              <a:spLocks noChangeArrowheads="1"/>
            </p:cNvSpPr>
            <p:nvPr/>
          </p:nvSpPr>
          <p:spPr bwMode="auto">
            <a:xfrm>
              <a:off x="1584" y="2893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46" name="Rectangle 1071"/>
            <p:cNvSpPr>
              <a:spLocks noChangeArrowheads="1"/>
            </p:cNvSpPr>
            <p:nvPr/>
          </p:nvSpPr>
          <p:spPr bwMode="auto">
            <a:xfrm>
              <a:off x="1392" y="2941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47" name="Rectangle 1072"/>
            <p:cNvSpPr>
              <a:spLocks noChangeArrowheads="1"/>
            </p:cNvSpPr>
            <p:nvPr/>
          </p:nvSpPr>
          <p:spPr bwMode="auto">
            <a:xfrm>
              <a:off x="1872" y="2898"/>
              <a:ext cx="3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B!</a:t>
              </a:r>
            </a:p>
          </p:txBody>
        </p:sp>
        <p:sp>
          <p:nvSpPr>
            <p:cNvPr id="12348" name="Rectangle 1073"/>
            <p:cNvSpPr>
              <a:spLocks noChangeArrowheads="1"/>
            </p:cNvSpPr>
            <p:nvPr/>
          </p:nvSpPr>
          <p:spPr bwMode="auto">
            <a:xfrm>
              <a:off x="1056" y="2144"/>
              <a:ext cx="3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W!</a:t>
              </a:r>
            </a:p>
          </p:txBody>
        </p:sp>
        <p:sp>
          <p:nvSpPr>
            <p:cNvPr id="12349" name="Rectangle 1074"/>
            <p:cNvSpPr>
              <a:spLocks noChangeArrowheads="1"/>
            </p:cNvSpPr>
            <p:nvPr/>
          </p:nvSpPr>
          <p:spPr bwMode="auto">
            <a:xfrm>
              <a:off x="1462" y="2640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</p:grpSp>
      <p:grpSp>
        <p:nvGrpSpPr>
          <p:cNvPr id="3" name="Group 1082"/>
          <p:cNvGrpSpPr>
            <a:grpSpLocks/>
          </p:cNvGrpSpPr>
          <p:nvPr/>
        </p:nvGrpSpPr>
        <p:grpSpPr bwMode="auto">
          <a:xfrm>
            <a:off x="4302125" y="3387725"/>
            <a:ext cx="2711450" cy="3013075"/>
            <a:chOff x="3062" y="1683"/>
            <a:chExt cx="1930" cy="1898"/>
          </a:xfrm>
        </p:grpSpPr>
        <p:sp>
          <p:nvSpPr>
            <p:cNvPr id="12297" name="Rectangle 1028"/>
            <p:cNvSpPr>
              <a:spLocks noChangeArrowheads="1"/>
            </p:cNvSpPr>
            <p:nvPr/>
          </p:nvSpPr>
          <p:spPr bwMode="auto">
            <a:xfrm>
              <a:off x="3316" y="1684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8" name="Line 1029"/>
            <p:cNvSpPr>
              <a:spLocks noChangeShapeType="1"/>
            </p:cNvSpPr>
            <p:nvPr/>
          </p:nvSpPr>
          <p:spPr bwMode="auto">
            <a:xfrm>
              <a:off x="3315" y="2064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9" name="Line 1030"/>
            <p:cNvSpPr>
              <a:spLocks noChangeShapeType="1"/>
            </p:cNvSpPr>
            <p:nvPr/>
          </p:nvSpPr>
          <p:spPr bwMode="auto">
            <a:xfrm>
              <a:off x="3315" y="2448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0" name="Line 1031"/>
            <p:cNvSpPr>
              <a:spLocks noChangeShapeType="1"/>
            </p:cNvSpPr>
            <p:nvPr/>
          </p:nvSpPr>
          <p:spPr bwMode="auto">
            <a:xfrm>
              <a:off x="3315" y="2832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1" name="Line 1032"/>
            <p:cNvSpPr>
              <a:spLocks noChangeShapeType="1"/>
            </p:cNvSpPr>
            <p:nvPr/>
          </p:nvSpPr>
          <p:spPr bwMode="auto">
            <a:xfrm>
              <a:off x="3744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2" name="Line 1033"/>
            <p:cNvSpPr>
              <a:spLocks noChangeShapeType="1"/>
            </p:cNvSpPr>
            <p:nvPr/>
          </p:nvSpPr>
          <p:spPr bwMode="auto">
            <a:xfrm>
              <a:off x="4176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3" name="Line 1034"/>
            <p:cNvSpPr>
              <a:spLocks noChangeShapeType="1"/>
            </p:cNvSpPr>
            <p:nvPr/>
          </p:nvSpPr>
          <p:spPr bwMode="auto">
            <a:xfrm>
              <a:off x="4608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4" name="Rectangle 1035"/>
            <p:cNvSpPr>
              <a:spLocks noChangeArrowheads="1"/>
            </p:cNvSpPr>
            <p:nvPr/>
          </p:nvSpPr>
          <p:spPr bwMode="auto">
            <a:xfrm>
              <a:off x="3062" y="2927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05" name="Rectangle 1036"/>
            <p:cNvSpPr>
              <a:spLocks noChangeArrowheads="1"/>
            </p:cNvSpPr>
            <p:nvPr/>
          </p:nvSpPr>
          <p:spPr bwMode="auto">
            <a:xfrm>
              <a:off x="3062" y="2495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06" name="Rectangle 1037"/>
            <p:cNvSpPr>
              <a:spLocks noChangeArrowheads="1"/>
            </p:cNvSpPr>
            <p:nvPr/>
          </p:nvSpPr>
          <p:spPr bwMode="auto">
            <a:xfrm>
              <a:off x="3062" y="2159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07" name="Rectangle 1038"/>
            <p:cNvSpPr>
              <a:spLocks noChangeArrowheads="1"/>
            </p:cNvSpPr>
            <p:nvPr/>
          </p:nvSpPr>
          <p:spPr bwMode="auto">
            <a:xfrm>
              <a:off x="4721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08" name="Rectangle 1039"/>
            <p:cNvSpPr>
              <a:spLocks noChangeArrowheads="1"/>
            </p:cNvSpPr>
            <p:nvPr/>
          </p:nvSpPr>
          <p:spPr bwMode="auto">
            <a:xfrm>
              <a:off x="3473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09" name="Rectangle 1040"/>
            <p:cNvSpPr>
              <a:spLocks noChangeArrowheads="1"/>
            </p:cNvSpPr>
            <p:nvPr/>
          </p:nvSpPr>
          <p:spPr bwMode="auto">
            <a:xfrm>
              <a:off x="3905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10" name="Rectangle 1041"/>
            <p:cNvSpPr>
              <a:spLocks noChangeArrowheads="1"/>
            </p:cNvSpPr>
            <p:nvPr/>
          </p:nvSpPr>
          <p:spPr bwMode="auto">
            <a:xfrm>
              <a:off x="4337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11" name="Rectangle 1042"/>
            <p:cNvSpPr>
              <a:spLocks noChangeArrowheads="1"/>
            </p:cNvSpPr>
            <p:nvPr/>
          </p:nvSpPr>
          <p:spPr bwMode="auto">
            <a:xfrm>
              <a:off x="3062" y="1775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12" name="Rectangle 1043"/>
            <p:cNvSpPr>
              <a:spLocks noChangeArrowheads="1"/>
            </p:cNvSpPr>
            <p:nvPr/>
          </p:nvSpPr>
          <p:spPr bwMode="auto">
            <a:xfrm>
              <a:off x="3350" y="3086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3" name="Rectangle 1044"/>
            <p:cNvSpPr>
              <a:spLocks noChangeArrowheads="1"/>
            </p:cNvSpPr>
            <p:nvPr/>
          </p:nvSpPr>
          <p:spPr bwMode="auto">
            <a:xfrm>
              <a:off x="3840" y="205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314" name="Rectangle 1045"/>
            <p:cNvSpPr>
              <a:spLocks noChangeArrowheads="1"/>
            </p:cNvSpPr>
            <p:nvPr/>
          </p:nvSpPr>
          <p:spPr bwMode="auto">
            <a:xfrm>
              <a:off x="3302" y="2510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5" name="Rectangle 1046"/>
            <p:cNvSpPr>
              <a:spLocks noChangeArrowheads="1"/>
            </p:cNvSpPr>
            <p:nvPr/>
          </p:nvSpPr>
          <p:spPr bwMode="auto">
            <a:xfrm>
              <a:off x="3398" y="2894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16" name="Rectangle 1047"/>
            <p:cNvSpPr>
              <a:spLocks noChangeArrowheads="1"/>
            </p:cNvSpPr>
            <p:nvPr/>
          </p:nvSpPr>
          <p:spPr bwMode="auto">
            <a:xfrm>
              <a:off x="3926" y="2894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17" name="Rectangle 1048"/>
            <p:cNvSpPr>
              <a:spLocks noChangeArrowheads="1"/>
            </p:cNvSpPr>
            <p:nvPr/>
          </p:nvSpPr>
          <p:spPr bwMode="auto">
            <a:xfrm>
              <a:off x="3750" y="3059"/>
              <a:ext cx="49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 ok</a:t>
              </a:r>
            </a:p>
          </p:txBody>
        </p:sp>
        <p:sp>
          <p:nvSpPr>
            <p:cNvPr id="12318" name="Rectangle 1049"/>
            <p:cNvSpPr>
              <a:spLocks noChangeArrowheads="1"/>
            </p:cNvSpPr>
            <p:nvPr/>
          </p:nvSpPr>
          <p:spPr bwMode="auto">
            <a:xfrm>
              <a:off x="4214" y="2899"/>
              <a:ext cx="3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B!</a:t>
              </a:r>
            </a:p>
          </p:txBody>
        </p:sp>
        <p:sp>
          <p:nvSpPr>
            <p:cNvPr id="12319" name="Rectangle 1050"/>
            <p:cNvSpPr>
              <a:spLocks noChangeArrowheads="1"/>
            </p:cNvSpPr>
            <p:nvPr/>
          </p:nvSpPr>
          <p:spPr bwMode="auto">
            <a:xfrm>
              <a:off x="3398" y="2145"/>
              <a:ext cx="3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W!</a:t>
              </a:r>
            </a:p>
          </p:txBody>
        </p:sp>
        <p:sp>
          <p:nvSpPr>
            <p:cNvPr id="12320" name="Rectangle 1075"/>
            <p:cNvSpPr>
              <a:spLocks noChangeArrowheads="1"/>
            </p:cNvSpPr>
            <p:nvPr/>
          </p:nvSpPr>
          <p:spPr bwMode="auto">
            <a:xfrm>
              <a:off x="3829" y="2496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21" name="Rectangle 1076"/>
            <p:cNvSpPr>
              <a:spLocks noChangeArrowheads="1"/>
            </p:cNvSpPr>
            <p:nvPr/>
          </p:nvSpPr>
          <p:spPr bwMode="auto">
            <a:xfrm>
              <a:off x="3814" y="2640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22" name="Rectangle 1077"/>
            <p:cNvSpPr>
              <a:spLocks noChangeArrowheads="1"/>
            </p:cNvSpPr>
            <p:nvPr/>
          </p:nvSpPr>
          <p:spPr bwMode="auto">
            <a:xfrm>
              <a:off x="3494" y="2496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23" name="Rectangle 1078"/>
            <p:cNvSpPr>
              <a:spLocks noChangeArrowheads="1"/>
            </p:cNvSpPr>
            <p:nvPr/>
          </p:nvSpPr>
          <p:spPr bwMode="auto">
            <a:xfrm>
              <a:off x="3814" y="2304"/>
              <a:ext cx="43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 v b</a:t>
              </a:r>
            </a:p>
          </p:txBody>
        </p:sp>
        <p:sp>
          <p:nvSpPr>
            <p:cNvPr id="12324" name="Rectangle 1079"/>
            <p:cNvSpPr>
              <a:spLocks noChangeArrowheads="1"/>
            </p:cNvSpPr>
            <p:nvPr/>
          </p:nvSpPr>
          <p:spPr bwMode="auto">
            <a:xfrm>
              <a:off x="4272" y="2112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  <p:sp>
          <p:nvSpPr>
            <p:cNvPr id="12325" name="Rectangle 1080"/>
            <p:cNvSpPr>
              <a:spLocks noChangeArrowheads="1"/>
            </p:cNvSpPr>
            <p:nvPr/>
          </p:nvSpPr>
          <p:spPr bwMode="auto">
            <a:xfrm>
              <a:off x="3840" y="1776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</p:grpSp>
      <p:sp>
        <p:nvSpPr>
          <p:cNvPr id="12295" name="Rectangle 47"/>
          <p:cNvSpPr>
            <a:spLocks noChangeArrowheads="1"/>
          </p:cNvSpPr>
          <p:nvPr/>
        </p:nvSpPr>
        <p:spPr bwMode="auto">
          <a:xfrm>
            <a:off x="7485063" y="3914775"/>
            <a:ext cx="14430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rgbClr val="990099"/>
                </a:solidFill>
                <a:latin typeface="Arial Black" pitchFamily="34" charset="0"/>
              </a:rPr>
              <a:t>CV - </a:t>
            </a:r>
            <a:r>
              <a:rPr lang="pt-BR" sz="1600">
                <a:solidFill>
                  <a:srgbClr val="990099"/>
                </a:solidFill>
                <a:latin typeface="Arial" charset="0"/>
              </a:rPr>
              <a:t>caverna</a:t>
            </a:r>
          </a:p>
          <a:p>
            <a:r>
              <a:rPr lang="pt-BR" sz="1600">
                <a:solidFill>
                  <a:srgbClr val="990099"/>
                </a:solidFill>
                <a:latin typeface="Arial" charset="0"/>
              </a:rPr>
              <a:t>      visitada</a:t>
            </a:r>
          </a:p>
        </p:txBody>
      </p:sp>
      <p:sp>
        <p:nvSpPr>
          <p:cNvPr id="12296" name="Rectangle 49"/>
          <p:cNvSpPr>
            <a:spLocks noChangeArrowheads="1"/>
          </p:cNvSpPr>
          <p:nvPr/>
        </p:nvSpPr>
        <p:spPr bwMode="auto">
          <a:xfrm>
            <a:off x="7375525" y="3932238"/>
            <a:ext cx="1401763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1F61D5-04D0-411D-A7F6-22373AF1C54A}" type="slidenum">
              <a:rPr lang="pt-BR" smtClean="0">
                <a:latin typeface="Tahoma" charset="0"/>
              </a:rPr>
              <a:pPr/>
              <a:t>11</a:t>
            </a:fld>
            <a:endParaRPr lang="pt-BR" smtClean="0">
              <a:latin typeface="Tahoma" charset="0"/>
            </a:endParaRPr>
          </a:p>
        </p:txBody>
      </p:sp>
      <p:sp>
        <p:nvSpPr>
          <p:cNvPr id="1331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944563" y="123825"/>
            <a:ext cx="7770812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</a:t>
            </a:r>
            <a:br>
              <a:rPr lang="pt-BR" smtClean="0"/>
            </a:br>
            <a:r>
              <a:rPr lang="pt-BR" smtClean="0"/>
              <a:t>Tipo do ambiente</a:t>
            </a:r>
          </a:p>
        </p:txBody>
      </p:sp>
      <p:sp>
        <p:nvSpPr>
          <p:cNvPr id="91139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08900" cy="4114800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Observável ou não?</a:t>
            </a:r>
          </a:p>
          <a:p>
            <a:r>
              <a:rPr lang="pt-BR" sz="2800" smtClean="0"/>
              <a:t>Determinista ou Estocástico? </a:t>
            </a:r>
          </a:p>
          <a:p>
            <a:r>
              <a:rPr lang="pt-BR" sz="2800" smtClean="0"/>
              <a:t>Episódico ou Não-Episódico? </a:t>
            </a:r>
          </a:p>
          <a:p>
            <a:r>
              <a:rPr lang="pt-BR" sz="2800" smtClean="0"/>
              <a:t>Estático ou Dinâmico ?</a:t>
            </a:r>
          </a:p>
          <a:p>
            <a:r>
              <a:rPr lang="pt-BR" sz="2800" smtClean="0"/>
              <a:t>Discreto ou Contínuo ?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7D4EE-6F77-47A1-AEF8-27DB5B9A957D}" type="slidenum">
              <a:rPr lang="pt-BR" smtClean="0">
                <a:latin typeface="Tahoma" charset="0"/>
              </a:rPr>
              <a:pPr/>
              <a:t>12</a:t>
            </a:fld>
            <a:endParaRPr lang="pt-BR" smtClean="0">
              <a:latin typeface="Tahoma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944563" y="123825"/>
            <a:ext cx="7770812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</a:t>
            </a:r>
            <a:br>
              <a:rPr lang="pt-BR" smtClean="0"/>
            </a:br>
            <a:r>
              <a:rPr lang="pt-BR" smtClean="0"/>
              <a:t>Tipo do ambiente</a:t>
            </a:r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08900" cy="4114800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Observável ou </a:t>
            </a:r>
            <a:r>
              <a:rPr lang="pt-BR" sz="2800" smtClean="0">
                <a:solidFill>
                  <a:srgbClr val="FF5050"/>
                </a:solidFill>
              </a:rPr>
              <a:t>não-observável</a:t>
            </a:r>
            <a:endParaRPr lang="pt-BR" sz="2800" smtClean="0"/>
          </a:p>
          <a:p>
            <a:r>
              <a:rPr lang="pt-BR" sz="2800" smtClean="0">
                <a:solidFill>
                  <a:srgbClr val="FF5050"/>
                </a:solidFill>
              </a:rPr>
              <a:t>Determinista</a:t>
            </a:r>
            <a:r>
              <a:rPr lang="pt-BR" sz="2800" smtClean="0"/>
              <a:t> ou estocástico </a:t>
            </a:r>
          </a:p>
          <a:p>
            <a:r>
              <a:rPr lang="pt-BR" sz="2800" smtClean="0"/>
              <a:t>Episódico ou </a:t>
            </a:r>
            <a:r>
              <a:rPr lang="pt-BR" sz="2800" smtClean="0">
                <a:solidFill>
                  <a:srgbClr val="FF5050"/>
                </a:solidFill>
              </a:rPr>
              <a:t>Não-Episódico</a:t>
            </a:r>
            <a:endParaRPr lang="pt-BR" sz="2800" smtClean="0"/>
          </a:p>
          <a:p>
            <a:r>
              <a:rPr lang="pt-BR" sz="2800" smtClean="0">
                <a:solidFill>
                  <a:srgbClr val="FF5050"/>
                </a:solidFill>
              </a:rPr>
              <a:t>Estático</a:t>
            </a:r>
            <a:r>
              <a:rPr lang="pt-BR" sz="2800" smtClean="0"/>
              <a:t> ou Dinâmico</a:t>
            </a:r>
          </a:p>
          <a:p>
            <a:r>
              <a:rPr lang="pt-BR" sz="2800" smtClean="0">
                <a:solidFill>
                  <a:srgbClr val="FF5050"/>
                </a:solidFill>
              </a:rPr>
              <a:t>Discreto</a:t>
            </a:r>
            <a:r>
              <a:rPr lang="pt-BR" sz="2800" smtClean="0"/>
              <a:t> ou Contínuo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568EE-C106-487E-BE8C-C8C7BEA266BD}" type="slidenum">
              <a:rPr lang="pt-BR" smtClean="0">
                <a:latin typeface="Tahoma" charset="0"/>
              </a:rPr>
              <a:pPr/>
              <a:t>13</a:t>
            </a:fld>
            <a:endParaRPr lang="pt-BR" smtClean="0">
              <a:latin typeface="Tahom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Arquiteturas do agente</a:t>
            </a:r>
            <a:endParaRPr lang="pt-PT" smtClean="0"/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Agente puramente reativo</a:t>
            </a:r>
          </a:p>
          <a:p>
            <a:pPr eaLnBrk="1" hangingPunct="1"/>
            <a:r>
              <a:rPr lang="pt-BR" sz="2800" smtClean="0"/>
              <a:t>Agente reativo com estado interno (autômato) </a:t>
            </a:r>
          </a:p>
          <a:p>
            <a:pPr eaLnBrk="1" hangingPunct="1"/>
            <a:r>
              <a:rPr lang="pt-BR" sz="2800" smtClean="0"/>
              <a:t>Agente cognitivo (baseado em objetivos)</a:t>
            </a:r>
          </a:p>
          <a:p>
            <a:pPr eaLnBrk="1" hangingPunct="1"/>
            <a:r>
              <a:rPr lang="pt-BR" sz="2800" smtClean="0"/>
              <a:t>Agente otimizador</a:t>
            </a:r>
          </a:p>
          <a:p>
            <a:pPr eaLnBrk="1" hangingPunct="1"/>
            <a:r>
              <a:rPr lang="pt-BR" sz="2800" smtClean="0"/>
              <a:t>Agente adaptativo</a:t>
            </a:r>
          </a:p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D131F7-4257-471F-BB8F-1C43A190AC87}" type="slidenum">
              <a:rPr lang="pt-BR" smtClean="0">
                <a:latin typeface="Tahoma" charset="0"/>
              </a:rPr>
              <a:pPr/>
              <a:t>14</a:t>
            </a:fld>
            <a:endParaRPr lang="pt-BR" smtClean="0">
              <a:latin typeface="Tahoma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944563" y="123825"/>
            <a:ext cx="7770812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 Agente puramente reativo</a:t>
            </a:r>
          </a:p>
        </p:txBody>
      </p:sp>
      <p:sp>
        <p:nvSpPr>
          <p:cNvPr id="1105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08900" cy="4724400"/>
          </a:xfrm>
          <a:noFill/>
        </p:spPr>
        <p:txBody>
          <a:bodyPr lIns="90488" tIns="44450" rIns="90488" bIns="44450"/>
          <a:lstStyle/>
          <a:p>
            <a:r>
              <a:rPr lang="pt-BR" sz="2400" smtClean="0"/>
              <a:t>Exemplo de </a:t>
            </a:r>
            <a:r>
              <a:rPr lang="pt-BR" sz="2400" smtClean="0">
                <a:solidFill>
                  <a:srgbClr val="800080"/>
                </a:solidFill>
              </a:rPr>
              <a:t>regra de reação</a:t>
            </a:r>
          </a:p>
          <a:p>
            <a:pPr lvl="1" eaLnBrk="1" hangingPunct="1"/>
            <a:r>
              <a:rPr lang="pt-BR" sz="2000" b="1" smtClean="0"/>
              <a:t>IF</a:t>
            </a:r>
            <a:r>
              <a:rPr lang="pt-BR" sz="2000" smtClean="0"/>
              <a:t> percepçãoVisual = brilho-ouro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    </a:t>
            </a:r>
            <a:r>
              <a:rPr lang="pt-BR" sz="2000" b="1" smtClean="0"/>
              <a:t>THEN</a:t>
            </a:r>
            <a:r>
              <a:rPr lang="pt-BR" sz="2000" smtClean="0"/>
              <a:t> ação = pegar</a:t>
            </a:r>
          </a:p>
          <a:p>
            <a:pPr eaLnBrk="1" hangingPunct="1"/>
            <a:r>
              <a:rPr lang="pt-BR" sz="2400" smtClean="0"/>
              <a:t>Limitações do agente reativo puro </a:t>
            </a:r>
          </a:p>
          <a:p>
            <a:pPr lvl="1" eaLnBrk="1" hangingPunct="1"/>
            <a:r>
              <a:rPr lang="pt-BR" sz="2000" smtClean="0"/>
              <a:t>um agente ótimo deveria:</a:t>
            </a:r>
          </a:p>
          <a:p>
            <a:pPr lvl="2" eaLnBrk="1" hangingPunct="1"/>
            <a:r>
              <a:rPr lang="pt-BR" sz="1800" smtClean="0"/>
              <a:t>recuperar o ouro </a:t>
            </a:r>
            <a:r>
              <a:rPr lang="pt-BR" sz="1800" b="1" smtClean="0"/>
              <a:t>ou</a:t>
            </a:r>
          </a:p>
          <a:p>
            <a:pPr lvl="2" eaLnBrk="1" hangingPunct="1"/>
            <a:r>
              <a:rPr lang="pt-BR" sz="1800" smtClean="0"/>
              <a:t>determinar que é muito perigoso pegar o ouro </a:t>
            </a:r>
            <a:r>
              <a:rPr lang="pt-BR" sz="1800" b="1" smtClean="0"/>
              <a:t>e</a:t>
            </a:r>
          </a:p>
          <a:p>
            <a:pPr lvl="2" eaLnBrk="1" hangingPunct="1"/>
            <a:r>
              <a:rPr lang="pt-BR" sz="1800" smtClean="0"/>
              <a:t>em qualquer dos casos acima, voltar para (1,1) e sair da caverna.</a:t>
            </a:r>
          </a:p>
          <a:p>
            <a:pPr lvl="1" eaLnBrk="1" hangingPunct="1"/>
            <a:r>
              <a:rPr lang="pt-BR" sz="2000" smtClean="0"/>
              <a:t>Um agente reativo nunca sabe quando parar</a:t>
            </a:r>
          </a:p>
          <a:p>
            <a:pPr lvl="2" eaLnBrk="1" hangingPunct="1"/>
            <a:r>
              <a:rPr lang="pt-BR" sz="1800" smtClean="0"/>
              <a:t>estar com o ouro e estar na caverna (1,1) não fazem parte da sua percepção (se pegou, esqueceu).</a:t>
            </a:r>
          </a:p>
          <a:p>
            <a:pPr lvl="2" eaLnBrk="1" hangingPunct="1"/>
            <a:r>
              <a:rPr lang="pt-BR" sz="1800" smtClean="0"/>
              <a:t>esses agentes podem entrar em laços infinitos.</a:t>
            </a:r>
            <a:endParaRPr lang="pt-BR" sz="1800" i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F29E8-3D3C-4A6E-BE5A-2A443D4A08DD}" type="slidenum">
              <a:rPr lang="pt-BR" smtClean="0">
                <a:latin typeface="Tahoma" charset="0"/>
              </a:rPr>
              <a:pPr/>
              <a:t>15</a:t>
            </a:fld>
            <a:endParaRPr lang="pt-BR" smtClean="0">
              <a:latin typeface="Tahoma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876800"/>
          </a:xfrm>
        </p:spPr>
        <p:txBody>
          <a:bodyPr/>
          <a:lstStyle/>
          <a:p>
            <a:pPr eaLnBrk="1" hangingPunct="1"/>
            <a:r>
              <a:rPr lang="pt-BR" sz="2400" smtClean="0"/>
              <a:t>Regras associando indiretamente </a:t>
            </a:r>
            <a:r>
              <a:rPr lang="pt-BR" sz="2400" smtClean="0">
                <a:solidFill>
                  <a:srgbClr val="800080"/>
                </a:solidFill>
              </a:rPr>
              <a:t>percepção</a:t>
            </a:r>
            <a:r>
              <a:rPr lang="pt-BR" sz="2400" smtClean="0"/>
              <a:t> com </a:t>
            </a:r>
            <a:r>
              <a:rPr lang="pt-BR" sz="2400" smtClean="0">
                <a:solidFill>
                  <a:srgbClr val="800080"/>
                </a:solidFill>
              </a:rPr>
              <a:t>ação</a:t>
            </a:r>
            <a:r>
              <a:rPr lang="pt-BR" sz="2400" smtClean="0"/>
              <a:t> pela manutenção de um </a:t>
            </a:r>
            <a:r>
              <a:rPr lang="pt-BR" sz="2400" smtClean="0">
                <a:solidFill>
                  <a:srgbClr val="990099"/>
                </a:solidFill>
              </a:rPr>
              <a:t>modelo do ambiente</a:t>
            </a:r>
          </a:p>
          <a:p>
            <a:pPr lvl="1" eaLnBrk="1" hangingPunct="1"/>
            <a:r>
              <a:rPr lang="pt-BR" sz="2000" smtClean="0">
                <a:solidFill>
                  <a:srgbClr val="800080"/>
                </a:solidFill>
              </a:rPr>
              <a:t>Ação a realizar agora</a:t>
            </a:r>
            <a:r>
              <a:rPr lang="pt-BR" sz="2000" smtClean="0"/>
              <a:t> depende da </a:t>
            </a:r>
            <a:r>
              <a:rPr lang="pt-BR" sz="2000" smtClean="0">
                <a:solidFill>
                  <a:srgbClr val="800080"/>
                </a:solidFill>
              </a:rPr>
              <a:t>percepção atual</a:t>
            </a:r>
            <a:r>
              <a:rPr lang="pt-BR" sz="2000" smtClean="0"/>
              <a:t> + </a:t>
            </a:r>
            <a:r>
              <a:rPr lang="pt-BR" sz="2000" smtClean="0">
                <a:solidFill>
                  <a:srgbClr val="800080"/>
                </a:solidFill>
              </a:rPr>
              <a:t>anteriores</a:t>
            </a:r>
            <a:r>
              <a:rPr lang="pt-BR" sz="2000" smtClean="0"/>
              <a:t> + </a:t>
            </a:r>
            <a:r>
              <a:rPr lang="pt-BR" sz="2000" smtClean="0">
                <a:solidFill>
                  <a:srgbClr val="800080"/>
                </a:solidFill>
              </a:rPr>
              <a:t>ações anteriores</a:t>
            </a:r>
            <a:r>
              <a:rPr lang="pt-BR" sz="2000" smtClean="0"/>
              <a:t>... </a:t>
            </a:r>
          </a:p>
          <a:p>
            <a:pPr eaLnBrk="1" hangingPunct="1"/>
            <a:r>
              <a:rPr lang="pt-BR" sz="2400" smtClean="0"/>
              <a:t>Motivação para guardar estado do ambiente</a:t>
            </a:r>
          </a:p>
          <a:p>
            <a:pPr lvl="1" eaLnBrk="1" hangingPunct="1"/>
            <a:r>
              <a:rPr lang="pt-BR" sz="2000" smtClean="0"/>
              <a:t>O ambiente inteiro não é acessível no mesmo momento</a:t>
            </a:r>
          </a:p>
          <a:p>
            <a:pPr lvl="2" eaLnBrk="1" hangingPunct="1"/>
            <a:r>
              <a:rPr lang="pt-BR" sz="1800" smtClean="0"/>
              <a:t>O agente só vê o interior da caverna quando esta dentro dela</a:t>
            </a:r>
          </a:p>
          <a:p>
            <a:pPr lvl="1" eaLnBrk="1" hangingPunct="1"/>
            <a:r>
              <a:rPr lang="pt-BR" sz="2000" smtClean="0"/>
              <a:t>Percepções instantâneas iguais podem corresponder a estados diferentes</a:t>
            </a:r>
          </a:p>
          <a:p>
            <a:pPr lvl="2" eaLnBrk="1" hangingPunct="1"/>
            <a:r>
              <a:rPr lang="pt-BR" sz="1800" smtClean="0"/>
              <a:t>ex. o agente sem estado interno não sabe quais são as cavernas já visitadas...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748F9-1619-4E1C-AECF-7BF114646587}" type="slidenum">
              <a:rPr lang="pt-BR" smtClean="0">
                <a:latin typeface="Tahoma" charset="0"/>
              </a:rPr>
              <a:pPr/>
              <a:t>16</a:t>
            </a:fld>
            <a:endParaRPr lang="pt-BR" smtClean="0">
              <a:latin typeface="Tahoma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Agente reativo com estado interno</a:t>
            </a:r>
            <a:br>
              <a:rPr lang="pt-BR" smtClean="0"/>
            </a:br>
            <a:r>
              <a:rPr lang="pt-BR" smtClean="0"/>
              <a:t>Tipos de regras</a:t>
            </a:r>
            <a:endParaRPr lang="pt-BR" smtClean="0">
              <a:solidFill>
                <a:srgbClr val="FF5050"/>
              </a:solidFill>
            </a:endParaRP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679950"/>
          </a:xfrm>
        </p:spPr>
        <p:txBody>
          <a:bodyPr/>
          <a:lstStyle/>
          <a:p>
            <a:pPr eaLnBrk="1" hangingPunct="1"/>
            <a:r>
              <a:rPr lang="pt-BR" sz="2800" smtClean="0">
                <a:sym typeface="Symbol" pitchFamily="18" charset="2"/>
              </a:rPr>
              <a:t>Além das regras de reação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(1) percepção </a:t>
            </a:r>
            <a:r>
              <a:rPr lang="pt-BR" sz="2400" smtClean="0">
                <a:sym typeface="Symbol" pitchFamily="18" charset="2"/>
              </a:rPr>
              <a:t> ação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Sempre precisamos delas...</a:t>
            </a:r>
          </a:p>
          <a:p>
            <a:pPr eaLnBrk="1" hangingPunct="1">
              <a:lnSpc>
                <a:spcPct val="90000"/>
              </a:lnSpc>
            </a:pPr>
            <a:endParaRPr lang="pt-BR" sz="2800" smtClean="0"/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Precisamos de novas regras para </a:t>
            </a:r>
            <a:r>
              <a:rPr lang="pt-BR" sz="2800" smtClean="0">
                <a:solidFill>
                  <a:srgbClr val="800080"/>
                </a:solidFill>
              </a:rPr>
              <a:t>atualizar o modelo do ambiente (memória)</a:t>
            </a:r>
          </a:p>
          <a:p>
            <a:pPr lvl="1" eaLnBrk="1" hangingPunct="1"/>
            <a:r>
              <a:rPr lang="pt-BR" sz="2400" smtClean="0"/>
              <a:t>Associação entre </a:t>
            </a:r>
            <a:r>
              <a:rPr lang="pt-BR" sz="2400" smtClean="0">
                <a:solidFill>
                  <a:srgbClr val="800080"/>
                </a:solidFill>
              </a:rPr>
              <a:t>percepção</a:t>
            </a:r>
            <a:r>
              <a:rPr lang="pt-BR" sz="2400" smtClean="0"/>
              <a:t> e </a:t>
            </a:r>
            <a:r>
              <a:rPr lang="pt-BR" sz="2400" smtClean="0">
                <a:solidFill>
                  <a:srgbClr val="800080"/>
                </a:solidFill>
              </a:rPr>
              <a:t>ação </a:t>
            </a:r>
            <a:r>
              <a:rPr lang="pt-BR" sz="2400" smtClean="0"/>
              <a:t>mediada por </a:t>
            </a:r>
            <a:r>
              <a:rPr lang="pt-BR" sz="2400" smtClean="0">
                <a:solidFill>
                  <a:srgbClr val="990099"/>
                </a:solidFill>
              </a:rPr>
              <a:t>modelo do ambiente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4FC45B-9958-4027-B930-999D7FD53F08}" type="slidenum">
              <a:rPr lang="pt-BR" smtClean="0">
                <a:latin typeface="Tahoma" charset="0"/>
              </a:rPr>
              <a:pPr/>
              <a:t>17</a:t>
            </a:fld>
            <a:endParaRPr lang="pt-BR" smtClean="0">
              <a:latin typeface="Tahom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Agente reativo com estado interno</a:t>
            </a:r>
            <a:br>
              <a:rPr lang="pt-BR" smtClean="0"/>
            </a:br>
            <a:r>
              <a:rPr lang="pt-BR" smtClean="0"/>
              <a:t>Tipos de regras</a:t>
            </a:r>
            <a:endParaRPr lang="pt-BR" smtClean="0">
              <a:solidFill>
                <a:srgbClr val="FF5050"/>
              </a:solidFill>
            </a:endParaRP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679950"/>
          </a:xfrm>
        </p:spPr>
        <p:txBody>
          <a:bodyPr/>
          <a:lstStyle/>
          <a:p>
            <a:pPr eaLnBrk="1" hangingPunct="1"/>
            <a:r>
              <a:rPr lang="pt-BR" sz="2800" smtClean="0"/>
              <a:t>Associação entre </a:t>
            </a:r>
            <a:r>
              <a:rPr lang="pt-BR" sz="2800" smtClean="0">
                <a:solidFill>
                  <a:srgbClr val="990099"/>
                </a:solidFill>
              </a:rPr>
              <a:t>percepção</a:t>
            </a:r>
            <a:r>
              <a:rPr lang="pt-BR" sz="2800" smtClean="0"/>
              <a:t> e </a:t>
            </a:r>
            <a:r>
              <a:rPr lang="pt-BR" sz="2800" smtClean="0">
                <a:solidFill>
                  <a:srgbClr val="990099"/>
                </a:solidFill>
              </a:rPr>
              <a:t>ação</a:t>
            </a:r>
            <a:r>
              <a:rPr lang="pt-BR" sz="2800" smtClean="0">
                <a:solidFill>
                  <a:srgbClr val="800080"/>
                </a:solidFill>
              </a:rPr>
              <a:t> </a:t>
            </a:r>
            <a:r>
              <a:rPr lang="pt-BR" sz="2800" smtClean="0"/>
              <a:t>mediada por </a:t>
            </a:r>
            <a:r>
              <a:rPr lang="pt-BR" sz="2800" smtClean="0">
                <a:solidFill>
                  <a:srgbClr val="990099"/>
                </a:solidFill>
              </a:rPr>
              <a:t>modelo do ambiente</a:t>
            </a:r>
          </a:p>
          <a:p>
            <a:pPr lvl="3" eaLnBrk="1" hangingPunct="1"/>
            <a:endParaRPr lang="pt-BR" sz="1600" smtClean="0">
              <a:solidFill>
                <a:srgbClr val="990099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(2) percepção </a:t>
            </a:r>
            <a:r>
              <a:rPr lang="pt-BR" sz="2400" smtClean="0">
                <a:sym typeface="Symbol" pitchFamily="18" charset="2"/>
              </a:rPr>
              <a:t> modelo  modelo’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(3) modelo’   modelo’’</a:t>
            </a:r>
            <a:r>
              <a:rPr lang="pt-BR" smtClean="0">
                <a:sym typeface="Symbol" pitchFamily="18" charset="2"/>
              </a:rPr>
              <a:t> </a:t>
            </a:r>
            <a:r>
              <a:rPr lang="pt-BR" smtClean="0">
                <a:solidFill>
                  <a:srgbClr val="FF5050"/>
                </a:solidFill>
                <a:sym typeface="Symbol" pitchFamily="18" charset="2"/>
              </a:rPr>
              <a:t>	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o modelo se atualiza sozinho  - via inferência  </a:t>
            </a:r>
          </a:p>
          <a:p>
            <a:pPr lvl="3" eaLnBrk="1" hangingPunct="1"/>
            <a:r>
              <a:rPr lang="pt-BR" sz="1800" smtClean="0">
                <a:sym typeface="Symbol" pitchFamily="18" charset="2"/>
              </a:rPr>
              <a:t>raciocínio progressivo...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(4) modelo’’  ação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o modelo se atualiza sozinho  - via inferência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(5) ação  modelo’’  modelo’’’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CF062-B3BE-40B2-927B-A229BC416803}" type="slidenum">
              <a:rPr lang="pt-BR" smtClean="0">
                <a:latin typeface="Tahoma" charset="0"/>
              </a:rPr>
              <a:pPr/>
              <a:t>18</a:t>
            </a:fld>
            <a:endParaRPr lang="pt-BR" smtClean="0">
              <a:latin typeface="Tahoma" charset="0"/>
            </a:endParaRPr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</a:p>
        </p:txBody>
      </p:sp>
      <p:sp>
        <p:nvSpPr>
          <p:cNvPr id="12697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0888" y="1733550"/>
            <a:ext cx="7772400" cy="4648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pt-BR" sz="2600" smtClean="0"/>
              <a:t>Regras percepção </a:t>
            </a:r>
            <a:r>
              <a:rPr lang="pt-BR" sz="2600" smtClean="0">
                <a:sym typeface="Symbol" pitchFamily="18" charset="2"/>
              </a:rPr>
              <a:t> modelo  modelo’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200" smtClean="0"/>
              <a:t>IF percepçãoVisual no tempo T = brilho-ouro</a:t>
            </a:r>
            <a:br>
              <a:rPr lang="pt-BR" sz="2200" smtClean="0"/>
            </a:br>
            <a:r>
              <a:rPr lang="pt-BR" sz="2200" smtClean="0"/>
              <a:t>AND localização do agente no tempo T = (X,Y)</a:t>
            </a:r>
            <a:br>
              <a:rPr lang="pt-BR" sz="2200" smtClean="0"/>
            </a:br>
            <a:r>
              <a:rPr lang="pt-BR" sz="2200" smtClean="0"/>
              <a:t>THEN localização do ouro no tempo T = (X,Y)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pt-BR" sz="2600" smtClean="0">
                <a:sym typeface="Symbol" pitchFamily="18" charset="2"/>
              </a:rPr>
              <a:t>Regras modelo   modelo’ 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</a:t>
            </a:r>
            <a:r>
              <a:rPr lang="pt-BR" sz="2200" smtClean="0">
                <a:sym typeface="Symbol" pitchFamily="18" charset="2"/>
              </a:rPr>
              <a:t>IF agente está com o ouro </a:t>
            </a:r>
            <a:r>
              <a:rPr lang="pt-BR" sz="2200" smtClean="0"/>
              <a:t>no tempo T </a:t>
            </a:r>
            <a:r>
              <a:rPr lang="pt-BR" sz="2200" smtClean="0">
                <a:sym typeface="Symbol" pitchFamily="18" charset="2"/>
              </a:rPr>
              <a:t/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AND </a:t>
            </a:r>
            <a:r>
              <a:rPr lang="pt-BR" sz="2200" smtClean="0"/>
              <a:t>localização do agente no tempo T = </a:t>
            </a:r>
            <a:r>
              <a:rPr lang="pt-BR" sz="2200" smtClean="0">
                <a:sym typeface="Symbol" pitchFamily="18" charset="2"/>
              </a:rPr>
              <a:t>(X,Y)</a:t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THEN </a:t>
            </a:r>
            <a:r>
              <a:rPr lang="pt-BR" sz="2200" smtClean="0"/>
              <a:t>localização do ouro no tempo T = </a:t>
            </a:r>
            <a:r>
              <a:rPr lang="pt-BR" sz="2200" smtClean="0">
                <a:sym typeface="Symbol" pitchFamily="18" charset="2"/>
              </a:rPr>
              <a:t>(X,Y)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EA715F-BA06-416C-B219-62C4F55DC4F8}" type="slidenum">
              <a:rPr lang="pt-BR" smtClean="0">
                <a:latin typeface="Tahoma" charset="0"/>
              </a:rPr>
              <a:pPr/>
              <a:t>19</a:t>
            </a:fld>
            <a:endParaRPr lang="pt-BR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048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  <a:endParaRPr lang="pt-PT" smtClean="0"/>
          </a:p>
        </p:txBody>
      </p:sp>
      <p:sp>
        <p:nvSpPr>
          <p:cNvPr id="117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724400"/>
          </a:xfrm>
        </p:spPr>
        <p:txBody>
          <a:bodyPr/>
          <a:lstStyle/>
          <a:p>
            <a:pPr eaLnBrk="1" hangingPunct="1"/>
            <a:r>
              <a:rPr lang="pt-BR" sz="2600" smtClean="0"/>
              <a:t>Regras </a:t>
            </a:r>
            <a:r>
              <a:rPr lang="pt-BR" sz="2600" smtClean="0">
                <a:sym typeface="Symbol" pitchFamily="18" charset="2"/>
              </a:rPr>
              <a:t>modelo  ação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</a:t>
            </a:r>
            <a:r>
              <a:rPr lang="pt-BR" sz="2200" smtClean="0">
                <a:sym typeface="Symbol" pitchFamily="18" charset="2"/>
              </a:rPr>
              <a:t>IF </a:t>
            </a:r>
            <a:r>
              <a:rPr lang="pt-BR" sz="2200" smtClean="0"/>
              <a:t>localização do agente no tempo T = (X,Y)</a:t>
            </a:r>
            <a:br>
              <a:rPr lang="pt-BR" sz="2200" smtClean="0"/>
            </a:br>
            <a:r>
              <a:rPr lang="pt-BR" sz="2200" smtClean="0"/>
              <a:t>   AND localização do ouro no tempo T = (X,Y)</a:t>
            </a:r>
            <a:br>
              <a:rPr lang="pt-BR" sz="2200" smtClean="0"/>
            </a:br>
            <a:r>
              <a:rPr lang="pt-BR" sz="2200" smtClean="0"/>
              <a:t>   THEN ação escolhida no tempo T = pegar</a:t>
            </a:r>
            <a:endParaRPr lang="pt-BR" sz="22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pt-BR" sz="2600" smtClean="0">
                <a:sym typeface="Symbol" pitchFamily="18" charset="2"/>
              </a:rPr>
              <a:t>Regras modelo  ação  modelo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200" smtClean="0">
                <a:sym typeface="Symbol" pitchFamily="18" charset="2"/>
              </a:rPr>
              <a:t>IF </a:t>
            </a:r>
            <a:r>
              <a:rPr lang="pt-BR" sz="2200" smtClean="0"/>
              <a:t>localização do agente no tempo T = (X,Y)</a:t>
            </a:r>
            <a:br>
              <a:rPr lang="pt-BR" sz="2200" smtClean="0"/>
            </a:br>
            <a:r>
              <a:rPr lang="pt-BR" sz="2200" smtClean="0"/>
              <a:t>   AND localização do ouro no tempo T = (X,Y)</a:t>
            </a:r>
            <a:br>
              <a:rPr lang="pt-BR" sz="2200" smtClean="0"/>
            </a:br>
            <a:r>
              <a:rPr lang="pt-BR" sz="2200" smtClean="0"/>
              <a:t>   AND ação escolhida no tempo T = pegar</a:t>
            </a:r>
            <a:r>
              <a:rPr lang="pt-BR" sz="2200" smtClean="0">
                <a:sym typeface="Symbol" pitchFamily="18" charset="2"/>
              </a:rPr>
              <a:t/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   THEN agente está com o ouro </a:t>
            </a:r>
            <a:r>
              <a:rPr lang="pt-BR" sz="2200" smtClean="0"/>
              <a:t>no tempo </a:t>
            </a:r>
            <a:r>
              <a:rPr lang="pt-BR" sz="2200" smtClean="0">
                <a:sym typeface="Symbol" pitchFamily="18" charset="2"/>
              </a:rPr>
              <a:t>T+1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EAE26D-CF55-4ADA-8BB2-85A85EFB7425}" type="slidenum">
              <a:rPr lang="pt-BR" smtClean="0">
                <a:latin typeface="Tahoma" charset="0"/>
              </a:rPr>
              <a:pPr/>
              <a:t>2</a:t>
            </a:fld>
            <a:endParaRPr lang="pt-BR" smtClean="0">
              <a:latin typeface="Tahoma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de Aula</a:t>
            </a:r>
          </a:p>
        </p:txBody>
      </p:sp>
      <p:sp>
        <p:nvSpPr>
          <p:cNvPr id="410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91025"/>
          </a:xfrm>
        </p:spPr>
        <p:txBody>
          <a:bodyPr/>
          <a:lstStyle/>
          <a:p>
            <a:pPr eaLnBrk="1" hangingPunct="1"/>
            <a:r>
              <a:rPr lang="pt-BR" sz="2800" smtClean="0"/>
              <a:t>Contexto</a:t>
            </a:r>
          </a:p>
          <a:p>
            <a:pPr lvl="1" eaLnBrk="1" hangingPunct="1"/>
            <a:r>
              <a:rPr lang="pt-BR" sz="2400" smtClean="0"/>
              <a:t>O mundo do Wumpus</a:t>
            </a:r>
          </a:p>
          <a:p>
            <a:pPr eaLnBrk="1" hangingPunct="1"/>
            <a:r>
              <a:rPr lang="pt-BR" sz="2800" smtClean="0"/>
              <a:t>Tipos de regras</a:t>
            </a:r>
          </a:p>
          <a:p>
            <a:pPr lvl="1" eaLnBrk="1" hangingPunct="1"/>
            <a:r>
              <a:rPr lang="pt-BR" sz="2400" smtClean="0">
                <a:sym typeface="Symbol" pitchFamily="18" charset="2"/>
              </a:rPr>
              <a:t>de reação</a:t>
            </a:r>
          </a:p>
          <a:p>
            <a:pPr lvl="1" eaLnBrk="1" hangingPunct="1"/>
            <a:r>
              <a:rPr lang="pt-BR" sz="2400" smtClean="0"/>
              <a:t>atualização do modelo do mundo</a:t>
            </a:r>
          </a:p>
          <a:p>
            <a:pPr lvl="1" eaLnBrk="1" hangingPunct="1"/>
            <a:r>
              <a:rPr lang="pt-BR" sz="2400" smtClean="0"/>
              <a:t>atualização do modelo do mundo &amp; ação</a:t>
            </a:r>
          </a:p>
          <a:p>
            <a:pPr lvl="1" eaLnBrk="1" hangingPunct="1"/>
            <a:r>
              <a:rPr lang="pt-BR" sz="2400" smtClean="0"/>
              <a:t>de objetivo</a:t>
            </a:r>
          </a:p>
          <a:p>
            <a:pPr lvl="1" eaLnBrk="1" hangingPunct="1"/>
            <a:r>
              <a:rPr lang="pt-BR" sz="2400" smtClean="0"/>
              <a:t>síncronas e diacrônicas</a:t>
            </a:r>
          </a:p>
          <a:p>
            <a:pPr eaLnBrk="1" hangingPunct="1"/>
            <a:r>
              <a:rPr lang="pt-BR" sz="2800" smtClean="0"/>
              <a:t>Sistema de Ação-Valor</a:t>
            </a:r>
          </a:p>
          <a:p>
            <a:pPr lvl="1" eaLnBrk="1" hangingPunct="1"/>
            <a:endParaRPr lang="pt-BR" sz="2400" smtClean="0">
              <a:sym typeface="Symbol" pitchFamily="18" charset="2"/>
            </a:endParaRPr>
          </a:p>
          <a:p>
            <a:pPr lvl="1" eaLnBrk="1" hangingPunct="1"/>
            <a:endParaRPr lang="pt-BR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6C1284-DEB7-4EB2-A202-AC12E40F2940}" type="slidenum">
              <a:rPr lang="pt-BR" smtClean="0">
                <a:latin typeface="Tahoma" charset="0"/>
              </a:rPr>
              <a:pPr/>
              <a:t>20</a:t>
            </a:fld>
            <a:endParaRPr lang="pt-BR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2286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  <a:endParaRPr lang="pt-PT" smtClean="0"/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eaLnBrk="1" hangingPunct="1"/>
            <a:r>
              <a:rPr lang="pt-BR" sz="2800" smtClean="0"/>
              <a:t>Desvantagens desta arquitetura</a:t>
            </a:r>
            <a:r>
              <a:rPr lang="pt-BR" sz="2600" smtClean="0"/>
              <a:t> </a:t>
            </a:r>
          </a:p>
          <a:p>
            <a:pPr lvl="1" eaLnBrk="1" hangingPunct="1"/>
            <a:r>
              <a:rPr lang="pt-BR" sz="2400" smtClean="0"/>
              <a:t>Oferece autonomia, mas não muita</a:t>
            </a:r>
          </a:p>
          <a:p>
            <a:pPr lvl="1" eaLnBrk="1" hangingPunct="1"/>
            <a:r>
              <a:rPr lang="pt-BR" sz="2400" smtClean="0"/>
              <a:t>Não tem objetivo explicito</a:t>
            </a:r>
          </a:p>
          <a:p>
            <a:pPr lvl="1" eaLnBrk="1" hangingPunct="1"/>
            <a:r>
              <a:rPr lang="pt-BR" sz="2400" smtClean="0"/>
              <a:t>Não pensa no futuro (além da ação imediata)</a:t>
            </a:r>
          </a:p>
          <a:p>
            <a:pPr lvl="2" eaLnBrk="1" hangingPunct="1"/>
            <a:r>
              <a:rPr lang="pt-BR" sz="2200" smtClean="0"/>
              <a:t>Ex. pode entrar em </a:t>
            </a:r>
            <a:r>
              <a:rPr lang="pt-BR" sz="2200" i="1" smtClean="0"/>
              <a:t>loop</a:t>
            </a:r>
            <a:r>
              <a:rPr lang="pt-BR" sz="2200" smtClean="0"/>
              <a:t> se as regras não forem bem projetadas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732408-B257-4E9B-8A68-95DEAFC3887E}" type="slidenum">
              <a:rPr lang="pt-BR" smtClean="0">
                <a:latin typeface="Tahoma" charset="0"/>
              </a:rPr>
              <a:pPr/>
              <a:t>21</a:t>
            </a:fld>
            <a:endParaRPr lang="pt-BR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260350"/>
            <a:ext cx="7750175" cy="11525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pt-BR" smtClean="0"/>
              <a:t>Agente baseado em objetivo = Agente Cognitivo</a:t>
            </a:r>
            <a:endParaRPr lang="pt-PT" smtClean="0"/>
          </a:p>
        </p:txBody>
      </p:sp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609600" y="1524000"/>
            <a:ext cx="838200" cy="4953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pt-BR">
                <a:solidFill>
                  <a:srgbClr val="660066"/>
                </a:solidFill>
              </a:rPr>
              <a:t>Ambiente</a:t>
            </a:r>
            <a:endParaRPr lang="pt-PT">
              <a:solidFill>
                <a:srgbClr val="660066"/>
              </a:solidFill>
            </a:endParaRPr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1981200" y="1600200"/>
            <a:ext cx="6629400" cy="4800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pt-PT">
              <a:solidFill>
                <a:srgbClr val="660066"/>
              </a:solidFill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914400" y="1828800"/>
            <a:ext cx="1676400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rgbClr val="660066"/>
                </a:solidFill>
              </a:rPr>
              <a:t>Sensores</a:t>
            </a:r>
            <a:endParaRPr lang="pt-PT" sz="2000">
              <a:solidFill>
                <a:srgbClr val="660066"/>
              </a:solidFill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914400" y="5715000"/>
            <a:ext cx="1676400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rgbClr val="660066"/>
                </a:solidFill>
              </a:rPr>
              <a:t>Atuadores</a:t>
            </a:r>
            <a:endParaRPr lang="pt-PT" sz="2000">
              <a:solidFill>
                <a:srgbClr val="660066"/>
              </a:solidFill>
            </a:endParaRPr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5562600" y="1752600"/>
            <a:ext cx="2438400" cy="9906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Modelo dos ambientes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passados e atual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1" name="AutoShape 8"/>
          <p:cNvCxnSpPr>
            <a:cxnSpLocks noChangeShapeType="1"/>
            <a:stCxn id="23558" idx="3"/>
            <a:endCxn id="23562" idx="1"/>
          </p:cNvCxnSpPr>
          <p:nvPr/>
        </p:nvCxnSpPr>
        <p:spPr bwMode="auto">
          <a:xfrm>
            <a:off x="2497138" y="2057400"/>
            <a:ext cx="412750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sp>
        <p:nvSpPr>
          <p:cNvPr id="23562" name="AutoShape 9"/>
          <p:cNvSpPr>
            <a:spLocks noChangeArrowheads="1"/>
          </p:cNvSpPr>
          <p:nvPr/>
        </p:nvSpPr>
        <p:spPr bwMode="auto">
          <a:xfrm>
            <a:off x="3048000" y="1752600"/>
            <a:ext cx="1752600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Interpretador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de percepção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3276600" y="5638800"/>
            <a:ext cx="1295400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Escolhedor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 de ação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4" name="AutoShape 11"/>
          <p:cNvCxnSpPr>
            <a:cxnSpLocks noChangeShapeType="1"/>
            <a:stCxn id="23563" idx="1"/>
            <a:endCxn id="23559" idx="3"/>
          </p:cNvCxnSpPr>
          <p:nvPr/>
        </p:nvCxnSpPr>
        <p:spPr bwMode="auto">
          <a:xfrm rot="10800000">
            <a:off x="2497138" y="5943600"/>
            <a:ext cx="63182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sp>
        <p:nvSpPr>
          <p:cNvPr id="23565" name="AutoShape 12"/>
          <p:cNvSpPr>
            <a:spLocks noChangeArrowheads="1"/>
          </p:cNvSpPr>
          <p:nvPr/>
        </p:nvSpPr>
        <p:spPr bwMode="auto">
          <a:xfrm>
            <a:off x="3200400" y="25527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Atualizador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do modelo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do ambiente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6" name="AutoShape 13"/>
          <p:cNvSpPr>
            <a:spLocks noChangeArrowheads="1"/>
          </p:cNvSpPr>
          <p:nvPr/>
        </p:nvSpPr>
        <p:spPr bwMode="auto">
          <a:xfrm>
            <a:off x="3086100" y="4610100"/>
            <a:ext cx="16764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Preditor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de ambientes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futuros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7" name="AutoShape 14"/>
          <p:cNvSpPr>
            <a:spLocks noChangeArrowheads="1"/>
          </p:cNvSpPr>
          <p:nvPr/>
        </p:nvSpPr>
        <p:spPr bwMode="auto">
          <a:xfrm>
            <a:off x="5600700" y="5257800"/>
            <a:ext cx="2362200" cy="9906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Modelo de ambientes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futuros hipotéticos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8" name="AutoShape 15"/>
          <p:cNvSpPr>
            <a:spLocks noChangeArrowheads="1"/>
          </p:cNvSpPr>
          <p:nvPr/>
        </p:nvSpPr>
        <p:spPr bwMode="auto">
          <a:xfrm>
            <a:off x="6096000" y="3733800"/>
            <a:ext cx="1371600" cy="5334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Objetivos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9" name="AutoShape 16"/>
          <p:cNvCxnSpPr>
            <a:cxnSpLocks noChangeShapeType="1"/>
            <a:stCxn id="23562" idx="3"/>
            <a:endCxn id="23560" idx="2"/>
          </p:cNvCxnSpPr>
          <p:nvPr/>
        </p:nvCxnSpPr>
        <p:spPr bwMode="auto">
          <a:xfrm>
            <a:off x="4614863" y="2057400"/>
            <a:ext cx="704850" cy="1905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0" name="AutoShape 17"/>
          <p:cNvCxnSpPr>
            <a:cxnSpLocks noChangeShapeType="1"/>
            <a:stCxn id="23565" idx="3"/>
            <a:endCxn id="23560" idx="2"/>
          </p:cNvCxnSpPr>
          <p:nvPr/>
        </p:nvCxnSpPr>
        <p:spPr bwMode="auto">
          <a:xfrm flipV="1">
            <a:off x="4468813" y="2247900"/>
            <a:ext cx="850900" cy="7239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1" name="AutoShape 18"/>
          <p:cNvCxnSpPr>
            <a:cxnSpLocks noChangeShapeType="1"/>
            <a:stCxn id="23566" idx="3"/>
            <a:endCxn id="23560" idx="2"/>
          </p:cNvCxnSpPr>
          <p:nvPr/>
        </p:nvCxnSpPr>
        <p:spPr bwMode="auto">
          <a:xfrm flipV="1">
            <a:off x="4578350" y="2247900"/>
            <a:ext cx="741363" cy="27813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/>
          </a:ln>
        </p:spPr>
      </p:cxnSp>
      <p:cxnSp>
        <p:nvCxnSpPr>
          <p:cNvPr id="23572" name="AutoShape 19"/>
          <p:cNvCxnSpPr>
            <a:cxnSpLocks noChangeShapeType="1"/>
            <a:stCxn id="23566" idx="3"/>
            <a:endCxn id="23567" idx="2"/>
          </p:cNvCxnSpPr>
          <p:nvPr/>
        </p:nvCxnSpPr>
        <p:spPr bwMode="auto">
          <a:xfrm>
            <a:off x="4578350" y="5029200"/>
            <a:ext cx="777875" cy="7239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cxnSp>
        <p:nvCxnSpPr>
          <p:cNvPr id="23573" name="AutoShape 20"/>
          <p:cNvCxnSpPr>
            <a:cxnSpLocks noChangeShapeType="1"/>
            <a:stCxn id="23568" idx="3"/>
            <a:endCxn id="23563" idx="3"/>
          </p:cNvCxnSpPr>
          <p:nvPr/>
        </p:nvCxnSpPr>
        <p:spPr bwMode="auto">
          <a:xfrm flipH="1">
            <a:off x="4395788" y="4281488"/>
            <a:ext cx="2105025" cy="1662112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</p:cxnSp>
      <p:cxnSp>
        <p:nvCxnSpPr>
          <p:cNvPr id="23574" name="AutoShape 21"/>
          <p:cNvCxnSpPr>
            <a:cxnSpLocks noChangeShapeType="1"/>
            <a:stCxn id="23567" idx="2"/>
            <a:endCxn id="23563" idx="3"/>
          </p:cNvCxnSpPr>
          <p:nvPr/>
        </p:nvCxnSpPr>
        <p:spPr bwMode="auto">
          <a:xfrm flipH="1">
            <a:off x="4395788" y="5753100"/>
            <a:ext cx="960437" cy="190500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3575" name="AutoShape 22"/>
          <p:cNvSpPr>
            <a:spLocks noChangeArrowheads="1"/>
          </p:cNvSpPr>
          <p:nvPr/>
        </p:nvSpPr>
        <p:spPr bwMode="auto">
          <a:xfrm>
            <a:off x="3200400" y="35814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Atualizador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do objetivos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76" name="AutoShape 23"/>
          <p:cNvCxnSpPr>
            <a:cxnSpLocks noChangeShapeType="1"/>
            <a:stCxn id="23575" idx="3"/>
            <a:endCxn id="23568" idx="2"/>
          </p:cNvCxnSpPr>
          <p:nvPr/>
        </p:nvCxnSpPr>
        <p:spPr bwMode="auto">
          <a:xfrm>
            <a:off x="4468813" y="4000500"/>
            <a:ext cx="136207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7" name="AutoShape 24"/>
          <p:cNvCxnSpPr>
            <a:cxnSpLocks noChangeShapeType="1"/>
            <a:stCxn id="23575" idx="3"/>
            <a:endCxn id="23560" idx="2"/>
          </p:cNvCxnSpPr>
          <p:nvPr/>
        </p:nvCxnSpPr>
        <p:spPr bwMode="auto">
          <a:xfrm flipV="1">
            <a:off x="4468813" y="2247900"/>
            <a:ext cx="850900" cy="17526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Agente baseado em objetivo </a:t>
            </a:r>
            <a:br>
              <a:rPr lang="pt-BR" smtClean="0"/>
            </a:br>
            <a:r>
              <a:rPr lang="pt-BR" smtClean="0"/>
              <a:t> Funcionamento geral </a:t>
            </a:r>
          </a:p>
        </p:txBody>
      </p:sp>
      <p:sp>
        <p:nvSpPr>
          <p:cNvPr id="24579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smtClean="0"/>
              <a:t>Associação entre percepção e ação mediada por </a:t>
            </a:r>
          </a:p>
          <a:p>
            <a:pPr lvl="1"/>
            <a:r>
              <a:rPr lang="pt-BR" sz="2400" smtClean="0">
                <a:solidFill>
                  <a:srgbClr val="990099"/>
                </a:solidFill>
              </a:rPr>
              <a:t>modelo do ambiente </a:t>
            </a:r>
            <a:r>
              <a:rPr lang="pt-BR" sz="2400" smtClean="0"/>
              <a:t>e </a:t>
            </a:r>
          </a:p>
          <a:p>
            <a:pPr lvl="1"/>
            <a:r>
              <a:rPr lang="pt-BR" sz="2400" smtClean="0">
                <a:solidFill>
                  <a:srgbClr val="990099"/>
                </a:solidFill>
              </a:rPr>
              <a:t>objetivo do agente</a:t>
            </a:r>
          </a:p>
          <a:p>
            <a:r>
              <a:rPr lang="pt-BR" sz="2800" smtClean="0"/>
              <a:t>Pode envolver </a:t>
            </a:r>
            <a:r>
              <a:rPr lang="pt-BR" sz="2800" smtClean="0">
                <a:solidFill>
                  <a:srgbClr val="990099"/>
                </a:solidFill>
              </a:rPr>
              <a:t>encadear regras </a:t>
            </a:r>
            <a:r>
              <a:rPr lang="pt-BR" sz="2800" smtClean="0"/>
              <a:t>para construir plano multi-passo necessário para atingir objetivo a partir do modelo</a:t>
            </a:r>
          </a:p>
          <a:p>
            <a:pPr lvl="1"/>
            <a:r>
              <a:rPr lang="pt-BR" sz="2400" smtClean="0"/>
              <a:t>Ex. matar o Wumpus para poder atravessar a caverna onde ele esta e então pegar o ouro (</a:t>
            </a:r>
            <a:r>
              <a:rPr lang="pt-BR" sz="2400" smtClean="0">
                <a:solidFill>
                  <a:srgbClr val="990099"/>
                </a:solidFill>
              </a:rPr>
              <a:t>objetivo</a:t>
            </a:r>
            <a:r>
              <a:rPr lang="pt-BR" sz="2400" smtClean="0"/>
              <a:t>)</a:t>
            </a:r>
            <a:endParaRPr lang="pt-BR" sz="2400" smtClean="0">
              <a:sym typeface="Symbol" pitchFamily="18" charset="2"/>
            </a:endParaRPr>
          </a:p>
        </p:txBody>
      </p:sp>
      <p:sp>
        <p:nvSpPr>
          <p:cNvPr id="2458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E4279A-C4F2-4A4A-83EF-9ED35848AD53}" type="slidenum">
              <a:rPr lang="pt-BR" smtClean="0">
                <a:latin typeface="Tahoma" charset="0"/>
              </a:rPr>
              <a:pPr/>
              <a:t>22</a:t>
            </a:fld>
            <a:endParaRPr lang="pt-BR" smtClean="0">
              <a:latin typeface="Tahoma" charset="0"/>
            </a:endParaRPr>
          </a:p>
        </p:txBody>
      </p:sp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414338" y="5538788"/>
            <a:ext cx="188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7FA38C-C331-44BC-B9A0-7E823AD666A6}" type="slidenum">
              <a:rPr lang="pt-BR" smtClean="0">
                <a:latin typeface="Tahoma" charset="0"/>
              </a:rPr>
              <a:pPr/>
              <a:t>23</a:t>
            </a:fld>
            <a:endParaRPr lang="pt-BR" smtClean="0">
              <a:latin typeface="Tahoma" charset="0"/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14338" y="5538788"/>
            <a:ext cx="188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 baseado em objetivo </a:t>
            </a:r>
            <a:br>
              <a:rPr lang="pt-BR" smtClean="0"/>
            </a:br>
            <a:r>
              <a:rPr lang="pt-BR" smtClean="0"/>
              <a:t> Funcionamento geral</a:t>
            </a:r>
          </a:p>
        </p:txBody>
      </p:sp>
      <p:sp>
        <p:nvSpPr>
          <p:cNvPr id="25605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752600"/>
            <a:ext cx="8137525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Capaz de lidar com os 5 tipos de regras do agente reativo com estado interno, </a:t>
            </a:r>
            <a:r>
              <a:rPr lang="pt-BR" sz="2400" smtClean="0">
                <a:solidFill>
                  <a:srgbClr val="800080"/>
                </a:solidFill>
              </a:rPr>
              <a:t>além de 2 novos tipos de regras: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 (6) objetivo </a:t>
            </a:r>
            <a:r>
              <a:rPr lang="pt-BR" sz="2400" smtClean="0">
                <a:sym typeface="Symbol" pitchFamily="18" charset="2"/>
              </a:rPr>
              <a:t> modelo  ação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 (7) objetivo </a:t>
            </a:r>
            <a:r>
              <a:rPr lang="pt-BR" sz="2400" smtClean="0">
                <a:sym typeface="Symbol" pitchFamily="18" charset="2"/>
              </a:rPr>
              <a:t> modelo  objetivo’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400" smtClean="0"/>
              <a:t>Trata o objetivo explicitamente e pode pensar no futuro!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Porém... </a:t>
            </a:r>
            <a:r>
              <a:rPr lang="pt-BR" sz="2400" smtClean="0">
                <a:solidFill>
                  <a:srgbClr val="800080"/>
                </a:solidFill>
              </a:rPr>
              <a:t>não trata objetivos conflitantes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ex. pegar o ouro pelo caminho mais curto, seguro, rápido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Agente baseado em utilidade (próximos capítulos...)</a:t>
            </a:r>
            <a:endParaRPr lang="pt-BR" sz="180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DCCA6-2788-4718-BA3F-0A0C03DBACD3}" type="slidenum">
              <a:rPr lang="pt-BR" smtClean="0">
                <a:latin typeface="Tahoma" charset="0"/>
              </a:rPr>
              <a:pPr/>
              <a:t>24</a:t>
            </a:fld>
            <a:endParaRPr lang="pt-BR" smtClean="0">
              <a:latin typeface="Tahoma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/>
              <a:t>Regras objetivo </a:t>
            </a:r>
            <a:r>
              <a:rPr lang="pt-BR" sz="2800" smtClean="0">
                <a:sym typeface="Symbol" pitchFamily="18" charset="2"/>
              </a:rPr>
              <a:t> modelo  ação (ex. 1)</a:t>
            </a:r>
            <a:endParaRPr lang="pt-PT" sz="2800" smtClean="0">
              <a:sym typeface="Symbol" pitchFamily="18" charset="2"/>
            </a:endParaRP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572500" cy="4495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400" smtClean="0">
                <a:sym typeface="Symbol" pitchFamily="18" charset="2"/>
              </a:rPr>
              <a:t>O agente escolhe a ação conforme o objetivo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>
                <a:sym typeface="Symbol" pitchFamily="18" charset="2"/>
              </a:rPr>
              <a:t>Podendo variar a sua escolha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1800" smtClean="0">
                <a:sym typeface="Symbol" pitchFamily="18" charset="2"/>
              </a:rPr>
              <a:t>como </a:t>
            </a:r>
            <a:r>
              <a:rPr lang="pt-BR" sz="1800" smtClean="0">
                <a:solidFill>
                  <a:srgbClr val="990099"/>
                </a:solidFill>
                <a:sym typeface="Symbol" pitchFamily="18" charset="2"/>
              </a:rPr>
              <a:t>não matar o Wumpus</a:t>
            </a:r>
            <a:r>
              <a:rPr lang="pt-BR" sz="1800" smtClean="0">
                <a:sym typeface="Symbol" pitchFamily="18" charset="2"/>
              </a:rPr>
              <a:t> para pegar logo o ouro</a:t>
            </a:r>
          </a:p>
          <a:p>
            <a:pPr lvl="1" eaLnBrk="1" hangingPunct="1">
              <a:lnSpc>
                <a:spcPct val="110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pt-BR" sz="2000" smtClean="0">
                <a:sym typeface="Symbol" pitchFamily="18" charset="2"/>
              </a:rPr>
              <a:t>IF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objetivo</a:t>
            </a:r>
            <a:r>
              <a:rPr lang="pt-BR" sz="2000" smtClean="0">
                <a:sym typeface="Symbol" pitchFamily="18" charset="2"/>
              </a:rPr>
              <a:t> do agente é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pegar o ouro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pt-BR" sz="2000" smtClean="0">
                <a:sym typeface="Symbol" pitchFamily="18" charset="2"/>
              </a:rPr>
              <a:t>    AND agente está em (X-1, Y) no tempo T 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sabe que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o ouro está na localidade (X,Y)</a:t>
            </a:r>
            <a:r>
              <a:rPr lang="pt-BR" sz="200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pt-BR" sz="2000" smtClean="0">
                <a:sym typeface="Symbol" pitchFamily="18" charset="2"/>
              </a:rPr>
              <a:t>    AND sabe que localidade (X,Y) é segura no tempo T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 </a:t>
            </a:r>
            <a:r>
              <a:rPr lang="pt-BR" sz="2000" smtClean="0">
                <a:solidFill>
                  <a:srgbClr val="00B050"/>
                </a:solidFill>
                <a:sym typeface="Symbol" pitchFamily="18" charset="2"/>
              </a:rPr>
              <a:t>sabe que o Wumpus está na localidade (X-1,Y+1) no tempo T</a:t>
            </a:r>
            <a:br>
              <a:rPr lang="pt-BR" sz="2000" smtClean="0">
                <a:solidFill>
                  <a:srgbClr val="00B050"/>
                </a:solidFill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 </a:t>
            </a:r>
            <a:r>
              <a:rPr lang="pt-BR" sz="2000" smtClean="0">
                <a:solidFill>
                  <a:srgbClr val="00B050"/>
                </a:solidFill>
                <a:sym typeface="Symbol" pitchFamily="18" charset="2"/>
              </a:rPr>
              <a:t>agente tem uma flecha no tempo T</a:t>
            </a:r>
            <a:r>
              <a:rPr lang="pt-BR" sz="2000" smtClean="0">
                <a:sym typeface="Symbol" pitchFamily="18" charset="2"/>
              </a:rPr>
              <a:t/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THEN escolha ação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Vá-para 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EA184F-41BE-41A5-B11C-2BA7E5E18888}" type="slidenum">
              <a:rPr lang="pt-BR" smtClean="0">
                <a:latin typeface="Tahoma" charset="0"/>
              </a:rPr>
              <a:pPr/>
              <a:t>25</a:t>
            </a:fld>
            <a:endParaRPr lang="pt-BR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/>
              <a:t>Regras objetivo </a:t>
            </a:r>
            <a:r>
              <a:rPr lang="pt-BR" sz="2800" smtClean="0">
                <a:sym typeface="Symbol" pitchFamily="18" charset="2"/>
              </a:rPr>
              <a:t> modelo  ação (ex. 2)</a:t>
            </a:r>
            <a:endParaRPr lang="pt-PT" sz="2800" smtClean="0">
              <a:sym typeface="Symbol" pitchFamily="18" charset="2"/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Aqui, o agente escolhe um caminho para chegar ao objetivo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>
                <a:sym typeface="Symbol" pitchFamily="18" charset="2"/>
              </a:rPr>
              <a:t>Estratégia!!</a:t>
            </a:r>
          </a:p>
          <a:p>
            <a:pPr lvl="1" eaLnBrk="1" hangingPunct="1">
              <a:lnSpc>
                <a:spcPct val="90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pt-BR" sz="2000" smtClean="0">
                <a:sym typeface="Symbol" pitchFamily="18" charset="2"/>
              </a:rPr>
              <a:t>IF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objetivo</a:t>
            </a:r>
            <a:r>
              <a:rPr lang="pt-BR" sz="2000" smtClean="0">
                <a:sym typeface="Symbol" pitchFamily="18" charset="2"/>
              </a:rPr>
              <a:t> do agente no tempo T é estar na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localidade (X,Y) </a:t>
            </a:r>
            <a:br>
              <a:rPr lang="pt-BR" sz="2000" smtClean="0">
                <a:solidFill>
                  <a:srgbClr val="990099"/>
                </a:solidFill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agente está em (X-1, Y-1) no tempo T-N 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sabe que localidade (X,Y-1) é segura no tempo T-N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sabe que localidade (X,Y) é segura no tempo T-N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THEN escolha ação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Vá-para (X,Y) via (X,Y-1)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D5F6D0-F953-4CAD-A558-336A26FAB6E0}" type="slidenum">
              <a:rPr lang="pt-BR" smtClean="0">
                <a:latin typeface="Tahoma" charset="0"/>
              </a:rPr>
              <a:pPr/>
              <a:t>26</a:t>
            </a:fld>
            <a:endParaRPr lang="pt-BR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/>
              <a:t> Regras objetivo </a:t>
            </a:r>
            <a:r>
              <a:rPr lang="pt-BR" sz="2800" smtClean="0">
                <a:sym typeface="Symbol" pitchFamily="18" charset="2"/>
              </a:rPr>
              <a:t> modelo  objetivo’</a:t>
            </a:r>
            <a:endParaRPr lang="pt-PT" sz="2800" smtClean="0">
              <a:sym typeface="Symbol" pitchFamily="18" charset="2"/>
            </a:endParaRP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981950" cy="41148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defRPr/>
            </a:pPr>
            <a:r>
              <a:rPr lang="pt-BR" sz="2400" dirty="0" smtClean="0"/>
              <a:t>Se o agente queria estar com o ouro e conseguiu, atualizar objetivo para </a:t>
            </a:r>
            <a:r>
              <a:rPr lang="pt-BR" sz="2400" dirty="0" smtClean="0">
                <a:solidFill>
                  <a:srgbClr val="800080"/>
                </a:solidFill>
              </a:rPr>
              <a:t>“ir para (1,1)”</a:t>
            </a:r>
          </a:p>
          <a:p>
            <a:pPr marL="876300" lvl="1" indent="-419100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pt-BR" sz="2400" dirty="0" smtClean="0">
              <a:solidFill>
                <a:srgbClr val="800080"/>
              </a:solidFill>
            </a:endParaRPr>
          </a:p>
          <a:p>
            <a:pPr marL="476250" indent="-419100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IF objetivo do agente no tempo T é estar com o ouro no tempo T+N</a:t>
            </a:r>
          </a:p>
          <a:p>
            <a:pPr marL="876300" lvl="1" indent="-41910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   AND agente está com o ouro no tempo T+1</a:t>
            </a:r>
          </a:p>
          <a:p>
            <a:pPr marL="876300" lvl="1" indent="-419100"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   THEN </a:t>
            </a:r>
            <a:r>
              <a:rPr lang="pt-BR" sz="2000" dirty="0" smtClean="0">
                <a:solidFill>
                  <a:srgbClr val="990099"/>
                </a:solidFill>
              </a:rPr>
              <a:t>atualize o objetivo do agente</a:t>
            </a:r>
            <a:r>
              <a:rPr lang="pt-BR" sz="2000" dirty="0" smtClean="0"/>
              <a:t> no tempo T+1</a:t>
            </a:r>
          </a:p>
          <a:p>
            <a:pPr marL="876300" lvl="1" indent="-41910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      para </a:t>
            </a:r>
            <a:r>
              <a:rPr lang="pt-BR" sz="2000" dirty="0" smtClean="0">
                <a:solidFill>
                  <a:srgbClr val="990099"/>
                </a:solidFill>
              </a:rPr>
              <a:t>objetivo = estar na localidade(1,1) no tempo T+M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Outra classificação – idependente...</a:t>
            </a:r>
          </a:p>
        </p:txBody>
      </p:sp>
      <p:sp>
        <p:nvSpPr>
          <p:cNvPr id="2969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773238"/>
            <a:ext cx="7772400" cy="4114800"/>
          </a:xfrm>
        </p:spPr>
        <p:txBody>
          <a:bodyPr/>
          <a:lstStyle/>
          <a:p>
            <a:r>
              <a:rPr lang="pt-BR" smtClean="0"/>
              <a:t>Regras podem ser</a:t>
            </a:r>
          </a:p>
          <a:p>
            <a:pPr lvl="1"/>
            <a:r>
              <a:rPr lang="pt-BR" smtClean="0"/>
              <a:t>Síncronas</a:t>
            </a:r>
          </a:p>
          <a:p>
            <a:pPr lvl="2"/>
            <a:r>
              <a:rPr lang="pt-BR" smtClean="0"/>
              <a:t>relacionam propriedades na mesma situação (tempo)</a:t>
            </a:r>
          </a:p>
          <a:p>
            <a:pPr lvl="1"/>
            <a:r>
              <a:rPr lang="pt-BR" smtClean="0"/>
              <a:t>Diacrônicas </a:t>
            </a:r>
          </a:p>
          <a:p>
            <a:pPr lvl="2"/>
            <a:r>
              <a:rPr lang="pt-BR" smtClean="0"/>
              <a:t>descrevem como o mundo evolui com o tempo</a:t>
            </a:r>
          </a:p>
          <a:p>
            <a:pPr lvl="2"/>
            <a:r>
              <a:rPr lang="pt-BR" smtClean="0"/>
              <a:t>do grego “através do tempo”</a:t>
            </a:r>
          </a:p>
          <a:p>
            <a:endParaRPr lang="pt-BR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A261AD-6F64-48B0-9746-96819BE5E8F3}" type="slidenum">
              <a:rPr lang="pt-BR" smtClean="0">
                <a:latin typeface="Tahoma" charset="0"/>
              </a:rPr>
              <a:pPr/>
              <a:t>27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5BA1FE-0C64-47C0-AAA6-2EE0880D81FF}" type="slidenum">
              <a:rPr lang="pt-BR" smtClean="0">
                <a:latin typeface="Tahoma" charset="0"/>
              </a:rPr>
              <a:pPr/>
              <a:t>28</a:t>
            </a:fld>
            <a:endParaRPr lang="pt-BR" smtClean="0">
              <a:latin typeface="Tahoma" charset="0"/>
            </a:endParaRPr>
          </a:p>
        </p:txBody>
      </p:sp>
      <p:sp>
        <p:nvSpPr>
          <p:cNvPr id="3072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16088"/>
            <a:ext cx="8220075" cy="49530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 </a:t>
            </a:r>
            <a:r>
              <a:rPr lang="pt-BR" sz="2800" smtClean="0"/>
              <a:t>Descrevem como o mundo evolui com o tempo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do grego “através do tempo”</a:t>
            </a:r>
          </a:p>
          <a:p>
            <a:pPr lvl="1">
              <a:buClr>
                <a:schemeClr val="accent2"/>
              </a:buClr>
            </a:pPr>
            <a:endParaRPr lang="pt-BR" sz="2400" smtClean="0"/>
          </a:p>
          <a:p>
            <a:pPr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IF </a:t>
            </a:r>
            <a:r>
              <a:rPr lang="pt-BR" sz="2400" smtClean="0"/>
              <a:t>localização do agente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(X,Y)</a:t>
            </a:r>
            <a:br>
              <a:rPr lang="pt-BR" sz="2400" smtClean="0"/>
            </a:br>
            <a:r>
              <a:rPr lang="pt-BR" sz="2400" smtClean="0"/>
              <a:t>   AND localização do ouro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(X,Y)</a:t>
            </a:r>
            <a:br>
              <a:rPr lang="pt-BR" sz="2400" smtClean="0"/>
            </a:br>
            <a:r>
              <a:rPr lang="pt-BR" sz="2400" smtClean="0"/>
              <a:t>   AND ação escolhida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pegar</a:t>
            </a:r>
            <a:r>
              <a:rPr lang="pt-BR" sz="2400" smtClean="0">
                <a:sym typeface="Symbol" pitchFamily="18" charset="2"/>
              </a:rPr>
              <a:t/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   THEN agente está com o ouro </a:t>
            </a:r>
            <a:r>
              <a:rPr lang="pt-BR" sz="2400" smtClean="0"/>
              <a:t>no </a:t>
            </a:r>
            <a:r>
              <a:rPr lang="pt-BR" sz="2400" smtClean="0">
                <a:solidFill>
                  <a:srgbClr val="990099"/>
                </a:solidFill>
              </a:rPr>
              <a:t>tempo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T+1</a:t>
            </a: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Já vimos... </a:t>
            </a:r>
            <a:r>
              <a:rPr lang="pt-BR" sz="2400" b="1" smtClean="0">
                <a:sym typeface="Symbol" pitchFamily="18" charset="2"/>
              </a:rPr>
              <a:t>Regra modelo  ação  modelo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None/>
            </a:pPr>
            <a:endParaRPr lang="pt-BR" sz="24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olidFill>
                <a:srgbClr val="990099"/>
              </a:solidFill>
              <a:sym typeface="Symbol" pitchFamily="18" charset="2"/>
            </a:endParaRPr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358775"/>
            <a:ext cx="7772400" cy="838200"/>
          </a:xfrm>
        </p:spPr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>
                <a:solidFill>
                  <a:srgbClr val="800080"/>
                </a:solidFill>
              </a:rPr>
              <a:t>Regras Diacrônicas</a:t>
            </a:r>
            <a:r>
              <a:rPr lang="pt-BR" sz="2800" smtClean="0"/>
              <a:t> </a:t>
            </a:r>
            <a:endParaRPr lang="pt-BR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4FF21-1E6E-4EA8-BB15-EBA4F4AA4913}" type="slidenum">
              <a:rPr lang="pt-BR" smtClean="0">
                <a:latin typeface="Tahoma" charset="0"/>
              </a:rPr>
              <a:pPr/>
              <a:t>29</a:t>
            </a:fld>
            <a:endParaRPr lang="pt-BR" smtClean="0">
              <a:latin typeface="Tahoma" charset="0"/>
            </a:endParaRPr>
          </a:p>
        </p:txBody>
      </p:sp>
      <p:sp>
        <p:nvSpPr>
          <p:cNvPr id="3174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16088"/>
            <a:ext cx="8220075" cy="49530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600" smtClean="0"/>
              <a:t>Relacionam propriedades na mesma situação (tempo)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/>
              <a:t>IF percepção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brilho</a:t>
            </a:r>
            <a:br>
              <a:rPr lang="pt-BR" sz="2400" smtClean="0"/>
            </a:br>
            <a:r>
              <a:rPr lang="pt-BR" sz="2400" smtClean="0"/>
              <a:t>AND localização do agente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(X,Y)</a:t>
            </a:r>
            <a:br>
              <a:rPr lang="pt-BR" sz="2400" smtClean="0"/>
            </a:br>
            <a:r>
              <a:rPr lang="pt-BR" sz="2400" smtClean="0"/>
              <a:t>THEN localização do ouro no </a:t>
            </a:r>
            <a:r>
              <a:rPr lang="pt-BR" sz="2400" smtClean="0">
                <a:solidFill>
                  <a:srgbClr val="990099"/>
                </a:solidFill>
              </a:rPr>
              <a:t>tempo T </a:t>
            </a:r>
            <a:r>
              <a:rPr lang="pt-BR" sz="2400" smtClean="0"/>
              <a:t>= (X,Y) </a:t>
            </a:r>
          </a:p>
          <a:p>
            <a:pPr lvl="1" eaLnBrk="1" hangingPunct="1">
              <a:lnSpc>
                <a:spcPct val="105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Já vimos... </a:t>
            </a:r>
            <a:r>
              <a:rPr lang="pt-BR" sz="2400" b="1" smtClean="0"/>
              <a:t>Regra percepção </a:t>
            </a:r>
            <a:r>
              <a:rPr lang="pt-BR" sz="2400" b="1" smtClean="0">
                <a:sym typeface="Symbol" pitchFamily="18" charset="2"/>
              </a:rPr>
              <a:t> modelo  modelo’</a:t>
            </a:r>
          </a:p>
          <a:p>
            <a:pPr>
              <a:buClr>
                <a:schemeClr val="accent2"/>
              </a:buClr>
            </a:pPr>
            <a:endParaRPr lang="pt-BR" sz="2600" smtClean="0"/>
          </a:p>
        </p:txBody>
      </p:sp>
      <p:sp>
        <p:nvSpPr>
          <p:cNvPr id="3174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30213"/>
            <a:ext cx="7772400" cy="838200"/>
          </a:xfrm>
        </p:spPr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>
                <a:solidFill>
                  <a:srgbClr val="800080"/>
                </a:solidFill>
              </a:rPr>
              <a:t>Regras Síncronas</a:t>
            </a:r>
            <a:endParaRPr lang="pt-BR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O Mundo do Wumpus</a:t>
            </a:r>
          </a:p>
        </p:txBody>
      </p:sp>
      <p:sp>
        <p:nvSpPr>
          <p:cNvPr id="5123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7BBBFF-4912-42F8-84AB-4CC3AD0F2FB8}" type="slidenum">
              <a:rPr lang="pt-BR" smtClean="0">
                <a:latin typeface="Tahoma" charset="0"/>
              </a:rPr>
              <a:pPr/>
              <a:t>3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Mais uma classificação....</a:t>
            </a:r>
          </a:p>
        </p:txBody>
      </p:sp>
      <p:sp>
        <p:nvSpPr>
          <p:cNvPr id="3277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Regras também podem ser</a:t>
            </a:r>
          </a:p>
          <a:p>
            <a:pPr lvl="1"/>
            <a:r>
              <a:rPr lang="pt-BR" smtClean="0"/>
              <a:t>Causais</a:t>
            </a:r>
          </a:p>
          <a:p>
            <a:pPr lvl="1"/>
            <a:r>
              <a:rPr lang="pt-BR" smtClean="0"/>
              <a:t>de Diagnóstico</a:t>
            </a:r>
          </a:p>
          <a:p>
            <a:pPr lvl="2"/>
            <a:r>
              <a:rPr lang="pt-BR" smtClean="0"/>
              <a:t>Pag 317 da 3ª edição do AIMA</a:t>
            </a:r>
          </a:p>
          <a:p>
            <a:endParaRPr 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D14A6-0A79-4FA6-BBE6-DECE10F10602}" type="slidenum">
              <a:rPr lang="pt-BR" smtClean="0">
                <a:latin typeface="Tahoma" charset="0"/>
              </a:rPr>
              <a:pPr/>
              <a:t>30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7B1A3B-9F7A-4359-8883-D0A8CB977835}" type="slidenum">
              <a:rPr lang="pt-BR" smtClean="0">
                <a:latin typeface="Tahoma" charset="0"/>
              </a:rPr>
              <a:pPr/>
              <a:t>31</a:t>
            </a:fld>
            <a:endParaRPr lang="pt-BR" smtClean="0">
              <a:latin typeface="Tahoma" charset="0"/>
            </a:endParaRPr>
          </a:p>
        </p:txBody>
      </p:sp>
      <p:sp>
        <p:nvSpPr>
          <p:cNvPr id="33795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4776787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Regras Causais assumem </a:t>
            </a:r>
            <a:r>
              <a:rPr lang="pt-BR" sz="2800" smtClean="0">
                <a:solidFill>
                  <a:srgbClr val="800080"/>
                </a:solidFill>
              </a:rPr>
              <a:t>causalidade</a:t>
            </a:r>
            <a:r>
              <a:rPr lang="pt-BR" sz="2800" smtClean="0"/>
              <a:t> </a:t>
            </a:r>
          </a:p>
          <a:p>
            <a:pPr lvl="1"/>
            <a:r>
              <a:rPr lang="pt-BR" sz="2400" smtClean="0">
                <a:solidFill>
                  <a:srgbClr val="800080"/>
                </a:solidFill>
              </a:rPr>
              <a:t>Se chover, </a:t>
            </a:r>
            <a:r>
              <a:rPr lang="pt-BR" sz="2400" smtClean="0"/>
              <a:t>a grama fica molhada</a:t>
            </a:r>
          </a:p>
          <a:p>
            <a:pPr lvl="2"/>
            <a:r>
              <a:rPr lang="pt-BR" sz="2000" smtClean="0"/>
              <a:t>Causa -&gt; efeito</a:t>
            </a:r>
          </a:p>
          <a:p>
            <a:r>
              <a:rPr lang="pt-BR" sz="2800" smtClean="0"/>
              <a:t>Sistemas que usam regras causais são conhecidos como </a:t>
            </a:r>
            <a:r>
              <a:rPr lang="pt-BR" sz="2800" smtClean="0">
                <a:solidFill>
                  <a:srgbClr val="800080"/>
                </a:solidFill>
              </a:rPr>
              <a:t>Sistemas Baseados em Modelos</a:t>
            </a:r>
            <a:endParaRPr lang="pt-BR" sz="2800" smtClean="0"/>
          </a:p>
          <a:p>
            <a:pPr lvl="1"/>
            <a:r>
              <a:rPr lang="pt-BR" sz="2400" smtClean="0"/>
              <a:t>Trabalham com dedução</a:t>
            </a:r>
          </a:p>
          <a:p>
            <a:pPr lvl="2"/>
            <a:r>
              <a:rPr lang="pt-BR" sz="2000" smtClean="0"/>
              <a:t>Inferência que preserva a verdade</a:t>
            </a:r>
          </a:p>
          <a:p>
            <a:pPr lvl="1"/>
            <a:endParaRPr lang="pt-BR" sz="2400" smtClean="0"/>
          </a:p>
        </p:txBody>
      </p:sp>
      <p:sp>
        <p:nvSpPr>
          <p:cNvPr id="33796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Regras causais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D3E986-385F-446A-B215-78F1BAFE760F}" type="slidenum">
              <a:rPr lang="pt-BR" smtClean="0">
                <a:latin typeface="Tahoma" charset="0"/>
              </a:rPr>
              <a:pPr/>
              <a:t>32</a:t>
            </a:fld>
            <a:endParaRPr lang="pt-BR" smtClean="0">
              <a:latin typeface="Tahoma" charset="0"/>
            </a:endParaRPr>
          </a:p>
        </p:txBody>
      </p:sp>
      <p:sp>
        <p:nvSpPr>
          <p:cNvPr id="34819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4967287"/>
          </a:xfrm>
        </p:spPr>
        <p:txBody>
          <a:bodyPr lIns="90488" tIns="44450" rIns="90488" bIns="44450"/>
          <a:lstStyle/>
          <a:p>
            <a:pPr marL="342900" lvl="2" indent="-342900">
              <a:spcBef>
                <a:spcPct val="50000"/>
              </a:spcBef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dirty="0" smtClean="0"/>
              <a:t>Algumas propriedades do mundo </a:t>
            </a:r>
            <a:r>
              <a:rPr lang="pt-BR" dirty="0" smtClean="0">
                <a:solidFill>
                  <a:srgbClr val="990099"/>
                </a:solidFill>
              </a:rPr>
              <a:t>causam</a:t>
            </a:r>
            <a:r>
              <a:rPr lang="pt-BR" dirty="0" smtClean="0"/>
              <a:t> certas percepções. </a:t>
            </a:r>
          </a:p>
          <a:p>
            <a:pPr marL="342900" lvl="2" indent="-342900">
              <a:spcBef>
                <a:spcPts val="600"/>
              </a:spcBef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dirty="0" smtClean="0"/>
              <a:t>Exemplo:</a:t>
            </a:r>
            <a:r>
              <a:rPr lang="pt-BR" sz="2000" dirty="0" smtClean="0"/>
              <a:t>as cavernas adjacentes ao </a:t>
            </a:r>
            <a:r>
              <a:rPr lang="pt-BR" sz="2000" dirty="0" err="1" smtClean="0"/>
              <a:t>Wumpus</a:t>
            </a:r>
            <a:r>
              <a:rPr lang="pt-BR" sz="2000" dirty="0" smtClean="0"/>
              <a:t> são </a:t>
            </a:r>
            <a:r>
              <a:rPr lang="pt-BR" sz="2000" dirty="0" smtClean="0">
                <a:solidFill>
                  <a:srgbClr val="800080"/>
                </a:solidFill>
              </a:rPr>
              <a:t>fedorentas</a:t>
            </a:r>
            <a:r>
              <a:rPr lang="pt-BR" sz="2000" dirty="0" smtClean="0"/>
              <a:t> </a:t>
            </a:r>
            <a:endParaRPr lang="pt-BR" dirty="0" smtClean="0"/>
          </a:p>
          <a:p>
            <a:pPr lvl="1">
              <a:buClr>
                <a:schemeClr val="accent2"/>
              </a:buClr>
              <a:defRPr/>
            </a:pPr>
            <a:r>
              <a:rPr lang="pt-BR" sz="2400" dirty="0" smtClean="0"/>
              <a:t>Em LPO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pt-BR" sz="2000" dirty="0" smtClean="0">
                <a:latin typeface="Symbol" pitchFamily="18" charset="2"/>
              </a:rPr>
              <a:t>	"</a:t>
            </a:r>
            <a:r>
              <a:rPr lang="pt-BR" sz="2000" dirty="0" smtClean="0"/>
              <a:t>  cav1,cav2 Em (</a:t>
            </a:r>
            <a:r>
              <a:rPr lang="pt-BR" sz="2000" dirty="0" err="1" smtClean="0"/>
              <a:t>Wumpus</a:t>
            </a:r>
            <a:r>
              <a:rPr lang="pt-BR" sz="2000" dirty="0" smtClean="0"/>
              <a:t>,cav1) </a:t>
            </a:r>
            <a:r>
              <a:rPr lang="pt-BR" sz="2000" dirty="0" smtClean="0">
                <a:latin typeface="Symbol" pitchFamily="18" charset="2"/>
              </a:rPr>
              <a:t>Ù</a:t>
            </a:r>
            <a:r>
              <a:rPr lang="pt-BR" sz="2000" dirty="0" smtClean="0"/>
              <a:t> Adjacente(cav1,cav2) </a:t>
            </a:r>
          </a:p>
          <a:p>
            <a:pPr lvl="2">
              <a:buFont typeface="Symbol" pitchFamily="18" charset="2"/>
              <a:buChar char=" "/>
              <a:defRPr/>
            </a:pPr>
            <a:r>
              <a:rPr lang="pt-BR" sz="2000" dirty="0" smtClean="0">
                <a:latin typeface="Symbol" pitchFamily="18" charset="2"/>
              </a:rPr>
              <a:t>Þ</a:t>
            </a:r>
            <a:r>
              <a:rPr lang="pt-BR" sz="2000" dirty="0" smtClean="0"/>
              <a:t> Fedorento (cav2)</a:t>
            </a:r>
          </a:p>
          <a:p>
            <a:pPr lvl="2">
              <a:buFont typeface="Symbol" pitchFamily="18" charset="2"/>
              <a:buChar char=" "/>
              <a:defRPr/>
            </a:pPr>
            <a:endParaRPr lang="pt-BR" sz="2000" dirty="0" smtClean="0"/>
          </a:p>
          <a:p>
            <a:pPr lvl="1">
              <a:defRPr/>
            </a:pPr>
            <a:r>
              <a:rPr lang="pt-BR" sz="2400" dirty="0" smtClean="0"/>
              <a:t>Usando regras de produção</a:t>
            </a:r>
          </a:p>
          <a:p>
            <a:pPr lvl="2">
              <a:defRPr/>
            </a:pPr>
            <a:r>
              <a:rPr lang="pt-BR" sz="1800" dirty="0" smtClean="0">
                <a:solidFill>
                  <a:schemeClr val="tx2"/>
                </a:solidFill>
              </a:rPr>
              <a:t>Atributo-valor (não representa relações...)</a:t>
            </a:r>
            <a:endParaRPr lang="pt-BR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pt-BR" sz="2000" dirty="0" smtClean="0"/>
              <a:t>IF localização do </a:t>
            </a:r>
            <a:r>
              <a:rPr lang="pt-BR" sz="2000" dirty="0" err="1" smtClean="0"/>
              <a:t>Wumpus</a:t>
            </a:r>
            <a:r>
              <a:rPr lang="pt-BR" sz="2000" dirty="0" smtClean="0"/>
              <a:t> = cav1</a:t>
            </a:r>
            <a:br>
              <a:rPr lang="pt-BR" sz="2000" dirty="0" smtClean="0"/>
            </a:br>
            <a:r>
              <a:rPr lang="pt-BR" sz="2000" dirty="0" smtClean="0"/>
              <a:t>AND adjacente-cav1 = cav2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pt-BR" sz="2000" dirty="0" smtClean="0"/>
              <a:t>THEN cav2 = caverna-fedorenta</a:t>
            </a:r>
          </a:p>
          <a:p>
            <a:pPr lvl="2">
              <a:defRPr/>
            </a:pPr>
            <a:endParaRPr lang="pt-BR" sz="2000" dirty="0" smtClean="0">
              <a:solidFill>
                <a:srgbClr val="800080"/>
              </a:solidFill>
              <a:latin typeface="Symbol" pitchFamily="18" charset="2"/>
            </a:endParaRPr>
          </a:p>
        </p:txBody>
      </p:sp>
      <p:sp>
        <p:nvSpPr>
          <p:cNvPr id="34820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Regras causais</a:t>
            </a:r>
            <a:br>
              <a:rPr lang="pt-BR" smtClean="0"/>
            </a:br>
            <a:r>
              <a:rPr lang="pt-BR" smtClean="0"/>
              <a:t>exemplo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7686D0-B39B-47F4-9675-247E9E0C35D3}" type="slidenum">
              <a:rPr lang="pt-BR" smtClean="0">
                <a:latin typeface="Tahoma" charset="0"/>
              </a:rPr>
              <a:pPr/>
              <a:t>33</a:t>
            </a:fld>
            <a:endParaRPr lang="pt-BR" smtClean="0">
              <a:latin typeface="Tahoma" charset="0"/>
            </a:endParaRPr>
          </a:p>
        </p:txBody>
      </p:sp>
      <p:sp>
        <p:nvSpPr>
          <p:cNvPr id="35843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4776787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400" smtClean="0"/>
              <a:t>Exemplo: a caverna do Wumpus é </a:t>
            </a:r>
            <a:r>
              <a:rPr lang="pt-BR" sz="2400" smtClean="0">
                <a:solidFill>
                  <a:srgbClr val="800080"/>
                </a:solidFill>
              </a:rPr>
              <a:t>segura </a:t>
            </a:r>
            <a:r>
              <a:rPr lang="pt-BR" sz="2400" smtClean="0"/>
              <a:t>depois que ele morre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"</a:t>
            </a:r>
            <a:r>
              <a:rPr lang="pt-BR" sz="2000" smtClean="0"/>
              <a:t>  cav1,cav2,t Em (Wumpus,cav1)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Em(Agente,cav2,t)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Adjacente(cav1,cav2) </a:t>
            </a:r>
            <a:r>
              <a:rPr lang="pt-BR" sz="2000" smtClean="0">
                <a:latin typeface="Symbol" pitchFamily="18" charset="2"/>
              </a:rPr>
              <a:t>Ù </a:t>
            </a:r>
            <a:r>
              <a:rPr lang="pt-BR" sz="2000" smtClean="0"/>
              <a:t>Ação (Atirar,t)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    Þ</a:t>
            </a:r>
            <a:r>
              <a:rPr lang="pt-BR" sz="2000" smtClean="0"/>
              <a:t> Segura (cav1,t+1)</a:t>
            </a:r>
            <a:endParaRPr lang="pt-BR" sz="1600" smtClean="0"/>
          </a:p>
          <a:p>
            <a:pPr lvl="2">
              <a:buFont typeface="Wingdings" pitchFamily="2" charset="2"/>
              <a:buNone/>
            </a:pPr>
            <a:endParaRPr lang="pt-BR" sz="2000" smtClean="0"/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IF localização do Wumpus = cav1 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   AND localização do agente </a:t>
            </a:r>
            <a:r>
              <a:rPr lang="pt-BR" sz="2000" smtClean="0">
                <a:solidFill>
                  <a:srgbClr val="990099"/>
                </a:solidFill>
              </a:rPr>
              <a:t>no tempo T</a:t>
            </a:r>
            <a:r>
              <a:rPr lang="pt-BR" sz="2000" smtClean="0"/>
              <a:t> = cav2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   AND adjacente-cav1 = cav2 </a:t>
            </a:r>
            <a:br>
              <a:rPr lang="pt-BR" sz="2000" smtClean="0"/>
            </a:br>
            <a:r>
              <a:rPr lang="pt-BR" sz="2000" smtClean="0"/>
              <a:t>AND ação escolhida </a:t>
            </a:r>
            <a:r>
              <a:rPr lang="pt-BR" sz="2000" smtClean="0">
                <a:solidFill>
                  <a:srgbClr val="990099"/>
                </a:solidFill>
              </a:rPr>
              <a:t>no tempo T</a:t>
            </a:r>
            <a:r>
              <a:rPr lang="pt-BR" sz="2000" smtClean="0"/>
              <a:t> = atirar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THEN cav1 </a:t>
            </a:r>
            <a:r>
              <a:rPr lang="pt-BR" sz="2000" smtClean="0">
                <a:solidFill>
                  <a:srgbClr val="990099"/>
                </a:solidFill>
              </a:rPr>
              <a:t>no tempo T+1 </a:t>
            </a:r>
            <a:r>
              <a:rPr lang="pt-BR" sz="2000" smtClean="0"/>
              <a:t>= segura</a:t>
            </a:r>
          </a:p>
          <a:p>
            <a:pPr lvl="3"/>
            <a:r>
              <a:rPr lang="pt-BR" sz="1800" smtClean="0"/>
              <a:t>Atributo-valor (não representa relações...)</a:t>
            </a:r>
          </a:p>
          <a:p>
            <a:pPr lvl="2"/>
            <a:endParaRPr lang="pt-BR" sz="2000" smtClean="0">
              <a:solidFill>
                <a:srgbClr val="800080"/>
              </a:solidFill>
              <a:latin typeface="Symbol" pitchFamily="18" charset="2"/>
            </a:endParaRPr>
          </a:p>
        </p:txBody>
      </p:sp>
      <p:sp>
        <p:nvSpPr>
          <p:cNvPr id="35844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Regras causais</a:t>
            </a:r>
            <a:br>
              <a:rPr lang="pt-BR" smtClean="0"/>
            </a:br>
            <a:r>
              <a:rPr lang="pt-BR" smtClean="0"/>
              <a:t>exemplo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F40F8F-1883-4557-BED7-4D376BDE3D83}" type="slidenum">
              <a:rPr lang="pt-BR" smtClean="0">
                <a:latin typeface="Tahoma" charset="0"/>
              </a:rPr>
              <a:pPr/>
              <a:t>34</a:t>
            </a:fld>
            <a:endParaRPr lang="pt-BR" smtClean="0">
              <a:latin typeface="Tahoma" charset="0"/>
            </a:endParaRPr>
          </a:p>
        </p:txBody>
      </p:sp>
      <p:sp>
        <p:nvSpPr>
          <p:cNvPr id="3686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00200"/>
            <a:ext cx="7754937" cy="5029200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Regras de Diagnóstico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se a grama está molhada, então o aguador ficou ligado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Efeito -&gt; causa</a:t>
            </a:r>
          </a:p>
          <a:p>
            <a:pPr>
              <a:buClr>
                <a:schemeClr val="accent2"/>
              </a:buClr>
            </a:pPr>
            <a:r>
              <a:rPr lang="pt-BR" sz="2800" smtClean="0"/>
              <a:t>Sistemas que usam regras de diagnóstico são conhecidos como </a:t>
            </a:r>
            <a:r>
              <a:rPr lang="pt-BR" sz="2800" smtClean="0">
                <a:solidFill>
                  <a:srgbClr val="800080"/>
                </a:solidFill>
              </a:rPr>
              <a:t>Sistemas de Diagnóstico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Raciocínio abdutivo 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Preserva a falsidade...</a:t>
            </a:r>
          </a:p>
          <a:p>
            <a:endParaRPr lang="pt-BR" sz="2800" i="1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Regras de diagnóstico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2466F2-564F-45B2-93B8-CAACCA2E8C04}" type="slidenum">
              <a:rPr lang="pt-BR" smtClean="0">
                <a:latin typeface="Tahoma" charset="0"/>
              </a:rPr>
              <a:pPr/>
              <a:t>35</a:t>
            </a:fld>
            <a:endParaRPr lang="pt-BR" smtClean="0">
              <a:latin typeface="Tahoma" charset="0"/>
            </a:endParaRPr>
          </a:p>
        </p:txBody>
      </p:sp>
      <p:sp>
        <p:nvSpPr>
          <p:cNvPr id="3789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00200"/>
            <a:ext cx="7754937" cy="50292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400" smtClean="0"/>
              <a:t>Raciocínio abdutivo</a:t>
            </a:r>
          </a:p>
          <a:p>
            <a:pPr lvl="1">
              <a:buClr>
                <a:schemeClr val="accent2"/>
              </a:buClr>
            </a:pPr>
            <a:r>
              <a:rPr lang="pt-BR" sz="2000" smtClean="0"/>
              <a:t>supõe a presença de </a:t>
            </a:r>
            <a:r>
              <a:rPr lang="pt-BR" sz="2000" smtClean="0">
                <a:solidFill>
                  <a:srgbClr val="990099"/>
                </a:solidFill>
              </a:rPr>
              <a:t>propriedades escondidas </a:t>
            </a:r>
            <a:r>
              <a:rPr lang="pt-BR" sz="2000" smtClean="0"/>
              <a:t>a partir das percepções do agente</a:t>
            </a:r>
          </a:p>
          <a:p>
            <a:pPr lvl="1">
              <a:buClr>
                <a:schemeClr val="accent2"/>
              </a:buClr>
            </a:pPr>
            <a:r>
              <a:rPr lang="pt-BR" sz="2000" smtClean="0"/>
              <a:t>Ex., a </a:t>
            </a:r>
            <a:r>
              <a:rPr lang="pt-BR" sz="2000" smtClean="0">
                <a:solidFill>
                  <a:srgbClr val="800080"/>
                </a:solidFill>
              </a:rPr>
              <a:t>ausência</a:t>
            </a:r>
            <a:r>
              <a:rPr lang="pt-BR" sz="2000" smtClean="0"/>
              <a:t> de </a:t>
            </a:r>
            <a:r>
              <a:rPr lang="pt-BR" sz="2000" smtClean="0">
                <a:solidFill>
                  <a:srgbClr val="800080"/>
                </a:solidFill>
              </a:rPr>
              <a:t>fedor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vento</a:t>
            </a:r>
            <a:r>
              <a:rPr lang="pt-BR" sz="2000" smtClean="0"/>
              <a:t> em uma caverna implica que essa caverna e as adjacentes estão seguras (OK)</a:t>
            </a:r>
          </a:p>
          <a:p>
            <a:pPr lvl="1">
              <a:buClr>
                <a:schemeClr val="accent2"/>
              </a:buClr>
              <a:buFont typeface="Symbol" pitchFamily="18" charset="2"/>
              <a:buChar char=" "/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cav1,cav2,brilho,grito,choque,t </a:t>
            </a:r>
          </a:p>
          <a:p>
            <a:pPr lvl="1">
              <a:buClr>
                <a:schemeClr val="accent2"/>
              </a:buClr>
              <a:buFont typeface="Symbol" pitchFamily="18" charset="2"/>
              <a:buChar char=" "/>
            </a:pPr>
            <a:r>
              <a:rPr lang="pt-BR" sz="1800" b="1" smtClean="0"/>
              <a:t>      Percepção</a:t>
            </a:r>
            <a:r>
              <a:rPr lang="pt-BR" sz="1800" smtClean="0"/>
              <a:t>([nada, nada, b,g,c], t)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</a:t>
            </a:r>
            <a:r>
              <a:rPr lang="pt-BR" sz="1800" b="1" smtClean="0"/>
              <a:t>Em</a:t>
            </a:r>
            <a:r>
              <a:rPr lang="pt-BR" sz="1800" smtClean="0"/>
              <a:t>(Agente,cav1, t)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</a:t>
            </a:r>
            <a:r>
              <a:rPr lang="pt-BR" sz="1800" b="1" smtClean="0"/>
              <a:t>Adjacente</a:t>
            </a:r>
            <a:r>
              <a:rPr lang="pt-BR" sz="1800" smtClean="0"/>
              <a:t>(cav1,cav2) </a:t>
            </a:r>
            <a:r>
              <a:rPr lang="pt-BR" sz="1800" smtClean="0">
                <a:latin typeface="Symbol" pitchFamily="18" charset="2"/>
              </a:rPr>
              <a:t>Þ</a:t>
            </a:r>
            <a:r>
              <a:rPr lang="pt-BR" sz="1800" smtClean="0"/>
              <a:t> </a:t>
            </a:r>
            <a:r>
              <a:rPr lang="pt-BR" sz="1800" b="1" smtClean="0"/>
              <a:t>OK</a:t>
            </a:r>
            <a:r>
              <a:rPr lang="pt-BR" sz="1800" smtClean="0"/>
              <a:t>(cav2)</a:t>
            </a:r>
          </a:p>
          <a:p>
            <a:pPr lvl="2">
              <a:buFont typeface="Wingdings" pitchFamily="2" charset="2"/>
              <a:buNone/>
            </a:pPr>
            <a:endParaRPr lang="pt-BR" sz="1800" smtClean="0"/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IF localização do Agente no tempo T= cav1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AND percepção-cav1 no tempo T ≠ fedor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AND percepção-cav1 no tempo T ≠ vento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AND adjacente-cav1 = cav2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THEN cav2 = caverna-segura</a:t>
            </a:r>
          </a:p>
          <a:p>
            <a:pPr lvl="3"/>
            <a:r>
              <a:rPr lang="pt-BR" sz="1600" smtClean="0"/>
              <a:t>Atributo-valor (não representa relações...)</a:t>
            </a:r>
            <a:endParaRPr lang="pt-BR" sz="180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Regras de diagnóstico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7EB101-C61A-4988-90F0-0B66C39C6087}" type="slidenum">
              <a:rPr lang="pt-BR" smtClean="0">
                <a:latin typeface="Tahoma" charset="0"/>
              </a:rPr>
              <a:pPr/>
              <a:t>36</a:t>
            </a:fld>
            <a:endParaRPr lang="pt-BR" smtClean="0">
              <a:latin typeface="Tahoma" charset="0"/>
            </a:endParaRPr>
          </a:p>
        </p:txBody>
      </p:sp>
      <p:sp>
        <p:nvSpPr>
          <p:cNvPr id="3891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00200"/>
            <a:ext cx="7754937" cy="5029200"/>
          </a:xfrm>
          <a:noFill/>
        </p:spPr>
        <p:txBody>
          <a:bodyPr lIns="90488" tIns="44450" rIns="90488" bIns="44450"/>
          <a:lstStyle/>
          <a:p>
            <a:r>
              <a:rPr lang="pt-BR" sz="2800" smtClean="0">
                <a:solidFill>
                  <a:srgbClr val="800080"/>
                </a:solidFill>
              </a:rPr>
              <a:t>Atenção:</a:t>
            </a:r>
          </a:p>
          <a:p>
            <a:pPr lvl="1"/>
            <a:r>
              <a:rPr lang="pt-BR" sz="2400" smtClean="0"/>
              <a:t>Não se pode misturar numa mesma BC regras causais e de diagnóstico!!!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se choveu é porque o aguador estava ligado...</a:t>
            </a:r>
            <a:endParaRPr lang="pt-BR" sz="2400" i="1" smtClean="0">
              <a:solidFill>
                <a:srgbClr val="800080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Tipos de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B2F563-67B2-46A9-AAEF-2B75EB319F17}" type="slidenum">
              <a:rPr lang="pt-BR" smtClean="0">
                <a:latin typeface="Tahoma" charset="0"/>
              </a:rPr>
              <a:pPr/>
              <a:t>37</a:t>
            </a:fld>
            <a:endParaRPr lang="pt-BR" smtClean="0">
              <a:latin typeface="Tahoma" charset="0"/>
            </a:endParaRP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955675"/>
          </a:xfrm>
        </p:spPr>
        <p:txBody>
          <a:bodyPr/>
          <a:lstStyle/>
          <a:p>
            <a:pPr eaLnBrk="1" hangingPunct="1"/>
            <a:r>
              <a:rPr lang="pt-BR" smtClean="0"/>
              <a:t>Sistema de Ação-Valor</a:t>
            </a:r>
          </a:p>
        </p:txBody>
      </p:sp>
      <p:sp>
        <p:nvSpPr>
          <p:cNvPr id="399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Modularidade das Regras</a:t>
            </a:r>
          </a:p>
          <a:p>
            <a:pPr eaLnBrk="1" hangingPunct="1"/>
            <a:r>
              <a:rPr lang="pt-BR" sz="2800" smtClean="0"/>
              <a:t>Adequação das 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A60B28-9D76-4C86-9D26-A981F9AA24FD}" type="slidenum">
              <a:rPr lang="pt-BR" smtClean="0">
                <a:latin typeface="Tahoma" charset="0"/>
              </a:rPr>
              <a:pPr/>
              <a:t>38</a:t>
            </a:fld>
            <a:endParaRPr lang="pt-BR" smtClean="0">
              <a:latin typeface="Tahoma" charset="0"/>
            </a:endParaRP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15313" cy="4876800"/>
          </a:xfrm>
          <a:noFill/>
        </p:spPr>
        <p:txBody>
          <a:bodyPr lIns="90488" tIns="44450" rIns="90488" bIns="44450"/>
          <a:lstStyle/>
          <a:p>
            <a:pPr>
              <a:spcBef>
                <a:spcPct val="80000"/>
              </a:spcBef>
              <a:buClr>
                <a:schemeClr val="accent2"/>
              </a:buClr>
            </a:pPr>
            <a:r>
              <a:rPr lang="pt-BR" sz="2800" smtClean="0"/>
              <a:t>Para tornar as regras mais modulares, podemos separar fatos e regras sobre </a:t>
            </a:r>
            <a:r>
              <a:rPr lang="pt-BR" sz="2800" smtClean="0">
                <a:solidFill>
                  <a:srgbClr val="800080"/>
                </a:solidFill>
              </a:rPr>
              <a:t>ações</a:t>
            </a:r>
            <a:r>
              <a:rPr lang="pt-BR" sz="2800" smtClean="0"/>
              <a:t> de fatos e regras sobre </a:t>
            </a:r>
            <a:r>
              <a:rPr lang="pt-BR" sz="2800" smtClean="0">
                <a:solidFill>
                  <a:srgbClr val="800080"/>
                </a:solidFill>
              </a:rPr>
              <a:t>objetivos</a:t>
            </a:r>
            <a:endParaRPr lang="pt-BR" sz="2800" smtClean="0"/>
          </a:p>
          <a:p>
            <a:pPr lvl="1">
              <a:buClr>
                <a:schemeClr val="accent2"/>
              </a:buClr>
            </a:pPr>
            <a:r>
              <a:rPr lang="pt-BR" sz="2400" smtClean="0"/>
              <a:t>assim, o agente pode ser  “reprogramado”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basta mudando o seu </a:t>
            </a:r>
            <a:r>
              <a:rPr lang="pt-BR" sz="2400" smtClean="0">
                <a:solidFill>
                  <a:srgbClr val="800080"/>
                </a:solidFill>
              </a:rPr>
              <a:t>objetivo </a:t>
            </a:r>
            <a:r>
              <a:rPr lang="pt-BR" sz="2400" smtClean="0"/>
              <a:t>quando necessário</a:t>
            </a: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457730-FA8F-4D31-B226-60E0A829AB22}" type="slidenum">
              <a:rPr lang="pt-BR" smtClean="0">
                <a:latin typeface="Tahoma" charset="0"/>
              </a:rPr>
              <a:pPr/>
              <a:t>39</a:t>
            </a:fld>
            <a:endParaRPr lang="pt-BR" smtClean="0">
              <a:latin typeface="Tahoma" charset="0"/>
            </a:endParaRPr>
          </a:p>
        </p:txBody>
      </p:sp>
      <p:sp>
        <p:nvSpPr>
          <p:cNvPr id="4198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44663"/>
            <a:ext cx="7772400" cy="4205287"/>
          </a:xfrm>
          <a:noFill/>
        </p:spPr>
        <p:txBody>
          <a:bodyPr lIns="90488" tIns="44450" rIns="90488" bIns="44450"/>
          <a:lstStyle/>
          <a:p>
            <a:r>
              <a:rPr lang="pt-BR" sz="2800" smtClean="0">
                <a:solidFill>
                  <a:srgbClr val="800080"/>
                </a:solidFill>
              </a:rPr>
              <a:t>Ações</a:t>
            </a:r>
            <a:r>
              <a:rPr lang="pt-BR" sz="2800" smtClean="0"/>
              <a:t> descrevem </a:t>
            </a:r>
            <a:r>
              <a:rPr lang="pt-BR" sz="2800" smtClean="0">
                <a:solidFill>
                  <a:srgbClr val="800080"/>
                </a:solidFill>
              </a:rPr>
              <a:t>como</a:t>
            </a:r>
            <a:r>
              <a:rPr lang="pt-BR" sz="2800" smtClean="0"/>
              <a:t> alcançar resultados</a:t>
            </a:r>
          </a:p>
          <a:p>
            <a:r>
              <a:rPr lang="pt-BR" sz="2800" smtClean="0">
                <a:solidFill>
                  <a:srgbClr val="800080"/>
                </a:solidFill>
              </a:rPr>
              <a:t>Objetivos</a:t>
            </a:r>
            <a:r>
              <a:rPr lang="pt-BR" sz="2800" smtClean="0"/>
              <a:t> descrevem a </a:t>
            </a:r>
            <a:r>
              <a:rPr lang="pt-BR" sz="2800" smtClean="0">
                <a:solidFill>
                  <a:srgbClr val="800080"/>
                </a:solidFill>
              </a:rPr>
              <a:t>adequação</a:t>
            </a:r>
            <a:r>
              <a:rPr lang="pt-BR" sz="2800" smtClean="0"/>
              <a:t> (</a:t>
            </a:r>
            <a:r>
              <a:rPr lang="pt-BR" sz="2800" i="1" smtClean="0"/>
              <a:t>desirability</a:t>
            </a:r>
            <a:r>
              <a:rPr lang="pt-BR" sz="2800" smtClean="0"/>
              <a:t>) de  estados resultado</a:t>
            </a:r>
          </a:p>
          <a:p>
            <a:pPr lvl="1"/>
            <a:r>
              <a:rPr lang="pt-BR" sz="2400" smtClean="0"/>
              <a:t>não importando como foram alcançados</a:t>
            </a:r>
          </a:p>
          <a:p>
            <a:r>
              <a:rPr lang="pt-BR" sz="2800" smtClean="0"/>
              <a:t> Assim, descrevemos a </a:t>
            </a:r>
            <a:r>
              <a:rPr lang="pt-BR" sz="2800" smtClean="0">
                <a:solidFill>
                  <a:srgbClr val="800080"/>
                </a:solidFill>
              </a:rPr>
              <a:t>adequação das regras</a:t>
            </a:r>
            <a:r>
              <a:rPr lang="pt-BR" sz="2800" smtClean="0"/>
              <a:t> e deixamos que a máquina de inferência escolha a </a:t>
            </a:r>
            <a:r>
              <a:rPr lang="pt-BR" sz="2800" smtClean="0">
                <a:solidFill>
                  <a:srgbClr val="800080"/>
                </a:solidFill>
              </a:rPr>
              <a:t>ação mais adequada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EFD96-7F60-4316-9D9C-C6EA2D6E2E38}" type="slidenum">
              <a:rPr lang="pt-BR" smtClean="0">
                <a:latin typeface="Tahoma" charset="0"/>
              </a:rPr>
              <a:pPr/>
              <a:t>4</a:t>
            </a:fld>
            <a:endParaRPr lang="pt-BR" smtClean="0">
              <a:latin typeface="Tahoma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762000"/>
          </a:xfrm>
        </p:spPr>
        <p:txBody>
          <a:bodyPr/>
          <a:lstStyle/>
          <a:p>
            <a:pPr eaLnBrk="1" hangingPunct="1"/>
            <a:r>
              <a:rPr lang="pt-BR" smtClean="0"/>
              <a:t>Bem-vindos ao “Mundo do Wumpus”</a:t>
            </a: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2225" y="1447800"/>
            <a:ext cx="4305300" cy="4762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09625" y="2514600"/>
            <a:ext cx="3168650" cy="1066800"/>
            <a:chOff x="576" y="1584"/>
            <a:chExt cx="2256" cy="672"/>
          </a:xfrm>
        </p:grpSpPr>
        <p:sp>
          <p:nvSpPr>
            <p:cNvPr id="6154" name="Text Box 4"/>
            <p:cNvSpPr txBox="1">
              <a:spLocks noChangeArrowheads="1"/>
            </p:cNvSpPr>
            <p:nvPr/>
          </p:nvSpPr>
          <p:spPr bwMode="auto">
            <a:xfrm>
              <a:off x="576" y="1776"/>
              <a:ext cx="848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5050"/>
                  </a:solidFill>
                  <a:latin typeface="Arial" charset="0"/>
                </a:rPr>
                <a:t>Wumpus</a:t>
              </a:r>
            </a:p>
          </p:txBody>
        </p:sp>
        <p:sp>
          <p:nvSpPr>
            <p:cNvPr id="6155" name="Oval 6"/>
            <p:cNvSpPr>
              <a:spLocks noChangeArrowheads="1"/>
            </p:cNvSpPr>
            <p:nvPr/>
          </p:nvSpPr>
          <p:spPr bwMode="auto">
            <a:xfrm>
              <a:off x="2160" y="1584"/>
              <a:ext cx="672" cy="672"/>
            </a:xfrm>
            <a:prstGeom prst="ellipse">
              <a:avLst/>
            </a:prstGeom>
            <a:noFill/>
            <a:ln w="38100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pt-BR" sz="2000">
                <a:latin typeface="Arial" charset="0"/>
              </a:endParaRPr>
            </a:p>
          </p:txBody>
        </p:sp>
        <p:sp>
          <p:nvSpPr>
            <p:cNvPr id="6156" name="Line 7"/>
            <p:cNvSpPr>
              <a:spLocks noChangeShapeType="1"/>
            </p:cNvSpPr>
            <p:nvPr/>
          </p:nvSpPr>
          <p:spPr bwMode="auto">
            <a:xfrm flipH="1">
              <a:off x="1344" y="1920"/>
              <a:ext cx="816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81013" y="4724400"/>
            <a:ext cx="3497262" cy="1066800"/>
            <a:chOff x="342" y="2976"/>
            <a:chExt cx="2490" cy="672"/>
          </a:xfrm>
        </p:grpSpPr>
        <p:sp>
          <p:nvSpPr>
            <p:cNvPr id="6151" name="Text Box 10"/>
            <p:cNvSpPr txBox="1">
              <a:spLocks noChangeArrowheads="1"/>
            </p:cNvSpPr>
            <p:nvPr/>
          </p:nvSpPr>
          <p:spPr bwMode="auto">
            <a:xfrm>
              <a:off x="342" y="3168"/>
              <a:ext cx="1460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solidFill>
                    <a:srgbClr val="FF5050"/>
                  </a:solidFill>
                  <a:latin typeface="Arial" charset="0"/>
                </a:rPr>
                <a:t>Agente caçador </a:t>
              </a:r>
            </a:p>
            <a:p>
              <a:pPr algn="ctr"/>
              <a:r>
                <a:rPr lang="pt-BR" sz="2000">
                  <a:solidFill>
                    <a:srgbClr val="FF5050"/>
                  </a:solidFill>
                  <a:latin typeface="Arial" charset="0"/>
                </a:rPr>
                <a:t>de tesouros</a:t>
              </a:r>
              <a:endParaRPr lang="en-US" sz="2000">
                <a:solidFill>
                  <a:srgbClr val="FF5050"/>
                </a:solidFill>
                <a:latin typeface="Arial" charset="0"/>
              </a:endParaRPr>
            </a:p>
          </p:txBody>
        </p:sp>
        <p:sp>
          <p:nvSpPr>
            <p:cNvPr id="6152" name="Oval 11"/>
            <p:cNvSpPr>
              <a:spLocks noChangeArrowheads="1"/>
            </p:cNvSpPr>
            <p:nvPr/>
          </p:nvSpPr>
          <p:spPr bwMode="auto">
            <a:xfrm>
              <a:off x="2160" y="2976"/>
              <a:ext cx="672" cy="672"/>
            </a:xfrm>
            <a:prstGeom prst="ellipse">
              <a:avLst/>
            </a:prstGeom>
            <a:noFill/>
            <a:ln w="38100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pt-BR" sz="2000">
                <a:latin typeface="Arial" charset="0"/>
              </a:endParaRPr>
            </a:p>
          </p:txBody>
        </p:sp>
        <p:sp>
          <p:nvSpPr>
            <p:cNvPr id="6153" name="Line 12"/>
            <p:cNvSpPr>
              <a:spLocks noChangeShapeType="1"/>
            </p:cNvSpPr>
            <p:nvPr/>
          </p:nvSpPr>
          <p:spPr bwMode="auto">
            <a:xfrm flipH="1">
              <a:off x="1680" y="3312"/>
              <a:ext cx="480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B60C98-4892-4559-9E63-7433FC26D9AF}" type="slidenum">
              <a:rPr lang="pt-BR" smtClean="0">
                <a:latin typeface="Tahoma" charset="0"/>
              </a:rPr>
              <a:pPr/>
              <a:t>40</a:t>
            </a:fld>
            <a:endParaRPr lang="pt-BR" smtClean="0">
              <a:latin typeface="Tahoma" charset="0"/>
            </a:endParaRPr>
          </a:p>
        </p:txBody>
      </p:sp>
      <p:sp>
        <p:nvSpPr>
          <p:cNvPr id="4301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89088"/>
            <a:ext cx="7773987" cy="4648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 sz="2800" smtClean="0"/>
              <a:t>Sistema baseado em </a:t>
            </a:r>
            <a:r>
              <a:rPr lang="pt-BR" sz="2800" smtClean="0">
                <a:solidFill>
                  <a:srgbClr val="800080"/>
                </a:solidFill>
              </a:rPr>
              <a:t>regras de adequação</a:t>
            </a:r>
            <a:endParaRPr lang="pt-BR" sz="2800" u="sng" smtClean="0">
              <a:solidFill>
                <a:srgbClr val="800080"/>
              </a:solidFill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Não se refere ao que a ação faz, mas a quão desejável  ela é</a:t>
            </a:r>
          </a:p>
          <a:p>
            <a:pPr>
              <a:buClr>
                <a:schemeClr val="accent2"/>
              </a:buClr>
            </a:pPr>
            <a:r>
              <a:rPr lang="pt-BR" sz="2600" smtClean="0"/>
              <a:t>Ações podem ser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ótimas, boas, médias, arriscadas ou mortais</a:t>
            </a:r>
            <a:r>
              <a:rPr lang="pt-BR" sz="2400" smtClean="0"/>
              <a:t>.</a:t>
            </a:r>
          </a:p>
          <a:p>
            <a:pPr lvl="2"/>
            <a:r>
              <a:rPr lang="pt-BR" sz="2000" smtClean="0"/>
              <a:t>Escala em ordem decrescente de adequação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Essas regras são gerais, e podem ser usadas em situações diferentes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uma ação </a:t>
            </a:r>
            <a:r>
              <a:rPr lang="pt-BR" sz="2400" u="sng" smtClean="0">
                <a:solidFill>
                  <a:srgbClr val="800080"/>
                </a:solidFill>
              </a:rPr>
              <a:t>arriscada</a:t>
            </a:r>
            <a:r>
              <a:rPr lang="pt-BR" sz="2400" smtClean="0"/>
              <a:t> no tempo T1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</a:pPr>
            <a:r>
              <a:rPr lang="pt-BR" sz="1800" smtClean="0"/>
              <a:t>Atravessar a caverna quando o Wumpus está vivo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pode ser </a:t>
            </a:r>
            <a:r>
              <a:rPr lang="pt-BR" sz="2400" u="sng" smtClean="0">
                <a:solidFill>
                  <a:srgbClr val="800080"/>
                </a:solidFill>
              </a:rPr>
              <a:t>ótima</a:t>
            </a:r>
            <a:r>
              <a:rPr lang="pt-BR" sz="2400" smtClean="0"/>
              <a:t> no tempo T2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</a:pPr>
            <a:r>
              <a:rPr lang="pt-BR" sz="1800" smtClean="0"/>
              <a:t>quando o Wumpus já está morto</a:t>
            </a:r>
          </a:p>
          <a:p>
            <a:pPr lvl="2"/>
            <a:endParaRPr lang="pt-BR" sz="2000" smtClean="0"/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endParaRPr lang="pt-BR" sz="2400" smtClean="0"/>
          </a:p>
          <a:p>
            <a:pPr>
              <a:lnSpc>
                <a:spcPct val="90000"/>
              </a:lnSpc>
              <a:buClr>
                <a:schemeClr val="accent2"/>
              </a:buClr>
            </a:pPr>
            <a:endParaRPr lang="pt-BR" sz="2000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Sistema de Ação-Valor</a:t>
            </a:r>
            <a:r>
              <a:rPr lang="pt-BR" b="1" smtClean="0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9C5D2-B243-493F-B029-71D0CCB346F7}" type="slidenum">
              <a:rPr lang="pt-BR" smtClean="0">
                <a:latin typeface="Tahoma" charset="0"/>
              </a:rPr>
              <a:pPr/>
              <a:t>41</a:t>
            </a:fld>
            <a:endParaRPr lang="pt-BR" smtClean="0">
              <a:latin typeface="Tahoma" charset="0"/>
            </a:endParaRP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20713" y="1676400"/>
            <a:ext cx="8221662" cy="489585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600" smtClean="0"/>
              <a:t>Assim, podemos escolher a ação mais adequada para a situação atual </a:t>
            </a:r>
          </a:p>
          <a:p>
            <a:pPr>
              <a:buClr>
                <a:schemeClr val="accent2"/>
              </a:buClr>
            </a:pPr>
            <a:r>
              <a:rPr lang="pt-BR" sz="2400" smtClean="0">
                <a:solidFill>
                  <a:srgbClr val="990099"/>
                </a:solidFill>
              </a:rPr>
              <a:t>Meta regras </a:t>
            </a:r>
            <a:r>
              <a:rPr lang="pt-BR" sz="2400" smtClean="0"/>
              <a:t>que determinam a </a:t>
            </a:r>
            <a:r>
              <a:rPr lang="pt-BR" sz="2400" smtClean="0">
                <a:solidFill>
                  <a:srgbClr val="990099"/>
                </a:solidFill>
              </a:rPr>
              <a:t>prioridade de execução </a:t>
            </a:r>
            <a:r>
              <a:rPr lang="pt-BR" sz="2400" smtClean="0"/>
              <a:t>das regras – desempate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 Ótima(a,s) </a:t>
            </a:r>
            <a:r>
              <a:rPr lang="pt-BR" sz="1800" b="1" smtClean="0">
                <a:latin typeface="Symbol" pitchFamily="18" charset="2"/>
              </a:rPr>
              <a:t>Þ</a:t>
            </a:r>
            <a:r>
              <a:rPr lang="pt-BR" sz="1800" smtClean="0"/>
              <a:t> Ação(a,s)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Boa(a,s)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(</a:t>
            </a:r>
            <a:r>
              <a:rPr lang="pt-BR" sz="1800" smtClean="0">
                <a:latin typeface="Symbol" pitchFamily="18" charset="2"/>
              </a:rPr>
              <a:t>Ø $</a:t>
            </a:r>
            <a:r>
              <a:rPr lang="pt-BR" sz="1800" smtClean="0"/>
              <a:t> b Ótima(b,s)) </a:t>
            </a:r>
            <a:r>
              <a:rPr lang="pt-BR" sz="1800" b="1" smtClean="0">
                <a:latin typeface="Symbol" pitchFamily="18" charset="2"/>
              </a:rPr>
              <a:t>Þ</a:t>
            </a:r>
            <a:r>
              <a:rPr lang="pt-BR" sz="1800" smtClean="0"/>
              <a:t> Ação(a,s)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Média(a,s)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(</a:t>
            </a:r>
            <a:r>
              <a:rPr lang="pt-BR" sz="1800" smtClean="0">
                <a:latin typeface="Symbol" pitchFamily="18" charset="2"/>
              </a:rPr>
              <a:t>Ø $</a:t>
            </a:r>
            <a:r>
              <a:rPr lang="pt-BR" sz="1800" smtClean="0"/>
              <a:t> b (Ótima(b,s) </a:t>
            </a:r>
            <a:r>
              <a:rPr lang="pt-BR" sz="1800" smtClean="0">
                <a:latin typeface="Symbol" pitchFamily="18" charset="2"/>
              </a:rPr>
              <a:t>Ú </a:t>
            </a:r>
            <a:r>
              <a:rPr lang="pt-BR" sz="1800" smtClean="0"/>
              <a:t>Boa(b,s) )) </a:t>
            </a:r>
            <a:r>
              <a:rPr lang="pt-BR" sz="1800" b="1" smtClean="0">
                <a:latin typeface="Symbol" pitchFamily="18" charset="2"/>
              </a:rPr>
              <a:t>Þ</a:t>
            </a:r>
            <a:r>
              <a:rPr lang="pt-BR" sz="1800" smtClean="0"/>
              <a:t> Ação(a,s)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Arriscada(a,s)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(</a:t>
            </a:r>
            <a:r>
              <a:rPr lang="pt-BR" sz="1800" smtClean="0">
                <a:latin typeface="Symbol" pitchFamily="18" charset="2"/>
              </a:rPr>
              <a:t>Ø $</a:t>
            </a:r>
            <a:r>
              <a:rPr lang="pt-BR" sz="1800" smtClean="0"/>
              <a:t> b (Ótima(b,s) </a:t>
            </a:r>
            <a:r>
              <a:rPr lang="pt-BR" sz="1800" smtClean="0">
                <a:latin typeface="Symbol" pitchFamily="18" charset="2"/>
              </a:rPr>
              <a:t>Ú </a:t>
            </a:r>
            <a:r>
              <a:rPr lang="pt-BR" sz="1800" smtClean="0"/>
              <a:t>Boa(b,s) </a:t>
            </a:r>
            <a:r>
              <a:rPr lang="pt-BR" sz="1800" smtClean="0">
                <a:latin typeface="Symbol" pitchFamily="18" charset="2"/>
              </a:rPr>
              <a:t>Ú </a:t>
            </a:r>
            <a:r>
              <a:rPr lang="pt-BR" sz="1800" smtClean="0"/>
              <a:t>Média(a,s)))  </a:t>
            </a:r>
          </a:p>
          <a:p>
            <a:pPr lvl="1">
              <a:spcBef>
                <a:spcPts val="200"/>
              </a:spcBef>
              <a:buFont typeface="Wingdings" pitchFamily="2" charset="2"/>
              <a:buNone/>
            </a:pPr>
            <a:r>
              <a:rPr lang="pt-BR" sz="1800" b="1" smtClean="0">
                <a:latin typeface="Symbol" pitchFamily="18" charset="2"/>
              </a:rPr>
              <a:t>           Þ</a:t>
            </a:r>
            <a:r>
              <a:rPr lang="pt-BR" sz="1800" smtClean="0"/>
              <a:t> Ação(a,s)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Sistema de Ação-Valor</a:t>
            </a:r>
            <a:r>
              <a:rPr lang="pt-BR" b="1" smtClean="0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68B662-2368-4FB3-B6CD-E01ACA35FA82}" type="slidenum">
              <a:rPr lang="pt-BR" smtClean="0">
                <a:latin typeface="Tahoma" charset="0"/>
              </a:rPr>
              <a:pPr/>
              <a:t>42</a:t>
            </a:fld>
            <a:endParaRPr lang="pt-BR" smtClean="0">
              <a:latin typeface="Tahoma" charset="0"/>
            </a:endParaRP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1600200"/>
            <a:ext cx="7713663" cy="4953000"/>
          </a:xfrm>
          <a:noFill/>
        </p:spPr>
        <p:txBody>
          <a:bodyPr lIns="90488" tIns="44450" rIns="90488" bIns="44450"/>
          <a:lstStyle/>
          <a:p>
            <a:pPr>
              <a:spcBef>
                <a:spcPct val="60000"/>
              </a:spcBef>
            </a:pPr>
            <a:r>
              <a:rPr lang="pt-BR" sz="2800" smtClean="0"/>
              <a:t>Instanciando as regras...</a:t>
            </a:r>
          </a:p>
          <a:p>
            <a:pPr>
              <a:spcBef>
                <a:spcPct val="60000"/>
              </a:spcBef>
            </a:pPr>
            <a:r>
              <a:rPr lang="pt-BR" sz="2800" smtClean="0"/>
              <a:t>Prioridades do agente até encontrar o ouro: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ótimas:</a:t>
            </a:r>
            <a:r>
              <a:rPr lang="pt-BR" sz="2000" smtClean="0"/>
              <a:t> pegar o ouro quando ele é encontrado, e sair das cavernas</a:t>
            </a:r>
            <a:r>
              <a:rPr lang="pt-BR" sz="2000" b="1" smtClean="0"/>
              <a:t>.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boas:</a:t>
            </a:r>
            <a:r>
              <a:rPr lang="pt-BR" sz="2000" smtClean="0"/>
              <a:t> mover-se para uma caverna que está OK e ainda não foi visitada.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médias:</a:t>
            </a:r>
            <a:r>
              <a:rPr lang="pt-BR" sz="2000" smtClean="0"/>
              <a:t> mover-se para uma caverna que está OK e já foi visitada.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arriscadas</a:t>
            </a:r>
            <a:r>
              <a:rPr lang="pt-BR" sz="2000" smtClean="0"/>
              <a:t>:mover-se para uma caverna que não se sabe com certeza que não é mortal, mas também não é OK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mortais</a:t>
            </a:r>
            <a:r>
              <a:rPr lang="pt-BR" sz="2000" smtClean="0"/>
              <a:t>: mover-se para cavernas que sabidamente contêm buracos ou o Wumpus vivo.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Sistema de Ação-Valor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58B0A3-A9EF-4C8D-B580-0A476A10EAD6}" type="slidenum">
              <a:rPr lang="pt-BR" smtClean="0">
                <a:latin typeface="Tahoma" charset="0"/>
              </a:rPr>
              <a:pPr/>
              <a:t>43</a:t>
            </a:fld>
            <a:endParaRPr lang="pt-BR" smtClean="0">
              <a:latin typeface="Tahoma" charset="0"/>
            </a:endParaRPr>
          </a:p>
        </p:txBody>
      </p:sp>
      <p:sp>
        <p:nvSpPr>
          <p:cNvPr id="4608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31150" cy="4876800"/>
          </a:xfrm>
          <a:noFill/>
        </p:spPr>
        <p:txBody>
          <a:bodyPr lIns="90488" tIns="44450" rIns="90488" bIns="44450"/>
          <a:lstStyle/>
          <a:p>
            <a:r>
              <a:rPr lang="pt-BR" sz="2400" smtClean="0"/>
              <a:t>O conjunto de regras de adequação (ações-valores) é suficiente para prescrever uma boa estratégia de exploração inteligente das cavernas</a:t>
            </a:r>
          </a:p>
          <a:p>
            <a:pPr lvl="1">
              <a:buClr>
                <a:schemeClr val="accent2"/>
              </a:buClr>
            </a:pPr>
            <a:r>
              <a:rPr lang="pt-BR" sz="2000" smtClean="0"/>
              <a:t>quando houver uma seqüência segura de ações , ele acha o ouro</a:t>
            </a:r>
          </a:p>
          <a:p>
            <a:pPr>
              <a:buClr>
                <a:schemeClr val="accent2"/>
              </a:buClr>
            </a:pPr>
            <a:r>
              <a:rPr lang="pt-BR" sz="2800" smtClean="0"/>
              <a:t> </a:t>
            </a:r>
            <a:r>
              <a:rPr lang="pt-BR" sz="2400" smtClean="0"/>
              <a:t>Depois de encontrar o ouro,  a estratégia deve mudar...</a:t>
            </a:r>
          </a:p>
          <a:p>
            <a:pPr lvl="1">
              <a:buClr>
                <a:schemeClr val="accent2"/>
              </a:buClr>
            </a:pPr>
            <a:r>
              <a:rPr lang="pt-BR" sz="2000" smtClean="0">
                <a:solidFill>
                  <a:srgbClr val="800080"/>
                </a:solidFill>
              </a:rPr>
              <a:t>novo objetivo</a:t>
            </a:r>
            <a:r>
              <a:rPr lang="pt-BR" sz="2000" smtClean="0"/>
              <a:t>: estar na caverna (1,1) e sair.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</a:t>
            </a:r>
            <a:r>
              <a:rPr lang="pt-BR" sz="2000" smtClean="0">
                <a:solidFill>
                  <a:srgbClr val="800080"/>
                </a:solidFill>
                <a:latin typeface="Symbol" pitchFamily="18" charset="2"/>
              </a:rPr>
              <a:t>"</a:t>
            </a:r>
            <a:r>
              <a:rPr lang="pt-BR" sz="2000" smtClean="0">
                <a:solidFill>
                  <a:srgbClr val="800080"/>
                </a:solidFill>
              </a:rPr>
              <a:t> s  Segurando(ouro,s) </a:t>
            </a:r>
            <a:r>
              <a:rPr lang="pt-BR" sz="2000" smtClean="0">
                <a:solidFill>
                  <a:srgbClr val="800080"/>
                </a:solidFill>
                <a:latin typeface="Symbol" pitchFamily="18" charset="2"/>
              </a:rPr>
              <a:t>Þ</a:t>
            </a:r>
            <a:r>
              <a:rPr lang="pt-BR" sz="2000" smtClean="0">
                <a:solidFill>
                  <a:srgbClr val="800080"/>
                </a:solidFill>
              </a:rPr>
              <a:t> LocalObjetivo ([1,1],s)</a:t>
            </a:r>
          </a:p>
          <a:p>
            <a:r>
              <a:rPr lang="pt-BR" sz="2400" smtClean="0"/>
              <a:t>A presença de um </a:t>
            </a:r>
            <a:r>
              <a:rPr lang="pt-BR" sz="2400" smtClean="0">
                <a:solidFill>
                  <a:srgbClr val="800080"/>
                </a:solidFill>
              </a:rPr>
              <a:t>objetivo explícito</a:t>
            </a:r>
            <a:r>
              <a:rPr lang="pt-BR" sz="2400" smtClean="0"/>
              <a:t> permite que o agente encontre uma seqüência de ações que alcançam esse objetivo</a:t>
            </a:r>
          </a:p>
        </p:txBody>
      </p:sp>
      <p:sp>
        <p:nvSpPr>
          <p:cNvPr id="4608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Agentes Baseados em 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668702-486D-44C4-A08C-1F6FD978ACC7}" type="slidenum">
              <a:rPr lang="pt-BR" smtClean="0">
                <a:latin typeface="Tahoma" charset="0"/>
              </a:rPr>
              <a:pPr/>
              <a:t>44</a:t>
            </a:fld>
            <a:endParaRPr lang="pt-BR" smtClean="0">
              <a:latin typeface="Tahoma" charset="0"/>
            </a:endParaRPr>
          </a:p>
        </p:txBody>
      </p:sp>
      <p:sp>
        <p:nvSpPr>
          <p:cNvPr id="4710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4688" y="1524000"/>
            <a:ext cx="8102600" cy="48768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pt-BR" sz="2800" smtClean="0"/>
              <a:t>(1) Inferência: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Idéia</a:t>
            </a:r>
            <a:r>
              <a:rPr lang="pt-BR" sz="2400" smtClean="0"/>
              <a:t>: escrever axiomas que perguntam à BC/MT uma seqüência de ações  que com certeza alcança o objetivo.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Porém, </a:t>
            </a:r>
            <a:r>
              <a:rPr lang="pt-BR" sz="2400" smtClean="0"/>
              <a:t>para um mundo mais complexo, isto se torna muito caro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como distinguir entre boas soluções e soluções mais dispendiosas (onde o agente anda “à toa” pelas cavernas)?</a:t>
            </a:r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Como encontrar seqüências de 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32AC0-B163-493F-B50F-B762E79FA5D3}" type="slidenum">
              <a:rPr lang="pt-BR" smtClean="0">
                <a:latin typeface="Tahoma" charset="0"/>
              </a:rPr>
              <a:pPr/>
              <a:t>45</a:t>
            </a:fld>
            <a:endParaRPr lang="pt-BR" smtClean="0">
              <a:latin typeface="Tahoma" charset="0"/>
            </a:endParaRPr>
          </a:p>
        </p:txBody>
      </p:sp>
      <p:sp>
        <p:nvSpPr>
          <p:cNvPr id="4813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8035925" cy="13716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	(2) Planejamento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200" smtClean="0"/>
              <a:t>utiliza um sistema de raciocínio dedicado, projetado para raciocinar sobre ações e conseqüências para </a:t>
            </a:r>
            <a:r>
              <a:rPr lang="pt-BR" sz="2200" smtClean="0">
                <a:solidFill>
                  <a:srgbClr val="800080"/>
                </a:solidFill>
              </a:rPr>
              <a:t>objetivos diferentes</a:t>
            </a:r>
            <a:r>
              <a:rPr lang="pt-BR" sz="2200" smtClean="0"/>
              <a:t>.</a:t>
            </a:r>
          </a:p>
        </p:txBody>
      </p:sp>
      <p:grpSp>
        <p:nvGrpSpPr>
          <p:cNvPr id="48132" name="Group 1043"/>
          <p:cNvGrpSpPr>
            <a:grpSpLocks/>
          </p:cNvGrpSpPr>
          <p:nvPr/>
        </p:nvGrpSpPr>
        <p:grpSpPr bwMode="auto">
          <a:xfrm>
            <a:off x="1273175" y="2940050"/>
            <a:ext cx="6057900" cy="3513138"/>
            <a:chOff x="906" y="1623"/>
            <a:chExt cx="4312" cy="2213"/>
          </a:xfrm>
        </p:grpSpPr>
        <p:sp>
          <p:nvSpPr>
            <p:cNvPr id="48134" name="Rectangle 1028"/>
            <p:cNvSpPr>
              <a:spLocks noChangeArrowheads="1"/>
            </p:cNvSpPr>
            <p:nvPr/>
          </p:nvSpPr>
          <p:spPr bwMode="auto">
            <a:xfrm>
              <a:off x="2293" y="1623"/>
              <a:ext cx="1354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pt-BR" sz="2000">
                  <a:solidFill>
                    <a:schemeClr val="tx2"/>
                  </a:solidFill>
                </a:rPr>
                <a:t>ficar rico e feliz</a:t>
              </a:r>
            </a:p>
          </p:txBody>
        </p:sp>
        <p:grpSp>
          <p:nvGrpSpPr>
            <p:cNvPr id="48135" name="Group 1042"/>
            <p:cNvGrpSpPr>
              <a:grpSpLocks/>
            </p:cNvGrpSpPr>
            <p:nvPr/>
          </p:nvGrpSpPr>
          <p:grpSpPr bwMode="auto">
            <a:xfrm>
              <a:off x="906" y="1974"/>
              <a:ext cx="4312" cy="1862"/>
              <a:chOff x="906" y="1974"/>
              <a:chExt cx="4312" cy="1862"/>
            </a:xfrm>
          </p:grpSpPr>
          <p:sp>
            <p:nvSpPr>
              <p:cNvPr id="48136" name="Line 1029"/>
              <p:cNvSpPr>
                <a:spLocks noChangeShapeType="1"/>
              </p:cNvSpPr>
              <p:nvPr/>
            </p:nvSpPr>
            <p:spPr bwMode="auto">
              <a:xfrm flipH="1">
                <a:off x="2196" y="1974"/>
                <a:ext cx="774" cy="7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8137" name="Line 1030"/>
              <p:cNvSpPr>
                <a:spLocks noChangeShapeType="1"/>
              </p:cNvSpPr>
              <p:nvPr/>
            </p:nvSpPr>
            <p:spPr bwMode="auto">
              <a:xfrm>
                <a:off x="2972" y="1974"/>
                <a:ext cx="758" cy="7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48138" name="Group 1041"/>
              <p:cNvGrpSpPr>
                <a:grpSpLocks/>
              </p:cNvGrpSpPr>
              <p:nvPr/>
            </p:nvGrpSpPr>
            <p:grpSpPr bwMode="auto">
              <a:xfrm>
                <a:off x="906" y="2670"/>
                <a:ext cx="4312" cy="1166"/>
                <a:chOff x="906" y="2670"/>
                <a:chExt cx="4312" cy="1166"/>
              </a:xfrm>
            </p:grpSpPr>
            <p:sp>
              <p:nvSpPr>
                <p:cNvPr id="48139" name="Rectangle 1031"/>
                <p:cNvSpPr>
                  <a:spLocks noChangeArrowheads="1"/>
                </p:cNvSpPr>
                <p:nvPr/>
              </p:nvSpPr>
              <p:spPr bwMode="auto">
                <a:xfrm>
                  <a:off x="1251" y="2670"/>
                  <a:ext cx="1225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 pegar o ouro</a:t>
                  </a:r>
                </a:p>
              </p:txBody>
            </p:sp>
            <p:sp>
              <p:nvSpPr>
                <p:cNvPr id="48140" name="Line 1032"/>
                <p:cNvSpPr>
                  <a:spLocks noChangeShapeType="1"/>
                </p:cNvSpPr>
                <p:nvPr/>
              </p:nvSpPr>
              <p:spPr bwMode="auto">
                <a:xfrm>
                  <a:off x="1910" y="3030"/>
                  <a:ext cx="0" cy="3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14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1036" y="3495"/>
                  <a:ext cx="1761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  <a:latin typeface="Times New Roman" pitchFamily="18" charset="0"/>
                    </a:rPr>
                    <a:t>ações e conseqüências</a:t>
                  </a:r>
                </a:p>
              </p:txBody>
            </p:sp>
            <p:sp>
              <p:nvSpPr>
                <p:cNvPr id="4814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906" y="3460"/>
                  <a:ext cx="2008" cy="3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14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934" y="3495"/>
                  <a:ext cx="196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ações e conseqüências</a:t>
                  </a:r>
                </a:p>
              </p:txBody>
            </p:sp>
            <p:sp>
              <p:nvSpPr>
                <p:cNvPr id="4814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3340" y="3495"/>
                  <a:ext cx="1761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  <a:latin typeface="Times New Roman" pitchFamily="18" charset="0"/>
                    </a:rPr>
                    <a:t>ações e conseqüências</a:t>
                  </a:r>
                </a:p>
              </p:txBody>
            </p:sp>
            <p:sp>
              <p:nvSpPr>
                <p:cNvPr id="4814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3210" y="3460"/>
                  <a:ext cx="2008" cy="3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14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3238" y="3495"/>
                  <a:ext cx="196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ações e conseqüências</a:t>
                  </a:r>
                </a:p>
              </p:txBody>
            </p:sp>
            <p:sp>
              <p:nvSpPr>
                <p:cNvPr id="4814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3364" y="2775"/>
                  <a:ext cx="1516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sair das cavernas</a:t>
                  </a:r>
                </a:p>
              </p:txBody>
            </p:sp>
            <p:sp>
              <p:nvSpPr>
                <p:cNvPr id="48148" name="Line 1040"/>
                <p:cNvSpPr>
                  <a:spLocks noChangeShapeType="1"/>
                </p:cNvSpPr>
                <p:nvPr/>
              </p:nvSpPr>
              <p:spPr bwMode="auto">
                <a:xfrm>
                  <a:off x="4022" y="3030"/>
                  <a:ext cx="0" cy="3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48133" name="Rectangle 1044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pPr eaLnBrk="1" hangingPunct="1"/>
            <a:r>
              <a:rPr lang="pt-BR" smtClean="0"/>
              <a:t>Como encontrar seqüências de 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C6F371-202D-4152-8FA2-351365CB112A}" type="slidenum">
              <a:rPr lang="pt-BR" smtClean="0">
                <a:latin typeface="Tahoma" charset="0"/>
              </a:rPr>
              <a:pPr/>
              <a:t>46</a:t>
            </a:fld>
            <a:endParaRPr lang="pt-BR" smtClean="0">
              <a:latin typeface="Tahom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seguir</a:t>
            </a:r>
          </a:p>
        </p:txBody>
      </p:sp>
      <p:sp>
        <p:nvSpPr>
          <p:cNvPr id="491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Representação do conhecimento usando LPO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D705B-1E15-4828-A717-E98D21CD6668}" type="slidenum">
              <a:rPr lang="pt-BR" smtClean="0">
                <a:latin typeface="Tahoma" charset="0"/>
              </a:rPr>
              <a:pPr/>
              <a:t>5</a:t>
            </a:fld>
            <a:endParaRPr lang="pt-BR" smtClean="0">
              <a:latin typeface="Tahoma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048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z="3200" smtClean="0"/>
              <a:t>Formulação do problema</a:t>
            </a:r>
            <a:endParaRPr lang="pt-BR" smtClean="0"/>
          </a:p>
        </p:txBody>
      </p:sp>
      <p:sp>
        <p:nvSpPr>
          <p:cNvPr id="1085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1676400"/>
            <a:ext cx="77708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Ambiente: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paredes, Wumpus, cavernas, buracos, ouro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Estado inicial: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agente na caverna (1,1) com apenas uma flecha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 Wumpus e buracos em cavernas quaisquer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Objetivos: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pegar a barra de ouro </a:t>
            </a:r>
            <a:r>
              <a:rPr lang="pt-BR" sz="2400" smtClean="0">
                <a:solidFill>
                  <a:schemeClr val="tx2"/>
                </a:solidFill>
              </a:rPr>
              <a:t>&amp;</a:t>
            </a:r>
            <a:r>
              <a:rPr lang="pt-BR" sz="2400" smtClean="0"/>
              <a:t>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voltar à caverna (1,1) com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2A30B3-9F6C-4DC7-86D8-F97BFAC613AF}" type="slidenum">
              <a:rPr lang="pt-BR" smtClean="0">
                <a:latin typeface="Tahoma" charset="0"/>
              </a:rPr>
              <a:pPr/>
              <a:t>6</a:t>
            </a:fld>
            <a:endParaRPr lang="pt-BR" smtClean="0">
              <a:latin typeface="Tahom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810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z="3200" smtClean="0"/>
              <a:t>Formulação do problema</a:t>
            </a:r>
            <a:endParaRPr lang="pt-BR" smtClean="0"/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8078787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Percepções: 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fedor</a:t>
            </a:r>
            <a:r>
              <a:rPr lang="pt-BR" sz="2400" smtClean="0"/>
              <a:t> ao redor do Wumpus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vento</a:t>
            </a:r>
            <a:r>
              <a:rPr lang="pt-BR" sz="2400" smtClean="0"/>
              <a:t> ao redor dos buracos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brilho do ouro </a:t>
            </a:r>
            <a:r>
              <a:rPr lang="pt-BR" sz="2400" smtClean="0"/>
              <a:t>- apenas na caverna onde ele está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choque</a:t>
            </a:r>
            <a:r>
              <a:rPr lang="pt-BR" sz="2400" smtClean="0"/>
              <a:t> contra a parede da caverna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grito do Wumpus</a:t>
            </a:r>
            <a:r>
              <a:rPr lang="pt-BR" sz="2400" smtClean="0"/>
              <a:t> quando ele morre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A0BB4-AB85-47A3-82BE-1E636F383ACD}" type="slidenum">
              <a:rPr lang="pt-BR" smtClean="0">
                <a:latin typeface="Tahoma" charset="0"/>
              </a:rPr>
              <a:pPr/>
              <a:t>7</a:t>
            </a:fld>
            <a:endParaRPr lang="pt-BR" smtClean="0">
              <a:latin typeface="Tahom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810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z="3200" smtClean="0"/>
              <a:t>Formulação do problema</a:t>
            </a:r>
            <a:endParaRPr lang="pt-BR" smtClean="0"/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Ações do agente: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avançar</a:t>
            </a:r>
            <a:r>
              <a:rPr lang="pt-BR" sz="2400" smtClean="0"/>
              <a:t> para próxima caverna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girar</a:t>
            </a:r>
            <a:r>
              <a:rPr lang="pt-BR" sz="2400" smtClean="0"/>
              <a:t> 90 graus à direita ou à esquerda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pegar o ouro</a:t>
            </a:r>
            <a:r>
              <a:rPr lang="pt-BR" sz="2400" smtClean="0"/>
              <a:t> na mesma caverna onde o agente está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atirar</a:t>
            </a:r>
            <a:r>
              <a:rPr lang="pt-BR" sz="2400" smtClean="0"/>
              <a:t> na direção para onde está olhando </a:t>
            </a:r>
          </a:p>
          <a:p>
            <a:pPr marL="1162050" lvl="2" eaLnBrk="1" hangingPunct="1">
              <a:spcBef>
                <a:spcPct val="40000"/>
              </a:spcBef>
            </a:pPr>
            <a:r>
              <a:rPr lang="pt-BR" sz="2200" smtClean="0"/>
              <a:t>a flecha pára quando encontra uma parede ou mata o Wumpus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sair</a:t>
            </a:r>
            <a:r>
              <a:rPr lang="pt-BR" sz="2400" smtClean="0"/>
              <a:t> da caverna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F32EDB-48A8-4DEB-BD98-C97124522995}" type="slidenum">
              <a:rPr lang="pt-BR" smtClean="0">
                <a:latin typeface="Tahoma" charset="0"/>
              </a:rPr>
              <a:pPr/>
              <a:t>8</a:t>
            </a:fld>
            <a:endParaRPr lang="pt-BR" smtClean="0">
              <a:latin typeface="Tahoma" charset="0"/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13716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chemeClr val="accent2"/>
              </a:buClr>
              <a:buFont typeface="Wingdings" pitchFamily="2" charset="2"/>
              <a:buChar char="n"/>
            </a:pPr>
            <a:endParaRPr lang="pt-BR">
              <a:latin typeface="Times New Roman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39738"/>
            <a:ext cx="7772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Codificação do Mundo do Wumpus</a:t>
            </a:r>
          </a:p>
        </p:txBody>
      </p:sp>
      <p:grpSp>
        <p:nvGrpSpPr>
          <p:cNvPr id="10245" name="Group 35"/>
          <p:cNvGrpSpPr>
            <a:grpSpLocks/>
          </p:cNvGrpSpPr>
          <p:nvPr/>
        </p:nvGrpSpPr>
        <p:grpSpPr bwMode="auto">
          <a:xfrm>
            <a:off x="1146175" y="1752600"/>
            <a:ext cx="3643313" cy="3898900"/>
            <a:chOff x="1152" y="1058"/>
            <a:chExt cx="2593" cy="2456"/>
          </a:xfrm>
        </p:grpSpPr>
        <p:sp>
          <p:nvSpPr>
            <p:cNvPr id="10248" name="Rectangle 4"/>
            <p:cNvSpPr>
              <a:spLocks noChangeArrowheads="1"/>
            </p:cNvSpPr>
            <p:nvPr/>
          </p:nvSpPr>
          <p:spPr bwMode="auto">
            <a:xfrm>
              <a:off x="1459" y="1059"/>
              <a:ext cx="2279" cy="209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pt-BR">
                <a:latin typeface="Times New Roman" pitchFamily="18" charset="0"/>
              </a:endParaRPr>
            </a:p>
          </p:txBody>
        </p:sp>
        <p:sp>
          <p:nvSpPr>
            <p:cNvPr id="10249" name="Line 5"/>
            <p:cNvSpPr>
              <a:spLocks noChangeShapeType="1"/>
            </p:cNvSpPr>
            <p:nvPr/>
          </p:nvSpPr>
          <p:spPr bwMode="auto">
            <a:xfrm>
              <a:off x="1492" y="1565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0" name="Line 6"/>
            <p:cNvSpPr>
              <a:spLocks noChangeShapeType="1"/>
            </p:cNvSpPr>
            <p:nvPr/>
          </p:nvSpPr>
          <p:spPr bwMode="auto">
            <a:xfrm>
              <a:off x="1492" y="2076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1" name="Line 7"/>
            <p:cNvSpPr>
              <a:spLocks noChangeShapeType="1"/>
            </p:cNvSpPr>
            <p:nvPr/>
          </p:nvSpPr>
          <p:spPr bwMode="auto">
            <a:xfrm>
              <a:off x="1492" y="2587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2" name="Line 8"/>
            <p:cNvSpPr>
              <a:spLocks noChangeShapeType="1"/>
            </p:cNvSpPr>
            <p:nvPr/>
          </p:nvSpPr>
          <p:spPr bwMode="auto">
            <a:xfrm>
              <a:off x="2068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3" name="Line 9"/>
            <p:cNvSpPr>
              <a:spLocks noChangeShapeType="1"/>
            </p:cNvSpPr>
            <p:nvPr/>
          </p:nvSpPr>
          <p:spPr bwMode="auto">
            <a:xfrm>
              <a:off x="2648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4" name="Line 10"/>
            <p:cNvSpPr>
              <a:spLocks noChangeShapeType="1"/>
            </p:cNvSpPr>
            <p:nvPr/>
          </p:nvSpPr>
          <p:spPr bwMode="auto">
            <a:xfrm>
              <a:off x="3227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5" name="Rectangle 11"/>
            <p:cNvSpPr>
              <a:spLocks noChangeArrowheads="1"/>
            </p:cNvSpPr>
            <p:nvPr/>
          </p:nvSpPr>
          <p:spPr bwMode="auto">
            <a:xfrm>
              <a:off x="1152" y="2712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0256" name="Rectangle 12"/>
            <p:cNvSpPr>
              <a:spLocks noChangeArrowheads="1"/>
            </p:cNvSpPr>
            <p:nvPr/>
          </p:nvSpPr>
          <p:spPr bwMode="auto">
            <a:xfrm>
              <a:off x="1152" y="213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0257" name="Rectangle 13"/>
            <p:cNvSpPr>
              <a:spLocks noChangeArrowheads="1"/>
            </p:cNvSpPr>
            <p:nvPr/>
          </p:nvSpPr>
          <p:spPr bwMode="auto">
            <a:xfrm>
              <a:off x="1152" y="1691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0258" name="Rectangle 14"/>
            <p:cNvSpPr>
              <a:spLocks noChangeArrowheads="1"/>
            </p:cNvSpPr>
            <p:nvPr/>
          </p:nvSpPr>
          <p:spPr bwMode="auto">
            <a:xfrm>
              <a:off x="3379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0259" name="Rectangle 15"/>
            <p:cNvSpPr>
              <a:spLocks noChangeArrowheads="1"/>
            </p:cNvSpPr>
            <p:nvPr/>
          </p:nvSpPr>
          <p:spPr bwMode="auto">
            <a:xfrm>
              <a:off x="1704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0260" name="Rectangle 16"/>
            <p:cNvSpPr>
              <a:spLocks noChangeArrowheads="1"/>
            </p:cNvSpPr>
            <p:nvPr/>
          </p:nvSpPr>
          <p:spPr bwMode="auto">
            <a:xfrm>
              <a:off x="2284" y="3302"/>
              <a:ext cx="1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0261" name="Rectangle 17"/>
            <p:cNvSpPr>
              <a:spLocks noChangeArrowheads="1"/>
            </p:cNvSpPr>
            <p:nvPr/>
          </p:nvSpPr>
          <p:spPr bwMode="auto">
            <a:xfrm>
              <a:off x="2863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0262" name="Rectangle 18"/>
            <p:cNvSpPr>
              <a:spLocks noChangeArrowheads="1"/>
            </p:cNvSpPr>
            <p:nvPr/>
          </p:nvSpPr>
          <p:spPr bwMode="auto">
            <a:xfrm>
              <a:off x="1152" y="1180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0263" name="Rectangle 19"/>
            <p:cNvSpPr>
              <a:spLocks noChangeArrowheads="1"/>
            </p:cNvSpPr>
            <p:nvPr/>
          </p:nvSpPr>
          <p:spPr bwMode="auto">
            <a:xfrm>
              <a:off x="1538" y="2925"/>
              <a:ext cx="472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início</a:t>
              </a:r>
            </a:p>
          </p:txBody>
        </p:sp>
        <p:sp>
          <p:nvSpPr>
            <p:cNvPr id="10264" name="Rectangle 20"/>
            <p:cNvSpPr>
              <a:spLocks noChangeArrowheads="1"/>
            </p:cNvSpPr>
            <p:nvPr/>
          </p:nvSpPr>
          <p:spPr bwMode="auto">
            <a:xfrm>
              <a:off x="1588" y="2284"/>
              <a:ext cx="46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</p:txBody>
        </p:sp>
        <p:sp>
          <p:nvSpPr>
            <p:cNvPr id="10265" name="Rectangle 21"/>
            <p:cNvSpPr>
              <a:spLocks noChangeArrowheads="1"/>
            </p:cNvSpPr>
            <p:nvPr/>
          </p:nvSpPr>
          <p:spPr bwMode="auto">
            <a:xfrm>
              <a:off x="1604" y="2669"/>
              <a:ext cx="3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 </a:t>
              </a:r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0266" name="Rectangle 22"/>
            <p:cNvSpPr>
              <a:spLocks noChangeArrowheads="1"/>
            </p:cNvSpPr>
            <p:nvPr/>
          </p:nvSpPr>
          <p:spPr bwMode="auto">
            <a:xfrm>
              <a:off x="2167" y="2804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67" name="Rectangle 23"/>
            <p:cNvSpPr>
              <a:spLocks noChangeArrowheads="1"/>
            </p:cNvSpPr>
            <p:nvPr/>
          </p:nvSpPr>
          <p:spPr bwMode="auto">
            <a:xfrm>
              <a:off x="2792" y="274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0268" name="Rectangle 24"/>
            <p:cNvSpPr>
              <a:spLocks noChangeArrowheads="1"/>
            </p:cNvSpPr>
            <p:nvPr/>
          </p:nvSpPr>
          <p:spPr bwMode="auto">
            <a:xfrm>
              <a:off x="1604" y="1672"/>
              <a:ext cx="2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</a:t>
              </a:r>
            </a:p>
          </p:txBody>
        </p:sp>
        <p:sp>
          <p:nvSpPr>
            <p:cNvPr id="10269" name="Rectangle 25"/>
            <p:cNvSpPr>
              <a:spLocks noChangeArrowheads="1"/>
            </p:cNvSpPr>
            <p:nvPr/>
          </p:nvSpPr>
          <p:spPr bwMode="auto">
            <a:xfrm>
              <a:off x="3243" y="2804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0" name="Rectangle 26"/>
            <p:cNvSpPr>
              <a:spLocks noChangeArrowheads="1"/>
            </p:cNvSpPr>
            <p:nvPr/>
          </p:nvSpPr>
          <p:spPr bwMode="auto">
            <a:xfrm>
              <a:off x="2731" y="2305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1" name="Rectangle 27"/>
            <p:cNvSpPr>
              <a:spLocks noChangeArrowheads="1"/>
            </p:cNvSpPr>
            <p:nvPr/>
          </p:nvSpPr>
          <p:spPr bwMode="auto">
            <a:xfrm>
              <a:off x="1562" y="1285"/>
              <a:ext cx="46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</p:txBody>
        </p:sp>
        <p:sp>
          <p:nvSpPr>
            <p:cNvPr id="10272" name="Rectangle 28"/>
            <p:cNvSpPr>
              <a:spLocks noChangeArrowheads="1"/>
            </p:cNvSpPr>
            <p:nvPr/>
          </p:nvSpPr>
          <p:spPr bwMode="auto">
            <a:xfrm>
              <a:off x="2060" y="1728"/>
              <a:ext cx="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f,v,</a:t>
              </a:r>
            </a:p>
            <a:p>
              <a:r>
                <a:rPr lang="pt-BR" sz="1600">
                  <a:latin typeface="Arial" charset="0"/>
                </a:rPr>
                <a:t> </a:t>
              </a:r>
              <a:r>
                <a:rPr lang="pt-BR" sz="1600">
                  <a:solidFill>
                    <a:srgbClr val="FF0000"/>
                  </a:solidFill>
                  <a:latin typeface="Arial" charset="0"/>
                </a:rPr>
                <a:t>brilho</a:t>
              </a:r>
            </a:p>
          </p:txBody>
        </p:sp>
        <p:sp>
          <p:nvSpPr>
            <p:cNvPr id="10273" name="Rectangle 29"/>
            <p:cNvSpPr>
              <a:spLocks noChangeArrowheads="1"/>
            </p:cNvSpPr>
            <p:nvPr/>
          </p:nvSpPr>
          <p:spPr bwMode="auto">
            <a:xfrm>
              <a:off x="2832" y="1680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0274" name="Rectangle 30"/>
            <p:cNvSpPr>
              <a:spLocks noChangeArrowheads="1"/>
            </p:cNvSpPr>
            <p:nvPr/>
          </p:nvSpPr>
          <p:spPr bwMode="auto">
            <a:xfrm>
              <a:off x="3360" y="1200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0275" name="Rectangle 31"/>
            <p:cNvSpPr>
              <a:spLocks noChangeArrowheads="1"/>
            </p:cNvSpPr>
            <p:nvPr/>
          </p:nvSpPr>
          <p:spPr bwMode="auto">
            <a:xfrm>
              <a:off x="3255" y="1776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6" name="Rectangle 32"/>
            <p:cNvSpPr>
              <a:spLocks noChangeArrowheads="1"/>
            </p:cNvSpPr>
            <p:nvPr/>
          </p:nvSpPr>
          <p:spPr bwMode="auto">
            <a:xfrm>
              <a:off x="2736" y="1276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7" name="Rectangle 33"/>
            <p:cNvSpPr>
              <a:spLocks noChangeArrowheads="1"/>
            </p:cNvSpPr>
            <p:nvPr/>
          </p:nvSpPr>
          <p:spPr bwMode="auto">
            <a:xfrm>
              <a:off x="2208" y="1536"/>
              <a:ext cx="2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O</a:t>
              </a:r>
            </a:p>
          </p:txBody>
        </p:sp>
      </p:grpSp>
      <p:sp>
        <p:nvSpPr>
          <p:cNvPr id="10246" name="Rectangle 34"/>
          <p:cNvSpPr>
            <a:spLocks noChangeArrowheads="1"/>
          </p:cNvSpPr>
          <p:nvPr/>
        </p:nvSpPr>
        <p:spPr bwMode="auto">
          <a:xfrm>
            <a:off x="5988050" y="2651125"/>
            <a:ext cx="1703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A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Agente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W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Wumpus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B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Buraco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O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Ouro</a:t>
            </a:r>
          </a:p>
        </p:txBody>
      </p:sp>
      <p:sp>
        <p:nvSpPr>
          <p:cNvPr id="10247" name="Text Box 36"/>
          <p:cNvSpPr txBox="1">
            <a:spLocks noChangeArrowheads="1"/>
          </p:cNvSpPr>
          <p:nvPr/>
        </p:nvSpPr>
        <p:spPr bwMode="auto">
          <a:xfrm>
            <a:off x="1003300" y="6021388"/>
            <a:ext cx="732472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 b="1">
                <a:solidFill>
                  <a:srgbClr val="990099"/>
                </a:solidFill>
                <a:latin typeface="Arial" charset="0"/>
              </a:rPr>
              <a:t>Vetor de Percepções =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 [fedor,vento,brilho-ouro, choque,grito]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DA381C-7ADB-4CA4-A25B-CF6B81668FE2}" type="slidenum">
              <a:rPr lang="pt-BR" smtClean="0">
                <a:latin typeface="Tahoma" charset="0"/>
              </a:rPr>
              <a:pPr/>
              <a:t>9</a:t>
            </a:fld>
            <a:endParaRPr lang="pt-BR" smtClean="0">
              <a:latin typeface="Tahom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196850"/>
            <a:ext cx="8372475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Raciocinando e Agindo no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112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1871662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Conhecimento do agente: </a:t>
            </a:r>
          </a:p>
          <a:p>
            <a:pPr lvl="1"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pt-BR" sz="2000" b="1" smtClean="0"/>
              <a:t>(a)</a:t>
            </a:r>
            <a:r>
              <a:rPr lang="pt-BR" sz="2000" smtClean="0"/>
              <a:t> no início do jogo, depois de receber sua primeira percepção, e </a:t>
            </a:r>
          </a:p>
          <a:p>
            <a:pPr lvl="1"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pt-BR" sz="2000" b="1" smtClean="0"/>
              <a:t>(b)</a:t>
            </a:r>
            <a:r>
              <a:rPr lang="pt-BR" sz="2000" smtClean="0"/>
              <a:t> depois do 1o movimento, com a sequência de percepções           </a:t>
            </a:r>
            <a:r>
              <a:rPr lang="pt-BR" sz="2000" smtClean="0">
                <a:solidFill>
                  <a:srgbClr val="990099"/>
                </a:solidFill>
              </a:rPr>
              <a:t>[nada,vento,nada,nada,nada]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331913" y="3716338"/>
            <a:ext cx="2660650" cy="2989262"/>
            <a:chOff x="912" y="1894"/>
            <a:chExt cx="1930" cy="1898"/>
          </a:xfrm>
        </p:grpSpPr>
        <p:sp>
          <p:nvSpPr>
            <p:cNvPr id="11295" name="Rectangle 4"/>
            <p:cNvSpPr>
              <a:spLocks noChangeArrowheads="1"/>
            </p:cNvSpPr>
            <p:nvPr/>
          </p:nvSpPr>
          <p:spPr bwMode="auto">
            <a:xfrm>
              <a:off x="1166" y="1895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6" name="Line 5"/>
            <p:cNvSpPr>
              <a:spLocks noChangeShapeType="1"/>
            </p:cNvSpPr>
            <p:nvPr/>
          </p:nvSpPr>
          <p:spPr bwMode="auto">
            <a:xfrm>
              <a:off x="1165" y="2275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7" name="Line 6"/>
            <p:cNvSpPr>
              <a:spLocks noChangeShapeType="1"/>
            </p:cNvSpPr>
            <p:nvPr/>
          </p:nvSpPr>
          <p:spPr bwMode="auto">
            <a:xfrm>
              <a:off x="1165" y="2659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8" name="Line 7"/>
            <p:cNvSpPr>
              <a:spLocks noChangeShapeType="1"/>
            </p:cNvSpPr>
            <p:nvPr/>
          </p:nvSpPr>
          <p:spPr bwMode="auto">
            <a:xfrm>
              <a:off x="1165" y="304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9" name="Line 8"/>
            <p:cNvSpPr>
              <a:spLocks noChangeShapeType="1"/>
            </p:cNvSpPr>
            <p:nvPr/>
          </p:nvSpPr>
          <p:spPr bwMode="auto">
            <a:xfrm>
              <a:off x="1594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0" name="Line 9"/>
            <p:cNvSpPr>
              <a:spLocks noChangeShapeType="1"/>
            </p:cNvSpPr>
            <p:nvPr/>
          </p:nvSpPr>
          <p:spPr bwMode="auto">
            <a:xfrm>
              <a:off x="2026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1" name="Line 10"/>
            <p:cNvSpPr>
              <a:spLocks noChangeShapeType="1"/>
            </p:cNvSpPr>
            <p:nvPr/>
          </p:nvSpPr>
          <p:spPr bwMode="auto">
            <a:xfrm>
              <a:off x="2458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2" name="Rectangle 11"/>
            <p:cNvSpPr>
              <a:spLocks noChangeArrowheads="1"/>
            </p:cNvSpPr>
            <p:nvPr/>
          </p:nvSpPr>
          <p:spPr bwMode="auto">
            <a:xfrm>
              <a:off x="912" y="313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303" name="Rectangle 12"/>
            <p:cNvSpPr>
              <a:spLocks noChangeArrowheads="1"/>
            </p:cNvSpPr>
            <p:nvPr/>
          </p:nvSpPr>
          <p:spPr bwMode="auto">
            <a:xfrm>
              <a:off x="912" y="270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304" name="Rectangle 13"/>
            <p:cNvSpPr>
              <a:spLocks noChangeArrowheads="1"/>
            </p:cNvSpPr>
            <p:nvPr/>
          </p:nvSpPr>
          <p:spPr bwMode="auto">
            <a:xfrm>
              <a:off x="912" y="2370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305" name="Rectangle 14"/>
            <p:cNvSpPr>
              <a:spLocks noChangeArrowheads="1"/>
            </p:cNvSpPr>
            <p:nvPr/>
          </p:nvSpPr>
          <p:spPr bwMode="auto">
            <a:xfrm>
              <a:off x="2571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1323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307" name="Rectangle 16"/>
            <p:cNvSpPr>
              <a:spLocks noChangeArrowheads="1"/>
            </p:cNvSpPr>
            <p:nvPr/>
          </p:nvSpPr>
          <p:spPr bwMode="auto">
            <a:xfrm>
              <a:off x="1755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308" name="Rectangle 17"/>
            <p:cNvSpPr>
              <a:spLocks noChangeArrowheads="1"/>
            </p:cNvSpPr>
            <p:nvPr/>
          </p:nvSpPr>
          <p:spPr bwMode="auto">
            <a:xfrm>
              <a:off x="2187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309" name="Rectangle 18"/>
            <p:cNvSpPr>
              <a:spLocks noChangeArrowheads="1"/>
            </p:cNvSpPr>
            <p:nvPr/>
          </p:nvSpPr>
          <p:spPr bwMode="auto">
            <a:xfrm>
              <a:off x="912" y="198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310" name="Rectangle 19"/>
            <p:cNvSpPr>
              <a:spLocks noChangeArrowheads="1"/>
            </p:cNvSpPr>
            <p:nvPr/>
          </p:nvSpPr>
          <p:spPr bwMode="auto">
            <a:xfrm>
              <a:off x="1222" y="3264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311" name="Rectangle 20"/>
            <p:cNvSpPr>
              <a:spLocks noChangeArrowheads="1"/>
            </p:cNvSpPr>
            <p:nvPr/>
          </p:nvSpPr>
          <p:spPr bwMode="auto">
            <a:xfrm>
              <a:off x="1222" y="2784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312" name="Rectangle 21"/>
            <p:cNvSpPr>
              <a:spLocks noChangeArrowheads="1"/>
            </p:cNvSpPr>
            <p:nvPr/>
          </p:nvSpPr>
          <p:spPr bwMode="auto">
            <a:xfrm>
              <a:off x="1702" y="3216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313" name="Rectangle 22"/>
            <p:cNvSpPr>
              <a:spLocks noChangeArrowheads="1"/>
            </p:cNvSpPr>
            <p:nvPr/>
          </p:nvSpPr>
          <p:spPr bwMode="auto">
            <a:xfrm>
              <a:off x="1248" y="3062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518025" y="3692525"/>
            <a:ext cx="2711450" cy="3013075"/>
            <a:chOff x="3216" y="1894"/>
            <a:chExt cx="1930" cy="1898"/>
          </a:xfrm>
        </p:grpSpPr>
        <p:sp>
          <p:nvSpPr>
            <p:cNvPr id="11273" name="Rectangle 23"/>
            <p:cNvSpPr>
              <a:spLocks noChangeArrowheads="1"/>
            </p:cNvSpPr>
            <p:nvPr/>
          </p:nvSpPr>
          <p:spPr bwMode="auto">
            <a:xfrm>
              <a:off x="3470" y="1895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4" name="Line 24"/>
            <p:cNvSpPr>
              <a:spLocks noChangeShapeType="1"/>
            </p:cNvSpPr>
            <p:nvPr/>
          </p:nvSpPr>
          <p:spPr bwMode="auto">
            <a:xfrm>
              <a:off x="3469" y="2275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5" name="Line 25"/>
            <p:cNvSpPr>
              <a:spLocks noChangeShapeType="1"/>
            </p:cNvSpPr>
            <p:nvPr/>
          </p:nvSpPr>
          <p:spPr bwMode="auto">
            <a:xfrm>
              <a:off x="3469" y="2659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6" name="Line 26"/>
            <p:cNvSpPr>
              <a:spLocks noChangeShapeType="1"/>
            </p:cNvSpPr>
            <p:nvPr/>
          </p:nvSpPr>
          <p:spPr bwMode="auto">
            <a:xfrm>
              <a:off x="3469" y="304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7" name="Line 27"/>
            <p:cNvSpPr>
              <a:spLocks noChangeShapeType="1"/>
            </p:cNvSpPr>
            <p:nvPr/>
          </p:nvSpPr>
          <p:spPr bwMode="auto">
            <a:xfrm>
              <a:off x="3898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8" name="Line 28"/>
            <p:cNvSpPr>
              <a:spLocks noChangeShapeType="1"/>
            </p:cNvSpPr>
            <p:nvPr/>
          </p:nvSpPr>
          <p:spPr bwMode="auto">
            <a:xfrm>
              <a:off x="4330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9" name="Line 29"/>
            <p:cNvSpPr>
              <a:spLocks noChangeShapeType="1"/>
            </p:cNvSpPr>
            <p:nvPr/>
          </p:nvSpPr>
          <p:spPr bwMode="auto">
            <a:xfrm>
              <a:off x="4762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0" name="Rectangle 30"/>
            <p:cNvSpPr>
              <a:spLocks noChangeArrowheads="1"/>
            </p:cNvSpPr>
            <p:nvPr/>
          </p:nvSpPr>
          <p:spPr bwMode="auto">
            <a:xfrm>
              <a:off x="3216" y="313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281" name="Rectangle 31"/>
            <p:cNvSpPr>
              <a:spLocks noChangeArrowheads="1"/>
            </p:cNvSpPr>
            <p:nvPr/>
          </p:nvSpPr>
          <p:spPr bwMode="auto">
            <a:xfrm>
              <a:off x="3216" y="270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282" name="Rectangle 32"/>
            <p:cNvSpPr>
              <a:spLocks noChangeArrowheads="1"/>
            </p:cNvSpPr>
            <p:nvPr/>
          </p:nvSpPr>
          <p:spPr bwMode="auto">
            <a:xfrm>
              <a:off x="3216" y="2370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283" name="Rectangle 33"/>
            <p:cNvSpPr>
              <a:spLocks noChangeArrowheads="1"/>
            </p:cNvSpPr>
            <p:nvPr/>
          </p:nvSpPr>
          <p:spPr bwMode="auto">
            <a:xfrm>
              <a:off x="4875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284" name="Rectangle 34"/>
            <p:cNvSpPr>
              <a:spLocks noChangeArrowheads="1"/>
            </p:cNvSpPr>
            <p:nvPr/>
          </p:nvSpPr>
          <p:spPr bwMode="auto">
            <a:xfrm>
              <a:off x="3627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285" name="Rectangle 35"/>
            <p:cNvSpPr>
              <a:spLocks noChangeArrowheads="1"/>
            </p:cNvSpPr>
            <p:nvPr/>
          </p:nvSpPr>
          <p:spPr bwMode="auto">
            <a:xfrm>
              <a:off x="4059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286" name="Rectangle 36"/>
            <p:cNvSpPr>
              <a:spLocks noChangeArrowheads="1"/>
            </p:cNvSpPr>
            <p:nvPr/>
          </p:nvSpPr>
          <p:spPr bwMode="auto">
            <a:xfrm>
              <a:off x="4491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287" name="Rectangle 37"/>
            <p:cNvSpPr>
              <a:spLocks noChangeArrowheads="1"/>
            </p:cNvSpPr>
            <p:nvPr/>
          </p:nvSpPr>
          <p:spPr bwMode="auto">
            <a:xfrm>
              <a:off x="3216" y="198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288" name="Rectangle 38"/>
            <p:cNvSpPr>
              <a:spLocks noChangeArrowheads="1"/>
            </p:cNvSpPr>
            <p:nvPr/>
          </p:nvSpPr>
          <p:spPr bwMode="auto">
            <a:xfrm>
              <a:off x="3504" y="3297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289" name="Rectangle 39"/>
            <p:cNvSpPr>
              <a:spLocks noChangeArrowheads="1"/>
            </p:cNvSpPr>
            <p:nvPr/>
          </p:nvSpPr>
          <p:spPr bwMode="auto">
            <a:xfrm>
              <a:off x="4042" y="3110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1290" name="Rectangle 40"/>
            <p:cNvSpPr>
              <a:spLocks noChangeArrowheads="1"/>
            </p:cNvSpPr>
            <p:nvPr/>
          </p:nvSpPr>
          <p:spPr bwMode="auto">
            <a:xfrm>
              <a:off x="3456" y="2721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291" name="Rectangle 41"/>
            <p:cNvSpPr>
              <a:spLocks noChangeArrowheads="1"/>
            </p:cNvSpPr>
            <p:nvPr/>
          </p:nvSpPr>
          <p:spPr bwMode="auto">
            <a:xfrm>
              <a:off x="3552" y="3105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1292" name="Rectangle 42"/>
            <p:cNvSpPr>
              <a:spLocks noChangeArrowheads="1"/>
            </p:cNvSpPr>
            <p:nvPr/>
          </p:nvSpPr>
          <p:spPr bwMode="auto">
            <a:xfrm>
              <a:off x="3872" y="3153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293" name="Rectangle 43"/>
            <p:cNvSpPr>
              <a:spLocks noChangeArrowheads="1"/>
            </p:cNvSpPr>
            <p:nvPr/>
          </p:nvSpPr>
          <p:spPr bwMode="auto">
            <a:xfrm>
              <a:off x="4368" y="3129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  <p:sp>
          <p:nvSpPr>
            <p:cNvPr id="11294" name="Rectangle 44"/>
            <p:cNvSpPr>
              <a:spLocks noChangeArrowheads="1"/>
            </p:cNvSpPr>
            <p:nvPr/>
          </p:nvSpPr>
          <p:spPr bwMode="auto">
            <a:xfrm>
              <a:off x="3994" y="2736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</p:grpSp>
      <p:sp>
        <p:nvSpPr>
          <p:cNvPr id="11271" name="Rectangle 47"/>
          <p:cNvSpPr>
            <a:spLocks noChangeArrowheads="1"/>
          </p:cNvSpPr>
          <p:nvPr/>
        </p:nvSpPr>
        <p:spPr bwMode="auto">
          <a:xfrm>
            <a:off x="7485063" y="3914775"/>
            <a:ext cx="14430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rgbClr val="990099"/>
                </a:solidFill>
                <a:latin typeface="Arial Black" pitchFamily="34" charset="0"/>
              </a:rPr>
              <a:t>CV - </a:t>
            </a:r>
            <a:r>
              <a:rPr lang="pt-BR" sz="1600">
                <a:solidFill>
                  <a:srgbClr val="990099"/>
                </a:solidFill>
                <a:latin typeface="Arial" charset="0"/>
              </a:rPr>
              <a:t>caverna</a:t>
            </a:r>
          </a:p>
          <a:p>
            <a:r>
              <a:rPr lang="pt-BR" sz="1600">
                <a:solidFill>
                  <a:srgbClr val="990099"/>
                </a:solidFill>
                <a:latin typeface="Arial" charset="0"/>
              </a:rPr>
              <a:t>      visitada</a:t>
            </a:r>
          </a:p>
        </p:txBody>
      </p:sp>
      <p:sp>
        <p:nvSpPr>
          <p:cNvPr id="11272" name="Rectangle 49"/>
          <p:cNvSpPr>
            <a:spLocks noChangeArrowheads="1"/>
          </p:cNvSpPr>
          <p:nvPr/>
        </p:nvSpPr>
        <p:spPr bwMode="auto">
          <a:xfrm>
            <a:off x="7375525" y="3932238"/>
            <a:ext cx="1401763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3286</TotalTime>
  <Words>2029</Words>
  <Application>Microsoft Office PowerPoint</Application>
  <PresentationFormat>Apresentação na tela (4:3)</PresentationFormat>
  <Paragraphs>463</Paragraphs>
  <Slides>46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4" baseType="lpstr">
      <vt:lpstr>Tahoma</vt:lpstr>
      <vt:lpstr>Arial</vt:lpstr>
      <vt:lpstr>Wingdings</vt:lpstr>
      <vt:lpstr>Times New Roman</vt:lpstr>
      <vt:lpstr>Helvetica</vt:lpstr>
      <vt:lpstr>Symbol</vt:lpstr>
      <vt:lpstr>Arial Black</vt:lpstr>
      <vt:lpstr>Plano grafico</vt:lpstr>
      <vt:lpstr>Introdução aos Agentes Inteligentes  </vt:lpstr>
      <vt:lpstr>Plano de Aula</vt:lpstr>
      <vt:lpstr>O Mundo do Wumpus</vt:lpstr>
      <vt:lpstr>Bem-vindos ao “Mundo do Wumpus”</vt:lpstr>
      <vt:lpstr>O Mundo do Wumpus:  Formulação do problema</vt:lpstr>
      <vt:lpstr>O Mundo do Wumpus:  Formulação do problema</vt:lpstr>
      <vt:lpstr>O Mundo do Wumpus:  Formulação do problema</vt:lpstr>
      <vt:lpstr>Codificação do Mundo do Wumpus</vt:lpstr>
      <vt:lpstr>Raciocinando e Agindo no  Mundo do Wumpus</vt:lpstr>
      <vt:lpstr>Raciocinando e Agindo no  Mundo do Wumpus</vt:lpstr>
      <vt:lpstr>Mundo de Wumpus Tipo do ambiente</vt:lpstr>
      <vt:lpstr>Mundo de Wumpus Tipo do ambiente</vt:lpstr>
      <vt:lpstr>Mundo de Wumpus  Arquiteturas do agente</vt:lpstr>
      <vt:lpstr>Mundo de Wumpus   Agente puramente reativo</vt:lpstr>
      <vt:lpstr>Mundo de Wumpus  Agente reativo com estado interno</vt:lpstr>
      <vt:lpstr>Agente reativo com estado interno Tipos de regras</vt:lpstr>
      <vt:lpstr>Agente reativo com estado interno Tipos de regras</vt:lpstr>
      <vt:lpstr>Mundo de Wumpus  Agente reativo com estado interno</vt:lpstr>
      <vt:lpstr>Mundo de Wumpus  Agente reativo com estado interno</vt:lpstr>
      <vt:lpstr>Mundo de Wumpus  Agente reativo com estado interno</vt:lpstr>
      <vt:lpstr>Agente baseado em objetivo = Agente Cognitivo</vt:lpstr>
      <vt:lpstr>Agente baseado em objetivo   Funcionamento geral </vt:lpstr>
      <vt:lpstr>Agente baseado em objetivo   Funcionamento geral</vt:lpstr>
      <vt:lpstr>Mundo de Wumpus - Agente Cognitivo Regras objetivo  modelo  ação (ex. 1)</vt:lpstr>
      <vt:lpstr>Mundo de Wumpus - Agente Cognitivo Regras objetivo  modelo  ação (ex. 2)</vt:lpstr>
      <vt:lpstr>Mundo de Wumpus - Agente Cognitivo  Regras objetivo  modelo  objetivo’</vt:lpstr>
      <vt:lpstr>Outra classificação – idependente...</vt:lpstr>
      <vt:lpstr>Mundo de Wumpus - Agente Cognitivo Regras Diacrônicas </vt:lpstr>
      <vt:lpstr>Mundo de Wumpus - Agente Cognitivo Regras Síncronas</vt:lpstr>
      <vt:lpstr>Mais uma classificação....</vt:lpstr>
      <vt:lpstr>Regras causais</vt:lpstr>
      <vt:lpstr>Regras causais exemplo 1</vt:lpstr>
      <vt:lpstr>Regras causais exemplo 2</vt:lpstr>
      <vt:lpstr>Regras de diagnóstico</vt:lpstr>
      <vt:lpstr>Regras de diagnóstico</vt:lpstr>
      <vt:lpstr>Tipos de regras</vt:lpstr>
      <vt:lpstr>Sistema de Ação-Valor</vt:lpstr>
      <vt:lpstr>Modularidade das Regras</vt:lpstr>
      <vt:lpstr>Modularidade das Regras</vt:lpstr>
      <vt:lpstr>Sistema de Ação-Valor </vt:lpstr>
      <vt:lpstr>Sistema de Ação-Valor </vt:lpstr>
      <vt:lpstr>Sistema de Ação-Valor</vt:lpstr>
      <vt:lpstr>Agentes Baseados em Objetivos</vt:lpstr>
      <vt:lpstr>Como encontrar seqüências de ações</vt:lpstr>
      <vt:lpstr>Como encontrar seqüências de ações</vt:lpstr>
      <vt:lpstr>A seguir</vt:lpstr>
    </vt:vector>
  </TitlesOfParts>
  <Company>SGA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Especialistas</dc:title>
  <dc:creator>sga</dc:creator>
  <cp:lastModifiedBy>fab</cp:lastModifiedBy>
  <cp:revision>597</cp:revision>
  <cp:lastPrinted>2000-05-30T19:51:20Z</cp:lastPrinted>
  <dcterms:created xsi:type="dcterms:W3CDTF">1998-05-11T12:29:34Z</dcterms:created>
  <dcterms:modified xsi:type="dcterms:W3CDTF">2018-03-27T14:06:35Z</dcterms:modified>
</cp:coreProperties>
</file>