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6"/>
  </p:notesMasterIdLst>
  <p:handoutMasterIdLst>
    <p:handoutMasterId r:id="rId27"/>
  </p:handoutMasterIdLst>
  <p:sldIdLst>
    <p:sldId id="373" r:id="rId2"/>
    <p:sldId id="374" r:id="rId3"/>
    <p:sldId id="319" r:id="rId4"/>
    <p:sldId id="322" r:id="rId5"/>
    <p:sldId id="369" r:id="rId6"/>
    <p:sldId id="320" r:id="rId7"/>
    <p:sldId id="345" r:id="rId8"/>
    <p:sldId id="370" r:id="rId9"/>
    <p:sldId id="354" r:id="rId10"/>
    <p:sldId id="343" r:id="rId11"/>
    <p:sldId id="323" r:id="rId12"/>
    <p:sldId id="365" r:id="rId13"/>
    <p:sldId id="324" r:id="rId14"/>
    <p:sldId id="364" r:id="rId15"/>
    <p:sldId id="325" r:id="rId16"/>
    <p:sldId id="326" r:id="rId17"/>
    <p:sldId id="363" r:id="rId18"/>
    <p:sldId id="327" r:id="rId19"/>
    <p:sldId id="371" r:id="rId20"/>
    <p:sldId id="328" r:id="rId21"/>
    <p:sldId id="344" r:id="rId22"/>
    <p:sldId id="329" r:id="rId23"/>
    <p:sldId id="372" r:id="rId24"/>
    <p:sldId id="375" r:id="rId25"/>
  </p:sldIdLst>
  <p:sldSz cx="10333038" cy="6858000"/>
  <p:notesSz cx="6934200" cy="939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FF00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" y="-462"/>
      </p:cViewPr>
      <p:guideLst>
        <p:guide orient="horz" pos="216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926513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4E86802-18BA-4124-9F3C-E7C310E926D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9938" y="685800"/>
            <a:ext cx="5394325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2595ADF-5574-4B6F-B738-AAEBB7586B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5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5" y="861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9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9017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119188" y="1752600"/>
            <a:ext cx="87836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9018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309938"/>
            <a:ext cx="72326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8BFB58-FFD7-4674-B894-194ECD1E89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BE653-1CE6-4147-B075-FFB27066F4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470775" y="304800"/>
            <a:ext cx="2259013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8975" y="304800"/>
            <a:ext cx="662940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82B33-EDC2-4AC2-A18B-93654D2632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3DBDB-F53D-4864-B4E4-3E4661848D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5975" y="4406900"/>
            <a:ext cx="87836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5975" y="2906713"/>
            <a:ext cx="87836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68D48-63C6-4F5E-917C-0A570A8B9E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47738" y="19050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14963" y="19050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A75A3-38CF-4613-B8C6-DEE73F2F20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4638"/>
            <a:ext cx="9301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5938" y="1535113"/>
            <a:ext cx="45656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5938" y="2174875"/>
            <a:ext cx="45656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48275" y="1535113"/>
            <a:ext cx="45688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48275" y="2174875"/>
            <a:ext cx="45688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A6BB3-A1CA-408D-803A-60718A348C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87961-A2E0-4AF0-8997-AF248AAFC3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E90F6-DDC8-49DE-8DCF-02B01450AD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3050"/>
            <a:ext cx="340042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0188" y="273050"/>
            <a:ext cx="57769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5938" y="1435100"/>
            <a:ext cx="34004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7E45A-11CE-4AEA-AA32-7D8DB393EA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5650" y="4800600"/>
            <a:ext cx="619918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25650" y="612775"/>
            <a:ext cx="619918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25650" y="5367338"/>
            <a:ext cx="61991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9282D-CCC1-4C81-BC7E-24FEF4480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8909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09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09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09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09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09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09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0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1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1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1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1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1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8911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1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1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1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2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3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4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4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4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4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8914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8914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914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8914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8914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8915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88975" y="304800"/>
            <a:ext cx="87836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1905000"/>
            <a:ext cx="8782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8915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4700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915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30600" y="6248400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915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5688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01856D4-85F6-466E-BE22-573BB6FE65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73750-ADD6-47AD-87DA-71641372D269}" type="slidenum">
              <a:rPr lang="pt-BR"/>
              <a:pPr/>
              <a:t>1</a:t>
            </a:fld>
            <a:endParaRPr lang="pt-BR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5863" y="1557338"/>
            <a:ext cx="8191500" cy="1143000"/>
          </a:xfrm>
        </p:spPr>
        <p:txBody>
          <a:bodyPr/>
          <a:lstStyle/>
          <a:p>
            <a:pPr algn="l" eaLnBrk="1" hangingPunct="1"/>
            <a:r>
              <a:rPr lang="pt-BR" sz="3200" smtClean="0"/>
              <a:t>Introdução aos Agentes Inteligentes</a:t>
            </a:r>
            <a:br>
              <a:rPr lang="pt-BR" sz="3200" smtClean="0"/>
            </a:br>
            <a:r>
              <a:rPr lang="pt-BR" sz="3200" smtClean="0"/>
              <a:t> </a:t>
            </a:r>
            <a:r>
              <a:rPr lang="pt-BR" sz="2800" smtClean="0">
                <a:solidFill>
                  <a:srgbClr val="800080"/>
                </a:solidFill>
              </a:rPr>
              <a:t>Algoritmos de Melhorias Iterativas</a:t>
            </a:r>
            <a:r>
              <a:rPr lang="pt-BR" smtClean="0">
                <a:solidFill>
                  <a:srgbClr val="800080"/>
                </a:solidFill>
              </a:rPr>
              <a:t> </a:t>
            </a:r>
            <a:r>
              <a:rPr lang="pt-BR" sz="2800" smtClean="0">
                <a:solidFill>
                  <a:srgbClr val="800080"/>
                </a:solidFill>
              </a:rPr>
              <a:t>(Otimização)</a:t>
            </a:r>
          </a:p>
        </p:txBody>
      </p:sp>
      <p:sp>
        <p:nvSpPr>
          <p:cNvPr id="30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621088"/>
            <a:ext cx="7232650" cy="1320800"/>
          </a:xfrm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C428F0-7173-48AC-9247-AB1EB54458DB}" type="slidenum">
              <a:rPr lang="pt-BR"/>
              <a:pPr/>
              <a:t>10</a:t>
            </a:fld>
            <a:endParaRPr lang="pt-BR"/>
          </a:p>
        </p:txBody>
      </p:sp>
      <p:sp>
        <p:nvSpPr>
          <p:cNvPr id="1229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8975" y="311150"/>
            <a:ext cx="8783638" cy="11287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Subida da Encosta</a:t>
            </a:r>
            <a:br>
              <a:rPr lang="pt-BR" smtClean="0"/>
            </a:br>
            <a:r>
              <a:rPr lang="pt-BR" sz="3200" smtClean="0"/>
              <a:t>Problemas</a:t>
            </a:r>
          </a:p>
        </p:txBody>
      </p:sp>
      <p:sp>
        <p:nvSpPr>
          <p:cNvPr id="12292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22425"/>
            <a:ext cx="8991600" cy="2743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O algoritmo move-se sempre na direção que apresenta maior taxa de variação para </a:t>
            </a:r>
            <a:r>
              <a:rPr lang="pt-BR" sz="2400" i="1" smtClean="0"/>
              <a:t>f 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Isso pode levar a 3 problemas: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pt-BR" sz="2200" smtClean="0"/>
              <a:t>	1. Máximos locais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BR" sz="2200" smtClean="0"/>
              <a:t>	2. Planícies (platôs)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BR" sz="2200" smtClean="0"/>
              <a:t>	3. Encostas e picos</a:t>
            </a:r>
          </a:p>
        </p:txBody>
      </p:sp>
      <p:pic>
        <p:nvPicPr>
          <p:cNvPr id="12293" name="Picture 1028" descr="im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622800"/>
            <a:ext cx="9525000" cy="1930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37B156-A5FA-48E4-82F9-441BFDCC05B1}" type="slidenum">
              <a:rPr lang="pt-BR"/>
              <a:pPr/>
              <a:t>11</a:t>
            </a:fld>
            <a:endParaRPr lang="pt-BR"/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title"/>
          </p:nvPr>
        </p:nvSpPr>
        <p:spPr>
          <a:xfrm>
            <a:off x="688975" y="260350"/>
            <a:ext cx="8783638" cy="1081088"/>
          </a:xfrm>
        </p:spPr>
        <p:txBody>
          <a:bodyPr/>
          <a:lstStyle/>
          <a:p>
            <a:pPr eaLnBrk="1" hangingPunct="1"/>
            <a:r>
              <a:rPr lang="pt-BR" smtClean="0"/>
              <a:t>Subida da Encosta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3200" smtClean="0"/>
              <a:t>Máximos locais</a:t>
            </a:r>
          </a:p>
        </p:txBody>
      </p:sp>
      <p:sp>
        <p:nvSpPr>
          <p:cNvPr id="13316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9229725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Os </a:t>
            </a:r>
            <a:r>
              <a:rPr lang="pt-BR" smtClean="0">
                <a:solidFill>
                  <a:srgbClr val="800080"/>
                </a:solidFill>
              </a:rPr>
              <a:t>máximos locais</a:t>
            </a:r>
            <a:r>
              <a:rPr lang="pt-BR" smtClean="0"/>
              <a:t> são picos mais baixos do que o pico mais alto no espaço de estados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máximo global -</a:t>
            </a:r>
            <a:r>
              <a:rPr lang="pt-BR" smtClean="0"/>
              <a:t> solução ótima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Nestes casos, a função de avaliação leva a </a:t>
            </a:r>
            <a:r>
              <a:rPr lang="pt-BR" smtClean="0">
                <a:solidFill>
                  <a:srgbClr val="800080"/>
                </a:solidFill>
              </a:rPr>
              <a:t>um valor máximo para o caminho sendo percorrido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 função de avaliação é menor para todos os filhos do estado atual, apesar de o objetivo estar em um ponto mais alto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essa função utiliza informação “local”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e.g., xadrez: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eliminar a Rainha do adversário pode levar o jogador a perder o jogo.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BCC447-83D5-409D-97DB-B3AD154D029D}" type="slidenum">
              <a:rPr lang="pt-BR"/>
              <a:pPr/>
              <a:t>12</a:t>
            </a:fld>
            <a:endParaRPr lang="pt-BR"/>
          </a:p>
        </p:txBody>
      </p:sp>
      <p:sp>
        <p:nvSpPr>
          <p:cNvPr id="14339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Subida da Encosta</a:t>
            </a:r>
            <a:br>
              <a:rPr lang="pt-BR" smtClean="0"/>
            </a:br>
            <a:r>
              <a:rPr lang="pt-BR" sz="3200" smtClean="0"/>
              <a:t>Máximos locais</a:t>
            </a:r>
          </a:p>
        </p:txBody>
      </p:sp>
      <p:sp>
        <p:nvSpPr>
          <p:cNvPr id="14340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O algoritmo pára no </a:t>
            </a:r>
            <a:r>
              <a:rPr lang="pt-BR" smtClean="0">
                <a:solidFill>
                  <a:srgbClr val="800080"/>
                </a:solidFill>
              </a:rPr>
              <a:t>máximo local</a:t>
            </a:r>
          </a:p>
          <a:p>
            <a:pPr lvl="1" eaLnBrk="1" hangingPunct="1"/>
            <a:r>
              <a:rPr lang="pt-BR" smtClean="0"/>
              <a:t>só pode mover-se com </a:t>
            </a:r>
            <a:r>
              <a:rPr lang="pt-BR" smtClean="0">
                <a:solidFill>
                  <a:srgbClr val="800080"/>
                </a:solidFill>
              </a:rPr>
              <a:t>taxa crescente de variação de f</a:t>
            </a:r>
          </a:p>
          <a:p>
            <a:pPr lvl="2" eaLnBrk="1" hangingPunct="1"/>
            <a:r>
              <a:rPr lang="pt-BR" smtClean="0"/>
              <a:t>restrição do algoritmo </a:t>
            </a:r>
          </a:p>
          <a:p>
            <a:pPr lvl="1" eaLnBrk="1" hangingPunct="1"/>
            <a:r>
              <a:rPr lang="pt-BR" smtClean="0"/>
              <a:t>Exemplo de taxa de variação negativa</a:t>
            </a:r>
          </a:p>
          <a:p>
            <a:pPr lvl="2" eaLnBrk="1" hangingPunct="1"/>
            <a:r>
              <a:rPr lang="pt-BR" smtClean="0"/>
              <a:t>Jogo dos 8 números:</a:t>
            </a:r>
          </a:p>
          <a:p>
            <a:pPr lvl="3" eaLnBrk="1" hangingPunct="1"/>
            <a:r>
              <a:rPr lang="pt-BR" smtClean="0"/>
              <a:t>mover uma peça para fora da sua posição correta para dar passagem a outra peça que está fora do lugar tem taxa de variação negativa!!!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AD9C51-282D-4A85-8522-888A92930CB0}" type="slidenum">
              <a:rPr lang="pt-BR"/>
              <a:pPr/>
              <a:t>13</a:t>
            </a:fld>
            <a:endParaRPr lang="pt-BR"/>
          </a:p>
        </p:txBody>
      </p:sp>
      <p:sp>
        <p:nvSpPr>
          <p:cNvPr id="15363" name="Rectangle 10"/>
          <p:cNvSpPr>
            <a:spLocks noGrp="1" noChangeArrowheads="1"/>
          </p:cNvSpPr>
          <p:nvPr>
            <p:ph type="title"/>
          </p:nvPr>
        </p:nvSpPr>
        <p:spPr>
          <a:xfrm>
            <a:off x="688975" y="427038"/>
            <a:ext cx="8783638" cy="914400"/>
          </a:xfrm>
        </p:spPr>
        <p:txBody>
          <a:bodyPr/>
          <a:lstStyle/>
          <a:p>
            <a:pPr eaLnBrk="1" hangingPunct="1"/>
            <a:r>
              <a:rPr lang="pt-BR" smtClean="0"/>
              <a:t>Subida da Encosta</a:t>
            </a:r>
            <a:r>
              <a:rPr lang="pt-BR" sz="3200" smtClean="0"/>
              <a:t> </a:t>
            </a:r>
            <a:br>
              <a:rPr lang="pt-BR" sz="3200" smtClean="0"/>
            </a:br>
            <a:r>
              <a:rPr lang="pt-BR" sz="3200" smtClean="0"/>
              <a:t>Platôs (Planícies)</a:t>
            </a:r>
          </a:p>
        </p:txBody>
      </p:sp>
      <p:sp>
        <p:nvSpPr>
          <p:cNvPr id="15364" name="Rectangle 1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963025" cy="4800600"/>
          </a:xfrm>
        </p:spPr>
        <p:txBody>
          <a:bodyPr/>
          <a:lstStyle/>
          <a:p>
            <a:pPr eaLnBrk="1" hangingPunct="1"/>
            <a:r>
              <a:rPr lang="pt-BR" sz="2400" smtClean="0"/>
              <a:t> Uma região do espaço de estados onde a </a:t>
            </a:r>
            <a:r>
              <a:rPr lang="pt-BR" sz="2400" smtClean="0">
                <a:solidFill>
                  <a:srgbClr val="800080"/>
                </a:solidFill>
              </a:rPr>
              <a:t>função de avaliação dá o mesmo resultado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000" smtClean="0"/>
              <a:t>todos os movimentos são iguais (taxa de variação zero)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2000" smtClean="0">
                <a:solidFill>
                  <a:srgbClr val="800080"/>
                </a:solidFill>
              </a:rPr>
              <a:t>f(n) = f(filhos(n))</a:t>
            </a:r>
          </a:p>
          <a:p>
            <a:pPr eaLnBrk="1" hangingPunct="1">
              <a:lnSpc>
                <a:spcPct val="110000"/>
              </a:lnSpc>
            </a:pPr>
            <a:r>
              <a:rPr lang="pt-BR" sz="2400" smtClean="0"/>
              <a:t> O algoritmo pára depois de algumas tentativas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000" smtClean="0"/>
              <a:t>Restrição do algoritmo</a:t>
            </a:r>
          </a:p>
          <a:p>
            <a:pPr eaLnBrk="1" hangingPunct="1">
              <a:lnSpc>
                <a:spcPct val="110000"/>
              </a:lnSpc>
            </a:pPr>
            <a:r>
              <a:rPr lang="pt-BR" sz="2400" smtClean="0"/>
              <a:t>Exemplo: jogo 8-números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200" smtClean="0"/>
              <a:t>em algumas situações, nenhum movimento possível vai influenciar no valor de </a:t>
            </a:r>
            <a:r>
              <a:rPr lang="pt-BR" sz="2200" i="1" smtClean="0"/>
              <a:t>f</a:t>
            </a:r>
            <a:r>
              <a:rPr lang="pt-BR" sz="2200" smtClean="0"/>
              <a:t>, pois nenhum número vai chegar ao seu objetivo.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9BFCFA-7B1E-433E-851A-90FC3AD1C0DE}" type="slidenum">
              <a:rPr lang="pt-BR"/>
              <a:pPr/>
              <a:t>14</a:t>
            </a:fld>
            <a:endParaRPr lang="pt-BR"/>
          </a:p>
        </p:txBody>
      </p:sp>
      <p:sp>
        <p:nvSpPr>
          <p:cNvPr id="16387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8975" y="404813"/>
            <a:ext cx="8783638" cy="1008062"/>
          </a:xfrm>
        </p:spPr>
        <p:txBody>
          <a:bodyPr/>
          <a:lstStyle/>
          <a:p>
            <a:pPr eaLnBrk="1" hangingPunct="1"/>
            <a:r>
              <a:rPr lang="pt-BR" smtClean="0"/>
              <a:t>Subida da Encosta</a:t>
            </a:r>
            <a:r>
              <a:rPr lang="pt-BR" sz="3200" smtClean="0"/>
              <a:t> </a:t>
            </a:r>
            <a:br>
              <a:rPr lang="pt-BR" sz="3200" smtClean="0"/>
            </a:br>
            <a:r>
              <a:rPr lang="pt-BR" sz="3200" smtClean="0"/>
              <a:t>Encostas e Picos</a:t>
            </a:r>
          </a:p>
        </p:txBody>
      </p:sp>
      <p:sp>
        <p:nvSpPr>
          <p:cNvPr id="16388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62125"/>
            <a:ext cx="878205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Apesar de o algoritmo estar em uma direção que leva ao pico (máximo global), não existem </a:t>
            </a:r>
            <a:r>
              <a:rPr lang="pt-BR" sz="2400" smtClean="0">
                <a:solidFill>
                  <a:srgbClr val="800080"/>
                </a:solidFill>
              </a:rPr>
              <a:t>operadores válidos</a:t>
            </a:r>
            <a:r>
              <a:rPr lang="pt-BR" sz="2400" smtClean="0"/>
              <a:t> que conduzam o algoritmo nessa direção</a:t>
            </a:r>
          </a:p>
          <a:p>
            <a:pPr lvl="1" eaLnBrk="1" hangingPunct="1"/>
            <a:r>
              <a:rPr lang="pt-BR" sz="2000" smtClean="0"/>
              <a:t>Os movimentos possíveis têm taxa de variação zero ou negativa </a:t>
            </a:r>
          </a:p>
          <a:p>
            <a:pPr lvl="2" eaLnBrk="1" hangingPunct="1"/>
            <a:r>
              <a:rPr lang="pt-BR" sz="2000" smtClean="0"/>
              <a:t>restrição do problema e do algoritmo</a:t>
            </a:r>
          </a:p>
          <a:p>
            <a:pPr eaLnBrk="1" hangingPunct="1"/>
            <a:r>
              <a:rPr lang="pt-BR" sz="2400" smtClean="0"/>
              <a:t>Exemplo: cálculo de rotas </a:t>
            </a:r>
          </a:p>
          <a:p>
            <a:pPr lvl="1" eaLnBrk="1" hangingPunct="1"/>
            <a:r>
              <a:rPr lang="pt-BR" sz="2200" smtClean="0"/>
              <a:t>quando é necessário permutar dois pontos e o caminho resultante não está conectado.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89CAC4-756A-4246-821A-B57D1AF56D0A}" type="slidenum">
              <a:rPr lang="pt-BR"/>
              <a:pPr/>
              <a:t>15</a:t>
            </a:fld>
            <a:endParaRPr lang="pt-BR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703263" y="341313"/>
            <a:ext cx="8783637" cy="1143000"/>
          </a:xfrm>
        </p:spPr>
        <p:txBody>
          <a:bodyPr/>
          <a:lstStyle/>
          <a:p>
            <a:pPr eaLnBrk="1" hangingPunct="1"/>
            <a:r>
              <a:rPr lang="pt-BR" smtClean="0"/>
              <a:t>Subida da Encosta </a:t>
            </a:r>
            <a:br>
              <a:rPr lang="pt-BR" smtClean="0"/>
            </a:br>
            <a:r>
              <a:rPr lang="pt-BR" sz="3200" smtClean="0"/>
              <a:t>Problemas - solução</a:t>
            </a:r>
          </a:p>
        </p:txBody>
      </p:sp>
      <p:sp>
        <p:nvSpPr>
          <p:cNvPr id="1741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47738" y="1905000"/>
            <a:ext cx="8782050" cy="4619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Nos casos apresentados, o algoritmo chega a um ponto de onde não faz mais progresso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Solução: </a:t>
            </a:r>
            <a:r>
              <a:rPr lang="pt-BR" sz="2400" smtClean="0">
                <a:solidFill>
                  <a:srgbClr val="800080"/>
                </a:solidFill>
              </a:rPr>
              <a:t>reinício aleatório</a:t>
            </a:r>
            <a:r>
              <a:rPr lang="pt-BR" sz="2400" smtClean="0"/>
              <a:t> </a:t>
            </a:r>
            <a:r>
              <a:rPr lang="pt-BR" sz="2400" i="1" smtClean="0"/>
              <a:t>(random restart)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O algoritmo realiza uma série de buscas a partir de estados iniciais gerados aleatoriamente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Cada busca é executada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até que um número máximo estipulado de iterações seja atingido, ou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até que os resultados encontrados não apresentem melhora significativa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O algoritmo escolhe o melhor resultado obtido com as diferentes buscas.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olidFill>
                  <a:srgbClr val="800080"/>
                </a:solidFill>
              </a:rPr>
              <a:t>Objetivo!!!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03FF7A-AC55-4DF2-9B0E-6AE72C66CA2C}" type="slidenum">
              <a:rPr lang="pt-BR"/>
              <a:pPr/>
              <a:t>16</a:t>
            </a:fld>
            <a:endParaRPr lang="pt-BR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81000"/>
            <a:ext cx="8783638" cy="838200"/>
          </a:xfrm>
        </p:spPr>
        <p:txBody>
          <a:bodyPr/>
          <a:lstStyle/>
          <a:p>
            <a:pPr eaLnBrk="1" hangingPunct="1"/>
            <a:r>
              <a:rPr lang="pt-BR" smtClean="0"/>
              <a:t>Subida da Encosta: análise</a:t>
            </a: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1438" cy="4953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sz="2400" smtClean="0"/>
              <a:t>O algoritmo é completo?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000" b="1" smtClean="0"/>
              <a:t>SIM,</a:t>
            </a:r>
            <a:r>
              <a:rPr lang="pt-BR" sz="2000" smtClean="0"/>
              <a:t> para problemas de </a:t>
            </a:r>
            <a:r>
              <a:rPr lang="pt-BR" sz="2000" i="1" smtClean="0"/>
              <a:t>otimização</a:t>
            </a:r>
          </a:p>
          <a:p>
            <a:pPr lvl="2" eaLnBrk="1" hangingPunct="1">
              <a:spcBef>
                <a:spcPct val="40000"/>
              </a:spcBef>
            </a:pPr>
            <a:r>
              <a:rPr lang="pt-BR" sz="2000" smtClean="0"/>
              <a:t>uma vez que cada nó tratado pelo algoritmo é sempre um estado completo (uma solução)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000" b="1" smtClean="0"/>
              <a:t>NÃO,</a:t>
            </a:r>
            <a:r>
              <a:rPr lang="pt-BR" sz="2000" smtClean="0"/>
              <a:t> para problemas onde os nós não são estados completos</a:t>
            </a:r>
          </a:p>
          <a:p>
            <a:pPr lvl="2" eaLnBrk="1" hangingPunct="1"/>
            <a:r>
              <a:rPr lang="pt-BR" sz="2000" smtClean="0"/>
              <a:t>e.g., jogo dos 8-números</a:t>
            </a:r>
          </a:p>
          <a:p>
            <a:pPr lvl="2" eaLnBrk="1" hangingPunct="1"/>
            <a:r>
              <a:rPr lang="pt-BR" sz="2000" smtClean="0"/>
              <a:t>semelhante à busca em profundidade</a:t>
            </a:r>
          </a:p>
          <a:p>
            <a:pPr lvl="2" eaLnBrk="1" hangingPunct="1"/>
            <a:endParaRPr lang="pt-BR" sz="2000" smtClean="0"/>
          </a:p>
          <a:p>
            <a:pPr eaLnBrk="1" hangingPunct="1">
              <a:spcBef>
                <a:spcPct val="30000"/>
              </a:spcBef>
            </a:pPr>
            <a:r>
              <a:rPr lang="pt-BR" sz="2400" smtClean="0"/>
              <a:t>O algoritmo é ótimo?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000" b="1" smtClean="0"/>
              <a:t>TALVEZ,</a:t>
            </a:r>
            <a:r>
              <a:rPr lang="pt-BR" sz="2000" smtClean="0"/>
              <a:t> para problemas de </a:t>
            </a:r>
            <a:r>
              <a:rPr lang="pt-BR" sz="2000" i="1" smtClean="0"/>
              <a:t>otimização</a:t>
            </a:r>
          </a:p>
          <a:p>
            <a:pPr lvl="2" eaLnBrk="1" hangingPunct="1">
              <a:spcBef>
                <a:spcPct val="40000"/>
              </a:spcBef>
            </a:pPr>
            <a:r>
              <a:rPr lang="pt-BR" sz="2000" smtClean="0"/>
              <a:t> quando iterações suficientes forem permitidas...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000" b="1" smtClean="0"/>
              <a:t>NÃO,</a:t>
            </a:r>
            <a:r>
              <a:rPr lang="pt-BR" sz="2000" smtClean="0"/>
              <a:t> para problemas onde os nós não são estados completos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010EAD-2129-4CEF-8D80-6B9FF6A60472}" type="slidenum">
              <a:rPr lang="pt-BR"/>
              <a:pPr/>
              <a:t>17</a:t>
            </a:fld>
            <a:endParaRPr lang="pt-BR"/>
          </a:p>
        </p:txBody>
      </p:sp>
      <p:sp>
        <p:nvSpPr>
          <p:cNvPr id="19459" name="Rectangle 20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Subida da Encosta: análise</a:t>
            </a:r>
            <a:endParaRPr lang="pt-PT" smtClean="0"/>
          </a:p>
        </p:txBody>
      </p:sp>
      <p:sp>
        <p:nvSpPr>
          <p:cNvPr id="19460" name="Rectangle 205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sucesso deste método depende muito do </a:t>
            </a:r>
            <a:r>
              <a:rPr lang="pt-BR" smtClean="0">
                <a:solidFill>
                  <a:srgbClr val="800080"/>
                </a:solidFill>
              </a:rPr>
              <a:t>formato da superfície do espaço de estados</a:t>
            </a:r>
            <a:r>
              <a:rPr lang="pt-BR" smtClean="0"/>
              <a:t>:</a:t>
            </a:r>
          </a:p>
          <a:p>
            <a:pPr lvl="1" eaLnBrk="1" hangingPunct="1"/>
            <a:r>
              <a:rPr lang="pt-BR" smtClean="0"/>
              <a:t>se há poucos máximos locais, o reinício aleatório encontra uma boa solução rapidamente</a:t>
            </a:r>
          </a:p>
          <a:p>
            <a:pPr lvl="1" eaLnBrk="1" hangingPunct="1"/>
            <a:r>
              <a:rPr lang="pt-BR" smtClean="0"/>
              <a:t>caso contrário, o custo de tempo é exponencial.</a:t>
            </a:r>
          </a:p>
          <a:p>
            <a:pPr eaLnBrk="1" hangingPunct="1"/>
            <a:endParaRPr lang="pt-PT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2805D8-93D0-43AB-92A4-8FE313D66645}" type="slidenum">
              <a:rPr lang="pt-BR"/>
              <a:pPr/>
              <a:t>18</a:t>
            </a:fld>
            <a:endParaRPr lang="pt-BR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411163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Têmpera Simulada -</a:t>
            </a:r>
            <a:r>
              <a:rPr lang="pt-BR" i="1" smtClean="0"/>
              <a:t>Simulated Annealing</a:t>
            </a:r>
            <a:r>
              <a:rPr lang="pt-BR" smtClean="0"/>
              <a:t> 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9282113" cy="3048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pt-BR" sz="2400" smtClean="0"/>
              <a:t>Este algoritmo é semelhante à Subida da Encosta, porém oferece meios para escapar de máximos locais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quando a busca fica “presa” em um máximo local, o algoritmo não reinicia a busca aleatoriamente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ele retrocede para escapar desse máximo local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esses retrocessos são chamados de </a:t>
            </a:r>
            <a:r>
              <a:rPr lang="pt-BR" sz="2000" smtClean="0">
                <a:solidFill>
                  <a:srgbClr val="800080"/>
                </a:solidFill>
              </a:rPr>
              <a:t>passos indiretos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Apesar de aumentar o tempo de busca, essa estratégia consegue escapar dos máximos locais</a:t>
            </a:r>
          </a:p>
        </p:txBody>
      </p:sp>
      <p:pic>
        <p:nvPicPr>
          <p:cNvPr id="20485" name="Picture 4" descr="im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999038"/>
            <a:ext cx="4953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1C78CE-1860-4CC8-A8B9-1CE600B4B43E}" type="slidenum">
              <a:rPr lang="pt-BR"/>
              <a:pPr/>
              <a:t>19</a:t>
            </a:fld>
            <a:endParaRPr lang="pt-BR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555625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Têmpera Simulada</a:t>
            </a: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76400"/>
            <a:ext cx="9283700" cy="3429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Analogia com cozimento de vidros ou metais: 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000" smtClean="0"/>
              <a:t>processo de resfriar um líquido gradualmente até ele se solidificar</a:t>
            </a:r>
          </a:p>
          <a:p>
            <a:pPr eaLnBrk="1" hangingPunct="1">
              <a:lnSpc>
                <a:spcPct val="110000"/>
              </a:lnSpc>
            </a:pPr>
            <a:r>
              <a:rPr lang="pt-BR" sz="2400" smtClean="0"/>
              <a:t>O algoritmo utiliza um </a:t>
            </a:r>
            <a:r>
              <a:rPr lang="pt-BR" sz="2400" smtClean="0">
                <a:solidFill>
                  <a:srgbClr val="800080"/>
                </a:solidFill>
              </a:rPr>
              <a:t>mapeamento de resfriamento</a:t>
            </a:r>
            <a:r>
              <a:rPr lang="pt-BR" sz="2400" smtClean="0"/>
              <a:t> de instantes de tempo (</a:t>
            </a:r>
            <a:r>
              <a:rPr lang="pt-BR" sz="2400" i="1" smtClean="0"/>
              <a:t>t</a:t>
            </a:r>
            <a:r>
              <a:rPr lang="pt-BR" sz="2400" smtClean="0"/>
              <a:t>) em temperaturas (</a:t>
            </a:r>
            <a:r>
              <a:rPr lang="pt-BR" sz="2400" i="1" smtClean="0"/>
              <a:t>T</a:t>
            </a:r>
            <a:r>
              <a:rPr lang="pt-BR" sz="2400" smtClean="0"/>
              <a:t>).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endParaRPr lang="pt-BR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BDE49C-1BA3-4966-AF76-82B471DFE270}" type="slidenum">
              <a:rPr lang="pt-BR"/>
              <a:pPr/>
              <a:t>2</a:t>
            </a:fld>
            <a:endParaRPr lang="pt-BR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36588" y="457200"/>
            <a:ext cx="8821737" cy="685800"/>
          </a:xfrm>
        </p:spPr>
        <p:txBody>
          <a:bodyPr/>
          <a:lstStyle/>
          <a:p>
            <a:pPr eaLnBrk="1" hangingPunct="1"/>
            <a:r>
              <a:rPr lang="pt-BR" sz="3200" smtClean="0"/>
              <a:t>Algoritmos de Melhorias Iterativas</a:t>
            </a:r>
          </a:p>
        </p:txBody>
      </p:sp>
      <p:sp>
        <p:nvSpPr>
          <p:cNvPr id="41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74713" y="1628775"/>
            <a:ext cx="8782050" cy="3744913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pt-BR" smtClean="0"/>
              <a:t>Plano da aula</a:t>
            </a:r>
          </a:p>
          <a:p>
            <a:pPr lvl="1" eaLnBrk="1" hangingPunct="1">
              <a:lnSpc>
                <a:spcPct val="140000"/>
              </a:lnSpc>
            </a:pPr>
            <a:r>
              <a:rPr lang="pt-BR" smtClean="0"/>
              <a:t>Subida da encosta</a:t>
            </a:r>
          </a:p>
          <a:p>
            <a:pPr lvl="1" eaLnBrk="1" hangingPunct="1">
              <a:lnSpc>
                <a:spcPct val="140000"/>
              </a:lnSpc>
            </a:pPr>
            <a:r>
              <a:rPr lang="pt-BR" smtClean="0"/>
              <a:t>Têmpera simulada </a:t>
            </a:r>
          </a:p>
          <a:p>
            <a:pPr lvl="1" eaLnBrk="1" hangingPunct="1">
              <a:lnSpc>
                <a:spcPct val="140000"/>
              </a:lnSpc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882E7-CAE2-4EC0-AC7C-1313D92D12EE}" type="slidenum">
              <a:rPr lang="pt-BR"/>
              <a:pPr/>
              <a:t>20</a:t>
            </a:fld>
            <a:endParaRPr lang="pt-BR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81000"/>
            <a:ext cx="8783638" cy="838200"/>
          </a:xfrm>
        </p:spPr>
        <p:txBody>
          <a:bodyPr/>
          <a:lstStyle/>
          <a:p>
            <a:pPr eaLnBrk="1" hangingPunct="1"/>
            <a:r>
              <a:rPr lang="pt-BR" smtClean="0"/>
              <a:t>Têmpera Simulada</a:t>
            </a: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963025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Nas iterações iniciais, não escolhe necessariamente o “melhor”  passo, e sim um movimento aleatório: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se a situação melhorar, esse movimento será sempre escolhido posteriormente;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caso contrário, associa a esse movimento uma probabilidade de escolha menor do que 1. </a:t>
            </a:r>
            <a:endParaRPr lang="pt-BR" sz="2000" b="1" smtClean="0"/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Essa probabilidade depende de dois parâmetros, e decresce exponencialmente com a piora causada pelo movimento,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>
                <a:solidFill>
                  <a:srgbClr val="800080"/>
                </a:solidFill>
              </a:rPr>
              <a:t>e</a:t>
            </a:r>
            <a:r>
              <a:rPr lang="pt-BR" sz="2000" baseline="30000" smtClean="0">
                <a:solidFill>
                  <a:srgbClr val="800080"/>
                </a:solidFill>
                <a:latin typeface="Symbol" pitchFamily="18" charset="2"/>
              </a:rPr>
              <a:t>D</a:t>
            </a:r>
            <a:r>
              <a:rPr lang="pt-BR" sz="2000" baseline="30000" smtClean="0">
                <a:solidFill>
                  <a:srgbClr val="800080"/>
                </a:solidFill>
              </a:rPr>
              <a:t>E/T</a:t>
            </a:r>
            <a:r>
              <a:rPr lang="pt-BR" sz="2000" smtClean="0"/>
              <a:t>, onde:</a:t>
            </a:r>
          </a:p>
          <a:p>
            <a:pPr lvl="2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D</a:t>
            </a:r>
            <a:r>
              <a:rPr lang="pt-BR" sz="2000" smtClean="0"/>
              <a:t>E = Valor[próximo-nó]  -  Valor[nó-atual]</a:t>
            </a:r>
          </a:p>
          <a:p>
            <a:pPr lvl="2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pt-BR" sz="2000" smtClean="0"/>
              <a:t>T = Temperatura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5A089-E82A-4107-AF9D-9AF8CD8AA712}" type="slidenum">
              <a:rPr lang="pt-BR"/>
              <a:pPr/>
              <a:t>21</a:t>
            </a:fld>
            <a:endParaRPr lang="pt-BR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73125" y="563563"/>
            <a:ext cx="8758238" cy="579437"/>
          </a:xfrm>
        </p:spPr>
        <p:txBody>
          <a:bodyPr/>
          <a:lstStyle/>
          <a:p>
            <a:pPr eaLnBrk="1" hangingPunct="1"/>
            <a:r>
              <a:rPr lang="pt-BR" smtClean="0"/>
              <a:t>Têmpera Simulada: algoritmo</a:t>
            </a:r>
          </a:p>
        </p:txBody>
      </p:sp>
      <p:sp>
        <p:nvSpPr>
          <p:cNvPr id="6246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963025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pt-BR" sz="2200" dirty="0" smtClean="0"/>
              <a:t>função </a:t>
            </a:r>
            <a:r>
              <a:rPr lang="pt-BR" sz="2200" b="1" u="sng" dirty="0" err="1" smtClean="0"/>
              <a:t>Anelamento-Simulado</a:t>
            </a:r>
            <a:r>
              <a:rPr lang="pt-BR" sz="2200" b="1" dirty="0" smtClean="0"/>
              <a:t> (</a:t>
            </a:r>
            <a:r>
              <a:rPr lang="pt-BR" sz="2200" b="1" i="1" dirty="0" smtClean="0"/>
              <a:t>problema, mapeamento</a:t>
            </a:r>
            <a:r>
              <a:rPr lang="pt-BR" sz="2200" b="1" dirty="0" smtClean="0"/>
              <a:t>)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pt-BR" sz="2200" b="1" dirty="0" smtClean="0"/>
              <a:t>		</a:t>
            </a:r>
            <a:r>
              <a:rPr lang="pt-BR" sz="2200" dirty="0" smtClean="0"/>
              <a:t>retorna </a:t>
            </a:r>
            <a:r>
              <a:rPr lang="pt-BR" sz="2200" b="1" dirty="0" smtClean="0"/>
              <a:t>uma solução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000" dirty="0" smtClean="0"/>
              <a:t>  </a:t>
            </a:r>
            <a:r>
              <a:rPr lang="pt-BR" sz="1800" dirty="0" smtClean="0"/>
              <a:t>variáveis locais:  </a:t>
            </a:r>
            <a:r>
              <a:rPr lang="pt-BR" sz="1800" i="1" dirty="0" smtClean="0"/>
              <a:t>atual</a:t>
            </a:r>
            <a:r>
              <a:rPr lang="pt-BR" sz="1800" dirty="0" smtClean="0"/>
              <a:t>, </a:t>
            </a:r>
            <a:r>
              <a:rPr lang="pt-BR" sz="1800" i="1" dirty="0" smtClean="0"/>
              <a:t>próximo, T </a:t>
            </a:r>
            <a:r>
              <a:rPr lang="pt-BR" sz="1800" dirty="0" smtClean="0"/>
              <a:t>(temperatura que controla a  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800" dirty="0" smtClean="0"/>
              <a:t>                                     probabilidade de passos para trás)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pt-BR" sz="2000" i="1" dirty="0" smtClean="0"/>
              <a:t>atual</a:t>
            </a:r>
            <a:r>
              <a:rPr lang="pt-BR" sz="2000" dirty="0" smtClean="0"/>
              <a:t> </a:t>
            </a:r>
            <a:r>
              <a:rPr lang="pt-BR" sz="2000" dirty="0" smtClean="0">
                <a:sym typeface="Symbol" pitchFamily="18" charset="2"/>
              </a:rPr>
              <a:t></a:t>
            </a:r>
            <a:r>
              <a:rPr lang="pt-BR" sz="2000" dirty="0" smtClean="0"/>
              <a:t> 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Faz-Nó</a:t>
            </a:r>
            <a:r>
              <a:rPr lang="pt-BR" sz="2000" dirty="0" smtClean="0"/>
              <a:t>(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Estado-Inicial</a:t>
            </a:r>
            <a:r>
              <a:rPr lang="pt-BR" sz="2000" dirty="0" smtClean="0"/>
              <a:t>[</a:t>
            </a:r>
            <a:r>
              <a:rPr lang="pt-BR" sz="2000" i="1" dirty="0" smtClean="0"/>
              <a:t>problema</a:t>
            </a:r>
            <a:r>
              <a:rPr lang="pt-BR" sz="2000" dirty="0" smtClean="0"/>
              <a:t>])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b="1" dirty="0" smtClean="0"/>
              <a:t>for</a:t>
            </a:r>
            <a:r>
              <a:rPr lang="pt-BR" sz="2000" b="1" i="1" dirty="0" smtClean="0"/>
              <a:t> </a:t>
            </a:r>
            <a:r>
              <a:rPr lang="pt-BR" sz="2000" i="1" dirty="0" smtClean="0"/>
              <a:t>t</a:t>
            </a:r>
            <a:r>
              <a:rPr lang="pt-BR" sz="2000" dirty="0" smtClean="0"/>
              <a:t> </a:t>
            </a:r>
            <a:r>
              <a:rPr lang="pt-BR" sz="2000" dirty="0" smtClean="0">
                <a:sym typeface="Symbol" pitchFamily="18" charset="2"/>
              </a:rPr>
              <a:t></a:t>
            </a:r>
            <a:r>
              <a:rPr lang="pt-BR" sz="2000" dirty="0" smtClean="0"/>
              <a:t> 1</a:t>
            </a:r>
            <a:r>
              <a:rPr lang="pt-BR" sz="2000" b="1" dirty="0" smtClean="0"/>
              <a:t> to </a:t>
            </a:r>
            <a:r>
              <a:rPr lang="pt-BR" dirty="0" smtClean="0">
                <a:sym typeface="Symbol" pitchFamily="18" charset="2"/>
              </a:rPr>
              <a:t></a:t>
            </a:r>
            <a:r>
              <a:rPr lang="pt-BR" sz="2000" b="1" dirty="0" smtClean="0"/>
              <a:t> do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i="1" dirty="0" smtClean="0"/>
              <a:t>	T</a:t>
            </a:r>
            <a:r>
              <a:rPr lang="pt-BR" sz="2000" dirty="0" smtClean="0"/>
              <a:t> </a:t>
            </a:r>
            <a:r>
              <a:rPr lang="pt-BR" sz="2000" dirty="0" smtClean="0">
                <a:sym typeface="Symbol" pitchFamily="18" charset="2"/>
              </a:rPr>
              <a:t></a:t>
            </a:r>
            <a:r>
              <a:rPr lang="pt-BR" sz="2000" dirty="0" smtClean="0"/>
              <a:t> mapeamento[</a:t>
            </a:r>
            <a:r>
              <a:rPr lang="pt-BR" sz="2000" i="1" dirty="0" smtClean="0"/>
              <a:t>t</a:t>
            </a:r>
            <a:r>
              <a:rPr lang="pt-BR" sz="2000" dirty="0" smtClean="0"/>
              <a:t>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dirty="0" smtClean="0"/>
              <a:t>	Se </a:t>
            </a:r>
            <a:r>
              <a:rPr lang="pt-BR" sz="2000" i="1" dirty="0" smtClean="0"/>
              <a:t>T</a:t>
            </a:r>
            <a:r>
              <a:rPr lang="pt-BR" sz="2000" dirty="0" smtClean="0"/>
              <a:t> = 0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dirty="0" smtClean="0"/>
              <a:t>		   então retorna </a:t>
            </a:r>
            <a:r>
              <a:rPr lang="pt-BR" sz="2000" i="1" dirty="0" smtClean="0"/>
              <a:t>atual</a:t>
            </a:r>
            <a:endParaRPr lang="pt-BR" sz="2000" b="1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b="1" dirty="0" smtClean="0"/>
              <a:t>	</a:t>
            </a:r>
            <a:r>
              <a:rPr lang="pt-BR" sz="2000" i="1" dirty="0" smtClean="0"/>
              <a:t>próximo</a:t>
            </a:r>
            <a:r>
              <a:rPr lang="pt-BR" sz="2000" dirty="0" smtClean="0"/>
              <a:t> </a:t>
            </a:r>
            <a:r>
              <a:rPr lang="pt-BR" sz="2000" dirty="0" smtClean="0">
                <a:sym typeface="Symbol" pitchFamily="18" charset="2"/>
              </a:rPr>
              <a:t></a:t>
            </a:r>
            <a:r>
              <a:rPr lang="pt-BR" sz="2000" dirty="0" smtClean="0"/>
              <a:t> um sucessor de </a:t>
            </a:r>
            <a:r>
              <a:rPr lang="pt-BR" sz="2000" i="1" dirty="0" smtClean="0"/>
              <a:t>atual</a:t>
            </a:r>
            <a:r>
              <a:rPr lang="pt-BR" sz="2000" dirty="0" smtClean="0"/>
              <a:t> escolhido aleatoriamente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dirty="0" smtClean="0"/>
              <a:t> 	</a:t>
            </a:r>
            <a:r>
              <a:rPr lang="pt-BR" sz="2000" i="1" dirty="0" smtClean="0">
                <a:latin typeface="Symbol" pitchFamily="18" charset="2"/>
              </a:rPr>
              <a:t>D</a:t>
            </a:r>
            <a:r>
              <a:rPr lang="pt-BR" sz="2000" i="1" dirty="0" smtClean="0"/>
              <a:t>E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ym typeface="Symbol" pitchFamily="18" charset="2"/>
              </a:rPr>
              <a:t></a:t>
            </a:r>
            <a:r>
              <a:rPr lang="pt-BR" sz="2000" dirty="0" smtClean="0"/>
              <a:t> 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Valor</a:t>
            </a:r>
            <a:r>
              <a:rPr lang="pt-BR" sz="2000" dirty="0" smtClean="0"/>
              <a:t>[</a:t>
            </a:r>
            <a:r>
              <a:rPr lang="pt-BR" sz="2000" i="1" dirty="0" smtClean="0"/>
              <a:t>próximo</a:t>
            </a:r>
            <a:r>
              <a:rPr lang="pt-BR" sz="2000" dirty="0" smtClean="0"/>
              <a:t>] - 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Valor</a:t>
            </a:r>
            <a:r>
              <a:rPr lang="pt-BR" sz="2000" dirty="0" smtClean="0"/>
              <a:t>[</a:t>
            </a:r>
            <a:r>
              <a:rPr lang="pt-BR" sz="2000" i="1" dirty="0" smtClean="0"/>
              <a:t>atual</a:t>
            </a:r>
            <a:r>
              <a:rPr lang="pt-BR" sz="2000" dirty="0" smtClean="0"/>
              <a:t>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dirty="0" smtClean="0"/>
              <a:t>	Se </a:t>
            </a:r>
            <a:r>
              <a:rPr lang="pt-BR" sz="2000" i="1" dirty="0" smtClean="0">
                <a:latin typeface="Symbol" pitchFamily="18" charset="2"/>
              </a:rPr>
              <a:t>D</a:t>
            </a:r>
            <a:r>
              <a:rPr lang="pt-BR" sz="2000" i="1" dirty="0" smtClean="0"/>
              <a:t>E</a:t>
            </a:r>
            <a:r>
              <a:rPr lang="pt-BR" sz="2000" dirty="0" smtClean="0"/>
              <a:t> &gt; 0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dirty="0" smtClean="0"/>
              <a:t>		    então </a:t>
            </a:r>
            <a:r>
              <a:rPr lang="pt-BR" sz="2000" i="1" dirty="0" smtClean="0"/>
              <a:t>atual </a:t>
            </a:r>
            <a:r>
              <a:rPr lang="pt-BR" sz="2000" dirty="0" smtClean="0">
                <a:sym typeface="Symbol" pitchFamily="18" charset="2"/>
              </a:rPr>
              <a:t></a:t>
            </a:r>
            <a:r>
              <a:rPr lang="pt-BR" sz="2000" i="1" dirty="0" smtClean="0"/>
              <a:t> próximo</a:t>
            </a:r>
            <a:endParaRPr lang="pt-BR" sz="20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dirty="0" smtClean="0"/>
              <a:t>		    </a:t>
            </a:r>
            <a:r>
              <a:rPr lang="pt-BR" sz="2000" dirty="0" smtClean="0">
                <a:solidFill>
                  <a:srgbClr val="800080"/>
                </a:solidFill>
              </a:rPr>
              <a:t>senão </a:t>
            </a:r>
            <a:r>
              <a:rPr lang="pt-BR" sz="2000" i="1" dirty="0" smtClean="0">
                <a:solidFill>
                  <a:srgbClr val="800080"/>
                </a:solidFill>
              </a:rPr>
              <a:t>atual</a:t>
            </a:r>
            <a:r>
              <a:rPr lang="pt-BR" sz="2000" dirty="0" smtClean="0">
                <a:solidFill>
                  <a:srgbClr val="800080"/>
                </a:solidFill>
              </a:rPr>
              <a:t> </a:t>
            </a:r>
            <a:r>
              <a:rPr lang="pt-BR" sz="2000" dirty="0" smtClean="0">
                <a:solidFill>
                  <a:srgbClr val="800080"/>
                </a:solidFill>
                <a:sym typeface="Symbol" pitchFamily="18" charset="2"/>
              </a:rPr>
              <a:t></a:t>
            </a:r>
            <a:r>
              <a:rPr lang="pt-BR" sz="2000" dirty="0" smtClean="0">
                <a:solidFill>
                  <a:srgbClr val="800080"/>
                </a:solidFill>
              </a:rPr>
              <a:t> </a:t>
            </a:r>
            <a:r>
              <a:rPr lang="pt-BR" sz="2000" i="1" dirty="0" smtClean="0">
                <a:solidFill>
                  <a:srgbClr val="800080"/>
                </a:solidFill>
              </a:rPr>
              <a:t>próximo com probabilidade = </a:t>
            </a:r>
            <a:r>
              <a:rPr lang="pt-BR" sz="2000" i="1" dirty="0" err="1" smtClean="0">
                <a:solidFill>
                  <a:srgbClr val="800080"/>
                </a:solidFill>
              </a:rPr>
              <a:t>e</a:t>
            </a:r>
            <a:r>
              <a:rPr lang="pt-BR" sz="2000" i="1" baseline="30000" dirty="0" err="1" smtClean="0">
                <a:solidFill>
                  <a:srgbClr val="800080"/>
                </a:solidFill>
                <a:latin typeface="Symbol" pitchFamily="18" charset="2"/>
              </a:rPr>
              <a:t>D</a:t>
            </a:r>
            <a:r>
              <a:rPr lang="pt-BR" sz="2000" i="1" baseline="30000" dirty="0" err="1" smtClean="0">
                <a:solidFill>
                  <a:srgbClr val="800080"/>
                </a:solidFill>
              </a:rPr>
              <a:t>E</a:t>
            </a:r>
            <a:r>
              <a:rPr lang="pt-BR" sz="2000" i="1" baseline="30000" dirty="0" smtClean="0">
                <a:solidFill>
                  <a:srgbClr val="800080"/>
                </a:solidFill>
              </a:rPr>
              <a:t>/T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81C997-6977-431D-A7C2-4A169D8DCADC}" type="slidenum">
              <a:rPr lang="pt-BR"/>
              <a:pPr/>
              <a:t>22</a:t>
            </a:fld>
            <a:endParaRPr lang="pt-B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688975" y="533400"/>
            <a:ext cx="8783638" cy="609600"/>
          </a:xfrm>
        </p:spPr>
        <p:txBody>
          <a:bodyPr/>
          <a:lstStyle/>
          <a:p>
            <a:pPr eaLnBrk="1" hangingPunct="1"/>
            <a:r>
              <a:rPr lang="pt-BR" smtClean="0"/>
              <a:t>Têmpera Simulada</a:t>
            </a:r>
          </a:p>
        </p:txBody>
      </p:sp>
      <p:sp>
        <p:nvSpPr>
          <p:cNvPr id="2458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1438" cy="4572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mtClean="0"/>
              <a:t>Para valores de </a:t>
            </a:r>
            <a:r>
              <a:rPr lang="pt-BR" i="1" smtClean="0"/>
              <a:t>T</a:t>
            </a:r>
            <a:r>
              <a:rPr lang="pt-BR" smtClean="0"/>
              <a:t>  próximos de zero </a:t>
            </a:r>
          </a:p>
          <a:p>
            <a:pPr lvl="1" eaLnBrk="1" hangingPunct="1"/>
            <a:r>
              <a:rPr lang="pt-BR" smtClean="0"/>
              <a:t>a expressão </a:t>
            </a:r>
            <a:r>
              <a:rPr lang="pt-BR" sz="2000" i="1" smtClean="0">
                <a:latin typeface="Symbol" pitchFamily="18" charset="2"/>
              </a:rPr>
              <a:t>D</a:t>
            </a:r>
            <a:r>
              <a:rPr lang="pt-BR" sz="2000" i="1" smtClean="0"/>
              <a:t>E/T</a:t>
            </a:r>
            <a:r>
              <a:rPr lang="pt-BR" sz="2000" i="1" baseline="30000" smtClean="0"/>
              <a:t>  </a:t>
            </a:r>
            <a:r>
              <a:rPr lang="pt-BR" smtClean="0"/>
              <a:t>cresce </a:t>
            </a:r>
          </a:p>
          <a:p>
            <a:pPr lvl="1" eaLnBrk="1" hangingPunct="1"/>
            <a:r>
              <a:rPr lang="pt-BR" smtClean="0"/>
              <a:t>a expressão </a:t>
            </a:r>
            <a:r>
              <a:rPr lang="pt-BR" sz="2000" i="1" smtClean="0"/>
              <a:t>e</a:t>
            </a:r>
            <a:r>
              <a:rPr lang="pt-BR" sz="2000" i="1" baseline="30000" smtClean="0">
                <a:latin typeface="Symbol" pitchFamily="18" charset="2"/>
              </a:rPr>
              <a:t>D</a:t>
            </a:r>
            <a:r>
              <a:rPr lang="pt-BR" sz="2000" i="1" baseline="30000" smtClean="0"/>
              <a:t>E/T  </a:t>
            </a:r>
            <a:r>
              <a:rPr lang="pt-BR" smtClean="0"/>
              <a:t>tende a zero</a:t>
            </a:r>
          </a:p>
          <a:p>
            <a:pPr lvl="1" eaLnBrk="1" hangingPunct="1"/>
            <a:r>
              <a:rPr lang="pt-BR" smtClean="0"/>
              <a:t>a probabilidade de aceitar um valor de próximo menor que corrente tende a zero</a:t>
            </a:r>
          </a:p>
          <a:p>
            <a:pPr lvl="1" eaLnBrk="1" hangingPunct="1"/>
            <a:r>
              <a:rPr lang="pt-BR" smtClean="0"/>
              <a:t>o algoritmo tende a aceitar apenas valores de próximo maiores que corrente</a:t>
            </a:r>
          </a:p>
          <a:p>
            <a:pPr eaLnBrk="1" hangingPunct="1">
              <a:lnSpc>
                <a:spcPct val="110000"/>
              </a:lnSpc>
            </a:pPr>
            <a:r>
              <a:rPr lang="pt-BR" smtClean="0"/>
              <a:t>Conclusão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mtClean="0"/>
              <a:t>com o passar do tempo (diminuição da temperatura), este algoritmo passa a funcionar como Subida da Encosta</a:t>
            </a:r>
            <a:endParaRPr lang="pt-BR" sz="28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F4BBB-5699-4116-A235-7013C44DE648}" type="slidenum">
              <a:rPr lang="pt-BR"/>
              <a:pPr/>
              <a:t>23</a:t>
            </a:fld>
            <a:endParaRPr lang="pt-BR"/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title"/>
          </p:nvPr>
        </p:nvSpPr>
        <p:spPr>
          <a:xfrm>
            <a:off x="688975" y="44450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Têmpera Simulada</a:t>
            </a:r>
          </a:p>
        </p:txBody>
      </p:sp>
      <p:sp>
        <p:nvSpPr>
          <p:cNvPr id="25604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47738" y="1701800"/>
            <a:ext cx="8782050" cy="4391025"/>
          </a:xfrm>
        </p:spPr>
        <p:txBody>
          <a:bodyPr/>
          <a:lstStyle/>
          <a:p>
            <a:pPr eaLnBrk="1" hangingPunct="1"/>
            <a:r>
              <a:rPr lang="pt-BR" sz="2400" smtClean="0"/>
              <a:t>Implementação (dica)</a:t>
            </a:r>
          </a:p>
          <a:p>
            <a:pPr lvl="1" eaLnBrk="1" hangingPunct="1"/>
            <a:r>
              <a:rPr lang="pt-BR" sz="2000" smtClean="0"/>
              <a:t>Gerar número aleatório entre (0,1) e comparar com o valor da probabilidade</a:t>
            </a:r>
          </a:p>
          <a:p>
            <a:pPr lvl="1" eaLnBrk="1" hangingPunct="1"/>
            <a:r>
              <a:rPr lang="pt-BR" sz="2000" smtClean="0"/>
              <a:t>Se número sorteado &lt; probabilidade, aceitar movimento para trás</a:t>
            </a:r>
          </a:p>
          <a:p>
            <a:pPr eaLnBrk="1" hangingPunct="1"/>
            <a:r>
              <a:rPr lang="pt-BR" sz="2400" smtClean="0"/>
              <a:t>Análise</a:t>
            </a:r>
          </a:p>
          <a:p>
            <a:pPr lvl="1" eaLnBrk="1" hangingPunct="1"/>
            <a:r>
              <a:rPr lang="pt-BR" sz="2000" smtClean="0"/>
              <a:t>O algoritmo é </a:t>
            </a:r>
            <a:r>
              <a:rPr lang="pt-BR" sz="2000" smtClean="0">
                <a:solidFill>
                  <a:srgbClr val="800080"/>
                </a:solidFill>
              </a:rPr>
              <a:t>completo</a:t>
            </a:r>
            <a:endParaRPr lang="pt-BR" sz="2000" smtClean="0"/>
          </a:p>
          <a:p>
            <a:pPr lvl="1" eaLnBrk="1" hangingPunct="1"/>
            <a:r>
              <a:rPr lang="pt-BR" sz="2000" smtClean="0"/>
              <a:t>O algoritmo é </a:t>
            </a:r>
            <a:r>
              <a:rPr lang="pt-BR" sz="2000" smtClean="0">
                <a:solidFill>
                  <a:srgbClr val="800080"/>
                </a:solidFill>
              </a:rPr>
              <a:t>ótimo</a:t>
            </a:r>
            <a:r>
              <a:rPr lang="pt-BR" sz="2000" smtClean="0"/>
              <a:t> se o mapeamento de resfriamento tiver muitas entradas com variações suaves</a:t>
            </a:r>
          </a:p>
          <a:p>
            <a:pPr lvl="2" eaLnBrk="1" hangingPunct="1"/>
            <a:r>
              <a:rPr lang="pt-BR" sz="2000" smtClean="0"/>
              <a:t>isto é, se o mapeamento diminui </a:t>
            </a:r>
            <a:r>
              <a:rPr lang="pt-BR" sz="2000" i="1" smtClean="0"/>
              <a:t>T</a:t>
            </a:r>
            <a:r>
              <a:rPr lang="pt-BR" sz="2000" smtClean="0"/>
              <a:t> suficientemente devagar no tempo, o algoritmo vai encontrar um máximo global ótimo.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3D097A-EA9F-48A3-9D58-958ECE9C8B7E}" type="slidenum">
              <a:rPr lang="pt-BR"/>
              <a:pPr/>
              <a:t>24</a:t>
            </a:fld>
            <a:endParaRPr lang="pt-BR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Próxima aula</a:t>
            </a:r>
          </a:p>
        </p:txBody>
      </p:sp>
      <p:sp>
        <p:nvSpPr>
          <p:cNvPr id="266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Problemas com Satisfação de Restrição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84328-C4CF-47E8-9D64-0C8D8C31CBD9}" type="slidenum">
              <a:rPr lang="pt-BR"/>
              <a:pPr/>
              <a:t>3</a:t>
            </a:fld>
            <a:endParaRPr lang="pt-BR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Algoritmos de Melhorias Iterativas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3200" smtClean="0"/>
              <a:t>Iterative Improvement Algorithms </a:t>
            </a:r>
          </a:p>
        </p:txBody>
      </p:sp>
      <p:sp>
        <p:nvSpPr>
          <p:cNvPr id="512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47738" y="1905000"/>
            <a:ext cx="8782050" cy="4403725"/>
          </a:xfrm>
        </p:spPr>
        <p:txBody>
          <a:bodyPr/>
          <a:lstStyle/>
          <a:p>
            <a:pPr eaLnBrk="1" hangingPunct="1"/>
            <a:r>
              <a:rPr lang="pt-BR" smtClean="0"/>
              <a:t>Idéia geral</a:t>
            </a:r>
          </a:p>
          <a:p>
            <a:pPr lvl="1" eaLnBrk="1" hangingPunct="1"/>
            <a:r>
              <a:rPr lang="pt-BR" smtClean="0"/>
              <a:t>começar com um </a:t>
            </a:r>
            <a:r>
              <a:rPr lang="pt-BR" smtClean="0">
                <a:solidFill>
                  <a:srgbClr val="800080"/>
                </a:solidFill>
              </a:rPr>
              <a:t>estado inicial</a:t>
            </a:r>
          </a:p>
          <a:p>
            <a:pPr lvl="2" eaLnBrk="1" hangingPunct="1"/>
            <a:r>
              <a:rPr lang="pt-BR" smtClean="0"/>
              <a:t>configuração completa, solução aceitável</a:t>
            </a:r>
          </a:p>
          <a:p>
            <a:pPr lvl="1" eaLnBrk="1" hangingPunct="1"/>
            <a:r>
              <a:rPr lang="pt-BR" smtClean="0"/>
              <a:t>e tentar </a:t>
            </a:r>
            <a:r>
              <a:rPr lang="pt-BR" smtClean="0">
                <a:solidFill>
                  <a:srgbClr val="800080"/>
                </a:solidFill>
              </a:rPr>
              <a:t>melhorá-lo iterativamente</a:t>
            </a:r>
          </a:p>
          <a:p>
            <a:pPr lvl="1" eaLnBrk="1" hangingPunct="1"/>
            <a:r>
              <a:rPr lang="pt-BR" smtClean="0"/>
              <a:t>E.g., ajustar a imagem da TV com antena interna</a:t>
            </a:r>
          </a:p>
          <a:p>
            <a:pPr eaLnBrk="1" hangingPunct="1"/>
            <a:r>
              <a:rPr lang="pt-BR" smtClean="0"/>
              <a:t>Os estados são representados sobre uma superfície (gráfico)</a:t>
            </a:r>
          </a:p>
          <a:p>
            <a:pPr lvl="1" eaLnBrk="1" hangingPunct="1"/>
            <a:r>
              <a:rPr lang="pt-BR" smtClean="0"/>
              <a:t>a altura de qualquer ponto na superfície corresponde à função de avaliação do estado naquele ponto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80EEBD-B166-4269-A1B2-D0AC35573F96}" type="slidenum">
              <a:rPr lang="pt-BR"/>
              <a:pPr/>
              <a:t>4</a:t>
            </a:fld>
            <a:endParaRPr lang="pt-B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395288"/>
            <a:ext cx="8758238" cy="579437"/>
          </a:xfrm>
        </p:spPr>
        <p:txBody>
          <a:bodyPr/>
          <a:lstStyle/>
          <a:p>
            <a:pPr eaLnBrk="1" hangingPunct="1"/>
            <a:r>
              <a:rPr lang="pt-BR" smtClean="0"/>
              <a:t>Exemplo de Espaço de Estados </a:t>
            </a:r>
          </a:p>
        </p:txBody>
      </p:sp>
      <p:pic>
        <p:nvPicPr>
          <p:cNvPr id="31747" name="Picture 3" descr="fig04_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711325"/>
            <a:ext cx="6172200" cy="468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92F3C1-897B-4B69-B75C-5F46AC5F49DE}" type="slidenum">
              <a:rPr lang="pt-BR"/>
              <a:pPr/>
              <a:t>5</a:t>
            </a:fld>
            <a:endParaRPr lang="pt-BR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188913"/>
            <a:ext cx="8783638" cy="927100"/>
          </a:xfrm>
        </p:spPr>
        <p:txBody>
          <a:bodyPr/>
          <a:lstStyle/>
          <a:p>
            <a:pPr eaLnBrk="1" hangingPunct="1"/>
            <a:r>
              <a:rPr lang="pt-BR" smtClean="0"/>
              <a:t>Algoritmos de Melhorias Iterativas </a:t>
            </a:r>
          </a:p>
        </p:txBody>
      </p:sp>
      <p:sp>
        <p:nvSpPr>
          <p:cNvPr id="71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47738" y="1905000"/>
            <a:ext cx="8782050" cy="4332288"/>
          </a:xfrm>
        </p:spPr>
        <p:txBody>
          <a:bodyPr/>
          <a:lstStyle/>
          <a:p>
            <a:pPr eaLnBrk="1" hangingPunct="1"/>
            <a:r>
              <a:rPr lang="pt-BR" smtClean="0"/>
              <a:t> O algoritmo se “move” pela superfície em busca de pontos mais altos  </a:t>
            </a:r>
          </a:p>
          <a:p>
            <a:pPr lvl="1" eaLnBrk="1" hangingPunct="1"/>
            <a:r>
              <a:rPr lang="pt-BR" smtClean="0"/>
              <a:t>objetivos</a:t>
            </a:r>
          </a:p>
          <a:p>
            <a:pPr eaLnBrk="1" hangingPunct="1"/>
            <a:r>
              <a:rPr lang="pt-BR" smtClean="0"/>
              <a:t>O ponto mais alto corresponde à </a:t>
            </a:r>
            <a:r>
              <a:rPr lang="pt-BR" smtClean="0">
                <a:solidFill>
                  <a:srgbClr val="800080"/>
                </a:solidFill>
              </a:rPr>
              <a:t>solução ótima</a:t>
            </a:r>
          </a:p>
          <a:p>
            <a:pPr lvl="1" eaLnBrk="1" hangingPunct="1"/>
            <a:r>
              <a:rPr lang="pt-BR" smtClean="0"/>
              <a:t>máximo global</a:t>
            </a:r>
          </a:p>
          <a:p>
            <a:pPr lvl="2" eaLnBrk="1" hangingPunct="1"/>
            <a:r>
              <a:rPr lang="pt-BR" smtClean="0"/>
              <a:t>nó onde a função de avaliação atinge seu valor máximo</a:t>
            </a:r>
          </a:p>
          <a:p>
            <a:pPr eaLnBrk="1" hangingPunct="1"/>
            <a:r>
              <a:rPr lang="pt-BR" smtClean="0"/>
              <a:t> Aplicações: problemas de otimização </a:t>
            </a:r>
          </a:p>
          <a:p>
            <a:pPr lvl="1" eaLnBrk="1" hangingPunct="1"/>
            <a:r>
              <a:rPr lang="pt-BR" smtClean="0"/>
              <a:t>por exemplo, linha de montagem, rotas, 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4A30AA-0B92-4585-AD1E-54BAEC287AC5}" type="slidenum">
              <a:rPr lang="pt-BR"/>
              <a:pPr/>
              <a:t>6</a:t>
            </a:fld>
            <a:endParaRPr lang="pt-BR"/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title"/>
          </p:nvPr>
        </p:nvSpPr>
        <p:spPr>
          <a:xfrm>
            <a:off x="688975" y="304800"/>
            <a:ext cx="8783638" cy="820738"/>
          </a:xfrm>
        </p:spPr>
        <p:txBody>
          <a:bodyPr/>
          <a:lstStyle/>
          <a:p>
            <a:pPr eaLnBrk="1" hangingPunct="1"/>
            <a:r>
              <a:rPr lang="pt-BR" smtClean="0"/>
              <a:t>Algoritmos de Melhorias Iterativas</a:t>
            </a:r>
          </a:p>
        </p:txBody>
      </p:sp>
      <p:sp>
        <p:nvSpPr>
          <p:cNvPr id="8196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7575" y="1628775"/>
            <a:ext cx="8782050" cy="4824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mtClean="0"/>
              <a:t>Esses algoritmos guardam apenas o </a:t>
            </a:r>
            <a:r>
              <a:rPr lang="pt-BR" smtClean="0">
                <a:solidFill>
                  <a:srgbClr val="800080"/>
                </a:solidFill>
              </a:rPr>
              <a:t>estado atual</a:t>
            </a:r>
            <a:r>
              <a:rPr lang="pt-BR" smtClean="0"/>
              <a:t>, e não vêem além dos </a:t>
            </a:r>
            <a:r>
              <a:rPr lang="pt-BR" smtClean="0">
                <a:solidFill>
                  <a:srgbClr val="800080"/>
                </a:solidFill>
              </a:rPr>
              <a:t>vizinhos imediatos</a:t>
            </a:r>
            <a:r>
              <a:rPr lang="pt-BR" smtClean="0"/>
              <a:t> do estado</a:t>
            </a:r>
          </a:p>
          <a:p>
            <a:pPr lvl="1" eaLnBrk="1" hangingPunct="1">
              <a:lnSpc>
                <a:spcPct val="80000"/>
              </a:lnSpc>
            </a:pPr>
            <a:r>
              <a:rPr lang="pt-BR" smtClean="0"/>
              <a:t>Contudo, muitas vezes são os melhores métodos para tratar problemas reais muito complexos.</a:t>
            </a:r>
          </a:p>
          <a:p>
            <a:pPr eaLnBrk="1" hangingPunct="1">
              <a:lnSpc>
                <a:spcPct val="80000"/>
              </a:lnSpc>
            </a:pPr>
            <a:r>
              <a:rPr lang="pt-BR" smtClean="0"/>
              <a:t>Duas classes de algoritmos:</a:t>
            </a:r>
          </a:p>
          <a:p>
            <a:pPr lvl="1" eaLnBrk="1" hangingPunct="1">
              <a:lnSpc>
                <a:spcPct val="80000"/>
              </a:lnSpc>
            </a:pPr>
            <a:r>
              <a:rPr lang="pt-BR" smtClean="0"/>
              <a:t>Subida da Encosta ou Gradiente Ascendente 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400" i="1" smtClean="0"/>
              <a:t>Hill-Climbing</a:t>
            </a:r>
            <a:r>
              <a:rPr lang="pt-BR" sz="2400" smtClean="0"/>
              <a:t> 	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400" smtClean="0"/>
              <a:t>só faz modificações que melhoram o estado atual.</a:t>
            </a:r>
          </a:p>
          <a:p>
            <a:pPr lvl="1" eaLnBrk="1" hangingPunct="1">
              <a:lnSpc>
                <a:spcPct val="80000"/>
              </a:lnSpc>
            </a:pPr>
            <a:r>
              <a:rPr lang="pt-BR" smtClean="0"/>
              <a:t>Têmpera Simulada 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400" i="1" smtClean="0"/>
              <a:t>Simulated Annealing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400" smtClean="0"/>
              <a:t>pode fazer modificações que pioram o estado temporariamente para fugir de máximos locais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7DCDA9-9259-4AE5-B3CD-0BFD1CEF4C30}" type="slidenum">
              <a:rPr lang="pt-BR"/>
              <a:pPr/>
              <a:t>7</a:t>
            </a:fld>
            <a:endParaRPr lang="pt-BR"/>
          </a:p>
        </p:txBody>
      </p:sp>
      <p:sp>
        <p:nvSpPr>
          <p:cNvPr id="9219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01675" y="333375"/>
            <a:ext cx="8783638" cy="863600"/>
          </a:xfrm>
        </p:spPr>
        <p:txBody>
          <a:bodyPr/>
          <a:lstStyle/>
          <a:p>
            <a:pPr eaLnBrk="1" hangingPunct="1"/>
            <a:r>
              <a:rPr lang="pt-BR" smtClean="0"/>
              <a:t>Subida da Encosta - </a:t>
            </a:r>
            <a:r>
              <a:rPr lang="pt-BR" i="1" smtClean="0"/>
              <a:t>Hill-Climbing</a:t>
            </a:r>
          </a:p>
        </p:txBody>
      </p:sp>
      <p:sp>
        <p:nvSpPr>
          <p:cNvPr id="9220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algoritmo não mantém uma árvore de busca:</a:t>
            </a:r>
          </a:p>
          <a:p>
            <a:pPr lvl="1" eaLnBrk="1" hangingPunct="1"/>
            <a:r>
              <a:rPr lang="pt-BR" smtClean="0"/>
              <a:t>guarda apenas o estado atual e sua avaliação</a:t>
            </a:r>
          </a:p>
          <a:p>
            <a:pPr eaLnBrk="1" hangingPunct="1"/>
            <a:r>
              <a:rPr lang="pt-BR" smtClean="0"/>
              <a:t>É simplesmente um “loop” que se move </a:t>
            </a:r>
          </a:p>
          <a:p>
            <a:pPr lvl="1" eaLnBrk="1" hangingPunct="1"/>
            <a:r>
              <a:rPr lang="pt-BR" smtClean="0"/>
              <a:t>na direção crescente da função de avaliação</a:t>
            </a:r>
          </a:p>
          <a:p>
            <a:pPr lvl="2" eaLnBrk="1" hangingPunct="1"/>
            <a:r>
              <a:rPr lang="pt-BR" smtClean="0"/>
              <a:t>para maximizar</a:t>
            </a:r>
          </a:p>
          <a:p>
            <a:pPr lvl="1" eaLnBrk="1" hangingPunct="1"/>
            <a:r>
              <a:rPr lang="pt-BR" smtClean="0"/>
              <a:t>ou na direção decrescente da função de avaliação</a:t>
            </a:r>
          </a:p>
          <a:p>
            <a:pPr lvl="2" eaLnBrk="1" hangingPunct="1"/>
            <a:r>
              <a:rPr lang="pt-BR" smtClean="0"/>
              <a:t>para minimizar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8851B6-4BC2-4497-A156-E64FF01F641D}" type="slidenum">
              <a:rPr lang="pt-BR"/>
              <a:pPr/>
              <a:t>8</a:t>
            </a:fld>
            <a:endParaRPr lang="pt-BR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471488"/>
            <a:ext cx="87582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Subida da Encosta: algoritmo</a:t>
            </a:r>
          </a:p>
        </p:txBody>
      </p:sp>
      <p:sp>
        <p:nvSpPr>
          <p:cNvPr id="962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991600" cy="41910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  <a:defRPr/>
            </a:pPr>
            <a:r>
              <a:rPr lang="pt-BR" sz="2400" smtClean="0"/>
              <a:t>função </a:t>
            </a:r>
            <a:r>
              <a:rPr lang="pt-BR" sz="2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Hill-Climbing</a:t>
            </a:r>
            <a:r>
              <a:rPr lang="pt-BR" sz="2400" b="1" smtClean="0"/>
              <a:t> (</a:t>
            </a:r>
            <a:r>
              <a:rPr lang="pt-BR" sz="2400" b="1" i="1" smtClean="0"/>
              <a:t>problema</a:t>
            </a:r>
            <a:r>
              <a:rPr lang="pt-BR" sz="2400" b="1" smtClean="0"/>
              <a:t>)  </a:t>
            </a:r>
            <a:r>
              <a:rPr lang="pt-BR" sz="2400" smtClean="0"/>
              <a:t>retorna </a:t>
            </a:r>
            <a:r>
              <a:rPr lang="pt-BR" sz="2400" b="1" smtClean="0"/>
              <a:t>uma solução</a:t>
            </a:r>
          </a:p>
          <a:p>
            <a:pPr lvl="1" eaLnBrk="1" hangingPunct="1">
              <a:lnSpc>
                <a:spcPct val="130000"/>
              </a:lnSpc>
              <a:spcAft>
                <a:spcPct val="30000"/>
              </a:spcAft>
              <a:buFont typeface="Wingdings" pitchFamily="2" charset="2"/>
              <a:buNone/>
              <a:defRPr/>
            </a:pPr>
            <a:r>
              <a:rPr lang="pt-BR" sz="2000" smtClean="0"/>
              <a:t>  variáveis locais:  </a:t>
            </a:r>
            <a:r>
              <a:rPr lang="pt-BR" sz="2000" i="1" smtClean="0"/>
              <a:t>atual</a:t>
            </a:r>
            <a:r>
              <a:rPr lang="pt-BR" sz="2000" smtClean="0"/>
              <a:t> (o nó atual), </a:t>
            </a:r>
            <a:r>
              <a:rPr lang="pt-BR" sz="2000" i="1" smtClean="0"/>
              <a:t>próximo</a:t>
            </a:r>
            <a:r>
              <a:rPr lang="pt-BR" sz="2000" smtClean="0"/>
              <a:t> (o próximo nó)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pt-BR" sz="2000" i="1" smtClean="0"/>
              <a:t>atual</a:t>
            </a:r>
            <a:r>
              <a:rPr lang="pt-BR" sz="2000" smtClean="0"/>
              <a:t> </a:t>
            </a:r>
            <a:r>
              <a:rPr lang="pt-BR" sz="2000" smtClean="0">
                <a:sym typeface="Symbol" pitchFamily="18" charset="2"/>
              </a:rPr>
              <a:t></a:t>
            </a:r>
            <a:r>
              <a:rPr lang="pt-BR" sz="2000" smtClean="0"/>
              <a:t> </a:t>
            </a:r>
            <a:r>
              <a:rPr lang="pt-B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Estado-Inicial do </a:t>
            </a:r>
            <a:r>
              <a:rPr lang="pt-BR" sz="20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pt-BR" sz="2000" i="1" smtClean="0"/>
              <a:t>roblema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pt-BR" sz="2000" b="1" smtClean="0"/>
              <a:t>loop do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pt-BR" sz="2000" b="1" smtClean="0"/>
              <a:t>	</a:t>
            </a:r>
            <a:r>
              <a:rPr lang="pt-BR" sz="2000" i="1" smtClean="0"/>
              <a:t>próximo</a:t>
            </a:r>
            <a:r>
              <a:rPr lang="pt-BR" sz="2000" smtClean="0"/>
              <a:t> </a:t>
            </a:r>
            <a:r>
              <a:rPr lang="pt-BR" sz="2000" smtClean="0">
                <a:sym typeface="Symbol" pitchFamily="18" charset="2"/>
              </a:rPr>
              <a:t></a:t>
            </a:r>
            <a:r>
              <a:rPr lang="pt-BR" sz="2000" smtClean="0"/>
              <a:t> </a:t>
            </a:r>
            <a:r>
              <a:rPr lang="pt-BR" sz="2000" b="1" smtClean="0"/>
              <a:t>sucessor</a:t>
            </a:r>
            <a:r>
              <a:rPr lang="pt-BR" sz="2000" smtClean="0"/>
              <a:t> do nó </a:t>
            </a:r>
            <a:r>
              <a:rPr lang="pt-BR" sz="2000" i="1" smtClean="0"/>
              <a:t>atual</a:t>
            </a:r>
            <a:r>
              <a:rPr lang="pt-BR" sz="2000" smtClean="0"/>
              <a:t>  </a:t>
            </a:r>
            <a:r>
              <a:rPr lang="pt-BR" sz="2000" b="1" smtClean="0"/>
              <a:t>de maior/menor valor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pt-BR" sz="2000" smtClean="0">
                <a:solidFill>
                  <a:srgbClr val="800080"/>
                </a:solidFill>
              </a:rPr>
              <a:t>                               (i.e., expande nó </a:t>
            </a:r>
            <a:r>
              <a:rPr lang="pt-BR" sz="2000" i="1" smtClean="0">
                <a:solidFill>
                  <a:srgbClr val="800080"/>
                </a:solidFill>
              </a:rPr>
              <a:t>atual</a:t>
            </a:r>
            <a:r>
              <a:rPr lang="pt-BR" sz="2000" smtClean="0">
                <a:solidFill>
                  <a:srgbClr val="800080"/>
                </a:solidFill>
              </a:rPr>
              <a:t> e seleciona seu melhor filho)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pt-BR" sz="2000" smtClean="0"/>
              <a:t>	se </a:t>
            </a:r>
            <a:r>
              <a:rPr lang="pt-B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Valor</a:t>
            </a:r>
            <a:r>
              <a:rPr lang="pt-BR" sz="2000" smtClean="0"/>
              <a:t>[</a:t>
            </a:r>
            <a:r>
              <a:rPr lang="pt-BR" sz="2000" i="1" smtClean="0"/>
              <a:t>próximo</a:t>
            </a:r>
            <a:r>
              <a:rPr lang="pt-BR" sz="2000" smtClean="0"/>
              <a:t>] &lt; </a:t>
            </a:r>
            <a:r>
              <a:rPr lang="pt-B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Valor</a:t>
            </a:r>
            <a:r>
              <a:rPr lang="pt-BR" sz="2000" smtClean="0"/>
              <a:t>[</a:t>
            </a:r>
            <a:r>
              <a:rPr lang="pt-BR" sz="2000" i="1" smtClean="0"/>
              <a:t>atual</a:t>
            </a:r>
            <a:r>
              <a:rPr lang="pt-BR" sz="2000" smtClean="0"/>
              <a:t> ]  </a:t>
            </a:r>
            <a:r>
              <a:rPr lang="pt-BR" sz="2000" smtClean="0">
                <a:solidFill>
                  <a:srgbClr val="800080"/>
                </a:solidFill>
              </a:rPr>
              <a:t>(ou &gt;, para minimizar)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pt-BR" sz="2000" smtClean="0"/>
              <a:t>			então retorna nó </a:t>
            </a:r>
            <a:r>
              <a:rPr lang="pt-BR" sz="2000" i="1" smtClean="0"/>
              <a:t>atual  </a:t>
            </a:r>
            <a:r>
              <a:rPr lang="pt-BR" sz="2000" smtClean="0">
                <a:solidFill>
                  <a:srgbClr val="800080"/>
                </a:solidFill>
              </a:rPr>
              <a:t>(o algoritmo pára)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pt-BR" sz="2000" smtClean="0"/>
              <a:t>	 </a:t>
            </a:r>
            <a:r>
              <a:rPr lang="pt-BR" sz="2000" i="1" smtClean="0"/>
              <a:t>atual</a:t>
            </a:r>
            <a:r>
              <a:rPr lang="pt-BR" sz="2000" smtClean="0"/>
              <a:t> </a:t>
            </a:r>
            <a:r>
              <a:rPr lang="pt-BR" sz="2000" smtClean="0">
                <a:sym typeface="Symbol" pitchFamily="18" charset="2"/>
              </a:rPr>
              <a:t></a:t>
            </a:r>
            <a:r>
              <a:rPr lang="pt-BR" sz="2000" smtClean="0"/>
              <a:t> </a:t>
            </a:r>
            <a:r>
              <a:rPr lang="pt-BR" sz="2000" i="1" smtClean="0"/>
              <a:t>próximo</a:t>
            </a:r>
            <a:endParaRPr lang="pt-BR" sz="2000" smtClean="0"/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pt-BR" sz="2000" b="1" smtClean="0"/>
              <a:t>end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68409-0BD9-4B1B-9628-321D9B496E02}" type="slidenum">
              <a:rPr lang="pt-BR"/>
              <a:pPr/>
              <a:t>9</a:t>
            </a:fld>
            <a:endParaRPr lang="pt-BR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228600"/>
            <a:ext cx="8783638" cy="1143000"/>
          </a:xfrm>
        </p:spPr>
        <p:txBody>
          <a:bodyPr/>
          <a:lstStyle/>
          <a:p>
            <a:pPr eaLnBrk="1" hangingPunct="1"/>
            <a:r>
              <a:rPr lang="pt-BR" sz="3200" smtClean="0"/>
              <a:t>Exemplo de Subida da Encosta</a:t>
            </a:r>
            <a:br>
              <a:rPr lang="pt-BR" sz="3200" smtClean="0"/>
            </a:br>
            <a:r>
              <a:rPr lang="pt-BR" sz="3200" smtClean="0"/>
              <a:t> </a:t>
            </a:r>
            <a:r>
              <a:rPr lang="pt-BR" sz="2800" smtClean="0"/>
              <a:t>Cálculo da menor rota com 5 nós</a:t>
            </a:r>
          </a:p>
        </p:txBody>
      </p:sp>
      <p:sp>
        <p:nvSpPr>
          <p:cNvPr id="112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9220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smtClean="0"/>
              <a:t>estado inicial = (N1, N2, N3, N4, N5)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f = soma das distâncias diretas entre cada nó, na ordem escolhida (admissível!)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operadores = permutar dois nós quaisquer do caminho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restrição = somente caminhos conectados são estados válidos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estado final = nó onde valor de f é mínimo 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sz="2000" smtClean="0"/>
              <a:t>e1 = {N1, N2, N3, N4, N5}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	f(N1, N2, N3, N4, N5) = 10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e2 = {N2, N1, N3, N4, N5}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	f(N2, N1, N3, N4, N5) = 14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e3 = {N2, N1, N4, N3, N5}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	f(N2, N1, N3, N4, N5) = 9!!!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4809</TotalTime>
  <Words>1229</Words>
  <Application>Microsoft Office PowerPoint</Application>
  <PresentationFormat>Personalizar</PresentationFormat>
  <Paragraphs>198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Plano grafico</vt:lpstr>
      <vt:lpstr>Introdução aos Agentes Inteligentes  Algoritmos de Melhorias Iterativas (Otimização)</vt:lpstr>
      <vt:lpstr>Algoritmos de Melhorias Iterativas</vt:lpstr>
      <vt:lpstr>Algoritmos de Melhorias Iterativas Iterative Improvement Algorithms </vt:lpstr>
      <vt:lpstr>Exemplo de Espaço de Estados </vt:lpstr>
      <vt:lpstr>Algoritmos de Melhorias Iterativas </vt:lpstr>
      <vt:lpstr>Algoritmos de Melhorias Iterativas</vt:lpstr>
      <vt:lpstr>Subida da Encosta - Hill-Climbing</vt:lpstr>
      <vt:lpstr>Subida da Encosta: algoritmo</vt:lpstr>
      <vt:lpstr>Exemplo de Subida da Encosta  Cálculo da menor rota com 5 nós</vt:lpstr>
      <vt:lpstr>Subida da Encosta Problemas</vt:lpstr>
      <vt:lpstr>Subida da Encosta Máximos locais</vt:lpstr>
      <vt:lpstr>Subida da Encosta Máximos locais</vt:lpstr>
      <vt:lpstr>Subida da Encosta  Platôs (Planícies)</vt:lpstr>
      <vt:lpstr>Subida da Encosta  Encostas e Picos</vt:lpstr>
      <vt:lpstr>Subida da Encosta  Problemas - solução</vt:lpstr>
      <vt:lpstr>Subida da Encosta: análise</vt:lpstr>
      <vt:lpstr>Subida da Encosta: análise</vt:lpstr>
      <vt:lpstr>Têmpera Simulada -Simulated Annealing </vt:lpstr>
      <vt:lpstr>Têmpera Simulada</vt:lpstr>
      <vt:lpstr>Têmpera Simulada</vt:lpstr>
      <vt:lpstr>Têmpera Simulada: algoritmo</vt:lpstr>
      <vt:lpstr>Têmpera Simulada</vt:lpstr>
      <vt:lpstr>Têmpera Simulada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Representação do Conhecimento</dc:title>
  <dc:creator>Departamento de Informática</dc:creator>
  <cp:lastModifiedBy>fab</cp:lastModifiedBy>
  <cp:revision>492</cp:revision>
  <cp:lastPrinted>1999-09-06T18:41:24Z</cp:lastPrinted>
  <dcterms:created xsi:type="dcterms:W3CDTF">1997-10-22T21:28:29Z</dcterms:created>
  <dcterms:modified xsi:type="dcterms:W3CDTF">2019-02-26T13:12:53Z</dcterms:modified>
</cp:coreProperties>
</file>