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316" r:id="rId2"/>
    <p:sldId id="257" r:id="rId3"/>
    <p:sldId id="258" r:id="rId4"/>
    <p:sldId id="314" r:id="rId5"/>
    <p:sldId id="301" r:id="rId6"/>
    <p:sldId id="317" r:id="rId7"/>
    <p:sldId id="265" r:id="rId8"/>
    <p:sldId id="318" r:id="rId9"/>
    <p:sldId id="319" r:id="rId10"/>
    <p:sldId id="302" r:id="rId11"/>
    <p:sldId id="268" r:id="rId12"/>
    <p:sldId id="303" r:id="rId13"/>
    <p:sldId id="269" r:id="rId14"/>
    <p:sldId id="305" r:id="rId15"/>
    <p:sldId id="306" r:id="rId16"/>
    <p:sldId id="307" r:id="rId17"/>
    <p:sldId id="308" r:id="rId18"/>
    <p:sldId id="270" r:id="rId19"/>
    <p:sldId id="313" r:id="rId20"/>
    <p:sldId id="322" r:id="rId21"/>
    <p:sldId id="309" r:id="rId22"/>
    <p:sldId id="310" r:id="rId23"/>
    <p:sldId id="311" r:id="rId24"/>
    <p:sldId id="312" r:id="rId25"/>
    <p:sldId id="321" r:id="rId26"/>
  </p:sldIdLst>
  <p:sldSz cx="10333038" cy="6858000"/>
  <p:notesSz cx="6689725" cy="99663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462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0950" y="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785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0950" y="946785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2A54927-F23A-4CEA-9AD8-3A1FCC0DCD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4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3" y="863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9" cy="1812"/>
              <a:chOff x="1480" y="1952"/>
              <a:chExt cx="3809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1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9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BE0B-4142-49FC-B562-7A8E32CAE4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4535C-B5F0-4F2E-9BB0-81FEFF93B7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73938" y="115888"/>
            <a:ext cx="2227262" cy="5599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115888"/>
            <a:ext cx="6532563" cy="5599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16E21-BA24-4B5E-8DD6-707AAF011C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819150" y="1600200"/>
            <a:ext cx="878205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6568-A21E-414C-A31C-EBB0980A08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FC013-2EF0-4DE0-84A3-8B76F2EEC5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9D902-5CDB-426B-BCD6-90EC87205E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19150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86375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F4AFE-FCE5-466D-93E7-84030E5366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715ED-E77F-45A7-96F3-F86D518FE7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13C14-6C9F-4195-AAE7-7F928400CE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FF3D3-DBE3-4DCC-9F64-DFFE35635C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80DF-702D-4E32-B5ED-676FEC4E2E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D6F00-D987-486D-86D9-52CA906A3D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615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615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616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615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61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115888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1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9150" y="16002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1391BF-D7EF-4738-9563-0D9BB617F0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3D460E-7373-48F9-839E-4D1229358DD8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6500" y="1700213"/>
            <a:ext cx="8191500" cy="1143000"/>
          </a:xfrm>
        </p:spPr>
        <p:txBody>
          <a:bodyPr/>
          <a:lstStyle/>
          <a:p>
            <a:pPr algn="l" eaLnBrk="1" hangingPunct="1">
              <a:spcBef>
                <a:spcPct val="80000"/>
              </a:spcBef>
            </a:pPr>
            <a:r>
              <a:rPr lang="pt-BR" smtClean="0"/>
              <a:t>Introdução aos Agentes Inteligentes</a:t>
            </a:r>
            <a:br>
              <a:rPr lang="pt-BR" smtClean="0"/>
            </a:br>
            <a:r>
              <a:rPr lang="pt-BR" sz="3200" smtClean="0"/>
              <a:t>Busca Heurística (Informada)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621088"/>
            <a:ext cx="7232650" cy="1320800"/>
          </a:xfrm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1819275"/>
            <a:ext cx="7731125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485775" y="334963"/>
            <a:ext cx="9145588" cy="862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200" b="1">
                <a:solidFill>
                  <a:srgbClr val="800080"/>
                </a:solidFill>
              </a:rPr>
              <a:t>Exemplo:</a:t>
            </a:r>
            <a:r>
              <a:rPr lang="pt-BR" sz="2200"/>
              <a:t> encontrar a rota mais barata de </a:t>
            </a:r>
            <a:r>
              <a:rPr lang="pt-BR" sz="2200">
                <a:solidFill>
                  <a:srgbClr val="800080"/>
                </a:solidFill>
              </a:rPr>
              <a:t>Canudos a Petrolândia</a:t>
            </a:r>
            <a:r>
              <a:rPr lang="pt-BR" sz="2200" b="1"/>
              <a:t> </a:t>
            </a:r>
          </a:p>
          <a:p>
            <a:pPr marL="114300" lvl="1">
              <a:spcBef>
                <a:spcPct val="30000"/>
              </a:spcBef>
            </a:pPr>
            <a:r>
              <a:rPr lang="pt-BR" sz="2200" i="1"/>
              <a:t>   hdd(n)</a:t>
            </a:r>
            <a:r>
              <a:rPr lang="pt-BR" sz="2200"/>
              <a:t> = distância direta entre o nó  </a:t>
            </a:r>
            <a:r>
              <a:rPr lang="pt-BR" sz="2200" i="1"/>
              <a:t>n</a:t>
            </a:r>
            <a:r>
              <a:rPr lang="pt-BR" sz="2200"/>
              <a:t>  e o nó final</a:t>
            </a: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4086225" y="4868863"/>
            <a:ext cx="288925" cy="288925"/>
          </a:xfrm>
          <a:prstGeom prst="ellipse">
            <a:avLst/>
          </a:prstGeom>
          <a:solidFill>
            <a:srgbClr val="800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Oval 6"/>
          <p:cNvSpPr>
            <a:spLocks noChangeArrowheads="1"/>
          </p:cNvSpPr>
          <p:nvPr/>
        </p:nvSpPr>
        <p:spPr bwMode="auto">
          <a:xfrm>
            <a:off x="5599113" y="3644900"/>
            <a:ext cx="288925" cy="288925"/>
          </a:xfrm>
          <a:prstGeom prst="ellipse">
            <a:avLst/>
          </a:prstGeom>
          <a:solidFill>
            <a:srgbClr val="800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341313" y="260350"/>
            <a:ext cx="8713787" cy="1079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740A1F-9ECE-4CF4-B0FD-EA6836DB0F71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Gulosa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64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Custo de busca mínimo!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não expande nós fora do caminho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Porém </a:t>
            </a:r>
            <a:r>
              <a:rPr lang="pt-BR" sz="2400" i="1" smtClean="0"/>
              <a:t>não</a:t>
            </a:r>
            <a:r>
              <a:rPr lang="pt-BR" sz="2400" smtClean="0"/>
              <a:t> é ótima: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escolhe o caminho que é mais econômico à primeira vista</a:t>
            </a:r>
          </a:p>
          <a:p>
            <a:pPr lvl="2" eaLnBrk="1" hangingPunct="1">
              <a:lnSpc>
                <a:spcPct val="90000"/>
              </a:lnSpc>
              <a:spcAft>
                <a:spcPct val="25000"/>
              </a:spcAft>
            </a:pPr>
            <a:r>
              <a:rPr lang="pt-BR" sz="2000" smtClean="0"/>
              <a:t>Belém do S. Francisco, Petrolândia = 4,4 unidades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porém, existe um caminho mais curto de Canudos a Petrolândia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Jeremoabo, P. Afonso, Petrolândia = 4 unidades</a:t>
            </a:r>
          </a:p>
          <a:p>
            <a:pPr eaLnBrk="1" hangingPunct="1"/>
            <a:r>
              <a:rPr lang="pt-BR" sz="2400" smtClean="0"/>
              <a:t>A solução via Belém do S. Francisco foi escolhida por este algoritmo porque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 </a:t>
            </a:r>
            <a:r>
              <a:rPr lang="pt-BR" sz="2000" i="1" smtClean="0"/>
              <a:t>h</a:t>
            </a:r>
            <a:r>
              <a:rPr lang="pt-BR" sz="2000" i="1" baseline="-25000" smtClean="0"/>
              <a:t>dd</a:t>
            </a:r>
            <a:r>
              <a:rPr lang="pt-BR" sz="2000" i="1" smtClean="0"/>
              <a:t>(BSF) = 1,5 u., </a:t>
            </a:r>
            <a:r>
              <a:rPr lang="pt-BR" sz="2000" smtClean="0"/>
              <a:t>enquanto</a:t>
            </a:r>
            <a:r>
              <a:rPr lang="pt-BR" sz="2000" i="1" smtClean="0"/>
              <a:t> h</a:t>
            </a:r>
            <a:r>
              <a:rPr lang="pt-BR" sz="2000" i="1" baseline="-25000" smtClean="0"/>
              <a:t>dd</a:t>
            </a:r>
            <a:r>
              <a:rPr lang="pt-BR" sz="2000" i="1" smtClean="0"/>
              <a:t>(Jer) = 2,1</a:t>
            </a:r>
            <a:r>
              <a:rPr lang="pt-BR" sz="2000" smtClean="0"/>
              <a:t> 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DD9BD2-8B52-427C-8FC9-217DAF4C60DE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Gulosa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9150" y="1676400"/>
            <a:ext cx="878205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Não é completa:</a:t>
            </a:r>
          </a:p>
          <a:p>
            <a:pPr lvl="1" eaLnBrk="1" hangingPunct="1"/>
            <a:r>
              <a:rPr lang="pt-BR" sz="2000" smtClean="0"/>
              <a:t>pode entrar em </a:t>
            </a:r>
            <a:r>
              <a:rPr lang="pt-BR" sz="2000" i="1" smtClean="0"/>
              <a:t>looping</a:t>
            </a:r>
            <a:r>
              <a:rPr lang="pt-BR" sz="2000" smtClean="0"/>
              <a:t> se não  detectar a expansão de estados repetidos</a:t>
            </a:r>
          </a:p>
          <a:p>
            <a:pPr lvl="1" eaLnBrk="1" hangingPunct="1"/>
            <a:r>
              <a:rPr lang="pt-BR" sz="2000" smtClean="0"/>
              <a:t>pode tentar desenvolver um caminho infinito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eaLnBrk="1" hangingPunct="1"/>
            <a:r>
              <a:rPr lang="pt-BR" sz="2400" smtClean="0"/>
              <a:t>Custo de tempo e memória: </a:t>
            </a:r>
            <a:r>
              <a:rPr lang="pt-BR" sz="2400" smtClean="0">
                <a:solidFill>
                  <a:srgbClr val="800080"/>
                </a:solidFill>
              </a:rPr>
              <a:t>O(b</a:t>
            </a:r>
            <a:r>
              <a:rPr lang="pt-BR" sz="2400" baseline="30000" smtClean="0">
                <a:solidFill>
                  <a:srgbClr val="800080"/>
                </a:solidFill>
              </a:rPr>
              <a:t>d</a:t>
            </a:r>
            <a:r>
              <a:rPr lang="pt-BR" sz="2400" smtClean="0">
                <a:solidFill>
                  <a:srgbClr val="800080"/>
                </a:solidFill>
              </a:rPr>
              <a:t>)</a:t>
            </a:r>
          </a:p>
          <a:p>
            <a:pPr lvl="1" eaLnBrk="1" hangingPunct="1"/>
            <a:r>
              <a:rPr lang="pt-BR" sz="2000" smtClean="0"/>
              <a:t>guarda todos os nós expandidos na memória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E6A8C1-9610-4033-B1F5-90ACD7F6BBDB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BME: Algoritmo A*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876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A* expande o nó  de menor valor de </a:t>
            </a:r>
            <a:r>
              <a:rPr lang="pt-BR" sz="2400" i="1" smtClean="0">
                <a:solidFill>
                  <a:srgbClr val="800080"/>
                </a:solidFill>
              </a:rPr>
              <a:t>f</a:t>
            </a:r>
            <a:r>
              <a:rPr lang="pt-BR" sz="2400" smtClean="0">
                <a:solidFill>
                  <a:srgbClr val="800080"/>
                </a:solidFill>
              </a:rPr>
              <a:t> </a:t>
            </a:r>
            <a:r>
              <a:rPr lang="pt-BR" sz="2400" smtClean="0"/>
              <a:t> na fronteira do espaço de estados</a:t>
            </a:r>
          </a:p>
          <a:p>
            <a:pPr eaLnBrk="1" hangingPunct="1">
              <a:spcAft>
                <a:spcPct val="10000"/>
              </a:spcAft>
            </a:pPr>
            <a:r>
              <a:rPr lang="pt-BR" sz="2400" smtClean="0"/>
              <a:t>Tenta minimizar o custo total da solução combinando: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sz="2200" smtClean="0">
                <a:solidFill>
                  <a:srgbClr val="800080"/>
                </a:solidFill>
              </a:rPr>
              <a:t>Busca Gulosa (h)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smtClean="0"/>
              <a:t>econômica, porém não é completa nem ótima</a:t>
            </a:r>
            <a:endParaRPr lang="pt-BR" b="1" smtClean="0"/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sz="2200" smtClean="0">
                <a:solidFill>
                  <a:srgbClr val="800080"/>
                </a:solidFill>
              </a:rPr>
              <a:t>Busca de Custo Uniforme (g)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smtClean="0"/>
              <a:t>ineficiente, porém completa e ótima</a:t>
            </a:r>
            <a:endParaRPr lang="pt-BR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spcAft>
                <a:spcPct val="20000"/>
              </a:spcAft>
            </a:pPr>
            <a:r>
              <a:rPr lang="pt-BR" sz="2400" i="1" smtClean="0">
                <a:solidFill>
                  <a:srgbClr val="800080"/>
                </a:solidFill>
              </a:rPr>
              <a:t>f</a:t>
            </a:r>
            <a:r>
              <a:rPr lang="pt-BR" sz="2400" smtClean="0"/>
              <a:t> - Função de avaliação do A*: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i="1" smtClean="0">
                <a:solidFill>
                  <a:srgbClr val="800080"/>
                </a:solidFill>
              </a:rPr>
              <a:t>f (n)</a:t>
            </a:r>
            <a:r>
              <a:rPr lang="pt-BR" sz="2000" smtClean="0">
                <a:solidFill>
                  <a:srgbClr val="800080"/>
                </a:solidFill>
              </a:rPr>
              <a:t> = </a:t>
            </a:r>
            <a:r>
              <a:rPr lang="pt-BR" sz="2000" i="1" smtClean="0">
                <a:solidFill>
                  <a:srgbClr val="800080"/>
                </a:solidFill>
              </a:rPr>
              <a:t>g (n)</a:t>
            </a:r>
            <a:r>
              <a:rPr lang="pt-BR" sz="2000" smtClean="0">
                <a:solidFill>
                  <a:srgbClr val="800080"/>
                </a:solidFill>
              </a:rPr>
              <a:t> + </a:t>
            </a:r>
            <a:r>
              <a:rPr lang="pt-BR" sz="2000" i="1" smtClean="0">
                <a:solidFill>
                  <a:srgbClr val="800080"/>
                </a:solidFill>
              </a:rPr>
              <a:t>h (n)</a:t>
            </a:r>
            <a:endParaRPr lang="pt-BR" sz="2000" smtClean="0">
              <a:solidFill>
                <a:srgbClr val="80008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000" i="1" smtClean="0"/>
              <a:t>g (n)</a:t>
            </a:r>
            <a:r>
              <a:rPr lang="pt-BR" sz="2000" smtClean="0"/>
              <a:t> = distância de </a:t>
            </a:r>
            <a:r>
              <a:rPr lang="pt-BR" sz="2000" i="1" smtClean="0"/>
              <a:t>n </a:t>
            </a:r>
            <a:r>
              <a:rPr lang="pt-BR" sz="2000" smtClean="0"/>
              <a:t>ao nó inicial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i="1" smtClean="0"/>
              <a:t>h (n)</a:t>
            </a:r>
            <a:r>
              <a:rPr lang="pt-BR" sz="2000" smtClean="0"/>
              <a:t> = distância estimada de</a:t>
            </a:r>
            <a:r>
              <a:rPr lang="pt-BR" sz="2000" i="1" smtClean="0"/>
              <a:t> n </a:t>
            </a:r>
            <a:r>
              <a:rPr lang="pt-BR" sz="2000" smtClean="0"/>
              <a:t>ao nó final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1A5675-7909-4464-8053-714F7D7671C8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Algoritmo A*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8783638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Se</a:t>
            </a:r>
            <a:r>
              <a:rPr lang="pt-BR" sz="2400" i="1" smtClean="0"/>
              <a:t> h</a:t>
            </a:r>
            <a:r>
              <a:rPr lang="pt-BR" sz="2400" smtClean="0"/>
              <a:t> é </a:t>
            </a:r>
            <a:r>
              <a:rPr lang="pt-BR" sz="2400" i="1" smtClean="0"/>
              <a:t>admissível</a:t>
            </a:r>
            <a:r>
              <a:rPr lang="pt-BR" sz="2400" smtClean="0"/>
              <a:t>, então </a:t>
            </a:r>
            <a:r>
              <a:rPr lang="pt-BR" sz="2400" i="1" smtClean="0"/>
              <a:t>f (n)</a:t>
            </a:r>
            <a:r>
              <a:rPr lang="pt-BR" sz="2400" smtClean="0"/>
              <a:t> é admissível também</a:t>
            </a:r>
          </a:p>
          <a:p>
            <a:pPr lvl="1" eaLnBrk="1" hangingPunct="1"/>
            <a:r>
              <a:rPr lang="pt-BR" sz="2000" smtClean="0"/>
              <a:t>i.e., </a:t>
            </a:r>
            <a:r>
              <a:rPr lang="pt-BR" sz="2000" i="1" smtClean="0"/>
              <a:t>f  </a:t>
            </a:r>
            <a:r>
              <a:rPr lang="pt-BR" sz="2000" smtClean="0"/>
              <a:t>nunca irá superestimar o custo real da melhor solução através de </a:t>
            </a:r>
            <a:r>
              <a:rPr lang="pt-BR" sz="2000" i="1" smtClean="0"/>
              <a:t>n</a:t>
            </a:r>
          </a:p>
          <a:p>
            <a:pPr lvl="1" eaLnBrk="1" hangingPunct="1"/>
            <a:r>
              <a:rPr lang="pt-BR" sz="2000" smtClean="0"/>
              <a:t>pois</a:t>
            </a:r>
            <a:r>
              <a:rPr lang="pt-BR" sz="2000" i="1" smtClean="0"/>
              <a:t> g </a:t>
            </a:r>
            <a:r>
              <a:rPr lang="pt-BR" sz="2000" smtClean="0"/>
              <a:t> guarda o valor exato do caminho já percorrido.</a:t>
            </a:r>
          </a:p>
          <a:p>
            <a:pPr eaLnBrk="1" hangingPunct="1">
              <a:spcBef>
                <a:spcPct val="80000"/>
              </a:spcBef>
              <a:spcAft>
                <a:spcPct val="20000"/>
              </a:spcAft>
            </a:pPr>
            <a:r>
              <a:rPr lang="pt-BR" sz="2400" smtClean="0"/>
              <a:t>Com A*, a rota escolhida entre </a:t>
            </a:r>
            <a:r>
              <a:rPr lang="pt-BR" sz="2400" i="1" smtClean="0"/>
              <a:t>Canudos</a:t>
            </a:r>
            <a:r>
              <a:rPr lang="pt-BR" sz="2400" smtClean="0"/>
              <a:t> e </a:t>
            </a:r>
            <a:r>
              <a:rPr lang="pt-BR" sz="2400" i="1" smtClean="0"/>
              <a:t>Petrolândia</a:t>
            </a:r>
            <a:r>
              <a:rPr lang="pt-BR" sz="2400" smtClean="0"/>
              <a:t> é de fato a mais curta, uma vez que:	</a:t>
            </a:r>
          </a:p>
          <a:p>
            <a:pPr lvl="1" eaLnBrk="1" hangingPunct="1"/>
            <a:r>
              <a:rPr lang="pt-BR" sz="2200" i="1" smtClean="0"/>
              <a:t>f (BSF) = 2,5 u + 1,5 u = 4 u</a:t>
            </a:r>
          </a:p>
          <a:p>
            <a:pPr lvl="1" eaLnBrk="1" hangingPunct="1"/>
            <a:r>
              <a:rPr lang="pt-BR" sz="2200" i="1" smtClean="0"/>
              <a:t>f (Jeremoabo) = 1,5 u + 2,1 u = 3,6 u</a:t>
            </a:r>
            <a:endParaRPr lang="pt-BR" sz="2000" smtClean="0"/>
          </a:p>
          <a:p>
            <a:pPr lvl="1" eaLnBrk="1" hangingPunct="1"/>
            <a:endParaRPr lang="pt-BR" sz="20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2200" smtClean="0"/>
              <a:t>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52400"/>
            <a:ext cx="8788400" cy="793750"/>
          </a:xfrm>
        </p:spPr>
        <p:txBody>
          <a:bodyPr/>
          <a:lstStyle/>
          <a:p>
            <a:pPr eaLnBrk="1" hangingPunct="1"/>
            <a:r>
              <a:rPr lang="pt-BR" smtClean="0"/>
              <a:t>Algoritmo A*: outro exemplo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5800" y="2011363"/>
          <a:ext cx="9493250" cy="4541837"/>
        </p:xfrm>
        <a:graphic>
          <a:graphicData uri="http://schemas.openxmlformats.org/presentationml/2006/ole">
            <p:oleObj spid="_x0000_s1026" name="Image" r:id="rId3" imgW="7090717" imgH="3392870" progId="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19150" y="1052513"/>
            <a:ext cx="3771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tx2"/>
                </a:solidFill>
              </a:rPr>
              <a:t>Viajar de Arad a Bucharest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14338" y="1844675"/>
            <a:ext cx="7920037" cy="4824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Oval 7"/>
          <p:cNvSpPr>
            <a:spLocks noChangeArrowheads="1"/>
          </p:cNvSpPr>
          <p:nvPr/>
        </p:nvSpPr>
        <p:spPr bwMode="auto">
          <a:xfrm>
            <a:off x="5383213" y="5516563"/>
            <a:ext cx="215900" cy="217487"/>
          </a:xfrm>
          <a:prstGeom prst="ellipse">
            <a:avLst/>
          </a:prstGeom>
          <a:solidFill>
            <a:srgbClr val="800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31" name="Oval 8"/>
          <p:cNvSpPr>
            <a:spLocks noChangeArrowheads="1"/>
          </p:cNvSpPr>
          <p:nvPr/>
        </p:nvSpPr>
        <p:spPr bwMode="auto">
          <a:xfrm>
            <a:off x="1062038" y="3141663"/>
            <a:ext cx="215900" cy="217487"/>
          </a:xfrm>
          <a:prstGeom prst="ellipse">
            <a:avLst/>
          </a:prstGeom>
          <a:solidFill>
            <a:srgbClr val="800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90763" y="304800"/>
            <a:ext cx="7996237" cy="579438"/>
          </a:xfrm>
        </p:spPr>
        <p:txBody>
          <a:bodyPr/>
          <a:lstStyle/>
          <a:p>
            <a:pPr eaLnBrk="1" hangingPunct="1"/>
            <a:r>
              <a:rPr lang="pt-BR" smtClean="0"/>
              <a:t>Se fosse pela Busca Gulosa...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143000" y="1022350"/>
          <a:ext cx="8169275" cy="5759450"/>
        </p:xfrm>
        <a:graphic>
          <a:graphicData uri="http://schemas.openxmlformats.org/presentationml/2006/ole">
            <p:oleObj spid="_x0000_s2050" name="Image" r:id="rId3" imgW="6544299" imgH="3850335" progId="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92088"/>
            <a:ext cx="8788400" cy="641350"/>
          </a:xfrm>
        </p:spPr>
        <p:txBody>
          <a:bodyPr/>
          <a:lstStyle/>
          <a:p>
            <a:pPr eaLnBrk="1" hangingPunct="1"/>
            <a:r>
              <a:rPr lang="pt-BR" smtClean="0"/>
              <a:t>Usando A*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77788" y="1295400"/>
          <a:ext cx="10099675" cy="4979988"/>
        </p:xfrm>
        <a:graphic>
          <a:graphicData uri="http://schemas.openxmlformats.org/presentationml/2006/ole">
            <p:oleObj spid="_x0000_s3074" name="Image" r:id="rId3" imgW="7421108" imgH="3659725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1E549-EDCE-4820-ADD6-029AC3C93373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42888"/>
            <a:ext cx="8788400" cy="1128712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Algoritmo A*: </a:t>
            </a:r>
            <a:br>
              <a:rPr lang="pt-BR" smtClean="0"/>
            </a:br>
            <a:r>
              <a:rPr lang="pt-BR" sz="3200" smtClean="0"/>
              <a:t>Análise do comportamento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811338"/>
            <a:ext cx="9283700" cy="4425950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40000"/>
              </a:spcBef>
              <a:spcAft>
                <a:spcPct val="5000"/>
              </a:spcAft>
            </a:pPr>
            <a:r>
              <a:rPr lang="pt-BR" sz="2400" smtClean="0"/>
              <a:t>A estratégia é </a:t>
            </a:r>
            <a:r>
              <a:rPr lang="pt-BR" sz="2400" smtClean="0">
                <a:solidFill>
                  <a:srgbClr val="800080"/>
                </a:solidFill>
              </a:rPr>
              <a:t>completa</a:t>
            </a:r>
            <a:r>
              <a:rPr lang="pt-BR" sz="2400" smtClean="0"/>
              <a:t> e </a:t>
            </a:r>
            <a:r>
              <a:rPr lang="pt-BR" sz="2400" smtClean="0">
                <a:solidFill>
                  <a:srgbClr val="800080"/>
                </a:solidFill>
              </a:rPr>
              <a:t>ótima</a:t>
            </a:r>
          </a:p>
          <a:p>
            <a:pPr eaLnBrk="1" hangingPunct="1">
              <a:spcBef>
                <a:spcPct val="40000"/>
              </a:spcBef>
              <a:spcAft>
                <a:spcPct val="5000"/>
              </a:spcAft>
            </a:pPr>
            <a:r>
              <a:rPr lang="pt-BR" sz="2400" smtClean="0"/>
              <a:t>Custo de tempo: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pt-BR" sz="2200" smtClean="0"/>
              <a:t>exponencial com o comprimento da solução, porém boas funções heurísticas diminuem significativamente esse custo</a:t>
            </a:r>
          </a:p>
          <a:p>
            <a:pPr lvl="2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pt-BR" sz="2000" smtClean="0"/>
              <a:t>o fator de expansão fica próximo de 1</a:t>
            </a:r>
          </a:p>
          <a:p>
            <a:pPr eaLnBrk="1" hangingPunct="1">
              <a:spcBef>
                <a:spcPct val="40000"/>
              </a:spcBef>
            </a:pPr>
            <a:r>
              <a:rPr lang="pt-BR" sz="2400" smtClean="0"/>
              <a:t>Custo memória</a:t>
            </a:r>
            <a:r>
              <a:rPr lang="pt-BR" sz="2400" i="1" smtClean="0"/>
              <a:t>:  </a:t>
            </a:r>
            <a:r>
              <a:rPr lang="pt-BR" sz="2400" i="1" smtClean="0">
                <a:solidFill>
                  <a:srgbClr val="800080"/>
                </a:solidFill>
              </a:rPr>
              <a:t>O (b</a:t>
            </a:r>
            <a:r>
              <a:rPr lang="pt-BR" sz="2400" i="1" baseline="30000" smtClean="0">
                <a:solidFill>
                  <a:srgbClr val="800080"/>
                </a:solidFill>
              </a:rPr>
              <a:t>d</a:t>
            </a:r>
            <a:r>
              <a:rPr lang="pt-BR" sz="2400" i="1" smtClean="0">
                <a:solidFill>
                  <a:srgbClr val="800080"/>
                </a:solidFill>
              </a:rPr>
              <a:t>)</a:t>
            </a:r>
            <a:r>
              <a:rPr lang="pt-BR" sz="2400" i="1" smtClean="0"/>
              <a:t> </a:t>
            </a:r>
          </a:p>
          <a:p>
            <a:pPr lvl="1" eaLnBrk="1" hangingPunct="1">
              <a:spcAft>
                <a:spcPct val="35000"/>
              </a:spcAft>
            </a:pPr>
            <a:r>
              <a:rPr lang="pt-BR" sz="2200" smtClean="0"/>
              <a:t>guarda todos os nós expandidos na memória, para possibilitar o </a:t>
            </a:r>
            <a:r>
              <a:rPr lang="pt-BR" sz="2200" i="1" smtClean="0"/>
              <a:t>backtracking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810D8-246E-45BA-95B0-524155395A69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50813"/>
            <a:ext cx="8788400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Algoritmo A*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/>
              <a:t>Análise do comportamento</a:t>
            </a: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20850"/>
            <a:ext cx="8961438" cy="4803775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30000"/>
              </a:spcBef>
            </a:pPr>
            <a:r>
              <a:rPr lang="pt-BR" sz="2400" smtClean="0"/>
              <a:t>A estratégia apresenta </a:t>
            </a:r>
            <a:r>
              <a:rPr lang="pt-BR" sz="2400" smtClean="0">
                <a:solidFill>
                  <a:srgbClr val="800080"/>
                </a:solidFill>
              </a:rPr>
              <a:t>eficiência ótima</a:t>
            </a:r>
          </a:p>
          <a:p>
            <a:pPr lvl="1" eaLnBrk="1" hangingPunct="1"/>
            <a:r>
              <a:rPr lang="pt-BR" sz="2200" smtClean="0"/>
              <a:t>nenhum outro algoritmo ótimo garante expandir menos nós</a:t>
            </a:r>
            <a:r>
              <a:rPr lang="pt-BR" sz="2000" smtClean="0"/>
              <a:t> </a:t>
            </a:r>
          </a:p>
          <a:p>
            <a:pPr eaLnBrk="1" hangingPunct="1"/>
            <a:r>
              <a:rPr lang="pt-BR" sz="2400" smtClean="0"/>
              <a:t>A* só expande nós com </a:t>
            </a:r>
            <a:r>
              <a:rPr lang="pt-BR" sz="2400" i="1" smtClean="0">
                <a:solidFill>
                  <a:srgbClr val="800080"/>
                </a:solidFill>
              </a:rPr>
              <a:t>f(n) </a:t>
            </a:r>
            <a:r>
              <a:rPr lang="pt-BR" sz="2400" smtClean="0">
                <a:solidFill>
                  <a:srgbClr val="800080"/>
                </a:solidFill>
                <a:sym typeface="Symbol" pitchFamily="18" charset="2"/>
              </a:rPr>
              <a:t></a:t>
            </a:r>
            <a:r>
              <a:rPr lang="pt-BR" sz="2400" i="1" smtClean="0">
                <a:solidFill>
                  <a:srgbClr val="800080"/>
                </a:solidFill>
              </a:rPr>
              <a:t> C*,</a:t>
            </a:r>
            <a:r>
              <a:rPr lang="pt-BR" sz="2400" smtClean="0"/>
              <a:t>  onde </a:t>
            </a:r>
            <a:r>
              <a:rPr lang="pt-BR" sz="2400" i="1" smtClean="0">
                <a:solidFill>
                  <a:srgbClr val="800080"/>
                </a:solidFill>
              </a:rPr>
              <a:t>C* </a:t>
            </a:r>
            <a:r>
              <a:rPr lang="pt-BR" sz="2400" smtClean="0">
                <a:solidFill>
                  <a:srgbClr val="800080"/>
                </a:solidFill>
              </a:rPr>
              <a:t> é o custo do caminho ótimo</a:t>
            </a:r>
          </a:p>
          <a:p>
            <a:pPr eaLnBrk="1" hangingPunct="1"/>
            <a:r>
              <a:rPr lang="pt-BR" sz="2400" smtClean="0"/>
              <a:t>Para se garantir otimalidade</a:t>
            </a:r>
            <a:r>
              <a:rPr lang="pt-BR" sz="2400" i="1" smtClean="0"/>
              <a:t> </a:t>
            </a:r>
            <a:r>
              <a:rPr lang="pt-BR" sz="2400" smtClean="0"/>
              <a:t>do A*,</a:t>
            </a:r>
            <a:r>
              <a:rPr lang="pt-BR" sz="2400" smtClean="0">
                <a:solidFill>
                  <a:srgbClr val="800080"/>
                </a:solidFill>
              </a:rPr>
              <a:t>  </a:t>
            </a:r>
            <a:r>
              <a:rPr lang="pt-BR" sz="2400" smtClean="0"/>
              <a:t>o valor de</a:t>
            </a:r>
            <a:r>
              <a:rPr lang="pt-BR" sz="2400" smtClean="0">
                <a:solidFill>
                  <a:srgbClr val="800080"/>
                </a:solidFill>
              </a:rPr>
              <a:t> </a:t>
            </a:r>
            <a:r>
              <a:rPr lang="pt-BR" sz="2400" i="1" smtClean="0">
                <a:solidFill>
                  <a:srgbClr val="800080"/>
                </a:solidFill>
              </a:rPr>
              <a:t>f</a:t>
            </a:r>
            <a:r>
              <a:rPr lang="pt-BR" sz="2400" smtClean="0">
                <a:solidFill>
                  <a:srgbClr val="800080"/>
                </a:solidFill>
              </a:rPr>
              <a:t>  </a:t>
            </a:r>
            <a:r>
              <a:rPr lang="pt-BR" sz="2400" smtClean="0"/>
              <a:t>em um caminho particular deve ser</a:t>
            </a:r>
            <a:r>
              <a:rPr lang="pt-BR" sz="2400" smtClean="0">
                <a:solidFill>
                  <a:srgbClr val="800080"/>
                </a:solidFill>
              </a:rPr>
              <a:t> não decrescente!!!</a:t>
            </a:r>
            <a:endParaRPr lang="pt-BR" sz="2400" smtClean="0"/>
          </a:p>
          <a:p>
            <a:pPr lvl="1" eaLnBrk="1" hangingPunct="1">
              <a:spcAft>
                <a:spcPct val="20000"/>
              </a:spcAft>
            </a:pPr>
            <a:r>
              <a:rPr lang="pt-BR" sz="2200" i="1" smtClean="0">
                <a:solidFill>
                  <a:srgbClr val="800080"/>
                </a:solidFill>
              </a:rPr>
              <a:t>f (sucessor(n))  </a:t>
            </a:r>
            <a:r>
              <a:rPr lang="pt-BR" sz="2200" i="1" smtClean="0">
                <a:solidFill>
                  <a:srgbClr val="800080"/>
                </a:solidFill>
                <a:latin typeface="Symbol" pitchFamily="18" charset="2"/>
              </a:rPr>
              <a:t>³</a:t>
            </a:r>
            <a:r>
              <a:rPr lang="pt-BR" sz="2200" i="1" smtClean="0">
                <a:solidFill>
                  <a:srgbClr val="800080"/>
                </a:solidFill>
              </a:rPr>
              <a:t>  f(n) </a:t>
            </a:r>
          </a:p>
          <a:p>
            <a:pPr lvl="1" eaLnBrk="1" hangingPunct="1">
              <a:spcAft>
                <a:spcPct val="20000"/>
              </a:spcAft>
            </a:pPr>
            <a:r>
              <a:rPr lang="pt-BR" sz="2200" smtClean="0"/>
              <a:t>i.e., o custo de cada nó gerado no </a:t>
            </a:r>
            <a:r>
              <a:rPr lang="pt-BR" sz="2200" smtClean="0">
                <a:solidFill>
                  <a:srgbClr val="800080"/>
                </a:solidFill>
              </a:rPr>
              <a:t>mesmo caminho</a:t>
            </a:r>
            <a:r>
              <a:rPr lang="pt-BR" sz="2200" smtClean="0"/>
              <a:t> nunca é menor do que o custo de seus antecessores</a:t>
            </a:r>
          </a:p>
          <a:p>
            <a:pPr lvl="1" eaLnBrk="1" hangingPunct="1">
              <a:spcAft>
                <a:spcPct val="20000"/>
              </a:spcAft>
            </a:pPr>
            <a:endParaRPr lang="pt-BR" sz="2200" i="1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A5311C-9A62-446B-AEE2-CDBFD015C623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84188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 Estratégias de Busca Exaustiva (Cega)</a:t>
            </a:r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1225" y="1741488"/>
            <a:ext cx="9080500" cy="4711700"/>
          </a:xfrm>
          <a:noFill/>
        </p:spPr>
        <p:txBody>
          <a:bodyPr lIns="92075" tIns="46038" rIns="92075" bIns="46038"/>
          <a:lstStyle/>
          <a:p>
            <a:pPr eaLnBrk="1" hangingPunct="1">
              <a:spcAft>
                <a:spcPct val="10000"/>
              </a:spcAft>
            </a:pPr>
            <a:r>
              <a:rPr lang="pt-BR" sz="2400" smtClean="0"/>
              <a:t>Encontram soluções para problemas pela geração </a:t>
            </a:r>
            <a:r>
              <a:rPr lang="pt-BR" sz="2400" i="1" smtClean="0"/>
              <a:t>sistemática</a:t>
            </a:r>
            <a:r>
              <a:rPr lang="pt-BR" sz="2400" smtClean="0"/>
              <a:t> de novos estados, que são comparados ao objetivo;</a:t>
            </a:r>
          </a:p>
          <a:p>
            <a:pPr eaLnBrk="1" hangingPunct="1">
              <a:spcAft>
                <a:spcPct val="10000"/>
              </a:spcAft>
            </a:pPr>
            <a:r>
              <a:rPr lang="pt-BR" sz="2400" smtClean="0"/>
              <a:t>São </a:t>
            </a:r>
            <a:r>
              <a:rPr lang="pt-BR" sz="2400" i="1" smtClean="0"/>
              <a:t>ineficientes</a:t>
            </a:r>
            <a:r>
              <a:rPr lang="pt-BR" sz="2400" smtClean="0"/>
              <a:t> na maioria dos casos: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utilizam apenas o </a:t>
            </a:r>
            <a:r>
              <a:rPr lang="pt-BR" sz="2000" i="1" smtClean="0"/>
              <a:t>custo de caminho</a:t>
            </a:r>
            <a:r>
              <a:rPr lang="pt-BR" sz="2000" smtClean="0"/>
              <a:t> do nó atual ao nó inicial </a:t>
            </a:r>
            <a:r>
              <a:rPr lang="pt-BR" sz="2000" smtClean="0">
                <a:solidFill>
                  <a:srgbClr val="800080"/>
                </a:solidFill>
              </a:rPr>
              <a:t>(função </a:t>
            </a:r>
            <a:r>
              <a:rPr lang="pt-BR" sz="2000" i="1" smtClean="0">
                <a:solidFill>
                  <a:srgbClr val="800080"/>
                </a:solidFill>
              </a:rPr>
              <a:t>g</a:t>
            </a:r>
            <a:r>
              <a:rPr lang="pt-BR" sz="2000" smtClean="0">
                <a:solidFill>
                  <a:srgbClr val="800080"/>
                </a:solidFill>
              </a:rPr>
              <a:t>)</a:t>
            </a:r>
            <a:r>
              <a:rPr lang="pt-BR" sz="2000" smtClean="0"/>
              <a:t> para decidir qual o próximo nó da fronteira a ser expandido.</a:t>
            </a:r>
          </a:p>
          <a:p>
            <a:pPr lvl="1" eaLnBrk="1" hangingPunct="1">
              <a:lnSpc>
                <a:spcPct val="110000"/>
              </a:lnSpc>
              <a:spcAft>
                <a:spcPct val="50000"/>
              </a:spcAft>
            </a:pPr>
            <a:r>
              <a:rPr lang="pt-BR" sz="2000" smtClean="0"/>
              <a:t>essa medida nem sempre conduz a busca na direção do objetivo.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400" smtClean="0">
                <a:solidFill>
                  <a:srgbClr val="800080"/>
                </a:solidFill>
              </a:rPr>
              <a:t>Como encontrar um barco perdido?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/>
              <a:t>não podemos procurar no oceano inteiro...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/>
              <a:t>observamos as correntes marítimas, o vento, etc...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14103B-2EBC-4F40-AFCC-6A5838928161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50813"/>
            <a:ext cx="8788400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Algoritmo A*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/>
              <a:t>Análise do comportamento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7725" y="1647825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i="1" smtClean="0">
                <a:solidFill>
                  <a:srgbClr val="800080"/>
                </a:solidFill>
                <a:sym typeface="Symbol" pitchFamily="18" charset="2"/>
              </a:rPr>
              <a:t>f = g + h  </a:t>
            </a:r>
            <a:r>
              <a:rPr lang="pt-BR" sz="2400" smtClean="0"/>
              <a:t>deve ser</a:t>
            </a:r>
            <a:r>
              <a:rPr lang="pt-BR" sz="2400" smtClean="0">
                <a:solidFill>
                  <a:srgbClr val="800080"/>
                </a:solidFill>
              </a:rPr>
              <a:t> não decrescente</a:t>
            </a:r>
            <a:endParaRPr lang="pt-BR" sz="2400" i="1" smtClean="0">
              <a:solidFill>
                <a:srgbClr val="800080"/>
              </a:solidFill>
              <a:sym typeface="Symbol" pitchFamily="18" charset="2"/>
            </a:endParaRPr>
          </a:p>
          <a:p>
            <a:pPr lvl="1" eaLnBrk="1" hangingPunct="1"/>
            <a:r>
              <a:rPr lang="pt-BR" sz="2200" i="1" smtClean="0">
                <a:solidFill>
                  <a:srgbClr val="800080"/>
                </a:solidFill>
                <a:sym typeface="Symbol" pitchFamily="18" charset="2"/>
              </a:rPr>
              <a:t>g</a:t>
            </a:r>
            <a:r>
              <a:rPr lang="pt-BR" sz="2200" smtClean="0">
                <a:solidFill>
                  <a:srgbClr val="800080"/>
                </a:solidFill>
                <a:sym typeface="Symbol" pitchFamily="18" charset="2"/>
              </a:rPr>
              <a:t>  é não decrescente</a:t>
            </a:r>
            <a:r>
              <a:rPr lang="pt-BR" sz="2200" smtClean="0">
                <a:sym typeface="Symbol" pitchFamily="18" charset="2"/>
              </a:rPr>
              <a:t> (para operadores não negativos)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custo real do caminho já percorrido</a:t>
            </a:r>
            <a:r>
              <a:rPr lang="pt-BR" sz="2000" smtClean="0"/>
              <a:t> </a:t>
            </a:r>
          </a:p>
          <a:p>
            <a:pPr lvl="1" eaLnBrk="1" hangingPunct="1"/>
            <a:r>
              <a:rPr lang="pt-BR" sz="2200" i="1" smtClean="0">
                <a:solidFill>
                  <a:srgbClr val="800080"/>
                </a:solidFill>
              </a:rPr>
              <a:t>h </a:t>
            </a:r>
            <a:r>
              <a:rPr lang="pt-BR" sz="2200" smtClean="0"/>
              <a:t> deve ser </a:t>
            </a:r>
            <a:r>
              <a:rPr lang="pt-BR" sz="2200" smtClean="0">
                <a:solidFill>
                  <a:srgbClr val="800080"/>
                </a:solidFill>
              </a:rPr>
              <a:t>não-cresecente (consistente, monotônica)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>
                <a:solidFill>
                  <a:srgbClr val="800080"/>
                </a:solidFill>
              </a:rPr>
              <a:t>h (n)  </a:t>
            </a:r>
            <a:r>
              <a:rPr lang="pt-BR" sz="2000" smtClean="0">
                <a:solidFill>
                  <a:srgbClr val="800080"/>
                </a:solidFill>
                <a:latin typeface="Symbol" pitchFamily="18" charset="2"/>
              </a:rPr>
              <a:t>³</a:t>
            </a:r>
            <a:r>
              <a:rPr lang="pt-BR" sz="2000" smtClean="0">
                <a:solidFill>
                  <a:srgbClr val="800080"/>
                </a:solidFill>
              </a:rPr>
              <a:t>  h (sucessor(n))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/>
              <a:t>i.e., quanto mais próximo do nó final, menor o valor de </a:t>
            </a:r>
            <a:r>
              <a:rPr lang="pt-BR" sz="2000" i="1" smtClean="0"/>
              <a:t>h</a:t>
            </a:r>
            <a:r>
              <a:rPr lang="pt-BR" sz="2000" smtClean="0">
                <a:solidFill>
                  <a:srgbClr val="800080"/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>
                <a:sym typeface="Symbol" pitchFamily="18" charset="2"/>
              </a:rPr>
              <a:t>isso vale para a maioria das funções heurísticas</a:t>
            </a:r>
          </a:p>
          <a:p>
            <a:pPr eaLnBrk="1" hangingPunct="1"/>
            <a:r>
              <a:rPr lang="pt-BR" sz="2400" smtClean="0"/>
              <a:t>Quando </a:t>
            </a:r>
            <a:r>
              <a:rPr lang="pt-BR" sz="2400" i="1" smtClean="0"/>
              <a:t>h</a:t>
            </a:r>
            <a:r>
              <a:rPr lang="pt-BR" sz="2400" smtClean="0"/>
              <a:t>  não é consistente, para se garantir otimalidade     </a:t>
            </a:r>
            <a:r>
              <a:rPr lang="pt-BR" sz="2400" i="1" smtClean="0"/>
              <a:t> </a:t>
            </a:r>
            <a:r>
              <a:rPr lang="pt-BR" sz="2400" smtClean="0"/>
              <a:t>do A*</a:t>
            </a:r>
            <a:r>
              <a:rPr lang="pt-BR" sz="2400" i="1" smtClean="0"/>
              <a:t>,</a:t>
            </a:r>
            <a:r>
              <a:rPr lang="pt-BR" sz="2400" smtClean="0"/>
              <a:t>  temos: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quando  f(n+1) &lt;  f (n)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usa-se  f(n+1) = max ( f(n),  g(n+1) + h(n+1) 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55575"/>
            <a:ext cx="8788400" cy="641350"/>
          </a:xfrm>
        </p:spPr>
        <p:txBody>
          <a:bodyPr/>
          <a:lstStyle/>
          <a:p>
            <a:pPr eaLnBrk="1" hangingPunct="1"/>
            <a:r>
              <a:rPr lang="pt-BR" smtClean="0"/>
              <a:t>A* define Contornos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717800" y="1374775"/>
          <a:ext cx="7104063" cy="5294313"/>
        </p:xfrm>
        <a:graphic>
          <a:graphicData uri="http://schemas.openxmlformats.org/presentationml/2006/ole">
            <p:oleObj spid="_x0000_s4098" name="Image" r:id="rId3" imgW="6455348" imgH="4015531" progId="">
              <p:embed/>
            </p:oleObj>
          </a:graphicData>
        </a:graphic>
      </p:graphicFrame>
      <p:sp>
        <p:nvSpPr>
          <p:cNvPr id="41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98438" y="765175"/>
            <a:ext cx="2592387" cy="137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>
                <a:solidFill>
                  <a:srgbClr val="800080"/>
                </a:solidFill>
              </a:rPr>
              <a:t>f(n) </a:t>
            </a:r>
            <a:r>
              <a:rPr lang="pt-BR" sz="2000" i="1" smtClean="0">
                <a:solidFill>
                  <a:srgbClr val="800080"/>
                </a:solidFill>
                <a:sym typeface="Symbol" pitchFamily="18" charset="2"/>
              </a:rPr>
              <a:t></a:t>
            </a:r>
            <a:r>
              <a:rPr lang="pt-BR" sz="2000" i="1" smtClean="0">
                <a:solidFill>
                  <a:srgbClr val="800080"/>
                </a:solidFill>
              </a:rPr>
              <a:t> C* </a:t>
            </a:r>
            <a:endParaRPr lang="pt-BR" sz="2000" i="1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 fator de expansão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  próximo de 1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0" y="620713"/>
            <a:ext cx="2430463" cy="158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142CE-A194-4E1E-B3FC-BEF4BF5D14D1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74700" y="1752600"/>
            <a:ext cx="87836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pt-BR">
              <a:latin typeface="Times New Roman" pitchFamily="18" charset="0"/>
            </a:endParaRP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774700" y="1866900"/>
            <a:ext cx="8961438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110000"/>
              </a:lnSpc>
            </a:pPr>
            <a:endParaRPr lang="pt-BR">
              <a:latin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pt-BR">
              <a:latin typeface="Times New Roman" pitchFamily="18" charset="0"/>
            </a:endParaRPr>
          </a:p>
        </p:txBody>
      </p:sp>
      <p:sp>
        <p:nvSpPr>
          <p:cNvPr id="25605" name="Rectangle 9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Busca com Limite de Memória </a:t>
            </a:r>
            <a:br>
              <a:rPr lang="pt-BR" smtClean="0"/>
            </a:br>
            <a:r>
              <a:rPr lang="pt-BR" sz="3200" smtClean="0"/>
              <a:t>Memory Bounded Search</a:t>
            </a:r>
          </a:p>
        </p:txBody>
      </p:sp>
      <p:sp>
        <p:nvSpPr>
          <p:cNvPr id="25606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9150" y="1676400"/>
            <a:ext cx="878205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IDA* (Iterative Deepening A*)</a:t>
            </a:r>
          </a:p>
          <a:p>
            <a:pPr lvl="1" eaLnBrk="1" hangingPunct="1"/>
            <a:r>
              <a:rPr lang="pt-BR" sz="2000" smtClean="0"/>
              <a:t>igual ao aprofundamento iterativo,  porém seu limite é dado pela  função de avaliação (f) , e não pela profundidade (d).</a:t>
            </a:r>
          </a:p>
          <a:p>
            <a:pPr lvl="1" eaLnBrk="1" hangingPunct="1"/>
            <a:r>
              <a:rPr lang="pt-BR" sz="2000" smtClean="0"/>
              <a:t>necessita de menos memória do que A*</a:t>
            </a:r>
          </a:p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SMA* (Simplified Memory-Bounded A*) </a:t>
            </a:r>
          </a:p>
          <a:p>
            <a:pPr lvl="1" eaLnBrk="1" hangingPunct="1"/>
            <a:r>
              <a:rPr lang="pt-BR" sz="2000" smtClean="0"/>
              <a:t>O número de nós guardados em memória é fixado previamente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828F4-02AA-4155-8DDC-4459F2BE38EA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68288"/>
            <a:ext cx="8788400" cy="717550"/>
          </a:xfrm>
        </p:spPr>
        <p:txBody>
          <a:bodyPr/>
          <a:lstStyle/>
          <a:p>
            <a:pPr eaLnBrk="1" hangingPunct="1"/>
            <a:r>
              <a:rPr lang="pt-BR" smtClean="0"/>
              <a:t>IDA* - Iterative Deepening A*</a:t>
            </a:r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1354138" y="1676400"/>
          <a:ext cx="6645275" cy="4953000"/>
        </p:xfrm>
        <a:graphic>
          <a:graphicData uri="http://schemas.openxmlformats.org/presentationml/2006/ole">
            <p:oleObj spid="_x0000_s5122" name="Image" r:id="rId3" imgW="6455348" imgH="4015531" progId="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57DAF6-10B0-49FA-A69B-34A3D5660EDD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65125"/>
            <a:ext cx="4343400" cy="1006475"/>
          </a:xfrm>
        </p:spPr>
        <p:txBody>
          <a:bodyPr/>
          <a:lstStyle/>
          <a:p>
            <a:pPr eaLnBrk="1" hangingPunct="1"/>
            <a:r>
              <a:rPr lang="pt-BR" sz="2800" smtClean="0"/>
              <a:t>SMA*  - Simplified Memory-Bounded A*</a:t>
            </a:r>
            <a:r>
              <a:rPr lang="pt-BR" sz="3500" smtClean="0"/>
              <a:t> </a:t>
            </a:r>
          </a:p>
        </p:txBody>
      </p:sp>
      <p:pic>
        <p:nvPicPr>
          <p:cNvPr id="22531" name="Picture 3" descr="fig04_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3613" y="304800"/>
            <a:ext cx="5208587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82AE29-D61E-4A5E-827C-1E03639B7A4E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9150" y="1690688"/>
            <a:ext cx="8782050" cy="4114800"/>
          </a:xfrm>
        </p:spPr>
        <p:txBody>
          <a:bodyPr/>
          <a:lstStyle/>
          <a:p>
            <a:pPr eaLnBrk="1" hangingPunct="1"/>
            <a:r>
              <a:rPr lang="pt-BR" smtClean="0"/>
              <a:t> Inventando funções heurísticas</a:t>
            </a:r>
          </a:p>
          <a:p>
            <a:pPr eaLnBrk="1" hangingPunct="1"/>
            <a:r>
              <a:rPr lang="pt-BR" smtClean="0"/>
              <a:t>Algoritmos de Melhorias Iterativas</a:t>
            </a:r>
          </a:p>
          <a:p>
            <a:pPr lvl="1" eaLnBrk="1" hangingPunct="1"/>
            <a:r>
              <a:rPr lang="pt-BR" smtClean="0"/>
              <a:t>Otimização!</a:t>
            </a:r>
          </a:p>
          <a:p>
            <a:pPr eaLnBrk="1" hangingPunct="1"/>
            <a:endParaRPr lang="pt-BR" i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EDA4A-553B-4582-9701-20A613CD0C6D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404813"/>
            <a:ext cx="8783638" cy="782637"/>
          </a:xfrm>
        </p:spPr>
        <p:txBody>
          <a:bodyPr/>
          <a:lstStyle/>
          <a:p>
            <a:pPr eaLnBrk="1" hangingPunct="1"/>
            <a:r>
              <a:rPr lang="pt-BR" smtClean="0"/>
              <a:t>Estratégias Busca Heurística (Informada)</a:t>
            </a:r>
          </a:p>
        </p:txBody>
      </p:sp>
      <p:sp>
        <p:nvSpPr>
          <p:cNvPr id="102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9150" y="1744663"/>
            <a:ext cx="8782050" cy="4852987"/>
          </a:xfrm>
        </p:spPr>
        <p:txBody>
          <a:bodyPr/>
          <a:lstStyle/>
          <a:p>
            <a:pPr eaLnBrk="1" hangingPunct="1"/>
            <a:r>
              <a:rPr lang="pt-BR" sz="2400" smtClean="0"/>
              <a:t>Utilizam </a:t>
            </a:r>
            <a:r>
              <a:rPr lang="pt-BR" sz="2400" smtClean="0">
                <a:solidFill>
                  <a:srgbClr val="990099"/>
                </a:solidFill>
              </a:rPr>
              <a:t>conhecimento específico do problema</a:t>
            </a:r>
            <a:r>
              <a:rPr lang="pt-BR" sz="2400" smtClean="0"/>
              <a:t> na escolha do próximo nó a ser expandido</a:t>
            </a:r>
          </a:p>
          <a:p>
            <a:pPr lvl="1" eaLnBrk="1" hangingPunct="1"/>
            <a:r>
              <a:rPr lang="pt-BR" sz="2200" smtClean="0"/>
              <a:t>barco perdido</a:t>
            </a:r>
          </a:p>
          <a:p>
            <a:pPr lvl="2" eaLnBrk="1" hangingPunct="1"/>
            <a:r>
              <a:rPr lang="pt-BR" sz="2000" smtClean="0"/>
              <a:t>correntes marítimas, vento, etc...</a:t>
            </a:r>
          </a:p>
          <a:p>
            <a:pPr eaLnBrk="1" hangingPunct="1"/>
            <a:r>
              <a:rPr lang="pt-BR" sz="2400" smtClean="0"/>
              <a:t>Aplicam de uma </a:t>
            </a:r>
            <a:r>
              <a:rPr lang="pt-BR" sz="2400" smtClean="0">
                <a:solidFill>
                  <a:srgbClr val="990099"/>
                </a:solidFill>
              </a:rPr>
              <a:t>função de avaliação</a:t>
            </a:r>
            <a:r>
              <a:rPr lang="pt-BR" sz="2400" smtClean="0"/>
              <a:t> a cada nó na fronteira do espaço de estados</a:t>
            </a:r>
          </a:p>
          <a:p>
            <a:pPr lvl="1" eaLnBrk="1" hangingPunct="1"/>
            <a:r>
              <a:rPr lang="pt-BR" sz="2200" smtClean="0"/>
              <a:t>essa função </a:t>
            </a:r>
            <a:r>
              <a:rPr lang="pt-BR" sz="2200" smtClean="0">
                <a:solidFill>
                  <a:srgbClr val="990099"/>
                </a:solidFill>
              </a:rPr>
              <a:t>estima o custo de caminho</a:t>
            </a:r>
            <a:r>
              <a:rPr lang="pt-BR" sz="2200" smtClean="0"/>
              <a:t> do nó atual até o objetivo mais próximo utilizando uma </a:t>
            </a:r>
            <a:r>
              <a:rPr lang="pt-BR" sz="2200" smtClean="0">
                <a:solidFill>
                  <a:srgbClr val="990099"/>
                </a:solidFill>
              </a:rPr>
              <a:t>função heurística</a:t>
            </a:r>
            <a:r>
              <a:rPr lang="pt-BR" sz="2200" smtClean="0"/>
              <a:t>.</a:t>
            </a:r>
          </a:p>
          <a:p>
            <a:pPr lvl="1" eaLnBrk="1" hangingPunct="1"/>
            <a:r>
              <a:rPr lang="pt-BR" sz="2200" smtClean="0"/>
              <a:t>Função heurística</a:t>
            </a:r>
          </a:p>
          <a:p>
            <a:pPr lvl="2" eaLnBrk="1" hangingPunct="1">
              <a:spcAft>
                <a:spcPct val="30000"/>
              </a:spcAft>
            </a:pPr>
            <a:r>
              <a:rPr lang="pt-BR" sz="2000" u="sng" smtClean="0">
                <a:solidFill>
                  <a:srgbClr val="800080"/>
                </a:solidFill>
              </a:rPr>
              <a:t>estima</a:t>
            </a:r>
            <a:r>
              <a:rPr lang="pt-BR" sz="2000" smtClean="0"/>
              <a:t> o custo do caminho mais barato do estado atual até  o estado final mais próximo.</a:t>
            </a:r>
            <a:endParaRPr lang="pt-BR" sz="1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2716B-2CDD-4075-BE8E-25D58D3EC71B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Heurística</a:t>
            </a:r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52600"/>
            <a:ext cx="8961438" cy="4114800"/>
          </a:xfrm>
          <a:noFill/>
        </p:spPr>
        <p:txBody>
          <a:bodyPr lIns="92075" tIns="46038" rIns="92075" bIns="46038"/>
          <a:lstStyle/>
          <a:p>
            <a:pPr eaLnBrk="1" hangingPunct="1">
              <a:spcAft>
                <a:spcPct val="25000"/>
              </a:spcAft>
            </a:pPr>
            <a:r>
              <a:rPr lang="pt-BR" smtClean="0"/>
              <a:t> Classes de algoritmos para busca heurística: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1. Busca pela melhor escolha (</a:t>
            </a:r>
            <a:r>
              <a:rPr lang="pt-BR" i="1" smtClean="0"/>
              <a:t>Best-First search</a:t>
            </a:r>
            <a:r>
              <a:rPr lang="pt-BR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2. Busca com limite de memória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3. Busca com melhora iterativa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4263E0-81F9-4127-BCC4-2354D761F830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19843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Busca pela Melhor Escolha</a:t>
            </a:r>
            <a:r>
              <a:rPr lang="pt-BR" smtClean="0">
                <a:solidFill>
                  <a:srgbClr val="990099"/>
                </a:solidFill>
              </a:rPr>
              <a:t/>
            </a:r>
            <a:br>
              <a:rPr lang="pt-BR" smtClean="0">
                <a:solidFill>
                  <a:srgbClr val="990099"/>
                </a:solidFill>
              </a:rPr>
            </a:br>
            <a:r>
              <a:rPr lang="pt-BR" sz="3200" i="1" smtClean="0">
                <a:solidFill>
                  <a:srgbClr val="990099"/>
                </a:solidFill>
              </a:rPr>
              <a:t>Best-First Search</a:t>
            </a:r>
          </a:p>
        </p:txBody>
      </p:sp>
      <p:sp>
        <p:nvSpPr>
          <p:cNvPr id="1229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690688"/>
            <a:ext cx="8782050" cy="4114800"/>
          </a:xfrm>
        </p:spPr>
        <p:txBody>
          <a:bodyPr/>
          <a:lstStyle/>
          <a:p>
            <a:pPr eaLnBrk="1" hangingPunct="1"/>
            <a:r>
              <a:rPr lang="pt-BR" sz="3200" smtClean="0"/>
              <a:t>Busca pela Melhor Escolha - </a:t>
            </a:r>
            <a:r>
              <a:rPr lang="pt-BR" sz="3200" smtClean="0">
                <a:solidFill>
                  <a:srgbClr val="990099"/>
                </a:solidFill>
              </a:rPr>
              <a:t>BME</a:t>
            </a:r>
            <a:r>
              <a:rPr lang="pt-BR" smtClean="0"/>
              <a:t> </a:t>
            </a:r>
          </a:p>
          <a:p>
            <a:pPr lvl="1" eaLnBrk="1" hangingPunct="1"/>
            <a:r>
              <a:rPr lang="pt-BR" smtClean="0"/>
              <a:t>Busca genérica onde o </a:t>
            </a:r>
            <a:r>
              <a:rPr lang="pt-BR" smtClean="0">
                <a:solidFill>
                  <a:srgbClr val="990099"/>
                </a:solidFill>
              </a:rPr>
              <a:t>nó de menor custo “aparente”</a:t>
            </a:r>
            <a:r>
              <a:rPr lang="pt-BR" smtClean="0"/>
              <a:t> na fronteira do espaço de estados é expandido primeiro</a:t>
            </a:r>
          </a:p>
          <a:p>
            <a:pPr eaLnBrk="1" hangingPunct="1"/>
            <a:r>
              <a:rPr lang="pt-BR" smtClean="0"/>
              <a:t>Duas abordagens básicas:</a:t>
            </a:r>
          </a:p>
          <a:p>
            <a:pPr lvl="1" eaLnBrk="1" hangingPunct="1"/>
            <a:r>
              <a:rPr lang="pt-BR" smtClean="0"/>
              <a:t>1. Busca Gulosa (Greedy search)  </a:t>
            </a:r>
          </a:p>
          <a:p>
            <a:pPr lvl="1" eaLnBrk="1" hangingPunct="1"/>
            <a:r>
              <a:rPr lang="pt-BR" smtClean="0"/>
              <a:t>2. Algoritmo A*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F12172-3BC6-49F9-8FD1-025D3EA920B5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212725"/>
            <a:ext cx="8758238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pela Melhor Escolha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>
                <a:solidFill>
                  <a:srgbClr val="990099"/>
                </a:solidFill>
              </a:rPr>
              <a:t>Algoritmo geral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865313"/>
            <a:ext cx="9288463" cy="4516437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u="sng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Função-Insere</a:t>
            </a:r>
            <a:r>
              <a:rPr lang="pt-BR" b="1" smtClean="0">
                <a:solidFill>
                  <a:srgbClr val="990099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mtClean="0"/>
              <a:t>insere novos nós na fronteira </a:t>
            </a:r>
            <a:r>
              <a:rPr lang="pt-BR" smtClean="0">
                <a:solidFill>
                  <a:srgbClr val="990099"/>
                </a:solidFill>
              </a:rPr>
              <a:t>ordenados</a:t>
            </a:r>
            <a:r>
              <a:rPr lang="pt-BR" smtClean="0"/>
              <a:t> com base na </a:t>
            </a:r>
            <a:r>
              <a:rPr lang="pt-BR" smtClean="0">
                <a:solidFill>
                  <a:srgbClr val="990099"/>
                </a:solidFill>
              </a:rPr>
              <a:t>Função-Avaliação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mtClean="0"/>
              <a:t>Que está baseada na</a:t>
            </a:r>
            <a:r>
              <a:rPr lang="pt-BR" smtClean="0">
                <a:solidFill>
                  <a:srgbClr val="990099"/>
                </a:solidFill>
              </a:rPr>
              <a:t> função heurística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2400" smtClean="0"/>
              <a:t>	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2400" smtClean="0"/>
              <a:t>função </a:t>
            </a:r>
            <a:r>
              <a:rPr lang="pt-BR" sz="2400" u="sng" smtClean="0"/>
              <a:t>Busca-Melhor-Escolha</a:t>
            </a:r>
            <a:r>
              <a:rPr lang="pt-BR" sz="2400" b="1" smtClean="0"/>
              <a:t> (</a:t>
            </a:r>
            <a:r>
              <a:rPr lang="pt-BR" sz="2400" i="1" smtClean="0"/>
              <a:t>problema</a:t>
            </a:r>
            <a:r>
              <a:rPr lang="pt-BR" sz="2400" smtClean="0"/>
              <a:t>, </a:t>
            </a:r>
            <a:r>
              <a:rPr lang="pt-BR" sz="2400" i="1" smtClean="0"/>
              <a:t>Função-Avaliação</a:t>
            </a:r>
            <a:r>
              <a:rPr lang="pt-BR" sz="2400" b="1" smtClean="0"/>
              <a:t>)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2400" b="1" smtClean="0"/>
              <a:t>		                             </a:t>
            </a:r>
            <a:r>
              <a:rPr lang="pt-BR" sz="2400" smtClean="0"/>
              <a:t>retorna </a:t>
            </a:r>
            <a:r>
              <a:rPr lang="pt-BR" sz="2400" b="1" smtClean="0"/>
              <a:t>uma solução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Busca-Genérica</a:t>
            </a:r>
            <a:r>
              <a:rPr lang="pt-BR" b="1" smtClean="0"/>
              <a:t> </a:t>
            </a:r>
            <a:r>
              <a:rPr lang="pt-BR" smtClean="0"/>
              <a:t>(</a:t>
            </a:r>
            <a:r>
              <a:rPr lang="pt-BR" i="1" smtClean="0"/>
              <a:t>problema, Função-Insere</a:t>
            </a:r>
            <a:r>
              <a:rPr lang="pt-BR" smtClean="0"/>
              <a:t>)</a:t>
            </a:r>
            <a:endParaRPr lang="pt-BR" b="1" smtClean="0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701675" y="4076700"/>
            <a:ext cx="9288463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E55B43-54E3-4173-ADC8-FE5A7A4FF352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9845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BME: Busca Gulosa</a:t>
            </a: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9558338" cy="4640262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50000"/>
              </a:spcBef>
            </a:pPr>
            <a:r>
              <a:rPr lang="pt-BR" sz="2400" smtClean="0"/>
              <a:t>Semelhante à busca em profundidade com </a:t>
            </a:r>
            <a:r>
              <a:rPr lang="pt-BR" sz="2400" i="1" smtClean="0"/>
              <a:t>backtracking</a:t>
            </a:r>
          </a:p>
          <a:p>
            <a:pPr eaLnBrk="1" hangingPunct="1">
              <a:spcBef>
                <a:spcPct val="50000"/>
              </a:spcBef>
            </a:pPr>
            <a:r>
              <a:rPr lang="pt-BR" sz="2400" smtClean="0"/>
              <a:t>Tenta expandir o </a:t>
            </a:r>
            <a:r>
              <a:rPr lang="pt-BR" sz="2400" smtClean="0">
                <a:solidFill>
                  <a:srgbClr val="800080"/>
                </a:solidFill>
              </a:rPr>
              <a:t>nó mais próximo do nó final</a:t>
            </a:r>
            <a:r>
              <a:rPr lang="pt-BR" sz="2400" smtClean="0"/>
              <a:t> com base na estimativa feita pela </a:t>
            </a:r>
            <a:r>
              <a:rPr lang="pt-BR" sz="2400" smtClean="0">
                <a:solidFill>
                  <a:srgbClr val="800080"/>
                </a:solidFill>
              </a:rPr>
              <a:t>função heurística </a:t>
            </a:r>
            <a:r>
              <a:rPr lang="pt-BR" sz="2400" i="1" smtClean="0">
                <a:solidFill>
                  <a:srgbClr val="800080"/>
                </a:solidFill>
              </a:rPr>
              <a:t>h</a:t>
            </a:r>
          </a:p>
          <a:p>
            <a:pPr eaLnBrk="1" hangingPunct="1">
              <a:spcBef>
                <a:spcPct val="50000"/>
              </a:spcBef>
            </a:pPr>
            <a:r>
              <a:rPr lang="pt-BR" sz="2400" i="1" smtClean="0">
                <a:solidFill>
                  <a:srgbClr val="990099"/>
                </a:solidFill>
              </a:rPr>
              <a:t>Função-Avaliação</a:t>
            </a:r>
          </a:p>
          <a:p>
            <a:pPr lvl="1" eaLnBrk="1" hangingPunct="1">
              <a:spcBef>
                <a:spcPct val="50000"/>
              </a:spcBef>
            </a:pPr>
            <a:r>
              <a:rPr lang="pt-BR" sz="2200" smtClean="0"/>
              <a:t>função heurística </a:t>
            </a:r>
            <a:r>
              <a:rPr lang="pt-BR" sz="2200" i="1" smtClean="0"/>
              <a:t>h</a:t>
            </a:r>
          </a:p>
          <a:p>
            <a:pPr lvl="1" eaLnBrk="1" hangingPunct="1">
              <a:spcBef>
                <a:spcPct val="50000"/>
              </a:spcBef>
            </a:pPr>
            <a:endParaRPr lang="pt-BR" sz="2200" smtClean="0"/>
          </a:p>
          <a:p>
            <a:pPr eaLnBrk="1" hangingPunct="1">
              <a:spcBef>
                <a:spcPct val="70000"/>
              </a:spcBef>
            </a:pPr>
            <a:endParaRPr lang="pt-BR" sz="2400" smtClean="0"/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24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30E97-F22E-4948-A43F-0F306FA70C68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Funções Heurísticas</a:t>
            </a:r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 </a:t>
            </a:r>
            <a:r>
              <a:rPr lang="pt-BR" smtClean="0"/>
              <a:t>Função heurística - </a:t>
            </a:r>
            <a:r>
              <a:rPr lang="pt-BR" i="1" smtClean="0"/>
              <a:t>h</a:t>
            </a:r>
            <a:r>
              <a:rPr lang="pt-BR" smtClean="0"/>
              <a:t> </a:t>
            </a:r>
          </a:p>
          <a:p>
            <a:pPr lvl="1" eaLnBrk="1" hangingPunct="1">
              <a:spcAft>
                <a:spcPct val="30000"/>
              </a:spcAft>
            </a:pPr>
            <a:r>
              <a:rPr lang="pt-BR" smtClean="0">
                <a:solidFill>
                  <a:srgbClr val="800080"/>
                </a:solidFill>
              </a:rPr>
              <a:t>estima</a:t>
            </a:r>
            <a:r>
              <a:rPr lang="pt-BR" smtClean="0"/>
              <a:t> o custo do caminho mais barato do estado atual até  o estado final mais próximo.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pt-BR" smtClean="0"/>
              <a:t> Funções heurísticas são específicas para cada problema</a:t>
            </a:r>
          </a:p>
          <a:p>
            <a:pPr eaLnBrk="1" hangingPunct="1"/>
            <a:r>
              <a:rPr lang="pt-BR" smtClean="0"/>
              <a:t> Exemplo: </a:t>
            </a:r>
          </a:p>
          <a:p>
            <a:pPr lvl="1" eaLnBrk="1" hangingPunct="1"/>
            <a:r>
              <a:rPr lang="pt-BR" smtClean="0"/>
              <a:t>encontrar a rota mais barata de</a:t>
            </a:r>
            <a:r>
              <a:rPr lang="pt-BR" sz="2800" smtClean="0"/>
              <a:t> </a:t>
            </a:r>
            <a:r>
              <a:rPr lang="pt-BR" smtClean="0"/>
              <a:t>Canudos a Petrolândia </a:t>
            </a:r>
            <a:endParaRPr lang="pt-BR" sz="2800" smtClean="0"/>
          </a:p>
          <a:p>
            <a:pPr lvl="1" eaLnBrk="1" hangingPunct="1">
              <a:spcAft>
                <a:spcPct val="55000"/>
              </a:spcAft>
            </a:pPr>
            <a:r>
              <a:rPr lang="pt-BR" i="1" smtClean="0"/>
              <a:t>h</a:t>
            </a:r>
            <a:r>
              <a:rPr lang="pt-BR" i="1" baseline="-25000" smtClean="0"/>
              <a:t>dd</a:t>
            </a:r>
            <a:r>
              <a:rPr lang="pt-BR" i="1" smtClean="0"/>
              <a:t>(n) </a:t>
            </a:r>
            <a:r>
              <a:rPr lang="pt-BR" smtClean="0"/>
              <a:t>= distância direta entre o nó </a:t>
            </a:r>
            <a:r>
              <a:rPr lang="pt-BR" i="1" smtClean="0"/>
              <a:t>n</a:t>
            </a:r>
            <a:r>
              <a:rPr lang="pt-BR" smtClean="0"/>
              <a:t> e o nó final.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953D1A-4BA9-426C-92FF-6B3507FD794A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68300"/>
            <a:ext cx="8788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Funções Heurísticas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90575" y="1676400"/>
            <a:ext cx="8963025" cy="42735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Como escolher uma boa função heurística?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ela deve ser </a:t>
            </a:r>
            <a:r>
              <a:rPr lang="pt-BR" smtClean="0">
                <a:solidFill>
                  <a:srgbClr val="800080"/>
                </a:solidFill>
              </a:rPr>
              <a:t>admissível</a:t>
            </a:r>
          </a:p>
          <a:p>
            <a:pPr lvl="1" eaLnBrk="1" hangingPunct="1">
              <a:lnSpc>
                <a:spcPct val="90000"/>
              </a:lnSpc>
              <a:spcAft>
                <a:spcPct val="55000"/>
              </a:spcAft>
            </a:pPr>
            <a:r>
              <a:rPr lang="pt-BR" smtClean="0"/>
              <a:t>i.e., nunca </a:t>
            </a:r>
            <a:r>
              <a:rPr lang="pt-BR" i="1" smtClean="0"/>
              <a:t>superestimar</a:t>
            </a:r>
            <a:r>
              <a:rPr lang="pt-BR" smtClean="0"/>
              <a:t> o custo real da solução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Distância direta (</a:t>
            </a:r>
            <a:r>
              <a:rPr lang="pt-BR" i="1" smtClean="0"/>
              <a:t>h</a:t>
            </a:r>
            <a:r>
              <a:rPr lang="pt-BR" i="1" baseline="-25000" smtClean="0"/>
              <a:t>dd</a:t>
            </a:r>
            <a:r>
              <a:rPr lang="pt-BR" smtClean="0"/>
              <a:t>) é </a:t>
            </a:r>
            <a:r>
              <a:rPr lang="pt-BR" i="1" smtClean="0">
                <a:solidFill>
                  <a:srgbClr val="800080"/>
                </a:solidFill>
              </a:rPr>
              <a:t>admissível</a:t>
            </a:r>
            <a:r>
              <a:rPr lang="pt-BR" smtClean="0"/>
              <a:t> porque o caminho mais curto entre dois pontos é sempre uma linha reta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mtClean="0">
                <a:solidFill>
                  <a:srgbClr val="800080"/>
                </a:solidFill>
              </a:rPr>
              <a:t>Veremos mais sobre isso na próxima aula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4634</TotalTime>
  <Words>1126</Words>
  <Application>Microsoft Office PowerPoint</Application>
  <PresentationFormat>Personalizar</PresentationFormat>
  <Paragraphs>162</Paragraphs>
  <Slides>25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7" baseType="lpstr">
      <vt:lpstr>Plano grafico</vt:lpstr>
      <vt:lpstr>Image</vt:lpstr>
      <vt:lpstr>Introdução aos Agentes Inteligentes Busca Heurística (Informada)</vt:lpstr>
      <vt:lpstr> Estratégias de Busca Exaustiva (Cega)</vt:lpstr>
      <vt:lpstr>Estratégias Busca Heurística (Informada)</vt:lpstr>
      <vt:lpstr>Busca Heurística</vt:lpstr>
      <vt:lpstr>Busca pela Melhor Escolha Best-First Search</vt:lpstr>
      <vt:lpstr>Busca pela Melhor Escolha  Algoritmo geral</vt:lpstr>
      <vt:lpstr>BME: Busca Gulosa</vt:lpstr>
      <vt:lpstr>Funções Heurísticas</vt:lpstr>
      <vt:lpstr>Funções Heurísticas</vt:lpstr>
      <vt:lpstr>Slide 10</vt:lpstr>
      <vt:lpstr>Busca Gulosa</vt:lpstr>
      <vt:lpstr>Busca Gulosa</vt:lpstr>
      <vt:lpstr>BME: Algoritmo A*</vt:lpstr>
      <vt:lpstr>Algoritmo A*</vt:lpstr>
      <vt:lpstr>Algoritmo A*: outro exemplo</vt:lpstr>
      <vt:lpstr>Se fosse pela Busca Gulosa...</vt:lpstr>
      <vt:lpstr>Usando A*</vt:lpstr>
      <vt:lpstr>Algoritmo A*:  Análise do comportamento</vt:lpstr>
      <vt:lpstr>Algoritmo A*  Análise do comportamento</vt:lpstr>
      <vt:lpstr>Algoritmo A*  Análise do comportamento</vt:lpstr>
      <vt:lpstr>A* define Contornos</vt:lpstr>
      <vt:lpstr>Busca com Limite de Memória  Memory Bounded Search</vt:lpstr>
      <vt:lpstr>IDA* - Iterative Deepening A*</vt:lpstr>
      <vt:lpstr>SMA*  - Simplified Memory-Bounded A* 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441</cp:revision>
  <cp:lastPrinted>2000-04-01T15:16:47Z</cp:lastPrinted>
  <dcterms:created xsi:type="dcterms:W3CDTF">1997-10-22T21:28:29Z</dcterms:created>
  <dcterms:modified xsi:type="dcterms:W3CDTF">2019-02-26T13:12:28Z</dcterms:modified>
</cp:coreProperties>
</file>