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9"/>
  </p:notesMasterIdLst>
  <p:handoutMasterIdLst>
    <p:handoutMasterId r:id="rId30"/>
  </p:handoutMasterIdLst>
  <p:sldIdLst>
    <p:sldId id="354" r:id="rId2"/>
    <p:sldId id="257" r:id="rId3"/>
    <p:sldId id="276" r:id="rId4"/>
    <p:sldId id="329" r:id="rId5"/>
    <p:sldId id="351" r:id="rId6"/>
    <p:sldId id="355" r:id="rId7"/>
    <p:sldId id="344" r:id="rId8"/>
    <p:sldId id="331" r:id="rId9"/>
    <p:sldId id="332" r:id="rId10"/>
    <p:sldId id="333" r:id="rId11"/>
    <p:sldId id="345" r:id="rId12"/>
    <p:sldId id="350" r:id="rId13"/>
    <p:sldId id="334" r:id="rId14"/>
    <p:sldId id="335" r:id="rId15"/>
    <p:sldId id="336" r:id="rId16"/>
    <p:sldId id="338" r:id="rId17"/>
    <p:sldId id="356" r:id="rId18"/>
    <p:sldId id="281" r:id="rId19"/>
    <p:sldId id="339" r:id="rId20"/>
    <p:sldId id="286" r:id="rId21"/>
    <p:sldId id="357" r:id="rId22"/>
    <p:sldId id="347" r:id="rId23"/>
    <p:sldId id="359" r:id="rId24"/>
    <p:sldId id="348" r:id="rId25"/>
    <p:sldId id="283" r:id="rId26"/>
    <p:sldId id="349" r:id="rId27"/>
    <p:sldId id="358" r:id="rId28"/>
  </p:sldIdLst>
  <p:sldSz cx="10333038" cy="6858000"/>
  <p:notesSz cx="6858000" cy="93932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06" autoAdjust="0"/>
    <p:restoredTop sz="90929"/>
  </p:normalViewPr>
  <p:slideViewPr>
    <p:cSldViewPr>
      <p:cViewPr varScale="1">
        <p:scale>
          <a:sx n="63" d="100"/>
          <a:sy n="63" d="100"/>
        </p:scale>
        <p:origin x="-126" y="-216"/>
      </p:cViewPr>
      <p:guideLst>
        <p:guide orient="horz" pos="2160"/>
        <p:guide pos="32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85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18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>
            <a:lvl1pPr defTabSz="9556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-1588"/>
            <a:ext cx="29718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1750"/>
            <a:ext cx="29718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b" anchorCtr="0" compatLnSpc="1">
            <a:prstTxWarp prst="textNoShape">
              <a:avLst/>
            </a:prstTxWarp>
          </a:bodyPr>
          <a:lstStyle>
            <a:lvl1pPr defTabSz="9556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921750"/>
            <a:ext cx="29718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9BA5D03-AE85-4081-8678-D46DCD3F78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63588" y="693738"/>
            <a:ext cx="5330825" cy="35385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4464050"/>
            <a:ext cx="5070475" cy="4235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63588" y="693738"/>
            <a:ext cx="5330825" cy="35385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4464050"/>
            <a:ext cx="5070475" cy="4235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63588" y="693738"/>
            <a:ext cx="5330825" cy="35385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4464050"/>
            <a:ext cx="5070475" cy="4235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63588" y="693738"/>
            <a:ext cx="5330825" cy="35385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4464050"/>
            <a:ext cx="5070475" cy="4235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63588" y="693738"/>
            <a:ext cx="5330825" cy="35385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4464050"/>
            <a:ext cx="5070475" cy="4235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63588" y="693738"/>
            <a:ext cx="5330825" cy="35385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4464050"/>
            <a:ext cx="5070475" cy="4235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4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3" y="863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9" cy="1812"/>
              <a:chOff x="1480" y="1952"/>
              <a:chExt cx="3809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1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9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553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119188" y="1752600"/>
            <a:ext cx="878363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553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119188" y="3309938"/>
            <a:ext cx="723265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056D2-C8AE-4491-AB57-C4275821A2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86EDF-6D0C-4A25-AC95-48959EC816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31075" y="44450"/>
            <a:ext cx="2212975" cy="567055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8975" y="44450"/>
            <a:ext cx="6489700" cy="567055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0B9BB-AF4F-4914-A021-9C307D319A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EDEB4-26B6-433C-90D5-E666553105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5975" y="4406900"/>
            <a:ext cx="87836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15975" y="2906713"/>
            <a:ext cx="87836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218B5-EE7B-40B6-BBD0-38DFCFE33A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29225" y="16002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F1E6C-A9CB-401E-9927-09AF8B6F73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4638"/>
            <a:ext cx="930116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5938" y="1535113"/>
            <a:ext cx="45656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5938" y="2174875"/>
            <a:ext cx="45656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48275" y="1535113"/>
            <a:ext cx="45688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48275" y="2174875"/>
            <a:ext cx="45688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C6134-DA94-4CD1-B2B4-47600C984B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7207E-24CE-4D19-BE68-7EF188B7D3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D981C-7C66-4807-8F67-7912E7F582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3050"/>
            <a:ext cx="340042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0188" y="273050"/>
            <a:ext cx="57769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15938" y="1435100"/>
            <a:ext cx="34004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A6BCA-1528-4F0A-946C-ABF535E215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25650" y="4800600"/>
            <a:ext cx="6199188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25650" y="612775"/>
            <a:ext cx="619918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25650" y="5367338"/>
            <a:ext cx="61991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3BBB6-149A-4801-948A-FA62246AE0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7176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7183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5427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7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7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8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8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8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8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8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8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8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8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8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8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9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9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9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9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9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9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9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9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29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7184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5430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0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0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0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0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0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0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0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0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0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1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1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1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1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1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1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1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1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1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1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2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2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2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2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2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2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2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2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32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5432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5433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7179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54332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5433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54334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7171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88975" y="44450"/>
            <a:ext cx="87836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7172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87820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43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4700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43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30600" y="6248400"/>
            <a:ext cx="327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5688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851059C-A6CE-4089-B975-763CA90802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2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5863" y="1709738"/>
            <a:ext cx="8191500" cy="1143000"/>
          </a:xfrm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lang="pt-BR" smtClean="0"/>
              <a:t>Introdução aos Agentes Inteligentes</a:t>
            </a:r>
            <a:r>
              <a:rPr lang="pt-BR" sz="3200" smtClean="0"/>
              <a:t/>
            </a:r>
            <a:br>
              <a:rPr lang="pt-BR" sz="3200" smtClean="0"/>
            </a:br>
            <a:r>
              <a:rPr lang="pt-BR" sz="3200" smtClean="0"/>
              <a:t>Busca Cega (Exaustiva)</a:t>
            </a:r>
            <a:endParaRPr lang="pt-BR" sz="3200" smtClean="0">
              <a:solidFill>
                <a:srgbClr val="990099"/>
              </a:solidFill>
            </a:endParaRPr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119188" y="3621088"/>
            <a:ext cx="7232650" cy="1320800"/>
          </a:xfrm>
        </p:spPr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484188"/>
            <a:ext cx="8770938" cy="641350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de Custo Uniforme</a:t>
            </a:r>
          </a:p>
        </p:txBody>
      </p:sp>
      <p:pic>
        <p:nvPicPr>
          <p:cNvPr id="16387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7125" y="1774825"/>
            <a:ext cx="8374063" cy="493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73125" y="288925"/>
            <a:ext cx="8758238" cy="1006475"/>
          </a:xfrm>
        </p:spPr>
        <p:txBody>
          <a:bodyPr/>
          <a:lstStyle/>
          <a:p>
            <a:pPr eaLnBrk="1" hangingPunct="1"/>
            <a:r>
              <a:rPr lang="pt-BR" smtClean="0"/>
              <a:t>Busca de Custo Uniforme</a:t>
            </a:r>
            <a:br>
              <a:rPr lang="pt-BR" smtClean="0"/>
            </a:br>
            <a:r>
              <a:rPr lang="pt-BR" sz="3200" smtClean="0"/>
              <a:t>Fronteira do exemplo anterior</a:t>
            </a:r>
            <a:endParaRPr lang="pt-BR" smtClean="0"/>
          </a:p>
        </p:txBody>
      </p:sp>
      <p:sp>
        <p:nvSpPr>
          <p:cNvPr id="17411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963025" cy="4648200"/>
          </a:xfrm>
        </p:spPr>
        <p:txBody>
          <a:bodyPr/>
          <a:lstStyle/>
          <a:p>
            <a:pPr eaLnBrk="1" hangingPunct="1"/>
            <a:r>
              <a:rPr lang="pt-BR" sz="2400" smtClean="0"/>
              <a:t>F = {S}</a:t>
            </a:r>
          </a:p>
          <a:p>
            <a:pPr lvl="1" eaLnBrk="1" hangingPunct="1"/>
            <a:r>
              <a:rPr lang="pt-BR" sz="2000" smtClean="0"/>
              <a:t>testa se S é o estado objetivo, expande-o e guarda seus filhos A, B e C ordenadamente na fronteira</a:t>
            </a:r>
          </a:p>
          <a:p>
            <a:pPr eaLnBrk="1" hangingPunct="1"/>
            <a:r>
              <a:rPr lang="pt-BR" sz="2400" smtClean="0"/>
              <a:t>F = {A, B, C}</a:t>
            </a:r>
          </a:p>
          <a:p>
            <a:pPr lvl="1" eaLnBrk="1" hangingPunct="1"/>
            <a:r>
              <a:rPr lang="pt-BR" sz="2000" smtClean="0"/>
              <a:t>testa A, expande-o e guarda seu filho G</a:t>
            </a:r>
            <a:r>
              <a:rPr lang="pt-BR" sz="1200" smtClean="0"/>
              <a:t>A</a:t>
            </a:r>
            <a:r>
              <a:rPr lang="pt-BR" sz="2000" smtClean="0"/>
              <a:t>  ordenadamente</a:t>
            </a:r>
          </a:p>
          <a:p>
            <a:pPr lvl="1" eaLnBrk="1" hangingPunct="1"/>
            <a:r>
              <a:rPr lang="pt-BR" sz="2000" b="1" smtClean="0"/>
              <a:t>obs.:</a:t>
            </a:r>
            <a:r>
              <a:rPr lang="pt-BR" sz="2000" smtClean="0"/>
              <a:t> o algoritmo de geração e teste guarda na fronteira todos os nós gerados, testando se um nó é o objetivo apenas quando ele é retirado da lista!</a:t>
            </a:r>
          </a:p>
          <a:p>
            <a:pPr eaLnBrk="1" hangingPunct="1"/>
            <a:r>
              <a:rPr lang="pt-BR" sz="2400" smtClean="0"/>
              <a:t>F= {B, G</a:t>
            </a:r>
            <a:r>
              <a:rPr lang="pt-BR" sz="1400" smtClean="0"/>
              <a:t>A</a:t>
            </a:r>
            <a:r>
              <a:rPr lang="pt-BR" sz="2400" smtClean="0"/>
              <a:t>, C}</a:t>
            </a:r>
          </a:p>
          <a:p>
            <a:pPr lvl="1" eaLnBrk="1" hangingPunct="1"/>
            <a:r>
              <a:rPr lang="pt-BR" sz="2000" smtClean="0"/>
              <a:t>testa B, expande-o e guarda seu filho G</a:t>
            </a:r>
            <a:r>
              <a:rPr lang="pt-BR" sz="1200" smtClean="0"/>
              <a:t>B</a:t>
            </a:r>
            <a:r>
              <a:rPr lang="pt-BR" sz="2000" smtClean="0"/>
              <a:t> ordenadamente</a:t>
            </a:r>
          </a:p>
          <a:p>
            <a:pPr eaLnBrk="1" hangingPunct="1"/>
            <a:r>
              <a:rPr lang="pt-BR" sz="2400" smtClean="0"/>
              <a:t>F= {G</a:t>
            </a:r>
            <a:r>
              <a:rPr lang="pt-BR" sz="1400" smtClean="0"/>
              <a:t>B</a:t>
            </a:r>
            <a:r>
              <a:rPr lang="pt-BR" sz="2400" smtClean="0"/>
              <a:t>, G</a:t>
            </a:r>
            <a:r>
              <a:rPr lang="pt-BR" sz="1400" smtClean="0"/>
              <a:t>A</a:t>
            </a:r>
            <a:r>
              <a:rPr lang="pt-BR" sz="2400" smtClean="0"/>
              <a:t>, C}</a:t>
            </a:r>
          </a:p>
          <a:p>
            <a:pPr lvl="1" eaLnBrk="1" hangingPunct="1"/>
            <a:r>
              <a:rPr lang="pt-BR" sz="2000" smtClean="0"/>
              <a:t>testa G</a:t>
            </a:r>
            <a:r>
              <a:rPr lang="pt-BR" sz="1200" smtClean="0"/>
              <a:t>B</a:t>
            </a:r>
            <a:r>
              <a:rPr lang="pt-BR" sz="2000" smtClean="0"/>
              <a:t> e para!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8975" y="273050"/>
            <a:ext cx="8783638" cy="685800"/>
          </a:xfrm>
        </p:spPr>
        <p:txBody>
          <a:bodyPr/>
          <a:lstStyle/>
          <a:p>
            <a:pPr eaLnBrk="1" hangingPunct="1"/>
            <a:r>
              <a:rPr lang="pt-BR" smtClean="0"/>
              <a:t>Busca de Custo Uniforme</a:t>
            </a:r>
          </a:p>
        </p:txBody>
      </p:sp>
      <p:sp>
        <p:nvSpPr>
          <p:cNvPr id="1843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00200"/>
            <a:ext cx="8961438" cy="4648200"/>
          </a:xfrm>
        </p:spPr>
        <p:txBody>
          <a:bodyPr/>
          <a:lstStyle/>
          <a:p>
            <a:pPr eaLnBrk="1" hangingPunct="1"/>
            <a:r>
              <a:rPr lang="pt-BR" sz="2400" smtClean="0"/>
              <a:t>Esta estratégia é </a:t>
            </a:r>
            <a:r>
              <a:rPr lang="pt-BR" sz="2400" i="1" smtClean="0"/>
              <a:t>completa</a:t>
            </a:r>
            <a:endParaRPr lang="pt-BR" sz="2400" smtClean="0"/>
          </a:p>
          <a:p>
            <a:pPr eaLnBrk="1" hangingPunct="1"/>
            <a:r>
              <a:rPr lang="pt-BR" sz="2400" smtClean="0"/>
              <a:t>É </a:t>
            </a:r>
            <a:r>
              <a:rPr lang="pt-BR" sz="2400" i="1" smtClean="0"/>
              <a:t>ótima</a:t>
            </a:r>
            <a:r>
              <a:rPr lang="pt-BR" sz="2400" smtClean="0"/>
              <a:t> se</a:t>
            </a:r>
          </a:p>
          <a:p>
            <a:pPr lvl="1" eaLnBrk="1" hangingPunct="1"/>
            <a:r>
              <a:rPr lang="pt-BR" sz="2000" smtClean="0"/>
              <a:t>g (sucessor(n))  </a:t>
            </a:r>
            <a:r>
              <a:rPr lang="pt-BR" sz="2000" smtClean="0">
                <a:latin typeface="Symbol" pitchFamily="18" charset="2"/>
              </a:rPr>
              <a:t>³</a:t>
            </a:r>
            <a:r>
              <a:rPr lang="pt-BR" sz="2000" smtClean="0"/>
              <a:t>  g (n) </a:t>
            </a:r>
          </a:p>
          <a:p>
            <a:pPr lvl="2" eaLnBrk="1" hangingPunct="1"/>
            <a:r>
              <a:rPr lang="pt-BR" sz="2000" smtClean="0"/>
              <a:t>custo de caminho </a:t>
            </a:r>
            <a:r>
              <a:rPr lang="pt-BR" sz="2000" b="1" smtClean="0"/>
              <a:t>no mesmo caminho</a:t>
            </a:r>
            <a:r>
              <a:rPr lang="pt-BR" sz="2000" smtClean="0"/>
              <a:t> não decresce</a:t>
            </a:r>
          </a:p>
          <a:p>
            <a:pPr lvl="2" eaLnBrk="1" hangingPunct="1"/>
            <a:r>
              <a:rPr lang="pt-BR" sz="2000" smtClean="0"/>
              <a:t>i.e., não tem operadores com </a:t>
            </a:r>
            <a:r>
              <a:rPr lang="pt-BR" sz="2000" b="1" smtClean="0"/>
              <a:t>custo negativo</a:t>
            </a:r>
            <a:endParaRPr lang="pt-BR" sz="2000" smtClean="0"/>
          </a:p>
          <a:p>
            <a:pPr lvl="1" eaLnBrk="1" hangingPunct="1">
              <a:spcBef>
                <a:spcPct val="30000"/>
              </a:spcBef>
            </a:pPr>
            <a:r>
              <a:rPr lang="pt-BR" sz="2000" smtClean="0"/>
              <a:t>caso contrário, teríamos que expandir todo o espaço de estados em busca da melhor solução.</a:t>
            </a:r>
          </a:p>
          <a:p>
            <a:pPr lvl="2" eaLnBrk="1" hangingPunct="1"/>
            <a:r>
              <a:rPr lang="pt-BR" sz="2000" smtClean="0"/>
              <a:t>Ex. Seria necessário expandir também o nó C do exemplo, pois o próximo operador poderia ter custo associado = -13, por exemplo, gerando um  caminho mais barato do que através de B</a:t>
            </a:r>
          </a:p>
          <a:p>
            <a:pPr eaLnBrk="1" hangingPunct="1"/>
            <a:r>
              <a:rPr lang="pt-BR" sz="2400" smtClean="0"/>
              <a:t>Custo de tempo e de memória</a:t>
            </a:r>
          </a:p>
          <a:p>
            <a:pPr lvl="1" eaLnBrk="1" hangingPunct="1"/>
            <a:r>
              <a:rPr lang="pt-BR" sz="2000" smtClean="0"/>
              <a:t>teoricamente, igual ao da Busca em Largura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295275"/>
            <a:ext cx="8770938" cy="641350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em Profundidade</a:t>
            </a:r>
          </a:p>
        </p:txBody>
      </p:sp>
      <p:sp>
        <p:nvSpPr>
          <p:cNvPr id="19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00200"/>
            <a:ext cx="8961438" cy="5029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400" smtClean="0"/>
              <a:t>Ordem de expansão dos nós:</a:t>
            </a:r>
          </a:p>
          <a:p>
            <a:pPr lvl="1" eaLnBrk="1" hangingPunct="1">
              <a:spcAft>
                <a:spcPct val="50000"/>
              </a:spcAft>
            </a:pPr>
            <a:r>
              <a:rPr lang="pt-BR" sz="2000" smtClean="0"/>
              <a:t>sempre expande o nó no </a:t>
            </a:r>
            <a:r>
              <a:rPr lang="pt-BR" sz="2000" i="1" smtClean="0"/>
              <a:t>nível mais profundo</a:t>
            </a:r>
            <a:r>
              <a:rPr lang="pt-BR" sz="2000" smtClean="0"/>
              <a:t> da árvore: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/>
              <a:t>	1. nó raiz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/>
              <a:t>	2. primeiro nó de profundidade 1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/>
              <a:t>	3. primeiro nó de profundidade 2, etc….</a:t>
            </a:r>
          </a:p>
          <a:p>
            <a:pPr lvl="1" eaLnBrk="1" hangingPunct="1">
              <a:spcBef>
                <a:spcPct val="35000"/>
              </a:spcBef>
            </a:pPr>
            <a:r>
              <a:rPr lang="pt-BR" sz="2000" smtClean="0"/>
              <a:t>Quando um nó final não é solução, o algoritmo volta para expandir os nós que ainda estão na fronteira do espaço de estados</a:t>
            </a:r>
          </a:p>
          <a:p>
            <a:pPr eaLnBrk="1" hangingPunct="1">
              <a:spcAft>
                <a:spcPct val="80000"/>
              </a:spcAft>
            </a:pPr>
            <a:r>
              <a:rPr lang="pt-BR" sz="2400" smtClean="0"/>
              <a:t>Algoritmo: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b="1" smtClean="0"/>
              <a:t>função </a:t>
            </a:r>
            <a:r>
              <a:rPr lang="pt-BR" u="sng" smtClean="0"/>
              <a:t>Busca-em-Profundidade</a:t>
            </a:r>
            <a:r>
              <a:rPr lang="pt-BR" smtClean="0"/>
              <a:t> (</a:t>
            </a:r>
            <a:r>
              <a:rPr lang="pt-BR" i="1" smtClean="0"/>
              <a:t>problema</a:t>
            </a:r>
            <a:r>
              <a:rPr lang="pt-BR" smtClean="0"/>
              <a:t>)  </a:t>
            </a:r>
          </a:p>
          <a:p>
            <a:pPr eaLnBrk="1" hangingPunct="1"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pt-BR" sz="2400" b="1" smtClean="0"/>
              <a:t>		</a:t>
            </a:r>
            <a:r>
              <a:rPr lang="pt-BR" sz="2400" smtClean="0"/>
              <a:t>retorna </a:t>
            </a:r>
            <a:r>
              <a:rPr lang="pt-BR" sz="2400" b="1" smtClean="0"/>
              <a:t>uma solução ou falha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  </a:t>
            </a:r>
            <a:r>
              <a:rPr lang="pt-BR" u="sng" smtClean="0"/>
              <a:t>Busca-Genérica</a:t>
            </a:r>
            <a:r>
              <a:rPr lang="pt-BR" b="1" smtClean="0"/>
              <a:t> </a:t>
            </a:r>
            <a:r>
              <a:rPr lang="pt-BR" smtClean="0"/>
              <a:t>(</a:t>
            </a:r>
            <a:r>
              <a:rPr lang="pt-BR" i="1" smtClean="0"/>
              <a:t>problema</a:t>
            </a:r>
            <a:r>
              <a:rPr lang="pt-BR" smtClean="0"/>
              <a:t>, </a:t>
            </a:r>
            <a:r>
              <a:rPr lang="pt-BR" u="sng" smtClean="0"/>
              <a:t>Insere-no-Começo</a:t>
            </a:r>
            <a:r>
              <a:rPr lang="pt-BR" smtClean="0"/>
              <a:t>)</a:t>
            </a:r>
            <a:endParaRPr lang="pt-BR" sz="2000" b="1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206500" y="5013325"/>
            <a:ext cx="6911975" cy="17732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327025"/>
            <a:ext cx="8758238" cy="641350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em Profundidade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1370013" y="1371600"/>
            <a:ext cx="89630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5000"/>
              </a:spcBef>
              <a:spcAft>
                <a:spcPct val="25000"/>
              </a:spcAft>
            </a:pPr>
            <a:endParaRPr lang="pt-BR">
              <a:latin typeface="Arial" charset="0"/>
            </a:endParaRPr>
          </a:p>
          <a:p>
            <a:pPr marL="342900" indent="-342900">
              <a:spcBef>
                <a:spcPct val="25000"/>
              </a:spcBef>
              <a:spcAft>
                <a:spcPct val="25000"/>
              </a:spcAft>
            </a:pPr>
            <a:endParaRPr lang="pt-BR">
              <a:latin typeface="Arial" charset="0"/>
            </a:endParaRPr>
          </a:p>
        </p:txBody>
      </p:sp>
      <p:graphicFrame>
        <p:nvGraphicFramePr>
          <p:cNvPr id="3074" name="Object 4"/>
          <p:cNvGraphicFramePr>
            <a:graphicFrameLocks/>
          </p:cNvGraphicFramePr>
          <p:nvPr/>
        </p:nvGraphicFramePr>
        <p:xfrm>
          <a:off x="2339975" y="1987550"/>
          <a:ext cx="5643563" cy="4108450"/>
        </p:xfrm>
        <a:graphic>
          <a:graphicData uri="http://schemas.openxmlformats.org/presentationml/2006/ole">
            <p:oleObj spid="_x0000_s3074" name="Image" r:id="rId3" imgW="5643360" imgH="41083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79475" y="319088"/>
            <a:ext cx="8745538" cy="641350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em Profundidade</a:t>
            </a: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524000"/>
            <a:ext cx="89789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pt-BR" sz="2400" smtClean="0"/>
              <a:t>Esta estratégia </a:t>
            </a:r>
            <a:r>
              <a:rPr lang="pt-BR" sz="2400" smtClean="0">
                <a:solidFill>
                  <a:srgbClr val="990099"/>
                </a:solidFill>
              </a:rPr>
              <a:t>não é</a:t>
            </a:r>
            <a:r>
              <a:rPr lang="pt-BR" sz="2400" smtClean="0"/>
              <a:t> </a:t>
            </a:r>
            <a:r>
              <a:rPr lang="pt-BR" sz="2400" i="1" smtClean="0"/>
              <a:t>completa</a:t>
            </a:r>
            <a:r>
              <a:rPr lang="pt-BR" sz="2400" smtClean="0"/>
              <a:t> nem é </a:t>
            </a:r>
            <a:r>
              <a:rPr lang="pt-BR" sz="2400" i="1" smtClean="0"/>
              <a:t>ótima</a:t>
            </a:r>
            <a:r>
              <a:rPr lang="pt-BR" sz="240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pt-BR" sz="2400" smtClean="0"/>
              <a:t>Custo de memória: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mantém na memória o caminho sendo expandido no momento, e os nós irmãos dos nós no caminho (para possibilitar o </a:t>
            </a:r>
            <a:r>
              <a:rPr lang="pt-BR" sz="2000" i="1" smtClean="0"/>
              <a:t>backtracking</a:t>
            </a:r>
            <a:r>
              <a:rPr lang="pt-BR" sz="2000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>
                <a:solidFill>
                  <a:srgbClr val="800080"/>
                </a:solidFill>
              </a:rPr>
              <a:t>necessita armazenar apenas  </a:t>
            </a:r>
            <a:r>
              <a:rPr lang="pt-BR" sz="2000" i="1" smtClean="0">
                <a:solidFill>
                  <a:srgbClr val="800080"/>
                </a:solidFill>
              </a:rPr>
              <a:t>b.m  </a:t>
            </a:r>
            <a:r>
              <a:rPr lang="pt-BR" sz="2000" smtClean="0">
                <a:solidFill>
                  <a:srgbClr val="800080"/>
                </a:solidFill>
              </a:rPr>
              <a:t>nós para um espaço  de estados com fator de expansão </a:t>
            </a:r>
            <a:r>
              <a:rPr lang="pt-BR" sz="2000" i="1" smtClean="0">
                <a:solidFill>
                  <a:srgbClr val="800080"/>
                </a:solidFill>
              </a:rPr>
              <a:t> b</a:t>
            </a:r>
            <a:r>
              <a:rPr lang="pt-BR" sz="2000" smtClean="0">
                <a:solidFill>
                  <a:srgbClr val="800080"/>
                </a:solidFill>
              </a:rPr>
              <a:t>  e profundidade </a:t>
            </a:r>
            <a:r>
              <a:rPr lang="pt-BR" sz="2000" i="1" smtClean="0">
                <a:solidFill>
                  <a:srgbClr val="800080"/>
                </a:solidFill>
              </a:rPr>
              <a:t>m</a:t>
            </a:r>
            <a:r>
              <a:rPr lang="pt-BR" sz="2000" smtClean="0">
                <a:solidFill>
                  <a:srgbClr val="800080"/>
                </a:solidFill>
              </a:rPr>
              <a:t>, onde  </a:t>
            </a:r>
            <a:r>
              <a:rPr lang="pt-BR" sz="2000" i="1" smtClean="0">
                <a:solidFill>
                  <a:srgbClr val="800080"/>
                </a:solidFill>
              </a:rPr>
              <a:t>m</a:t>
            </a:r>
            <a:r>
              <a:rPr lang="pt-BR" sz="2000" smtClean="0">
                <a:solidFill>
                  <a:srgbClr val="800080"/>
                </a:solidFill>
              </a:rPr>
              <a:t> pode ser maior que </a:t>
            </a:r>
            <a:r>
              <a:rPr lang="pt-BR" sz="2000" i="1" smtClean="0">
                <a:solidFill>
                  <a:srgbClr val="800080"/>
                </a:solidFill>
              </a:rPr>
              <a:t>d</a:t>
            </a:r>
            <a:r>
              <a:rPr lang="pt-BR" sz="2000" smtClean="0">
                <a:solidFill>
                  <a:srgbClr val="800080"/>
                </a:solidFill>
              </a:rPr>
              <a:t> (profundidade da 1a. solução)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pt-BR" sz="2400" smtClean="0"/>
              <a:t>Custo de tempo: </a:t>
            </a:r>
            <a:r>
              <a:rPr lang="pt-BR" sz="2400" i="1" smtClean="0">
                <a:solidFill>
                  <a:srgbClr val="990099"/>
                </a:solidFill>
              </a:rPr>
              <a:t>O(b</a:t>
            </a:r>
            <a:r>
              <a:rPr lang="pt-BR" sz="2400" i="1" baseline="30000" smtClean="0">
                <a:solidFill>
                  <a:srgbClr val="990099"/>
                </a:solidFill>
              </a:rPr>
              <a:t>m</a:t>
            </a:r>
            <a:r>
              <a:rPr lang="pt-BR" sz="2400" i="1" smtClean="0">
                <a:solidFill>
                  <a:srgbClr val="990099"/>
                </a:solidFill>
              </a:rPr>
              <a:t>),</a:t>
            </a:r>
            <a:r>
              <a:rPr lang="pt-BR" sz="2400" smtClean="0"/>
              <a:t> no pior caso.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pt-BR" sz="2400" smtClean="0"/>
              <a:t>Observações: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pt-BR" sz="2000" smtClean="0"/>
              <a:t>Para problemas com várias soluções, esta estratégia pode ser bem mais rápida do que busca em largura.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pt-BR" sz="2000" smtClean="0"/>
              <a:t>Esta estratégia deve ser evitada quando as árvores geradas são muito </a:t>
            </a:r>
            <a:r>
              <a:rPr lang="pt-BR" sz="2000" i="1" smtClean="0"/>
              <a:t>profundas</a:t>
            </a:r>
            <a:r>
              <a:rPr lang="pt-BR" sz="2000" smtClean="0"/>
              <a:t> ou geram </a:t>
            </a:r>
            <a:r>
              <a:rPr lang="pt-BR" sz="2000" i="1" smtClean="0"/>
              <a:t>caminhos infinitos</a:t>
            </a:r>
            <a:r>
              <a:rPr lang="pt-BR" sz="20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484188"/>
            <a:ext cx="8770938" cy="641350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com Aprofundamento Iterativo</a:t>
            </a: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50900" y="1600200"/>
            <a:ext cx="8978900" cy="4572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mtClean="0"/>
              <a:t>Evita o problema de caminhos muito longos ou infinitos impondo um limite máximo </a:t>
            </a:r>
            <a:r>
              <a:rPr lang="pt-BR" i="1" smtClean="0"/>
              <a:t>(l)</a:t>
            </a:r>
            <a:r>
              <a:rPr lang="pt-BR" smtClean="0"/>
              <a:t> de profundidade para os caminhos gerados. </a:t>
            </a:r>
          </a:p>
          <a:p>
            <a:pPr lvl="1" eaLnBrk="1" hangingPunct="1"/>
            <a:r>
              <a:rPr lang="pt-BR" i="1" smtClean="0"/>
              <a:t> l  </a:t>
            </a:r>
            <a:r>
              <a:rPr lang="pt-BR" i="1" smtClean="0">
                <a:latin typeface="Symbol" pitchFamily="18" charset="2"/>
              </a:rPr>
              <a:t>³</a:t>
            </a:r>
            <a:r>
              <a:rPr lang="pt-BR" i="1" smtClean="0"/>
              <a:t> d,</a:t>
            </a:r>
            <a:r>
              <a:rPr lang="pt-BR" smtClean="0"/>
              <a:t> onde </a:t>
            </a:r>
            <a:r>
              <a:rPr lang="pt-BR" i="1" smtClean="0"/>
              <a:t>l</a:t>
            </a:r>
            <a:r>
              <a:rPr lang="pt-BR" smtClean="0"/>
              <a:t> é o limite de profundidade e </a:t>
            </a:r>
            <a:r>
              <a:rPr lang="pt-BR" i="1" smtClean="0"/>
              <a:t>d </a:t>
            </a:r>
            <a:r>
              <a:rPr lang="pt-BR" smtClean="0"/>
              <a:t>é a profundidade da primeira solução do problema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484188"/>
            <a:ext cx="8770938" cy="641350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com Aprofundamento Iterativo</a:t>
            </a: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50900" y="1600200"/>
            <a:ext cx="8978900" cy="4572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mtClean="0"/>
              <a:t> Esta estratégia tenta limites com valores crescentes, partindo de zero, até encontrar a primeira solução</a:t>
            </a:r>
          </a:p>
          <a:p>
            <a:pPr lvl="1" eaLnBrk="1" hangingPunct="1"/>
            <a:r>
              <a:rPr lang="pt-BR" smtClean="0"/>
              <a:t>fixa profundidade = </a:t>
            </a:r>
            <a:r>
              <a:rPr lang="pt-BR" i="1" smtClean="0"/>
              <a:t>i</a:t>
            </a:r>
            <a:r>
              <a:rPr lang="pt-BR" smtClean="0"/>
              <a:t>, executa busca </a:t>
            </a:r>
          </a:p>
          <a:p>
            <a:pPr lvl="1" eaLnBrk="1" hangingPunct="1"/>
            <a:r>
              <a:rPr lang="pt-BR" smtClean="0"/>
              <a:t>se não chegou a um objetivo, recomeça busca com profundidade = </a:t>
            </a:r>
            <a:r>
              <a:rPr lang="pt-BR" i="1" smtClean="0"/>
              <a:t>i + n (n </a:t>
            </a:r>
            <a:r>
              <a:rPr lang="pt-BR" smtClean="0"/>
              <a:t>qualquer)</a:t>
            </a:r>
          </a:p>
          <a:p>
            <a:pPr lvl="1" eaLnBrk="1" hangingPunct="1"/>
            <a:r>
              <a:rPr lang="pt-BR" smtClean="0"/>
              <a:t>piora o tempo de busca, porém melhora o custo de memória!</a:t>
            </a:r>
          </a:p>
          <a:p>
            <a:pPr eaLnBrk="1" hangingPunct="1"/>
            <a:r>
              <a:rPr lang="pt-BR" smtClean="0">
                <a:solidFill>
                  <a:srgbClr val="800080"/>
                </a:solidFill>
              </a:rPr>
              <a:t> Igual à Busca em Largura para </a:t>
            </a:r>
            <a:r>
              <a:rPr lang="pt-BR" i="1" smtClean="0">
                <a:solidFill>
                  <a:srgbClr val="800080"/>
                </a:solidFill>
              </a:rPr>
              <a:t>i=1</a:t>
            </a:r>
            <a:r>
              <a:rPr lang="pt-BR" smtClean="0">
                <a:solidFill>
                  <a:srgbClr val="800080"/>
                </a:solidFill>
              </a:rPr>
              <a:t> e </a:t>
            </a:r>
            <a:r>
              <a:rPr lang="pt-BR" i="1" smtClean="0">
                <a:solidFill>
                  <a:srgbClr val="800080"/>
                </a:solidFill>
              </a:rPr>
              <a:t>n=1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411163"/>
            <a:ext cx="8783638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com Aprofundamento Iterativo</a:t>
            </a:r>
          </a:p>
        </p:txBody>
      </p:sp>
      <p:sp>
        <p:nvSpPr>
          <p:cNvPr id="23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963025" cy="4900613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400" smtClean="0"/>
              <a:t>Combina as vantagens de </a:t>
            </a:r>
            <a:r>
              <a:rPr lang="pt-BR" sz="2400" i="1" smtClean="0"/>
              <a:t>busca em largura</a:t>
            </a:r>
            <a:r>
              <a:rPr lang="pt-BR" sz="2400" smtClean="0"/>
              <a:t> com </a:t>
            </a:r>
            <a:r>
              <a:rPr lang="pt-BR" sz="2400" i="1" smtClean="0"/>
              <a:t>busca em profundidade.</a:t>
            </a:r>
            <a:r>
              <a:rPr lang="pt-BR" sz="2400" smtClean="0"/>
              <a:t> </a:t>
            </a:r>
          </a:p>
          <a:p>
            <a:pPr eaLnBrk="1" hangingPunct="1"/>
            <a:r>
              <a:rPr lang="pt-BR" sz="2400" smtClean="0"/>
              <a:t>Esta estratégia é </a:t>
            </a:r>
            <a:r>
              <a:rPr lang="pt-BR" sz="2400" i="1" smtClean="0"/>
              <a:t>completa</a:t>
            </a:r>
            <a:endParaRPr lang="pt-BR" sz="2400" smtClean="0"/>
          </a:p>
          <a:p>
            <a:pPr eaLnBrk="1" hangingPunct="1"/>
            <a:r>
              <a:rPr lang="pt-BR" sz="2400" smtClean="0"/>
              <a:t>É </a:t>
            </a:r>
            <a:r>
              <a:rPr lang="pt-BR" sz="2400" i="1" smtClean="0"/>
              <a:t>ótima</a:t>
            </a:r>
            <a:r>
              <a:rPr lang="pt-BR" sz="2400" smtClean="0"/>
              <a:t> para</a:t>
            </a:r>
          </a:p>
          <a:p>
            <a:pPr lvl="1" eaLnBrk="1" hangingPunct="1"/>
            <a:r>
              <a:rPr lang="pt-BR" sz="2000" smtClean="0"/>
              <a:t>n = 1 e operadores com custos iguais</a:t>
            </a:r>
          </a:p>
          <a:p>
            <a:pPr eaLnBrk="1" hangingPunct="1"/>
            <a:r>
              <a:rPr lang="pt-BR" sz="2400" smtClean="0"/>
              <a:t>Custo de memória:</a:t>
            </a:r>
          </a:p>
          <a:p>
            <a:pPr lvl="1" eaLnBrk="1" hangingPunct="1"/>
            <a:r>
              <a:rPr lang="pt-BR" sz="2000" smtClean="0"/>
              <a:t>necessita armazenar apenas </a:t>
            </a:r>
            <a:r>
              <a:rPr lang="pt-BR" sz="2000" i="1" smtClean="0"/>
              <a:t>b.d  </a:t>
            </a:r>
            <a:r>
              <a:rPr lang="pt-BR" sz="2000" smtClean="0"/>
              <a:t>nós para um espaço de estados com fator de expansão </a:t>
            </a:r>
            <a:r>
              <a:rPr lang="pt-BR" sz="2000" i="1" smtClean="0"/>
              <a:t> b</a:t>
            </a:r>
            <a:r>
              <a:rPr lang="pt-BR" sz="2000" smtClean="0"/>
              <a:t> e limite de profundidade  </a:t>
            </a:r>
            <a:r>
              <a:rPr lang="pt-BR" sz="2000" i="1" smtClean="0"/>
              <a:t>d</a:t>
            </a:r>
            <a:endParaRPr lang="pt-BR" sz="2000" smtClean="0"/>
          </a:p>
          <a:p>
            <a:pPr eaLnBrk="1" hangingPunct="1"/>
            <a:r>
              <a:rPr lang="pt-BR" sz="2400" smtClean="0"/>
              <a:t>Custo de tempo: </a:t>
            </a:r>
            <a:r>
              <a:rPr lang="pt-BR" sz="2000" i="1" smtClean="0"/>
              <a:t>O(b</a:t>
            </a:r>
            <a:r>
              <a:rPr lang="pt-BR" sz="2000" i="1" baseline="30000" smtClean="0"/>
              <a:t>d</a:t>
            </a:r>
            <a:r>
              <a:rPr lang="pt-BR" sz="2000" i="1" smtClean="0"/>
              <a:t>)</a:t>
            </a:r>
            <a:endParaRPr lang="pt-BR" sz="2000" smtClean="0"/>
          </a:p>
          <a:p>
            <a:pPr eaLnBrk="1" hangingPunct="1"/>
            <a:r>
              <a:rPr lang="pt-BR" sz="2400" smtClean="0"/>
              <a:t>Tem bons resultados quando o espaço de estados é </a:t>
            </a:r>
            <a:r>
              <a:rPr lang="pt-BR" sz="2400" i="1" smtClean="0"/>
              <a:t>grande</a:t>
            </a:r>
            <a:r>
              <a:rPr lang="pt-BR" sz="2400" smtClean="0"/>
              <a:t> e de </a:t>
            </a:r>
            <a:r>
              <a:rPr lang="pt-BR" sz="2400" i="1" smtClean="0"/>
              <a:t>profundidade desconhecida</a:t>
            </a:r>
            <a:r>
              <a:rPr lang="pt-BR" sz="2400" smtClean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295275"/>
            <a:ext cx="8783638" cy="641350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com Aprofundamento Iterativo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277938" y="1371600"/>
            <a:ext cx="90551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5000"/>
              </a:spcBef>
              <a:spcAft>
                <a:spcPct val="25000"/>
              </a:spcAft>
            </a:pPr>
            <a:endParaRPr lang="pt-BR" b="1">
              <a:latin typeface="Arial" charset="0"/>
            </a:endParaRPr>
          </a:p>
          <a:p>
            <a:pPr marL="342900" indent="-342900">
              <a:spcBef>
                <a:spcPct val="25000"/>
              </a:spcBef>
              <a:spcAft>
                <a:spcPct val="25000"/>
              </a:spcAft>
            </a:pPr>
            <a:endParaRPr lang="pt-BR" b="1">
              <a:latin typeface="Arial" charset="0"/>
            </a:endParaRPr>
          </a:p>
          <a:p>
            <a:pPr marL="342900" indent="-342900">
              <a:spcBef>
                <a:spcPct val="25000"/>
              </a:spcBef>
              <a:spcAft>
                <a:spcPct val="25000"/>
              </a:spcAft>
            </a:pPr>
            <a:endParaRPr lang="pt-BR" b="1">
              <a:latin typeface="Arial" charset="0"/>
            </a:endParaRPr>
          </a:p>
          <a:p>
            <a:pPr marL="342900" indent="-342900">
              <a:spcBef>
                <a:spcPct val="25000"/>
              </a:spcBef>
              <a:spcAft>
                <a:spcPct val="25000"/>
              </a:spcAft>
            </a:pPr>
            <a:endParaRPr lang="pt-BR" b="1">
              <a:latin typeface="Arial" charset="0"/>
            </a:endParaRPr>
          </a:p>
        </p:txBody>
      </p:sp>
      <p:graphicFrame>
        <p:nvGraphicFramePr>
          <p:cNvPr id="4098" name="Object 0"/>
          <p:cNvGraphicFramePr>
            <a:graphicFrameLocks/>
          </p:cNvGraphicFramePr>
          <p:nvPr/>
        </p:nvGraphicFramePr>
        <p:xfrm>
          <a:off x="1279525" y="1711325"/>
          <a:ext cx="7556500" cy="4841875"/>
        </p:xfrm>
        <a:graphic>
          <a:graphicData uri="http://schemas.openxmlformats.org/presentationml/2006/ole">
            <p:oleObj spid="_x0000_s4098" name="Image" r:id="rId3" imgW="7556400" imgH="4841640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484188"/>
            <a:ext cx="8783638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Cega (Exaustiva)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9144000" cy="4648200"/>
          </a:xfrm>
          <a:noFill/>
        </p:spPr>
        <p:txBody>
          <a:bodyPr lIns="92075" tIns="46038" rIns="92075" bIns="46038"/>
          <a:lstStyle/>
          <a:p>
            <a:pPr eaLnBrk="1" hangingPunct="1">
              <a:spcBef>
                <a:spcPct val="100000"/>
              </a:spcBef>
            </a:pPr>
            <a:r>
              <a:rPr lang="pt-BR" sz="2600" smtClean="0"/>
              <a:t>Estratégias para determinar a ordem de expansão dos nós</a:t>
            </a:r>
          </a:p>
          <a:p>
            <a:pPr lvl="1" eaLnBrk="1" hangingPunct="1">
              <a:spcBef>
                <a:spcPct val="70000"/>
              </a:spcBef>
              <a:buFont typeface="Wingdings" pitchFamily="2" charset="2"/>
              <a:buNone/>
            </a:pPr>
            <a:r>
              <a:rPr lang="pt-BR" smtClean="0"/>
              <a:t>1.</a:t>
            </a:r>
            <a:r>
              <a:rPr lang="pt-BR" b="1" smtClean="0"/>
              <a:t> </a:t>
            </a:r>
            <a:r>
              <a:rPr lang="pt-BR" smtClean="0"/>
              <a:t>Busca em largura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smtClean="0"/>
              <a:t>2. Busca de custo uniforma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smtClean="0"/>
              <a:t>3. Busca em profundidade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smtClean="0"/>
              <a:t>4. Busca com aprofundamento iterativo</a:t>
            </a:r>
          </a:p>
          <a:p>
            <a:pPr eaLnBrk="1" hangingPunct="1">
              <a:spcBef>
                <a:spcPct val="115000"/>
              </a:spcBef>
            </a:pPr>
            <a:r>
              <a:rPr lang="pt-BR" smtClean="0"/>
              <a:t>Como evitar geração de Estados Repetidos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319088"/>
            <a:ext cx="8758238" cy="115887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z="3500" smtClean="0"/>
              <a:t>Comparando Estratégias de </a:t>
            </a:r>
            <a:br>
              <a:rPr lang="pt-BR" sz="3500" smtClean="0"/>
            </a:br>
            <a:r>
              <a:rPr lang="pt-BR" sz="3500" smtClean="0"/>
              <a:t>Busca Exaustiva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12795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762000">
              <a:spcBef>
                <a:spcPct val="20000"/>
              </a:spcBef>
            </a:pPr>
            <a:endParaRPr lang="en-US">
              <a:latin typeface="Arial" charset="0"/>
            </a:endParaRPr>
          </a:p>
        </p:txBody>
      </p:sp>
      <p:graphicFrame>
        <p:nvGraphicFramePr>
          <p:cNvPr id="5122" name="Object 4"/>
          <p:cNvGraphicFramePr>
            <a:graphicFrameLocks/>
          </p:cNvGraphicFramePr>
          <p:nvPr/>
        </p:nvGraphicFramePr>
        <p:xfrm>
          <a:off x="1782763" y="2665413"/>
          <a:ext cx="6911975" cy="2914650"/>
        </p:xfrm>
        <a:graphic>
          <a:graphicData uri="http://schemas.openxmlformats.org/presentationml/2006/ole">
            <p:oleObj spid="_x0000_s5122" name="Document" r:id="rId3" imgW="7222460" imgH="3036329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19188" y="1268413"/>
            <a:ext cx="8783637" cy="1143000"/>
          </a:xfrm>
        </p:spPr>
        <p:txBody>
          <a:bodyPr/>
          <a:lstStyle/>
          <a:p>
            <a:pPr eaLnBrk="1" hangingPunct="1"/>
            <a:r>
              <a:rPr lang="pt-BR" sz="3200" smtClean="0"/>
              <a:t>Como Evitar Geração de Estados Repetidos?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487363"/>
            <a:ext cx="8758238" cy="579437"/>
          </a:xfrm>
        </p:spPr>
        <p:txBody>
          <a:bodyPr/>
          <a:lstStyle/>
          <a:p>
            <a:pPr eaLnBrk="1" hangingPunct="1"/>
            <a:r>
              <a:rPr lang="pt-BR" smtClean="0"/>
              <a:t>Evitar Geração de Estados Repetidos</a:t>
            </a:r>
          </a:p>
        </p:txBody>
      </p:sp>
      <p:sp>
        <p:nvSpPr>
          <p:cNvPr id="25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977313" cy="4489450"/>
          </a:xfrm>
        </p:spPr>
        <p:txBody>
          <a:bodyPr/>
          <a:lstStyle/>
          <a:p>
            <a:pPr eaLnBrk="1" hangingPunct="1"/>
            <a:r>
              <a:rPr lang="pt-BR" sz="2400" smtClean="0"/>
              <a:t>Problema geral em Busca</a:t>
            </a:r>
          </a:p>
          <a:p>
            <a:pPr lvl="1" eaLnBrk="1" hangingPunct="1"/>
            <a:r>
              <a:rPr lang="pt-BR" sz="2000" smtClean="0"/>
              <a:t>expandir estados presentes em caminhos já explorados</a:t>
            </a:r>
          </a:p>
          <a:p>
            <a:pPr lvl="1" eaLnBrk="1" hangingPunct="1"/>
            <a:endParaRPr lang="pt-BR" sz="2000" smtClean="0"/>
          </a:p>
          <a:p>
            <a:pPr eaLnBrk="1" hangingPunct="1"/>
            <a:r>
              <a:rPr lang="pt-BR" sz="2400" smtClean="0"/>
              <a:t>É inevitável quando existe </a:t>
            </a:r>
            <a:r>
              <a:rPr lang="pt-BR" sz="2400" smtClean="0">
                <a:solidFill>
                  <a:srgbClr val="800080"/>
                </a:solidFill>
              </a:rPr>
              <a:t>operadores reversíveis</a:t>
            </a:r>
            <a:r>
              <a:rPr lang="pt-BR" sz="24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100" smtClean="0"/>
              <a:t>conjunto de predecessores do nó = conjunto de sucessores do nó</a:t>
            </a:r>
          </a:p>
          <a:p>
            <a:pPr lvl="2" eaLnBrk="1" hangingPunct="1"/>
            <a:r>
              <a:rPr lang="pt-BR" sz="1800" smtClean="0"/>
              <a:t>ex. encontrar rotas, canibais e missionários, 8-números, etc.</a:t>
            </a:r>
          </a:p>
          <a:p>
            <a:pPr lvl="1" eaLnBrk="1" hangingPunct="1"/>
            <a:r>
              <a:rPr lang="pt-BR" sz="2000" smtClean="0"/>
              <a:t>Problema: esses operadores podem gerar árvores</a:t>
            </a:r>
            <a:r>
              <a:rPr lang="pt-BR" sz="2000" i="1" smtClean="0"/>
              <a:t> infinitas</a:t>
            </a:r>
            <a:r>
              <a:rPr lang="pt-BR" sz="2000" smtClean="0"/>
              <a:t>!</a:t>
            </a:r>
          </a:p>
          <a:p>
            <a:pPr lvl="1" eaLnBrk="1" hangingPunct="1"/>
            <a:endParaRPr lang="pt-BR" sz="2000" smtClean="0"/>
          </a:p>
          <a:p>
            <a:pPr eaLnBrk="1" hangingPunct="1"/>
            <a:r>
              <a:rPr lang="pt-BR" sz="2400" smtClean="0"/>
              <a:t>Temos problemas também quando existem muitos estados finais (objetivos) espalhados pela árvore de busca.</a:t>
            </a:r>
          </a:p>
          <a:p>
            <a:pPr lvl="1" eaLnBrk="1" hangingPunct="1"/>
            <a:endParaRPr lang="pt-BR" sz="20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487363"/>
            <a:ext cx="8758238" cy="579437"/>
          </a:xfrm>
        </p:spPr>
        <p:txBody>
          <a:bodyPr/>
          <a:lstStyle/>
          <a:p>
            <a:pPr eaLnBrk="1" hangingPunct="1"/>
            <a:r>
              <a:rPr lang="pt-BR" smtClean="0"/>
              <a:t>Evitar Geração de Estados Repetidos</a:t>
            </a: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782050" cy="4489450"/>
          </a:xfrm>
        </p:spPr>
        <p:txBody>
          <a:bodyPr/>
          <a:lstStyle/>
          <a:p>
            <a:pPr eaLnBrk="1" hangingPunct="1"/>
            <a:r>
              <a:rPr lang="pt-BR" smtClean="0"/>
              <a:t>Idéia</a:t>
            </a:r>
          </a:p>
          <a:p>
            <a:pPr lvl="1" eaLnBrk="1" hangingPunct="1"/>
            <a:r>
              <a:rPr lang="pt-BR" b="1" smtClean="0"/>
              <a:t>podar</a:t>
            </a:r>
            <a:r>
              <a:rPr lang="pt-BR" smtClean="0"/>
              <a:t> (</a:t>
            </a:r>
            <a:r>
              <a:rPr lang="pt-BR" i="1" smtClean="0"/>
              <a:t>prune</a:t>
            </a:r>
            <a:r>
              <a:rPr lang="pt-BR" smtClean="0"/>
              <a:t>) estados repetidos, para gerar apenas a parte da árvore que corresponde ao grafo do espaço de estados (que é finito!)</a:t>
            </a:r>
          </a:p>
          <a:p>
            <a:pPr lvl="1" eaLnBrk="1" hangingPunct="1"/>
            <a:r>
              <a:rPr lang="pt-BR" smtClean="0"/>
              <a:t>mesmo quando esta árvore é finita, evitar estados repetidos pode reduzir exponencialmente o custo da busca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96850"/>
            <a:ext cx="8783638" cy="762000"/>
          </a:xfrm>
        </p:spPr>
        <p:txBody>
          <a:bodyPr/>
          <a:lstStyle/>
          <a:p>
            <a:pPr eaLnBrk="1" hangingPunct="1"/>
            <a:r>
              <a:rPr lang="pt-BR" smtClean="0"/>
              <a:t>Evitar Geração de Estados Repetidos</a:t>
            </a:r>
          </a:p>
        </p:txBody>
      </p:sp>
      <p:sp>
        <p:nvSpPr>
          <p:cNvPr id="61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00200"/>
            <a:ext cx="8961438" cy="4876800"/>
          </a:xfrm>
        </p:spPr>
        <p:txBody>
          <a:bodyPr/>
          <a:lstStyle/>
          <a:p>
            <a:pPr eaLnBrk="1" hangingPunct="1"/>
            <a:r>
              <a:rPr lang="pt-BR" sz="2400" smtClean="0"/>
              <a:t>Exemplo:</a:t>
            </a:r>
          </a:p>
          <a:p>
            <a:pPr lvl="1" eaLnBrk="1" hangingPunct="1"/>
            <a:r>
              <a:rPr lang="pt-BR" sz="2000" smtClean="0"/>
              <a:t>(m + 1) estados no espaço =&gt;  2</a:t>
            </a:r>
            <a:r>
              <a:rPr lang="pt-BR" sz="2000" i="1" baseline="30000" smtClean="0"/>
              <a:t>m </a:t>
            </a:r>
            <a:r>
              <a:rPr lang="pt-BR" sz="2000" smtClean="0"/>
              <a:t>caminhos na árvore</a:t>
            </a:r>
          </a:p>
          <a:p>
            <a:pPr lvl="1" eaLnBrk="1" hangingPunct="1">
              <a:buFont typeface="Wingdings" pitchFamily="2" charset="2"/>
              <a:buNone/>
            </a:pPr>
            <a:endParaRPr lang="pt-BR" sz="2000" smtClean="0"/>
          </a:p>
          <a:p>
            <a:pPr lvl="1" eaLnBrk="1" hangingPunct="1">
              <a:buFont typeface="Wingdings" pitchFamily="2" charset="2"/>
              <a:buNone/>
            </a:pPr>
            <a:endParaRPr lang="pt-BR" sz="2000" smtClean="0"/>
          </a:p>
          <a:p>
            <a:pPr lvl="1" eaLnBrk="1" hangingPunct="1">
              <a:buFont typeface="Wingdings" pitchFamily="2" charset="2"/>
              <a:buNone/>
            </a:pPr>
            <a:endParaRPr lang="pt-BR" sz="2000" smtClean="0"/>
          </a:p>
          <a:p>
            <a:pPr lvl="1" eaLnBrk="1" hangingPunct="1">
              <a:buFont typeface="Wingdings" pitchFamily="2" charset="2"/>
              <a:buNone/>
            </a:pPr>
            <a:endParaRPr lang="pt-BR" sz="2000" smtClean="0"/>
          </a:p>
          <a:p>
            <a:pPr lvl="1" eaLnBrk="1" hangingPunct="1">
              <a:buFont typeface="Wingdings" pitchFamily="2" charset="2"/>
              <a:buNone/>
            </a:pPr>
            <a:endParaRPr lang="pt-BR" sz="2000" smtClean="0"/>
          </a:p>
          <a:p>
            <a:pPr lvl="1" eaLnBrk="1" hangingPunct="1">
              <a:buFont typeface="Wingdings" pitchFamily="2" charset="2"/>
              <a:buNone/>
            </a:pPr>
            <a:endParaRPr lang="pt-BR" sz="2000" smtClean="0"/>
          </a:p>
          <a:p>
            <a:pPr lvl="1" eaLnBrk="1" hangingPunct="1">
              <a:buFont typeface="Wingdings" pitchFamily="2" charset="2"/>
              <a:buNone/>
            </a:pPr>
            <a:endParaRPr lang="pt-BR" sz="2000" smtClean="0"/>
          </a:p>
          <a:p>
            <a:pPr eaLnBrk="1" hangingPunct="1"/>
            <a:r>
              <a:rPr lang="pt-BR" sz="2400" smtClean="0"/>
              <a:t>Questões</a:t>
            </a:r>
          </a:p>
          <a:p>
            <a:pPr lvl="1" eaLnBrk="1" hangingPunct="1"/>
            <a:r>
              <a:rPr lang="pt-BR" sz="2000" smtClean="0"/>
              <a:t>Como evitar expandir estados presentes em caminhos já explorados? </a:t>
            </a:r>
          </a:p>
          <a:p>
            <a:pPr lvl="1" eaLnBrk="1" hangingPunct="1"/>
            <a:r>
              <a:rPr lang="pt-BR" sz="2000" smtClean="0"/>
              <a:t>Em ordem crescente de eficácia e custo computacional?</a:t>
            </a:r>
          </a:p>
        </p:txBody>
      </p:sp>
      <p:grpSp>
        <p:nvGrpSpPr>
          <p:cNvPr id="6149" name="Group 4"/>
          <p:cNvGrpSpPr>
            <a:grpSpLocks/>
          </p:cNvGrpSpPr>
          <p:nvPr/>
        </p:nvGrpSpPr>
        <p:grpSpPr bwMode="auto">
          <a:xfrm>
            <a:off x="2271713" y="2514600"/>
            <a:ext cx="5500687" cy="2438400"/>
            <a:chOff x="1510" y="2630"/>
            <a:chExt cx="3411" cy="1450"/>
          </a:xfrm>
        </p:grpSpPr>
        <p:graphicFrame>
          <p:nvGraphicFramePr>
            <p:cNvPr id="6146" name="Object 5"/>
            <p:cNvGraphicFramePr>
              <a:graphicFrameLocks/>
            </p:cNvGraphicFramePr>
            <p:nvPr/>
          </p:nvGraphicFramePr>
          <p:xfrm>
            <a:off x="1629" y="2880"/>
            <a:ext cx="3292" cy="1200"/>
          </p:xfrm>
          <a:graphic>
            <a:graphicData uri="http://schemas.openxmlformats.org/presentationml/2006/ole">
              <p:oleObj spid="_x0000_s6146" name="Image" r:id="rId3" imgW="6379920" imgH="2325600" progId="">
                <p:embed/>
              </p:oleObj>
            </a:graphicData>
          </a:graphic>
        </p:graphicFrame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1510" y="2630"/>
              <a:ext cx="1453" cy="23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000" i="1">
                  <a:solidFill>
                    <a:schemeClr val="tx2"/>
                  </a:solidFill>
                  <a:latin typeface="Arial" charset="0"/>
                </a:rPr>
                <a:t>Espaço de estados</a:t>
              </a:r>
            </a:p>
          </p:txBody>
        </p:sp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>
              <a:off x="3468" y="2630"/>
              <a:ext cx="1260" cy="23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000" i="1">
                  <a:solidFill>
                    <a:schemeClr val="tx2"/>
                  </a:solidFill>
                  <a:latin typeface="Arial" charset="0"/>
                </a:rPr>
                <a:t>Árvore de busca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120650"/>
            <a:ext cx="8758238" cy="119062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Como Evitar Estados Repetidos ? </a:t>
            </a:r>
            <a:br>
              <a:rPr lang="pt-BR" smtClean="0"/>
            </a:br>
            <a:r>
              <a:rPr lang="pt-BR" smtClean="0"/>
              <a:t>Algumas Dicas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00200"/>
            <a:ext cx="8961438" cy="4419600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r>
              <a:rPr lang="pt-BR" sz="2400" smtClean="0"/>
              <a:t>1. Não retornar ao estado “pai”</a:t>
            </a:r>
          </a:p>
          <a:p>
            <a:pPr lvl="1" eaLnBrk="1" hangingPunct="1"/>
            <a:r>
              <a:rPr lang="pt-BR" sz="2000" smtClean="0"/>
              <a:t>função que rejeita geração de sucessor igual ao pai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/>
              <a:t>2. Não criar caminhos com ciclos</a:t>
            </a:r>
          </a:p>
          <a:p>
            <a:pPr lvl="1" eaLnBrk="1" hangingPunct="1"/>
            <a:r>
              <a:rPr lang="pt-BR" sz="2000" smtClean="0"/>
              <a:t>não gerar sucessores para qualquer estado que já apareceu no caminho sendo expandido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/>
              <a:t>3. Não gerar qualquer estado que já tenha sido criado antes (em qualquer ramo)</a:t>
            </a:r>
          </a:p>
          <a:p>
            <a:pPr lvl="1" eaLnBrk="1" hangingPunct="1"/>
            <a:r>
              <a:rPr lang="pt-BR" sz="2000" smtClean="0"/>
              <a:t>requer que todos os estados gerados permaneçam na memória</a:t>
            </a:r>
          </a:p>
          <a:p>
            <a:pPr lvl="1" eaLnBrk="1" hangingPunct="1"/>
            <a:r>
              <a:rPr lang="pt-BR" sz="2000" smtClean="0"/>
              <a:t>custo de memória: O(b</a:t>
            </a:r>
            <a:r>
              <a:rPr lang="pt-BR" sz="2000" baseline="30000" smtClean="0"/>
              <a:t>d</a:t>
            </a:r>
            <a:r>
              <a:rPr lang="pt-BR" sz="2000" smtClean="0"/>
              <a:t>) </a:t>
            </a:r>
          </a:p>
          <a:p>
            <a:pPr lvl="1" eaLnBrk="1" hangingPunct="1"/>
            <a:r>
              <a:rPr lang="pt-BR" sz="2000" smtClean="0"/>
              <a:t>pode ser implementado mais eficientemente com </a:t>
            </a:r>
            <a:r>
              <a:rPr lang="pt-BR" sz="2000" i="1" smtClean="0"/>
              <a:t>hash tables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8975" y="120650"/>
            <a:ext cx="8783638" cy="914400"/>
          </a:xfrm>
        </p:spPr>
        <p:txBody>
          <a:bodyPr/>
          <a:lstStyle/>
          <a:p>
            <a:pPr eaLnBrk="1" hangingPunct="1"/>
            <a:r>
              <a:rPr lang="pt-BR" smtClean="0"/>
              <a:t>Conflito (</a:t>
            </a:r>
            <a:r>
              <a:rPr lang="pt-BR" i="1" smtClean="0"/>
              <a:t>trade-off</a:t>
            </a:r>
            <a:r>
              <a:rPr lang="pt-BR" smtClean="0"/>
              <a:t>)</a:t>
            </a:r>
          </a:p>
        </p:txBody>
      </p:sp>
      <p:sp>
        <p:nvSpPr>
          <p:cNvPr id="2867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782050" cy="4349750"/>
          </a:xfrm>
        </p:spPr>
        <p:txBody>
          <a:bodyPr/>
          <a:lstStyle/>
          <a:p>
            <a:pPr eaLnBrk="1" hangingPunct="1"/>
            <a:r>
              <a:rPr lang="pt-BR" smtClean="0"/>
              <a:t>Problema:</a:t>
            </a:r>
          </a:p>
          <a:p>
            <a:pPr lvl="1" eaLnBrk="1" hangingPunct="1"/>
            <a:r>
              <a:rPr lang="pt-BR" smtClean="0"/>
              <a:t>Custo de armazenamento </a:t>
            </a:r>
            <a:br>
              <a:rPr lang="pt-BR" smtClean="0"/>
            </a:br>
            <a:r>
              <a:rPr lang="pt-BR" smtClean="0"/>
              <a:t>e verificação 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	</a:t>
            </a:r>
          </a:p>
          <a:p>
            <a:pPr eaLnBrk="1" hangingPunct="1"/>
            <a:r>
              <a:rPr lang="pt-BR" smtClean="0"/>
              <a:t>Solução</a:t>
            </a:r>
          </a:p>
          <a:p>
            <a:pPr lvl="1" eaLnBrk="1" hangingPunct="1"/>
            <a:r>
              <a:rPr lang="pt-BR" smtClean="0"/>
              <a:t>depende do problema</a:t>
            </a:r>
          </a:p>
          <a:p>
            <a:pPr lvl="1" eaLnBrk="1" hangingPunct="1"/>
            <a:r>
              <a:rPr lang="pt-BR" smtClean="0"/>
              <a:t>quanto mais “loops”, mais vantagem em evitá-los!</a:t>
            </a:r>
          </a:p>
        </p:txBody>
      </p:sp>
      <p:sp>
        <p:nvSpPr>
          <p:cNvPr id="28676" name="Text Box 1028"/>
          <p:cNvSpPr txBox="1">
            <a:spLocks noChangeArrowheads="1"/>
          </p:cNvSpPr>
          <p:nvPr/>
        </p:nvSpPr>
        <p:spPr bwMode="auto">
          <a:xfrm>
            <a:off x="4648200" y="2133600"/>
            <a:ext cx="495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pt-BR" sz="2200" b="1" i="1">
                <a:solidFill>
                  <a:schemeClr val="tx2"/>
                </a:solidFill>
                <a:latin typeface="Arial" charset="0"/>
              </a:rPr>
              <a:t>X </a:t>
            </a:r>
            <a:r>
              <a:rPr lang="pt-BR" sz="2200">
                <a:solidFill>
                  <a:schemeClr val="tx2"/>
                </a:solidFill>
                <a:latin typeface="Arial" charset="0"/>
              </a:rPr>
              <a:t>     </a:t>
            </a:r>
            <a:r>
              <a:rPr lang="pt-BR"/>
              <a:t>Custo extra de busca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seguir...</a:t>
            </a:r>
          </a:p>
        </p:txBody>
      </p:sp>
      <p:sp>
        <p:nvSpPr>
          <p:cNvPr id="29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Busca heurística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25525" y="242888"/>
            <a:ext cx="8758238" cy="106680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z="3200" smtClean="0"/>
              <a:t>Critérios de Avaliação das </a:t>
            </a:r>
            <a:br>
              <a:rPr lang="pt-BR" sz="3200" smtClean="0"/>
            </a:br>
            <a:r>
              <a:rPr lang="pt-BR" sz="3200" smtClean="0"/>
              <a:t>Estratégias de Busca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782050" cy="4648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400" smtClean="0"/>
              <a:t>Completude (completeza):</a:t>
            </a:r>
          </a:p>
          <a:p>
            <a:pPr lvl="1" eaLnBrk="1" hangingPunct="1"/>
            <a:r>
              <a:rPr lang="pt-BR" sz="2000" smtClean="0"/>
              <a:t>a estratégia </a:t>
            </a:r>
            <a:r>
              <a:rPr lang="pt-BR" sz="2000" b="1" smtClean="0"/>
              <a:t>sempre</a:t>
            </a:r>
            <a:r>
              <a:rPr lang="pt-BR" sz="2000" smtClean="0"/>
              <a:t> encontra uma solução quando existe alguma?</a:t>
            </a:r>
          </a:p>
          <a:p>
            <a:pPr eaLnBrk="1" hangingPunct="1">
              <a:spcBef>
                <a:spcPct val="80000"/>
              </a:spcBef>
            </a:pPr>
            <a:r>
              <a:rPr lang="pt-BR" sz="2400" smtClean="0"/>
              <a:t>Custo do tempo:</a:t>
            </a:r>
          </a:p>
          <a:p>
            <a:pPr lvl="1" eaLnBrk="1" hangingPunct="1"/>
            <a:r>
              <a:rPr lang="pt-BR" sz="2000" smtClean="0"/>
              <a:t>quanto </a:t>
            </a:r>
            <a:r>
              <a:rPr lang="pt-BR" sz="2000" b="1" smtClean="0"/>
              <a:t>tempo</a:t>
            </a:r>
            <a:r>
              <a:rPr lang="pt-BR" sz="2000" smtClean="0"/>
              <a:t> gasta para encontrar  uma solução?</a:t>
            </a:r>
          </a:p>
          <a:p>
            <a:pPr eaLnBrk="1" hangingPunct="1">
              <a:spcBef>
                <a:spcPct val="80000"/>
              </a:spcBef>
            </a:pPr>
            <a:r>
              <a:rPr lang="pt-BR" sz="2400" smtClean="0"/>
              <a:t>Custo de memória:</a:t>
            </a:r>
          </a:p>
          <a:p>
            <a:pPr lvl="1" eaLnBrk="1" hangingPunct="1"/>
            <a:r>
              <a:rPr lang="pt-BR" sz="2000" smtClean="0"/>
              <a:t>quanta </a:t>
            </a:r>
            <a:r>
              <a:rPr lang="pt-BR" sz="2000" b="1" smtClean="0"/>
              <a:t>memória</a:t>
            </a:r>
            <a:r>
              <a:rPr lang="pt-BR" sz="2000" smtClean="0"/>
              <a:t> é necessária para realizar a busca?</a:t>
            </a:r>
          </a:p>
          <a:p>
            <a:pPr eaLnBrk="1" hangingPunct="1">
              <a:spcBef>
                <a:spcPct val="80000"/>
              </a:spcBef>
            </a:pPr>
            <a:r>
              <a:rPr lang="pt-BR" sz="2400" smtClean="0"/>
              <a:t>Qualidade/otimalidade (</a:t>
            </a:r>
            <a:r>
              <a:rPr lang="pt-BR" sz="2400" i="1" smtClean="0"/>
              <a:t>optimality</a:t>
            </a:r>
            <a:r>
              <a:rPr lang="pt-BR" sz="2400" smtClean="0"/>
              <a:t>):</a:t>
            </a:r>
          </a:p>
          <a:p>
            <a:pPr lvl="1" eaLnBrk="1" hangingPunct="1"/>
            <a:r>
              <a:rPr lang="pt-BR" sz="2000" smtClean="0"/>
              <a:t>a estratégia encontra </a:t>
            </a:r>
            <a:r>
              <a:rPr lang="pt-BR" sz="2000" b="1" smtClean="0"/>
              <a:t>a melhor solução</a:t>
            </a:r>
            <a:r>
              <a:rPr lang="pt-BR" sz="2000" smtClean="0"/>
              <a:t> quando existem soluções diferentes?</a:t>
            </a:r>
          </a:p>
          <a:p>
            <a:pPr lvl="2" eaLnBrk="1" hangingPunct="1"/>
            <a:r>
              <a:rPr lang="pt-BR" sz="2000" smtClean="0"/>
              <a:t>menor custo de caminho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339725"/>
            <a:ext cx="8770938" cy="641350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em Largura</a:t>
            </a: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963025" cy="35814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sz="2400" smtClean="0"/>
              <a:t>Ordem de expansão dos nós: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000" smtClean="0"/>
              <a:t>	1. Nó raiz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000" smtClean="0"/>
              <a:t>	2. Todos os nós de profundidade 1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  <a:buFont typeface="Wingdings" pitchFamily="2" charset="2"/>
              <a:buNone/>
              <a:defRPr/>
            </a:pPr>
            <a:r>
              <a:rPr lang="pt-BR" sz="2000" smtClean="0"/>
              <a:t>	3. Todos os nós de profundidade 2, etc…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defRPr/>
            </a:pPr>
            <a:r>
              <a:rPr lang="pt-BR" sz="2400" smtClean="0"/>
              <a:t>Algoritmo: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pt-BR" sz="2400" smtClean="0"/>
              <a:t>	função </a:t>
            </a:r>
            <a:r>
              <a:rPr lang="pt-BR" sz="24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Busca-em-Largura</a:t>
            </a:r>
            <a:r>
              <a:rPr lang="pt-BR" sz="2400" b="1" smtClean="0"/>
              <a:t> (</a:t>
            </a:r>
            <a:r>
              <a:rPr lang="pt-BR" sz="2400" b="1" i="1" smtClean="0"/>
              <a:t>problema</a:t>
            </a:r>
            <a:r>
              <a:rPr lang="pt-BR" sz="2400" b="1" smtClean="0"/>
              <a:t>)  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  <a:defRPr/>
            </a:pPr>
            <a:r>
              <a:rPr lang="pt-BR" sz="2400" b="1" smtClean="0"/>
              <a:t>		</a:t>
            </a:r>
            <a:r>
              <a:rPr lang="pt-BR" sz="2400" smtClean="0"/>
              <a:t>retorna </a:t>
            </a:r>
            <a:r>
              <a:rPr lang="pt-BR" sz="2400" b="1" smtClean="0"/>
              <a:t>uma solução ou falha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pt-BR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Busca-Genérica</a:t>
            </a:r>
            <a:r>
              <a:rPr lang="pt-B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pt-BR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problema</a:t>
            </a: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pt-BR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Insere-no-Fim</a:t>
            </a:r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graphicFrame>
        <p:nvGraphicFramePr>
          <p:cNvPr id="1026" name="Object 4"/>
          <p:cNvGraphicFramePr>
            <a:graphicFrameLocks/>
          </p:cNvGraphicFramePr>
          <p:nvPr/>
        </p:nvGraphicFramePr>
        <p:xfrm>
          <a:off x="1905000" y="5495925"/>
          <a:ext cx="6718300" cy="1133475"/>
        </p:xfrm>
        <a:graphic>
          <a:graphicData uri="http://schemas.openxmlformats.org/presentationml/2006/ole">
            <p:oleObj spid="_x0000_s1026" name="Image" r:id="rId3" imgW="6717960" imgH="1133280" progId="">
              <p:embed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62038" y="3717925"/>
            <a:ext cx="6480175" cy="1439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8975" y="295275"/>
            <a:ext cx="8783638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Exemplo: Jogo dos 8 números</a:t>
            </a:r>
          </a:p>
        </p:txBody>
      </p:sp>
      <p:grpSp>
        <p:nvGrpSpPr>
          <p:cNvPr id="12291" name="Group 1027"/>
          <p:cNvGrpSpPr>
            <a:grpSpLocks/>
          </p:cNvGrpSpPr>
          <p:nvPr/>
        </p:nvGrpSpPr>
        <p:grpSpPr bwMode="auto">
          <a:xfrm>
            <a:off x="1905000" y="1828800"/>
            <a:ext cx="5830888" cy="4724400"/>
            <a:chOff x="1253" y="824"/>
            <a:chExt cx="3805" cy="3392"/>
          </a:xfrm>
        </p:grpSpPr>
        <p:grpSp>
          <p:nvGrpSpPr>
            <p:cNvPr id="12292" name="Group 1028"/>
            <p:cNvGrpSpPr>
              <a:grpSpLocks/>
            </p:cNvGrpSpPr>
            <p:nvPr/>
          </p:nvGrpSpPr>
          <p:grpSpPr bwMode="auto">
            <a:xfrm>
              <a:off x="2766" y="824"/>
              <a:ext cx="804" cy="704"/>
              <a:chOff x="2766" y="824"/>
              <a:chExt cx="804" cy="704"/>
            </a:xfrm>
          </p:grpSpPr>
          <p:sp>
            <p:nvSpPr>
              <p:cNvPr id="12348" name="Rectangle 1029"/>
              <p:cNvSpPr>
                <a:spLocks noChangeArrowheads="1"/>
              </p:cNvSpPr>
              <p:nvPr/>
            </p:nvSpPr>
            <p:spPr bwMode="auto">
              <a:xfrm>
                <a:off x="2766" y="824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2349" name="Rectangle 1030"/>
              <p:cNvSpPr>
                <a:spLocks noChangeArrowheads="1"/>
              </p:cNvSpPr>
              <p:nvPr/>
            </p:nvSpPr>
            <p:spPr bwMode="auto">
              <a:xfrm>
                <a:off x="3035" y="824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12350" name="Rectangle 1031"/>
              <p:cNvSpPr>
                <a:spLocks noChangeArrowheads="1"/>
              </p:cNvSpPr>
              <p:nvPr/>
            </p:nvSpPr>
            <p:spPr bwMode="auto">
              <a:xfrm>
                <a:off x="3304" y="824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12351" name="Rectangle 1032"/>
              <p:cNvSpPr>
                <a:spLocks noChangeArrowheads="1"/>
              </p:cNvSpPr>
              <p:nvPr/>
            </p:nvSpPr>
            <p:spPr bwMode="auto">
              <a:xfrm>
                <a:off x="2766" y="1059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endParaRPr lang="en-US">
                  <a:latin typeface="Arial" charset="0"/>
                </a:endParaRPr>
              </a:p>
            </p:txBody>
          </p:sp>
          <p:sp>
            <p:nvSpPr>
              <p:cNvPr id="12352" name="Rectangle 1033"/>
              <p:cNvSpPr>
                <a:spLocks noChangeArrowheads="1"/>
              </p:cNvSpPr>
              <p:nvPr/>
            </p:nvSpPr>
            <p:spPr bwMode="auto">
              <a:xfrm>
                <a:off x="3035" y="1059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2353" name="Rectangle 1034"/>
              <p:cNvSpPr>
                <a:spLocks noChangeArrowheads="1"/>
              </p:cNvSpPr>
              <p:nvPr/>
            </p:nvSpPr>
            <p:spPr bwMode="auto">
              <a:xfrm>
                <a:off x="3304" y="1059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12354" name="Rectangle 1035"/>
              <p:cNvSpPr>
                <a:spLocks noChangeArrowheads="1"/>
              </p:cNvSpPr>
              <p:nvPr/>
            </p:nvSpPr>
            <p:spPr bwMode="auto">
              <a:xfrm>
                <a:off x="2766" y="1295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7</a:t>
                </a:r>
              </a:p>
            </p:txBody>
          </p:sp>
          <p:sp>
            <p:nvSpPr>
              <p:cNvPr id="12355" name="Rectangle 1036"/>
              <p:cNvSpPr>
                <a:spLocks noChangeArrowheads="1"/>
              </p:cNvSpPr>
              <p:nvPr/>
            </p:nvSpPr>
            <p:spPr bwMode="auto">
              <a:xfrm>
                <a:off x="3304" y="1295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2356" name="Rectangle 1037"/>
              <p:cNvSpPr>
                <a:spLocks noChangeArrowheads="1"/>
              </p:cNvSpPr>
              <p:nvPr/>
            </p:nvSpPr>
            <p:spPr bwMode="auto">
              <a:xfrm>
                <a:off x="3035" y="1295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grpSp>
          <p:nvGrpSpPr>
            <p:cNvPr id="12293" name="Group 1038"/>
            <p:cNvGrpSpPr>
              <a:grpSpLocks/>
            </p:cNvGrpSpPr>
            <p:nvPr/>
          </p:nvGrpSpPr>
          <p:grpSpPr bwMode="auto">
            <a:xfrm>
              <a:off x="1422" y="1880"/>
              <a:ext cx="804" cy="704"/>
              <a:chOff x="1422" y="1880"/>
              <a:chExt cx="804" cy="704"/>
            </a:xfrm>
          </p:grpSpPr>
          <p:sp>
            <p:nvSpPr>
              <p:cNvPr id="12339" name="Rectangle 1039"/>
              <p:cNvSpPr>
                <a:spLocks noChangeArrowheads="1"/>
              </p:cNvSpPr>
              <p:nvPr/>
            </p:nvSpPr>
            <p:spPr bwMode="auto">
              <a:xfrm>
                <a:off x="1422" y="1880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40" name="Rectangle 1040"/>
              <p:cNvSpPr>
                <a:spLocks noChangeArrowheads="1"/>
              </p:cNvSpPr>
              <p:nvPr/>
            </p:nvSpPr>
            <p:spPr bwMode="auto">
              <a:xfrm>
                <a:off x="1691" y="1880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12341" name="Rectangle 1041"/>
              <p:cNvSpPr>
                <a:spLocks noChangeArrowheads="1"/>
              </p:cNvSpPr>
              <p:nvPr/>
            </p:nvSpPr>
            <p:spPr bwMode="auto">
              <a:xfrm>
                <a:off x="1960" y="1880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12342" name="Rectangle 1042"/>
              <p:cNvSpPr>
                <a:spLocks noChangeArrowheads="1"/>
              </p:cNvSpPr>
              <p:nvPr/>
            </p:nvSpPr>
            <p:spPr bwMode="auto">
              <a:xfrm>
                <a:off x="1422" y="2115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2343" name="Rectangle 1043"/>
              <p:cNvSpPr>
                <a:spLocks noChangeArrowheads="1"/>
              </p:cNvSpPr>
              <p:nvPr/>
            </p:nvSpPr>
            <p:spPr bwMode="auto">
              <a:xfrm>
                <a:off x="1691" y="2115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2344" name="Rectangle 1044"/>
              <p:cNvSpPr>
                <a:spLocks noChangeArrowheads="1"/>
              </p:cNvSpPr>
              <p:nvPr/>
            </p:nvSpPr>
            <p:spPr bwMode="auto">
              <a:xfrm>
                <a:off x="1960" y="2115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12345" name="Rectangle 1045"/>
              <p:cNvSpPr>
                <a:spLocks noChangeArrowheads="1"/>
              </p:cNvSpPr>
              <p:nvPr/>
            </p:nvSpPr>
            <p:spPr bwMode="auto">
              <a:xfrm>
                <a:off x="1422" y="2351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7</a:t>
                </a:r>
              </a:p>
            </p:txBody>
          </p:sp>
          <p:sp>
            <p:nvSpPr>
              <p:cNvPr id="12346" name="Rectangle 1046"/>
              <p:cNvSpPr>
                <a:spLocks noChangeArrowheads="1"/>
              </p:cNvSpPr>
              <p:nvPr/>
            </p:nvSpPr>
            <p:spPr bwMode="auto">
              <a:xfrm>
                <a:off x="1960" y="2351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2347" name="Rectangle 1047"/>
              <p:cNvSpPr>
                <a:spLocks noChangeArrowheads="1"/>
              </p:cNvSpPr>
              <p:nvPr/>
            </p:nvSpPr>
            <p:spPr bwMode="auto">
              <a:xfrm>
                <a:off x="1691" y="2351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grpSp>
          <p:nvGrpSpPr>
            <p:cNvPr id="12294" name="Group 1048"/>
            <p:cNvGrpSpPr>
              <a:grpSpLocks/>
            </p:cNvGrpSpPr>
            <p:nvPr/>
          </p:nvGrpSpPr>
          <p:grpSpPr bwMode="auto">
            <a:xfrm>
              <a:off x="4254" y="1880"/>
              <a:ext cx="804" cy="704"/>
              <a:chOff x="4254" y="1880"/>
              <a:chExt cx="804" cy="704"/>
            </a:xfrm>
          </p:grpSpPr>
          <p:sp>
            <p:nvSpPr>
              <p:cNvPr id="12330" name="Rectangle 1049"/>
              <p:cNvSpPr>
                <a:spLocks noChangeArrowheads="1"/>
              </p:cNvSpPr>
              <p:nvPr/>
            </p:nvSpPr>
            <p:spPr bwMode="auto">
              <a:xfrm>
                <a:off x="4254" y="1880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2331" name="Rectangle 1050"/>
              <p:cNvSpPr>
                <a:spLocks noChangeArrowheads="1"/>
              </p:cNvSpPr>
              <p:nvPr/>
            </p:nvSpPr>
            <p:spPr bwMode="auto">
              <a:xfrm>
                <a:off x="4523" y="1880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12332" name="Rectangle 1051"/>
              <p:cNvSpPr>
                <a:spLocks noChangeArrowheads="1"/>
              </p:cNvSpPr>
              <p:nvPr/>
            </p:nvSpPr>
            <p:spPr bwMode="auto">
              <a:xfrm>
                <a:off x="4792" y="1880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12333" name="Rectangle 1052"/>
              <p:cNvSpPr>
                <a:spLocks noChangeArrowheads="1"/>
              </p:cNvSpPr>
              <p:nvPr/>
            </p:nvSpPr>
            <p:spPr bwMode="auto">
              <a:xfrm>
                <a:off x="4254" y="2115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latin typeface="Times New Roman" pitchFamily="18" charset="0"/>
                  </a:rPr>
                  <a:t>7</a:t>
                </a:r>
              </a:p>
            </p:txBody>
          </p:sp>
          <p:sp>
            <p:nvSpPr>
              <p:cNvPr id="12334" name="Rectangle 1053"/>
              <p:cNvSpPr>
                <a:spLocks noChangeArrowheads="1"/>
              </p:cNvSpPr>
              <p:nvPr/>
            </p:nvSpPr>
            <p:spPr bwMode="auto">
              <a:xfrm>
                <a:off x="4523" y="2115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2335" name="Rectangle 1054"/>
              <p:cNvSpPr>
                <a:spLocks noChangeArrowheads="1"/>
              </p:cNvSpPr>
              <p:nvPr/>
            </p:nvSpPr>
            <p:spPr bwMode="auto">
              <a:xfrm>
                <a:off x="4792" y="2115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12336" name="Rectangle 1055"/>
              <p:cNvSpPr>
                <a:spLocks noChangeArrowheads="1"/>
              </p:cNvSpPr>
              <p:nvPr/>
            </p:nvSpPr>
            <p:spPr bwMode="auto">
              <a:xfrm>
                <a:off x="4254" y="2351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37" name="Rectangle 1056"/>
              <p:cNvSpPr>
                <a:spLocks noChangeArrowheads="1"/>
              </p:cNvSpPr>
              <p:nvPr/>
            </p:nvSpPr>
            <p:spPr bwMode="auto">
              <a:xfrm>
                <a:off x="4792" y="2351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2338" name="Rectangle 1057"/>
              <p:cNvSpPr>
                <a:spLocks noChangeArrowheads="1"/>
              </p:cNvSpPr>
              <p:nvPr/>
            </p:nvSpPr>
            <p:spPr bwMode="auto">
              <a:xfrm>
                <a:off x="4523" y="2351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grpSp>
          <p:nvGrpSpPr>
            <p:cNvPr id="12295" name="Group 1058"/>
            <p:cNvGrpSpPr>
              <a:grpSpLocks/>
            </p:cNvGrpSpPr>
            <p:nvPr/>
          </p:nvGrpSpPr>
          <p:grpSpPr bwMode="auto">
            <a:xfrm>
              <a:off x="2766" y="1928"/>
              <a:ext cx="804" cy="704"/>
              <a:chOff x="2766" y="1928"/>
              <a:chExt cx="804" cy="704"/>
            </a:xfrm>
          </p:grpSpPr>
          <p:sp>
            <p:nvSpPr>
              <p:cNvPr id="12320" name="Rectangle 1059"/>
              <p:cNvSpPr>
                <a:spLocks noChangeArrowheads="1"/>
              </p:cNvSpPr>
              <p:nvPr/>
            </p:nvSpPr>
            <p:spPr bwMode="auto">
              <a:xfrm>
                <a:off x="2766" y="1928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2321" name="Rectangle 1060"/>
              <p:cNvSpPr>
                <a:spLocks noChangeArrowheads="1"/>
              </p:cNvSpPr>
              <p:nvPr/>
            </p:nvSpPr>
            <p:spPr bwMode="auto">
              <a:xfrm>
                <a:off x="3035" y="1928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12322" name="Rectangle 1061"/>
              <p:cNvSpPr>
                <a:spLocks noChangeArrowheads="1"/>
              </p:cNvSpPr>
              <p:nvPr/>
            </p:nvSpPr>
            <p:spPr bwMode="auto">
              <a:xfrm>
                <a:off x="3304" y="1928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12323" name="Rectangle 1062"/>
              <p:cNvSpPr>
                <a:spLocks noChangeArrowheads="1"/>
              </p:cNvSpPr>
              <p:nvPr/>
            </p:nvSpPr>
            <p:spPr bwMode="auto">
              <a:xfrm>
                <a:off x="2766" y="2163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24" name="Rectangle 1063"/>
              <p:cNvSpPr>
                <a:spLocks noChangeArrowheads="1"/>
              </p:cNvSpPr>
              <p:nvPr/>
            </p:nvSpPr>
            <p:spPr bwMode="auto">
              <a:xfrm>
                <a:off x="3035" y="2163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25" name="Rectangle 1064"/>
              <p:cNvSpPr>
                <a:spLocks noChangeArrowheads="1"/>
              </p:cNvSpPr>
              <p:nvPr/>
            </p:nvSpPr>
            <p:spPr bwMode="auto">
              <a:xfrm>
                <a:off x="3304" y="2163"/>
                <a:ext cx="266" cy="23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12326" name="Rectangle 1065"/>
              <p:cNvSpPr>
                <a:spLocks noChangeArrowheads="1"/>
              </p:cNvSpPr>
              <p:nvPr/>
            </p:nvSpPr>
            <p:spPr bwMode="auto">
              <a:xfrm>
                <a:off x="2766" y="2399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7</a:t>
                </a:r>
              </a:p>
            </p:txBody>
          </p:sp>
          <p:sp>
            <p:nvSpPr>
              <p:cNvPr id="12327" name="Rectangle 1066"/>
              <p:cNvSpPr>
                <a:spLocks noChangeArrowheads="1"/>
              </p:cNvSpPr>
              <p:nvPr/>
            </p:nvSpPr>
            <p:spPr bwMode="auto">
              <a:xfrm>
                <a:off x="3304" y="2399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2328" name="Rectangle 1067"/>
              <p:cNvSpPr>
                <a:spLocks noChangeArrowheads="1"/>
              </p:cNvSpPr>
              <p:nvPr/>
            </p:nvSpPr>
            <p:spPr bwMode="auto">
              <a:xfrm>
                <a:off x="3035" y="2399"/>
                <a:ext cx="266" cy="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2329" name="Rectangle 1068"/>
              <p:cNvSpPr>
                <a:spLocks noChangeArrowheads="1"/>
              </p:cNvSpPr>
              <p:nvPr/>
            </p:nvSpPr>
            <p:spPr bwMode="auto">
              <a:xfrm>
                <a:off x="2817" y="2131"/>
                <a:ext cx="203" cy="2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2296" name="Line 1069"/>
            <p:cNvSpPr>
              <a:spLocks noChangeShapeType="1"/>
            </p:cNvSpPr>
            <p:nvPr/>
          </p:nvSpPr>
          <p:spPr bwMode="auto">
            <a:xfrm flipH="1">
              <a:off x="1958" y="1248"/>
              <a:ext cx="768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297" name="Line 1070"/>
            <p:cNvSpPr>
              <a:spLocks noChangeShapeType="1"/>
            </p:cNvSpPr>
            <p:nvPr/>
          </p:nvSpPr>
          <p:spPr bwMode="auto">
            <a:xfrm>
              <a:off x="3158" y="1536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298" name="Line 1071"/>
            <p:cNvSpPr>
              <a:spLocks noChangeShapeType="1"/>
            </p:cNvSpPr>
            <p:nvPr/>
          </p:nvSpPr>
          <p:spPr bwMode="auto">
            <a:xfrm>
              <a:off x="3590" y="1248"/>
              <a:ext cx="1056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299" name="Rectangle 1072"/>
            <p:cNvSpPr>
              <a:spLocks noChangeArrowheads="1"/>
            </p:cNvSpPr>
            <p:nvPr/>
          </p:nvSpPr>
          <p:spPr bwMode="auto">
            <a:xfrm>
              <a:off x="2064" y="1377"/>
              <a:ext cx="269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1800">
                  <a:solidFill>
                    <a:schemeClr val="tx2"/>
                  </a:solidFill>
                  <a:latin typeface="Times New Roman" pitchFamily="18" charset="0"/>
                </a:rPr>
                <a:t>up</a:t>
              </a:r>
            </a:p>
          </p:txBody>
        </p:sp>
        <p:sp>
          <p:nvSpPr>
            <p:cNvPr id="12300" name="Rectangle 1073"/>
            <p:cNvSpPr>
              <a:spLocks noChangeArrowheads="1"/>
            </p:cNvSpPr>
            <p:nvPr/>
          </p:nvSpPr>
          <p:spPr bwMode="auto">
            <a:xfrm>
              <a:off x="4469" y="1425"/>
              <a:ext cx="451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1800">
                  <a:solidFill>
                    <a:schemeClr val="tx2"/>
                  </a:solidFill>
                  <a:latin typeface="Times New Roman" pitchFamily="18" charset="0"/>
                </a:rPr>
                <a:t>down</a:t>
              </a:r>
            </a:p>
          </p:txBody>
        </p:sp>
        <p:sp>
          <p:nvSpPr>
            <p:cNvPr id="12301" name="Rectangle 1074"/>
            <p:cNvSpPr>
              <a:spLocks noChangeArrowheads="1"/>
            </p:cNvSpPr>
            <p:nvPr/>
          </p:nvSpPr>
          <p:spPr bwMode="auto">
            <a:xfrm>
              <a:off x="3197" y="1569"/>
              <a:ext cx="40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1800">
                  <a:solidFill>
                    <a:schemeClr val="tx2"/>
                  </a:solidFill>
                  <a:latin typeface="Times New Roman" pitchFamily="18" charset="0"/>
                </a:rPr>
                <a:t>right</a:t>
              </a:r>
            </a:p>
          </p:txBody>
        </p:sp>
        <p:grpSp>
          <p:nvGrpSpPr>
            <p:cNvPr id="12302" name="Group 1075"/>
            <p:cNvGrpSpPr>
              <a:grpSpLocks/>
            </p:cNvGrpSpPr>
            <p:nvPr/>
          </p:nvGrpSpPr>
          <p:grpSpPr bwMode="auto">
            <a:xfrm>
              <a:off x="2757" y="3512"/>
              <a:ext cx="811" cy="704"/>
              <a:chOff x="2757" y="3512"/>
              <a:chExt cx="811" cy="704"/>
            </a:xfrm>
          </p:grpSpPr>
          <p:sp>
            <p:nvSpPr>
              <p:cNvPr id="12310" name="Rectangle 1076"/>
              <p:cNvSpPr>
                <a:spLocks noChangeArrowheads="1"/>
              </p:cNvSpPr>
              <p:nvPr/>
            </p:nvSpPr>
            <p:spPr bwMode="auto">
              <a:xfrm>
                <a:off x="2757" y="3512"/>
                <a:ext cx="266" cy="233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2311" name="Rectangle 1077"/>
              <p:cNvSpPr>
                <a:spLocks noChangeArrowheads="1"/>
              </p:cNvSpPr>
              <p:nvPr/>
            </p:nvSpPr>
            <p:spPr bwMode="auto">
              <a:xfrm>
                <a:off x="3026" y="3512"/>
                <a:ext cx="266" cy="233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2312" name="Rectangle 1078"/>
              <p:cNvSpPr>
                <a:spLocks noChangeArrowheads="1"/>
              </p:cNvSpPr>
              <p:nvPr/>
            </p:nvSpPr>
            <p:spPr bwMode="auto">
              <a:xfrm>
                <a:off x="3302" y="3512"/>
                <a:ext cx="266" cy="233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2313" name="Rectangle 1079"/>
              <p:cNvSpPr>
                <a:spLocks noChangeArrowheads="1"/>
              </p:cNvSpPr>
              <p:nvPr/>
            </p:nvSpPr>
            <p:spPr bwMode="auto">
              <a:xfrm>
                <a:off x="2757" y="3747"/>
                <a:ext cx="266" cy="23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2314" name="Rectangle 1080"/>
              <p:cNvSpPr>
                <a:spLocks noChangeArrowheads="1"/>
              </p:cNvSpPr>
              <p:nvPr/>
            </p:nvSpPr>
            <p:spPr bwMode="auto">
              <a:xfrm>
                <a:off x="3026" y="3747"/>
                <a:ext cx="266" cy="23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15" name="Rectangle 1081"/>
              <p:cNvSpPr>
                <a:spLocks noChangeArrowheads="1"/>
              </p:cNvSpPr>
              <p:nvPr/>
            </p:nvSpPr>
            <p:spPr bwMode="auto">
              <a:xfrm>
                <a:off x="3302" y="3747"/>
                <a:ext cx="266" cy="23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12316" name="Rectangle 1082"/>
              <p:cNvSpPr>
                <a:spLocks noChangeArrowheads="1"/>
              </p:cNvSpPr>
              <p:nvPr/>
            </p:nvSpPr>
            <p:spPr bwMode="auto">
              <a:xfrm>
                <a:off x="2757" y="3983"/>
                <a:ext cx="266" cy="233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7</a:t>
                </a:r>
              </a:p>
            </p:txBody>
          </p:sp>
          <p:sp>
            <p:nvSpPr>
              <p:cNvPr id="12317" name="Rectangle 1083"/>
              <p:cNvSpPr>
                <a:spLocks noChangeArrowheads="1"/>
              </p:cNvSpPr>
              <p:nvPr/>
            </p:nvSpPr>
            <p:spPr bwMode="auto">
              <a:xfrm>
                <a:off x="3026" y="3983"/>
                <a:ext cx="266" cy="233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12318" name="Rectangle 1084"/>
              <p:cNvSpPr>
                <a:spLocks noChangeArrowheads="1"/>
              </p:cNvSpPr>
              <p:nvPr/>
            </p:nvSpPr>
            <p:spPr bwMode="auto">
              <a:xfrm>
                <a:off x="3302" y="3983"/>
                <a:ext cx="266" cy="233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319" name="Rectangle 1085"/>
              <p:cNvSpPr>
                <a:spLocks noChangeArrowheads="1"/>
              </p:cNvSpPr>
              <p:nvPr/>
            </p:nvSpPr>
            <p:spPr bwMode="auto">
              <a:xfrm>
                <a:off x="3026" y="3747"/>
                <a:ext cx="266" cy="23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65088" tIns="31750" rIns="65088" bIns="31750" anchor="ctr"/>
              <a:lstStyle/>
              <a:p>
                <a:pPr algn="ctr" defTabSz="447675"/>
                <a:r>
                  <a:rPr lang="pt-BR" sz="2000">
                    <a:solidFill>
                      <a:schemeClr val="tx2"/>
                    </a:solidFill>
                    <a:latin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12303" name="Line 1086"/>
            <p:cNvSpPr>
              <a:spLocks noChangeShapeType="1"/>
            </p:cNvSpPr>
            <p:nvPr/>
          </p:nvSpPr>
          <p:spPr bwMode="auto">
            <a:xfrm>
              <a:off x="3158" y="3072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4" name="Line 1087"/>
            <p:cNvSpPr>
              <a:spLocks noChangeShapeType="1"/>
            </p:cNvSpPr>
            <p:nvPr/>
          </p:nvSpPr>
          <p:spPr bwMode="auto">
            <a:xfrm flipH="1">
              <a:off x="3158" y="3072"/>
              <a:ext cx="144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5" name="Line 1088"/>
            <p:cNvSpPr>
              <a:spLocks noChangeShapeType="1"/>
            </p:cNvSpPr>
            <p:nvPr/>
          </p:nvSpPr>
          <p:spPr bwMode="auto">
            <a:xfrm>
              <a:off x="2966" y="3072"/>
              <a:ext cx="192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6" name="Line 1089"/>
            <p:cNvSpPr>
              <a:spLocks noChangeShapeType="1"/>
            </p:cNvSpPr>
            <p:nvPr/>
          </p:nvSpPr>
          <p:spPr bwMode="auto">
            <a:xfrm flipH="1">
              <a:off x="1622" y="2592"/>
              <a:ext cx="192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7" name="Line 1090"/>
            <p:cNvSpPr>
              <a:spLocks noChangeShapeType="1"/>
            </p:cNvSpPr>
            <p:nvPr/>
          </p:nvSpPr>
          <p:spPr bwMode="auto">
            <a:xfrm>
              <a:off x="1814" y="2592"/>
              <a:ext cx="192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8" name="Rectangle 1091"/>
            <p:cNvSpPr>
              <a:spLocks noChangeArrowheads="1"/>
            </p:cNvSpPr>
            <p:nvPr/>
          </p:nvSpPr>
          <p:spPr bwMode="auto">
            <a:xfrm>
              <a:off x="1253" y="2625"/>
              <a:ext cx="451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1800">
                  <a:solidFill>
                    <a:schemeClr val="tx2"/>
                  </a:solidFill>
                  <a:latin typeface="Times New Roman" pitchFamily="18" charset="0"/>
                </a:rPr>
                <a:t>down</a:t>
              </a:r>
            </a:p>
          </p:txBody>
        </p:sp>
        <p:sp>
          <p:nvSpPr>
            <p:cNvPr id="12309" name="Rectangle 1092"/>
            <p:cNvSpPr>
              <a:spLocks noChangeArrowheads="1"/>
            </p:cNvSpPr>
            <p:nvPr/>
          </p:nvSpPr>
          <p:spPr bwMode="auto">
            <a:xfrm>
              <a:off x="1949" y="2625"/>
              <a:ext cx="402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pt-BR" sz="1800">
                  <a:solidFill>
                    <a:schemeClr val="tx2"/>
                  </a:solidFill>
                  <a:latin typeface="Times New Roman" pitchFamily="18" charset="0"/>
                </a:rPr>
                <a:t>right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166688"/>
            <a:ext cx="8770938" cy="1128712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em Largura</a:t>
            </a:r>
            <a:br>
              <a:rPr lang="pt-BR" smtClean="0"/>
            </a:br>
            <a:r>
              <a:rPr lang="pt-BR" sz="3200" smtClean="0"/>
              <a:t>Qualidade</a:t>
            </a:r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963025" cy="4800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Esta estratégia é </a:t>
            </a:r>
            <a:r>
              <a:rPr lang="pt-BR" sz="2400" i="1" smtClean="0"/>
              <a:t>completa</a:t>
            </a:r>
            <a:r>
              <a:rPr lang="pt-BR" sz="24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É </a:t>
            </a:r>
            <a:r>
              <a:rPr lang="pt-BR" sz="2400" i="1" smtClean="0"/>
              <a:t>ótima</a:t>
            </a:r>
            <a:r>
              <a:rPr lang="pt-BR" sz="2400" smtClean="0"/>
              <a:t> ?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100" smtClean="0"/>
              <a:t>Sempre encontra a solução mais “rasa”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b="1" smtClean="0">
                <a:latin typeface="Symbol" pitchFamily="18" charset="2"/>
              </a:rPr>
              <a:t>®</a:t>
            </a:r>
            <a:r>
              <a:rPr lang="pt-BR" sz="2000" b="1" smtClean="0"/>
              <a:t>  </a:t>
            </a:r>
            <a:r>
              <a:rPr lang="pt-BR" sz="2000" smtClean="0"/>
              <a:t>que nem sempre é a solução de menor </a:t>
            </a:r>
            <a:r>
              <a:rPr lang="pt-BR" sz="2000" b="1" smtClean="0"/>
              <a:t>custo de caminho, </a:t>
            </a:r>
            <a:r>
              <a:rPr lang="pt-BR" sz="2000" smtClean="0"/>
              <a:t>caso os operadores tenham valores diferentes. 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É </a:t>
            </a:r>
            <a:r>
              <a:rPr lang="pt-BR" sz="2400" i="1" smtClean="0"/>
              <a:t>ótima</a:t>
            </a:r>
            <a:r>
              <a:rPr lang="pt-BR" sz="2400" smtClean="0"/>
              <a:t> se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n,n’  profundidade(n’)  profundidade(n) 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	custo de caminho(n’)  custo de caminho (n).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>
                <a:sym typeface="Symbol" pitchFamily="18" charset="2"/>
              </a:rPr>
              <a:t>A função </a:t>
            </a:r>
            <a:r>
              <a:rPr lang="pt-BR" sz="2000" b="1" smtClean="0">
                <a:sym typeface="Symbol" pitchFamily="18" charset="2"/>
              </a:rPr>
              <a:t>custo de caminho </a:t>
            </a:r>
            <a:r>
              <a:rPr lang="pt-BR" sz="2000" smtClean="0">
                <a:sym typeface="Symbol" pitchFamily="18" charset="2"/>
              </a:rPr>
              <a:t>é não-decrescente com a profundidade do nó.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>
                <a:sym typeface="Symbol" pitchFamily="18" charset="2"/>
              </a:rPr>
              <a:t>Essa função acumula o custo do caminho da origem ao nó atual.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pt-BR" sz="2000" smtClean="0">
                <a:solidFill>
                  <a:srgbClr val="800080"/>
                </a:solidFill>
                <a:sym typeface="Symbol" pitchFamily="18" charset="2"/>
              </a:rPr>
              <a:t>Geralmente, isto só ocorre quando todos os operadores têm o mesmo custo (=1)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311150"/>
            <a:ext cx="8770938" cy="1128713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em Largura</a:t>
            </a:r>
            <a:br>
              <a:rPr lang="pt-BR" smtClean="0"/>
            </a:br>
            <a:r>
              <a:rPr lang="pt-BR" sz="3200" smtClean="0"/>
              <a:t>Custo</a:t>
            </a:r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963025" cy="4572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400" smtClean="0"/>
              <a:t>Fator de expansão da árvore de busca: </a:t>
            </a:r>
          </a:p>
          <a:p>
            <a:pPr lvl="1" eaLnBrk="1" hangingPunct="1"/>
            <a:r>
              <a:rPr lang="pt-BR" sz="2000" smtClean="0"/>
              <a:t>número de nós gerados a partir de cada nó (</a:t>
            </a:r>
            <a:r>
              <a:rPr lang="pt-BR" sz="2000" i="1" smtClean="0"/>
              <a:t>b</a:t>
            </a:r>
            <a:r>
              <a:rPr lang="pt-BR" sz="2000" smtClean="0"/>
              <a:t>)</a:t>
            </a:r>
          </a:p>
          <a:p>
            <a:pPr eaLnBrk="1" hangingPunct="1"/>
            <a:r>
              <a:rPr lang="pt-BR" sz="2400" smtClean="0"/>
              <a:t>Custo de tempo:</a:t>
            </a:r>
          </a:p>
          <a:p>
            <a:pPr lvl="1" eaLnBrk="1" hangingPunct="1"/>
            <a:r>
              <a:rPr lang="pt-BR" sz="2000" smtClean="0"/>
              <a:t>se o fator de expansão do problema =  </a:t>
            </a:r>
            <a:r>
              <a:rPr lang="pt-BR" sz="2000" i="1" smtClean="0"/>
              <a:t>b</a:t>
            </a:r>
            <a:r>
              <a:rPr lang="pt-BR" sz="2000" smtClean="0"/>
              <a:t>,  e a primeira solução para o problema está no nível </a:t>
            </a:r>
            <a:r>
              <a:rPr lang="pt-BR" sz="2000" i="1" smtClean="0"/>
              <a:t>d</a:t>
            </a:r>
            <a:r>
              <a:rPr lang="pt-BR" sz="2000" smtClean="0"/>
              <a:t>,</a:t>
            </a:r>
          </a:p>
          <a:p>
            <a:pPr lvl="1" eaLnBrk="1" hangingPunct="1">
              <a:spcAft>
                <a:spcPct val="30000"/>
              </a:spcAft>
            </a:pPr>
            <a:r>
              <a:rPr lang="pt-BR" sz="2000" smtClean="0"/>
              <a:t>então  o número máximo de nós gerados até se encontrar a solução = 1 + </a:t>
            </a:r>
            <a:r>
              <a:rPr lang="pt-BR" sz="2000" i="1" smtClean="0"/>
              <a:t>b  </a:t>
            </a:r>
            <a:r>
              <a:rPr lang="pt-BR" sz="2000" smtClean="0"/>
              <a:t>+ </a:t>
            </a:r>
            <a:r>
              <a:rPr lang="pt-BR" sz="2000" i="1" smtClean="0"/>
              <a:t>b</a:t>
            </a:r>
            <a:r>
              <a:rPr lang="pt-BR" sz="2000" baseline="30000" smtClean="0"/>
              <a:t>2</a:t>
            </a:r>
            <a:r>
              <a:rPr lang="pt-BR" sz="2000" i="1" smtClean="0"/>
              <a:t>  </a:t>
            </a:r>
            <a:r>
              <a:rPr lang="pt-BR" sz="2000" smtClean="0"/>
              <a:t>+  </a:t>
            </a:r>
            <a:r>
              <a:rPr lang="pt-BR" sz="2000" i="1" smtClean="0"/>
              <a:t>b</a:t>
            </a:r>
            <a:r>
              <a:rPr lang="pt-BR" sz="2000" i="1" baseline="30000" smtClean="0"/>
              <a:t>3</a:t>
            </a:r>
            <a:r>
              <a:rPr lang="pt-BR" sz="2000" i="1" smtClean="0"/>
              <a:t>  </a:t>
            </a:r>
            <a:r>
              <a:rPr lang="pt-BR" sz="2000" smtClean="0"/>
              <a:t>+ … + </a:t>
            </a:r>
            <a:r>
              <a:rPr lang="pt-BR" sz="2000" i="1" smtClean="0"/>
              <a:t>b</a:t>
            </a:r>
            <a:r>
              <a:rPr lang="pt-BR" sz="2000" i="1" baseline="30000" smtClean="0"/>
              <a:t>d </a:t>
            </a:r>
            <a:endParaRPr lang="pt-BR" sz="2000" baseline="30000" smtClean="0"/>
          </a:p>
          <a:p>
            <a:pPr lvl="1" eaLnBrk="1" hangingPunct="1"/>
            <a:r>
              <a:rPr lang="pt-BR" sz="2000" b="1" smtClean="0"/>
              <a:t>custo exponencial</a:t>
            </a:r>
            <a:r>
              <a:rPr lang="pt-BR" sz="2000" smtClean="0"/>
              <a:t> = </a:t>
            </a:r>
            <a:r>
              <a:rPr lang="pt-BR" sz="2000" i="1" smtClean="0"/>
              <a:t>O (b</a:t>
            </a:r>
            <a:r>
              <a:rPr lang="pt-BR" sz="2000" i="1" baseline="30000" smtClean="0"/>
              <a:t>d</a:t>
            </a:r>
            <a:r>
              <a:rPr lang="pt-BR" sz="2000" i="1" smtClean="0"/>
              <a:t>). </a:t>
            </a:r>
          </a:p>
          <a:p>
            <a:pPr eaLnBrk="1" hangingPunct="1"/>
            <a:r>
              <a:rPr lang="pt-BR" sz="2400" smtClean="0"/>
              <a:t>Custo de memória:</a:t>
            </a:r>
          </a:p>
          <a:p>
            <a:pPr lvl="1" eaLnBrk="1" hangingPunct="1"/>
            <a:r>
              <a:rPr lang="pt-BR" sz="2000" smtClean="0"/>
              <a:t>a </a:t>
            </a:r>
            <a:r>
              <a:rPr lang="pt-BR" sz="2000" i="1" smtClean="0"/>
              <a:t>fronteira</a:t>
            </a:r>
            <a:r>
              <a:rPr lang="pt-BR" sz="2000" smtClean="0"/>
              <a:t> do espaço de estados deve permanecer  na memória </a:t>
            </a:r>
          </a:p>
          <a:p>
            <a:pPr lvl="1" eaLnBrk="1" hangingPunct="1"/>
            <a:r>
              <a:rPr lang="pt-BR" sz="2000" smtClean="0"/>
              <a:t>é um problema mais crucial do que o tempo de execução da busca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339725"/>
            <a:ext cx="8770938" cy="641350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em Largura</a:t>
            </a:r>
          </a:p>
        </p:txBody>
      </p:sp>
      <p:sp>
        <p:nvSpPr>
          <p:cNvPr id="20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50900" y="1219200"/>
            <a:ext cx="8964613" cy="2286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pt-BR" sz="2400" smtClean="0"/>
              <a:t>Esta estratégia só dá bons resultados quando a </a:t>
            </a:r>
            <a:r>
              <a:rPr lang="pt-BR" sz="2400" i="1" smtClean="0"/>
              <a:t>profundidade</a:t>
            </a:r>
            <a:r>
              <a:rPr lang="pt-BR" sz="2400" smtClean="0"/>
              <a:t> da árvore de busca é </a:t>
            </a:r>
            <a:r>
              <a:rPr lang="pt-BR" sz="2400" i="1" smtClean="0"/>
              <a:t>pequena</a:t>
            </a:r>
            <a:r>
              <a:rPr lang="pt-BR" sz="2400" smtClean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pt-BR" sz="2400" smtClean="0"/>
              <a:t>Exemplo: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pt-BR" sz="2000" smtClean="0"/>
              <a:t>fator de expansão b = 10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pt-BR" sz="2000" smtClean="0"/>
              <a:t>1.000 nós gerados por segundo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pt-BR" sz="2000" smtClean="0"/>
              <a:t>cada nó ocupa 100 bytes</a:t>
            </a:r>
          </a:p>
        </p:txBody>
      </p:sp>
      <p:graphicFrame>
        <p:nvGraphicFramePr>
          <p:cNvPr id="2050" name="Object 4"/>
          <p:cNvGraphicFramePr>
            <a:graphicFrameLocks/>
          </p:cNvGraphicFramePr>
          <p:nvPr/>
        </p:nvGraphicFramePr>
        <p:xfrm>
          <a:off x="457200" y="3817938"/>
          <a:ext cx="9656763" cy="3040062"/>
        </p:xfrm>
        <a:graphic>
          <a:graphicData uri="http://schemas.openxmlformats.org/presentationml/2006/ole">
            <p:oleObj spid="_x0000_s2050" name="Documento" r:id="rId3" imgW="8056080" imgH="291456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484188"/>
            <a:ext cx="8770938" cy="641350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Busca de Custo Uniforme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955088" cy="4800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400" smtClean="0"/>
              <a:t>Modifica a busca em largura: </a:t>
            </a:r>
          </a:p>
          <a:p>
            <a:pPr lvl="1" eaLnBrk="1" hangingPunct="1"/>
            <a:r>
              <a:rPr lang="pt-BR" sz="2000" smtClean="0"/>
              <a:t>expande o nó da fronteira com menor custo de caminho na fronteira do espaço de estados</a:t>
            </a:r>
          </a:p>
          <a:p>
            <a:pPr lvl="1" eaLnBrk="1" hangingPunct="1"/>
            <a:r>
              <a:rPr lang="pt-BR" sz="2000" smtClean="0"/>
              <a:t>cada operador pode ter um custo associado diferente, medido pela função </a:t>
            </a:r>
            <a:r>
              <a:rPr lang="pt-BR" sz="2000" i="1" smtClean="0"/>
              <a:t>g(n)</a:t>
            </a:r>
            <a:r>
              <a:rPr lang="pt-BR" sz="2000" smtClean="0"/>
              <a:t>, para o nó </a:t>
            </a:r>
            <a:r>
              <a:rPr lang="pt-BR" sz="2000" i="1" smtClean="0"/>
              <a:t>n</a:t>
            </a:r>
            <a:r>
              <a:rPr lang="pt-BR" sz="2000" smtClean="0"/>
              <a:t>.</a:t>
            </a:r>
          </a:p>
          <a:p>
            <a:pPr lvl="2" eaLnBrk="1" hangingPunct="1"/>
            <a:r>
              <a:rPr lang="pt-BR" sz="2000" smtClean="0"/>
              <a:t>onde g(n) dá o custo do caminho da origem ao nó n</a:t>
            </a:r>
          </a:p>
          <a:p>
            <a:pPr eaLnBrk="1" hangingPunct="1"/>
            <a:r>
              <a:rPr lang="pt-BR" sz="2400" smtClean="0">
                <a:solidFill>
                  <a:srgbClr val="800080"/>
                </a:solidFill>
              </a:rPr>
              <a:t>Na busca em largura:  </a:t>
            </a:r>
            <a:r>
              <a:rPr lang="pt-BR" sz="2400" b="1" i="1" smtClean="0">
                <a:solidFill>
                  <a:srgbClr val="800080"/>
                </a:solidFill>
              </a:rPr>
              <a:t>g(n)</a:t>
            </a:r>
            <a:r>
              <a:rPr lang="pt-BR" sz="2400" b="1" smtClean="0">
                <a:solidFill>
                  <a:srgbClr val="800080"/>
                </a:solidFill>
              </a:rPr>
              <a:t> = </a:t>
            </a:r>
            <a:r>
              <a:rPr lang="pt-BR" sz="2400" b="1" i="1" smtClean="0">
                <a:solidFill>
                  <a:srgbClr val="800080"/>
                </a:solidFill>
              </a:rPr>
              <a:t>profundidade </a:t>
            </a:r>
            <a:r>
              <a:rPr lang="pt-BR" sz="2400" b="1" smtClean="0">
                <a:solidFill>
                  <a:srgbClr val="800080"/>
                </a:solidFill>
              </a:rPr>
              <a:t>(</a:t>
            </a:r>
            <a:r>
              <a:rPr lang="pt-BR" sz="2400" b="1" i="1" smtClean="0">
                <a:solidFill>
                  <a:srgbClr val="800080"/>
                </a:solidFill>
              </a:rPr>
              <a:t>n</a:t>
            </a:r>
            <a:r>
              <a:rPr lang="pt-BR" sz="2400" b="1" smtClean="0">
                <a:solidFill>
                  <a:srgbClr val="800080"/>
                </a:solidFill>
              </a:rPr>
              <a:t>)</a:t>
            </a:r>
          </a:p>
          <a:p>
            <a:pPr eaLnBrk="1" hangingPunct="1">
              <a:spcBef>
                <a:spcPct val="70000"/>
              </a:spcBef>
            </a:pPr>
            <a:r>
              <a:rPr lang="pt-BR" sz="2400" smtClean="0"/>
              <a:t>Algoritmo:</a:t>
            </a: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pt-BR" sz="2400" smtClean="0"/>
              <a:t>	função </a:t>
            </a:r>
            <a:r>
              <a:rPr lang="pt-BR" sz="2400" b="1" u="sng" smtClean="0"/>
              <a:t>Busca-de-Custo-Uniforme</a:t>
            </a:r>
            <a:r>
              <a:rPr lang="pt-BR" sz="2400" b="1" smtClean="0"/>
              <a:t> (</a:t>
            </a:r>
            <a:r>
              <a:rPr lang="pt-BR" sz="2400" b="1" i="1" smtClean="0"/>
              <a:t>problema</a:t>
            </a:r>
            <a:r>
              <a:rPr lang="pt-BR" sz="2400" b="1" smtClean="0"/>
              <a:t>)  </a:t>
            </a:r>
          </a:p>
          <a:p>
            <a:pPr eaLnBrk="1" hangingPunct="1">
              <a:spcBef>
                <a:spcPct val="2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pt-BR" sz="2400" b="1" smtClean="0"/>
              <a:t>		</a:t>
            </a:r>
            <a:r>
              <a:rPr lang="pt-BR" sz="2400" smtClean="0"/>
              <a:t>retorna </a:t>
            </a:r>
            <a:r>
              <a:rPr lang="pt-BR" sz="2400" b="1" smtClean="0"/>
              <a:t>uma solução ou falha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mtClean="0"/>
              <a:t>  </a:t>
            </a:r>
            <a:r>
              <a:rPr lang="pt-BR" u="sng" smtClean="0"/>
              <a:t>Busca-Genérica</a:t>
            </a:r>
            <a:r>
              <a:rPr lang="pt-BR" b="1" smtClean="0"/>
              <a:t> </a:t>
            </a:r>
            <a:r>
              <a:rPr lang="pt-BR" smtClean="0"/>
              <a:t>(</a:t>
            </a:r>
            <a:r>
              <a:rPr lang="pt-BR" i="1" smtClean="0"/>
              <a:t>problema</a:t>
            </a:r>
            <a:r>
              <a:rPr lang="pt-BR" smtClean="0"/>
              <a:t>, </a:t>
            </a:r>
            <a:r>
              <a:rPr lang="pt-BR" u="sng" smtClean="0"/>
              <a:t>Insere-Ordem-Crescente</a:t>
            </a:r>
            <a:r>
              <a:rPr lang="pt-BR" smtClean="0"/>
              <a:t>)</a:t>
            </a:r>
            <a:endParaRPr lang="pt-BR" b="1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062038" y="4797425"/>
            <a:ext cx="7848600" cy="172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4137</TotalTime>
  <Words>1280</Words>
  <Application>Microsoft Office PowerPoint</Application>
  <PresentationFormat>Personalizar</PresentationFormat>
  <Paragraphs>223</Paragraphs>
  <Slides>27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3</vt:i4>
      </vt:variant>
      <vt:variant>
        <vt:lpstr>Títulos de slides</vt:lpstr>
      </vt:variant>
      <vt:variant>
        <vt:i4>27</vt:i4>
      </vt:variant>
    </vt:vector>
  </HeadingPairs>
  <TitlesOfParts>
    <vt:vector size="31" baseType="lpstr">
      <vt:lpstr>Plano grafico</vt:lpstr>
      <vt:lpstr>Image</vt:lpstr>
      <vt:lpstr>Documento</vt:lpstr>
      <vt:lpstr>Document</vt:lpstr>
      <vt:lpstr>Introdução aos Agentes Inteligentes Busca Cega (Exaustiva)</vt:lpstr>
      <vt:lpstr>Busca Cega (Exaustiva)</vt:lpstr>
      <vt:lpstr>Critérios de Avaliação das  Estratégias de Busca</vt:lpstr>
      <vt:lpstr>Busca em Largura</vt:lpstr>
      <vt:lpstr>Exemplo: Jogo dos 8 números</vt:lpstr>
      <vt:lpstr>Busca em Largura Qualidade</vt:lpstr>
      <vt:lpstr>Busca em Largura Custo</vt:lpstr>
      <vt:lpstr>Busca em Largura</vt:lpstr>
      <vt:lpstr>Busca de Custo Uniforme</vt:lpstr>
      <vt:lpstr>Busca de Custo Uniforme</vt:lpstr>
      <vt:lpstr>Busca de Custo Uniforme Fronteira do exemplo anterior</vt:lpstr>
      <vt:lpstr>Busca de Custo Uniforme</vt:lpstr>
      <vt:lpstr>Busca em Profundidade</vt:lpstr>
      <vt:lpstr>Busca em Profundidade</vt:lpstr>
      <vt:lpstr>Busca em Profundidade</vt:lpstr>
      <vt:lpstr>Busca com Aprofundamento Iterativo</vt:lpstr>
      <vt:lpstr>Busca com Aprofundamento Iterativo</vt:lpstr>
      <vt:lpstr>Busca com Aprofundamento Iterativo</vt:lpstr>
      <vt:lpstr>Busca com Aprofundamento Iterativo</vt:lpstr>
      <vt:lpstr>Comparando Estratégias de  Busca Exaustiva</vt:lpstr>
      <vt:lpstr>Como Evitar Geração de Estados Repetidos?</vt:lpstr>
      <vt:lpstr>Evitar Geração de Estados Repetidos</vt:lpstr>
      <vt:lpstr>Evitar Geração de Estados Repetidos</vt:lpstr>
      <vt:lpstr>Evitar Geração de Estados Repetidos</vt:lpstr>
      <vt:lpstr>Como Evitar Estados Repetidos ?  Algumas Dicas</vt:lpstr>
      <vt:lpstr>Conflito (trade-off)</vt:lpstr>
      <vt:lpstr>A seguir...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Representação do Conhecimento</dc:title>
  <dc:creator>Departamento de Informática</dc:creator>
  <cp:lastModifiedBy>fab</cp:lastModifiedBy>
  <cp:revision>435</cp:revision>
  <cp:lastPrinted>1998-03-25T12:46:30Z</cp:lastPrinted>
  <dcterms:created xsi:type="dcterms:W3CDTF">1997-10-22T21:28:29Z</dcterms:created>
  <dcterms:modified xsi:type="dcterms:W3CDTF">2019-02-26T13:11:51Z</dcterms:modified>
</cp:coreProperties>
</file>