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33"/>
  </p:notesMasterIdLst>
  <p:handoutMasterIdLst>
    <p:handoutMasterId r:id="rId34"/>
  </p:handoutMasterIdLst>
  <p:sldIdLst>
    <p:sldId id="362" r:id="rId2"/>
    <p:sldId id="320" r:id="rId3"/>
    <p:sldId id="411" r:id="rId4"/>
    <p:sldId id="355" r:id="rId5"/>
    <p:sldId id="354" r:id="rId6"/>
    <p:sldId id="416" r:id="rId7"/>
    <p:sldId id="417" r:id="rId8"/>
    <p:sldId id="271" r:id="rId9"/>
    <p:sldId id="398" r:id="rId10"/>
    <p:sldId id="262" r:id="rId11"/>
    <p:sldId id="292" r:id="rId12"/>
    <p:sldId id="361" r:id="rId13"/>
    <p:sldId id="400" r:id="rId14"/>
    <p:sldId id="414" r:id="rId15"/>
    <p:sldId id="415" r:id="rId16"/>
    <p:sldId id="399" r:id="rId17"/>
    <p:sldId id="356" r:id="rId18"/>
    <p:sldId id="357" r:id="rId19"/>
    <p:sldId id="375" r:id="rId20"/>
    <p:sldId id="376" r:id="rId21"/>
    <p:sldId id="377" r:id="rId22"/>
    <p:sldId id="367" r:id="rId23"/>
    <p:sldId id="413" r:id="rId24"/>
    <p:sldId id="379" r:id="rId25"/>
    <p:sldId id="418" r:id="rId26"/>
    <p:sldId id="380" r:id="rId27"/>
    <p:sldId id="382" r:id="rId28"/>
    <p:sldId id="383" r:id="rId29"/>
    <p:sldId id="384" r:id="rId30"/>
    <p:sldId id="385" r:id="rId31"/>
    <p:sldId id="394" r:id="rId32"/>
  </p:sldIdLst>
  <p:sldSz cx="10333038" cy="6858000"/>
  <p:notesSz cx="6934200" cy="9396413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  <a:srgbClr val="800080"/>
    <a:srgbClr val="FFFFFF"/>
    <a:srgbClr val="FF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728" autoAdjust="0"/>
  </p:normalViewPr>
  <p:slideViewPr>
    <p:cSldViewPr>
      <p:cViewPr>
        <p:scale>
          <a:sx n="50" d="100"/>
          <a:sy n="50" d="100"/>
        </p:scale>
        <p:origin x="-2616" y="-990"/>
      </p:cViewPr>
      <p:guideLst>
        <p:guide orient="horz" pos="2160"/>
        <p:guide pos="325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7625" rIns="93662" bIns="47625" numCol="1" anchor="t" anchorCtr="0" compatLnSpc="1">
            <a:prstTxWarp prst="textNoShape">
              <a:avLst/>
            </a:prstTxWarp>
          </a:bodyPr>
          <a:lstStyle>
            <a:lvl1pPr defTabSz="95567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7625" rIns="93662" bIns="47625" numCol="1" anchor="t" anchorCtr="0" compatLnSpc="1">
            <a:prstTxWarp prst="textNoShape">
              <a:avLst/>
            </a:prstTxWarp>
          </a:bodyPr>
          <a:lstStyle>
            <a:lvl1pPr algn="r" defTabSz="95567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30051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7625" rIns="93662" bIns="47625" numCol="1" anchor="b" anchorCtr="0" compatLnSpc="1">
            <a:prstTxWarp prst="textNoShape">
              <a:avLst/>
            </a:prstTxWarp>
          </a:bodyPr>
          <a:lstStyle>
            <a:lvl1pPr defTabSz="95567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926513"/>
            <a:ext cx="30051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7625" rIns="93662" bIns="47625" numCol="1" anchor="b" anchorCtr="0" compatLnSpc="1">
            <a:prstTxWarp prst="textNoShape">
              <a:avLst/>
            </a:prstTxWarp>
          </a:bodyPr>
          <a:lstStyle>
            <a:lvl1pPr algn="r" defTabSz="95567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E14A6B8-C812-4BD4-AA85-9AA4A019251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dt" idx="1"/>
          </p:nvPr>
        </p:nvSpPr>
        <p:spPr bwMode="auto">
          <a:xfrm>
            <a:off x="3919538" y="0"/>
            <a:ext cx="30146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>
                <a:solidFill>
                  <a:schemeClr val="tx2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19538" y="8934450"/>
            <a:ext cx="30146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>
                <a:solidFill>
                  <a:schemeClr val="tx2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AC62860A-7B98-45F1-9966-1B08A938B46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34450"/>
            <a:ext cx="30146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>
                <a:solidFill>
                  <a:schemeClr val="tx2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46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>
                <a:solidFill>
                  <a:schemeClr val="tx2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0333038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grpSp>
            <p:nvGrpSpPr>
              <p:cNvPr id="16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  <p:grpSp>
          <p:nvGrpSpPr>
            <p:cNvPr id="6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4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4" y="862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  <p:grpSp>
          <p:nvGrpSpPr>
            <p:cNvPr id="7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10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48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</p:grpSp>
      <p:sp>
        <p:nvSpPr>
          <p:cNvPr id="61507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1119188" y="1752600"/>
            <a:ext cx="878363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61508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119188" y="3309938"/>
            <a:ext cx="723265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91705-FD3A-40C0-B23E-194B331F83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31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31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31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3DD8F6-B442-4365-8D58-F2BABE2A1F7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31075" y="188913"/>
            <a:ext cx="2212975" cy="552608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8975" y="188913"/>
            <a:ext cx="6489700" cy="552608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31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31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31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66280-B11A-48C7-8424-B165FC6713B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31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31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31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900ED6-A948-444D-8BEA-7B2773AA3DC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5975" y="4406900"/>
            <a:ext cx="8783638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15975" y="2906713"/>
            <a:ext cx="8783638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31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31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31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63D4E-3468-49C3-A045-442683FAE20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62000" y="1600200"/>
            <a:ext cx="431482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29225" y="1600200"/>
            <a:ext cx="431482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31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31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31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08B23B-34EF-4A66-BC05-928B4813ED8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5938" y="274638"/>
            <a:ext cx="930116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15938" y="1535113"/>
            <a:ext cx="45656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5938" y="2174875"/>
            <a:ext cx="45656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248275" y="1535113"/>
            <a:ext cx="45688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248275" y="2174875"/>
            <a:ext cx="45688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31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31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31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7598C8-FCF6-4448-A946-375C4D702D0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31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31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31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C17E72-6729-4187-94B1-FD8731FA07D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1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31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31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086844-A957-4458-B91F-D6F0CA18601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5938" y="273050"/>
            <a:ext cx="3400425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0188" y="273050"/>
            <a:ext cx="577691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15938" y="1435100"/>
            <a:ext cx="340042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31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31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31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44477-8CC7-49B0-89A2-D8C3049D2A9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25650" y="4800600"/>
            <a:ext cx="6199188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025650" y="612775"/>
            <a:ext cx="619918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025650" y="5367338"/>
            <a:ext cx="619918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31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31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31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50A6C9-BD2E-47AD-BAD2-1A0433C1684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3074"/>
          <p:cNvGrpSpPr>
            <a:grpSpLocks/>
          </p:cNvGrpSpPr>
          <p:nvPr/>
        </p:nvGrpSpPr>
        <p:grpSpPr bwMode="auto">
          <a:xfrm>
            <a:off x="0" y="0"/>
            <a:ext cx="10333038" cy="6858000"/>
            <a:chOff x="0" y="0"/>
            <a:chExt cx="5760" cy="4320"/>
          </a:xfrm>
        </p:grpSpPr>
        <p:grpSp>
          <p:nvGrpSpPr>
            <p:cNvPr id="2056" name="Group 3075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2063" name="Group 3076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60421" name="Line 3077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422" name="Line 3078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423" name="Line 3079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424" name="Line 3080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425" name="Line 3081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426" name="Line 3082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427" name="Line 3083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428" name="Line 3084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429" name="Line 3085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430" name="Line 3086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431" name="Line 3087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432" name="Line 3088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433" name="Line 3089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434" name="Line 3090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435" name="Line 3091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436" name="Line 3092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437" name="Line 3093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438" name="Line 3094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439" name="Line 3095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440" name="Line 3096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441" name="Line 3097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442" name="Line 3098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  <p:grpSp>
            <p:nvGrpSpPr>
              <p:cNvPr id="2064" name="Group 3099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60444" name="Line 3100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445" name="Line 3101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446" name="Line 3102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447" name="Line 3103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448" name="Line 3104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449" name="Line 3105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450" name="Line 3106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451" name="Line 3107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452" name="Line 3108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453" name="Line 3109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454" name="Line 3110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455" name="Line 3111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456" name="Line 3112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457" name="Line 3113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458" name="Line 3114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459" name="Line 3115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460" name="Line 3116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461" name="Line 3117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462" name="Line 3118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463" name="Line 3119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464" name="Line 3120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465" name="Line 3121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466" name="Line 3122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467" name="Line 3123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468" name="Line 3124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469" name="Line 3125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470" name="Line 3126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471" name="Line 3127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472" name="Line 3128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</p:grpSp>
        <p:sp>
          <p:nvSpPr>
            <p:cNvPr id="60473" name="Rectangle 3129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60474" name="Line 3130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grpSp>
          <p:nvGrpSpPr>
            <p:cNvPr id="2059" name="Group 3131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60476" name="Line 3132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60477" name="Line 3133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60478" name="Arc 3134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</p:grpSp>
      <p:sp>
        <p:nvSpPr>
          <p:cNvPr id="2051" name="Rectangle 3135"/>
          <p:cNvSpPr>
            <a:spLocks noGrp="1" noChangeArrowheads="1"/>
          </p:cNvSpPr>
          <p:nvPr>
            <p:ph type="title"/>
          </p:nvPr>
        </p:nvSpPr>
        <p:spPr bwMode="auto">
          <a:xfrm>
            <a:off x="688975" y="188913"/>
            <a:ext cx="8783638" cy="96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2052" name="Rectangle 3136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00200"/>
            <a:ext cx="87820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 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60481" name="Rectangle 313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74700" y="6248400"/>
            <a:ext cx="2152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0482" name="Rectangle 313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30600" y="6248400"/>
            <a:ext cx="3271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0483" name="Rectangle 313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05688" y="6248400"/>
            <a:ext cx="2152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014DA31-7F8A-4F0D-96AD-37494273E0F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6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3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FCBD8A-5631-4CBE-9C8C-61C9EBE52A05}" type="slidenum">
              <a:rPr lang="pt-BR" smtClean="0"/>
              <a:pPr/>
              <a:t>1</a:t>
            </a:fld>
            <a:endParaRPr lang="pt-BR" smtClean="0"/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063625" y="1412875"/>
            <a:ext cx="8783638" cy="1301750"/>
          </a:xfrm>
        </p:spPr>
        <p:txBody>
          <a:bodyPr/>
          <a:lstStyle/>
          <a:p>
            <a:pPr algn="l" eaLnBrk="1" hangingPunct="1"/>
            <a:r>
              <a:rPr lang="pt-BR" smtClean="0"/>
              <a:t>Introdução aos Agentes Inteligentes </a:t>
            </a:r>
            <a:br>
              <a:rPr lang="pt-BR" smtClean="0"/>
            </a:br>
            <a:r>
              <a:rPr lang="pt-BR" sz="3200" smtClean="0"/>
              <a:t>Resolução de Problemas de Busca</a:t>
            </a:r>
            <a:endParaRPr lang="pt-BR" smtClean="0">
              <a:solidFill>
                <a:srgbClr val="800080"/>
              </a:solidFill>
            </a:endParaRPr>
          </a:p>
        </p:txBody>
      </p:sp>
      <p:sp>
        <p:nvSpPr>
          <p:cNvPr id="4100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Flávia </a:t>
            </a:r>
            <a:r>
              <a:rPr lang="pt-BR" smtClean="0"/>
              <a:t>Barros </a:t>
            </a:r>
            <a:r>
              <a:rPr lang="pt-BR" smtClean="0"/>
              <a:t>&amp; Ricardo Prudêncio</a:t>
            </a:r>
          </a:p>
          <a:p>
            <a:pPr eaLnBrk="1" hangingPunct="1"/>
            <a:endParaRPr lang="pt-BR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F31ECA-DAAF-4B12-8B46-0ECCF3BD6A58}" type="slidenum">
              <a:rPr lang="pt-BR" smtClean="0"/>
              <a:pPr/>
              <a:t>10</a:t>
            </a:fld>
            <a:endParaRPr lang="pt-BR" smtClean="0"/>
          </a:p>
        </p:txBody>
      </p:sp>
      <p:sp>
        <p:nvSpPr>
          <p:cNvPr id="13315" name="Rectangle 6"/>
          <p:cNvSpPr>
            <a:spLocks noGrp="1" noChangeArrowheads="1"/>
          </p:cNvSpPr>
          <p:nvPr>
            <p:ph type="title"/>
          </p:nvPr>
        </p:nvSpPr>
        <p:spPr>
          <a:xfrm>
            <a:off x="688975" y="307975"/>
            <a:ext cx="8783638" cy="960438"/>
          </a:xfrm>
        </p:spPr>
        <p:txBody>
          <a:bodyPr/>
          <a:lstStyle/>
          <a:p>
            <a:pPr eaLnBrk="1" hangingPunct="1"/>
            <a:r>
              <a:rPr lang="pt-BR" sz="3200" smtClean="0"/>
              <a:t>Exemplos de Formulação de problema</a:t>
            </a:r>
            <a:br>
              <a:rPr lang="pt-BR" sz="3200" smtClean="0"/>
            </a:br>
            <a:r>
              <a:rPr lang="pt-BR" sz="3200" smtClean="0"/>
              <a:t> Jogo de 8 números</a:t>
            </a:r>
          </a:p>
        </p:txBody>
      </p:sp>
      <p:sp>
        <p:nvSpPr>
          <p:cNvPr id="13316" name="Rectangle 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90688"/>
            <a:ext cx="8782050" cy="4618037"/>
          </a:xfrm>
        </p:spPr>
        <p:txBody>
          <a:bodyPr/>
          <a:lstStyle/>
          <a:p>
            <a:pPr eaLnBrk="1" hangingPunct="1">
              <a:spcBef>
                <a:spcPct val="30000"/>
              </a:spcBef>
            </a:pPr>
            <a:r>
              <a:rPr lang="pt-BR" sz="2400" smtClean="0"/>
              <a:t>Espaço de estados  = todas as possíveis configurações do tabuleiro</a:t>
            </a:r>
          </a:p>
          <a:p>
            <a:pPr eaLnBrk="1" hangingPunct="1">
              <a:spcBef>
                <a:spcPct val="30000"/>
              </a:spcBef>
            </a:pPr>
            <a:r>
              <a:rPr lang="pt-BR" sz="2400" smtClean="0"/>
              <a:t>Estado inicial = qualquer um dos estados possíveis</a:t>
            </a:r>
          </a:p>
          <a:p>
            <a:pPr eaLnBrk="1" hangingPunct="1">
              <a:spcBef>
                <a:spcPct val="30000"/>
              </a:spcBef>
            </a:pPr>
            <a:r>
              <a:rPr lang="pt-BR" sz="2400" smtClean="0"/>
              <a:t>Teste de término = ordenado, com branco na posição [3,3]</a:t>
            </a:r>
          </a:p>
          <a:p>
            <a:pPr eaLnBrk="1" hangingPunct="1">
              <a:spcBef>
                <a:spcPct val="30000"/>
              </a:spcBef>
            </a:pPr>
            <a:r>
              <a:rPr lang="pt-BR" sz="2400" smtClean="0"/>
              <a:t>Ações/operadores = mover branco (esquerda, direita, para cima e para baixo)</a:t>
            </a:r>
          </a:p>
          <a:p>
            <a:pPr eaLnBrk="1" hangingPunct="1">
              <a:spcBef>
                <a:spcPct val="30000"/>
              </a:spcBef>
            </a:pPr>
            <a:r>
              <a:rPr lang="pt-BR" sz="2400" smtClean="0"/>
              <a:t>Custo do caminho = número de passos da solução</a:t>
            </a:r>
          </a:p>
          <a:p>
            <a:pPr eaLnBrk="1" hangingPunct="1">
              <a:spcBef>
                <a:spcPct val="30000"/>
              </a:spcBef>
            </a:pPr>
            <a:r>
              <a:rPr lang="pt-BR" sz="2400" smtClean="0"/>
              <a:t>Custo de busca = depende do computador e da estratégia de busca utilizada</a:t>
            </a:r>
          </a:p>
          <a:p>
            <a:pPr lvl="1" eaLnBrk="1" hangingPunct="1">
              <a:spcBef>
                <a:spcPct val="30000"/>
              </a:spcBef>
            </a:pPr>
            <a:r>
              <a:rPr lang="pt-BR" sz="2200" smtClean="0"/>
              <a:t>Próximas aulas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36F1DD-8637-487E-987D-D084FED4D8F5}" type="slidenum">
              <a:rPr lang="pt-BR" smtClean="0"/>
              <a:pPr/>
              <a:t>11</a:t>
            </a:fld>
            <a:endParaRPr lang="pt-BR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96850"/>
            <a:ext cx="8758238" cy="1190625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Árvore de busca para o </a:t>
            </a:r>
            <a:br>
              <a:rPr lang="pt-BR" smtClean="0"/>
            </a:br>
            <a:r>
              <a:rPr lang="pt-BR" smtClean="0"/>
              <a:t>Jogo dos 8 números</a:t>
            </a:r>
          </a:p>
        </p:txBody>
      </p:sp>
      <p:grpSp>
        <p:nvGrpSpPr>
          <p:cNvPr id="14340" name="Group 68"/>
          <p:cNvGrpSpPr>
            <a:grpSpLocks/>
          </p:cNvGrpSpPr>
          <p:nvPr/>
        </p:nvGrpSpPr>
        <p:grpSpPr bwMode="auto">
          <a:xfrm>
            <a:off x="2122488" y="1752600"/>
            <a:ext cx="5497512" cy="4953000"/>
            <a:chOff x="1238" y="824"/>
            <a:chExt cx="3820" cy="3392"/>
          </a:xfrm>
        </p:grpSpPr>
        <p:grpSp>
          <p:nvGrpSpPr>
            <p:cNvPr id="14341" name="Group 12"/>
            <p:cNvGrpSpPr>
              <a:grpSpLocks/>
            </p:cNvGrpSpPr>
            <p:nvPr/>
          </p:nvGrpSpPr>
          <p:grpSpPr bwMode="auto">
            <a:xfrm>
              <a:off x="2766" y="824"/>
              <a:ext cx="804" cy="704"/>
              <a:chOff x="2766" y="824"/>
              <a:chExt cx="804" cy="704"/>
            </a:xfrm>
          </p:grpSpPr>
          <p:sp>
            <p:nvSpPr>
              <p:cNvPr id="14397" name="Rectangle 3"/>
              <p:cNvSpPr>
                <a:spLocks noChangeArrowheads="1"/>
              </p:cNvSpPr>
              <p:nvPr/>
            </p:nvSpPr>
            <p:spPr bwMode="auto">
              <a:xfrm>
                <a:off x="2766" y="824"/>
                <a:ext cx="266" cy="2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4</a:t>
                </a:r>
              </a:p>
            </p:txBody>
          </p:sp>
          <p:sp>
            <p:nvSpPr>
              <p:cNvPr id="14398" name="Rectangle 4"/>
              <p:cNvSpPr>
                <a:spLocks noChangeArrowheads="1"/>
              </p:cNvSpPr>
              <p:nvPr/>
            </p:nvSpPr>
            <p:spPr bwMode="auto">
              <a:xfrm>
                <a:off x="3035" y="824"/>
                <a:ext cx="266" cy="2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5</a:t>
                </a:r>
              </a:p>
            </p:txBody>
          </p:sp>
          <p:sp>
            <p:nvSpPr>
              <p:cNvPr id="14399" name="Rectangle 5"/>
              <p:cNvSpPr>
                <a:spLocks noChangeArrowheads="1"/>
              </p:cNvSpPr>
              <p:nvPr/>
            </p:nvSpPr>
            <p:spPr bwMode="auto">
              <a:xfrm>
                <a:off x="3304" y="824"/>
                <a:ext cx="266" cy="2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8</a:t>
                </a:r>
              </a:p>
            </p:txBody>
          </p:sp>
          <p:sp>
            <p:nvSpPr>
              <p:cNvPr id="14400" name="Rectangle 6"/>
              <p:cNvSpPr>
                <a:spLocks noChangeArrowheads="1"/>
              </p:cNvSpPr>
              <p:nvPr/>
            </p:nvSpPr>
            <p:spPr bwMode="auto">
              <a:xfrm>
                <a:off x="2766" y="1059"/>
                <a:ext cx="266" cy="23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endParaRPr lang="en-US">
                  <a:latin typeface="Arial" charset="0"/>
                </a:endParaRPr>
              </a:p>
            </p:txBody>
          </p:sp>
          <p:sp>
            <p:nvSpPr>
              <p:cNvPr id="14401" name="Rectangle 7"/>
              <p:cNvSpPr>
                <a:spLocks noChangeArrowheads="1"/>
              </p:cNvSpPr>
              <p:nvPr/>
            </p:nvSpPr>
            <p:spPr bwMode="auto">
              <a:xfrm>
                <a:off x="3035" y="1059"/>
                <a:ext cx="266" cy="23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14402" name="Rectangle 8"/>
              <p:cNvSpPr>
                <a:spLocks noChangeArrowheads="1"/>
              </p:cNvSpPr>
              <p:nvPr/>
            </p:nvSpPr>
            <p:spPr bwMode="auto">
              <a:xfrm>
                <a:off x="3304" y="1059"/>
                <a:ext cx="266" cy="23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6</a:t>
                </a:r>
              </a:p>
            </p:txBody>
          </p:sp>
          <p:sp>
            <p:nvSpPr>
              <p:cNvPr id="14403" name="Rectangle 9"/>
              <p:cNvSpPr>
                <a:spLocks noChangeArrowheads="1"/>
              </p:cNvSpPr>
              <p:nvPr/>
            </p:nvSpPr>
            <p:spPr bwMode="auto">
              <a:xfrm>
                <a:off x="2766" y="1295"/>
                <a:ext cx="266" cy="2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7</a:t>
                </a:r>
              </a:p>
            </p:txBody>
          </p:sp>
          <p:sp>
            <p:nvSpPr>
              <p:cNvPr id="14404" name="Rectangle 10"/>
              <p:cNvSpPr>
                <a:spLocks noChangeArrowheads="1"/>
              </p:cNvSpPr>
              <p:nvPr/>
            </p:nvSpPr>
            <p:spPr bwMode="auto">
              <a:xfrm>
                <a:off x="3304" y="1295"/>
                <a:ext cx="266" cy="2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3</a:t>
                </a:r>
              </a:p>
            </p:txBody>
          </p:sp>
          <p:sp>
            <p:nvSpPr>
              <p:cNvPr id="14405" name="Rectangle 11"/>
              <p:cNvSpPr>
                <a:spLocks noChangeArrowheads="1"/>
              </p:cNvSpPr>
              <p:nvPr/>
            </p:nvSpPr>
            <p:spPr bwMode="auto">
              <a:xfrm>
                <a:off x="3035" y="1295"/>
                <a:ext cx="266" cy="2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2</a:t>
                </a:r>
              </a:p>
            </p:txBody>
          </p:sp>
        </p:grpSp>
        <p:grpSp>
          <p:nvGrpSpPr>
            <p:cNvPr id="14342" name="Group 22"/>
            <p:cNvGrpSpPr>
              <a:grpSpLocks/>
            </p:cNvGrpSpPr>
            <p:nvPr/>
          </p:nvGrpSpPr>
          <p:grpSpPr bwMode="auto">
            <a:xfrm>
              <a:off x="1422" y="1880"/>
              <a:ext cx="804" cy="704"/>
              <a:chOff x="1422" y="1880"/>
              <a:chExt cx="804" cy="704"/>
            </a:xfrm>
          </p:grpSpPr>
          <p:sp>
            <p:nvSpPr>
              <p:cNvPr id="14388" name="Rectangle 13"/>
              <p:cNvSpPr>
                <a:spLocks noChangeArrowheads="1"/>
              </p:cNvSpPr>
              <p:nvPr/>
            </p:nvSpPr>
            <p:spPr bwMode="auto">
              <a:xfrm>
                <a:off x="1422" y="1880"/>
                <a:ext cx="266" cy="2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4389" name="Rectangle 14"/>
              <p:cNvSpPr>
                <a:spLocks noChangeArrowheads="1"/>
              </p:cNvSpPr>
              <p:nvPr/>
            </p:nvSpPr>
            <p:spPr bwMode="auto">
              <a:xfrm>
                <a:off x="1691" y="1880"/>
                <a:ext cx="266" cy="2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5</a:t>
                </a:r>
              </a:p>
            </p:txBody>
          </p:sp>
          <p:sp>
            <p:nvSpPr>
              <p:cNvPr id="14390" name="Rectangle 15"/>
              <p:cNvSpPr>
                <a:spLocks noChangeArrowheads="1"/>
              </p:cNvSpPr>
              <p:nvPr/>
            </p:nvSpPr>
            <p:spPr bwMode="auto">
              <a:xfrm>
                <a:off x="1960" y="1880"/>
                <a:ext cx="266" cy="2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8</a:t>
                </a:r>
              </a:p>
            </p:txBody>
          </p:sp>
          <p:sp>
            <p:nvSpPr>
              <p:cNvPr id="14391" name="Rectangle 16"/>
              <p:cNvSpPr>
                <a:spLocks noChangeArrowheads="1"/>
              </p:cNvSpPr>
              <p:nvPr/>
            </p:nvSpPr>
            <p:spPr bwMode="auto">
              <a:xfrm>
                <a:off x="1422" y="2115"/>
                <a:ext cx="266" cy="23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latin typeface="Times New Roman" pitchFamily="18" charset="0"/>
                  </a:rPr>
                  <a:t>4</a:t>
                </a:r>
              </a:p>
            </p:txBody>
          </p:sp>
          <p:sp>
            <p:nvSpPr>
              <p:cNvPr id="14392" name="Rectangle 17"/>
              <p:cNvSpPr>
                <a:spLocks noChangeArrowheads="1"/>
              </p:cNvSpPr>
              <p:nvPr/>
            </p:nvSpPr>
            <p:spPr bwMode="auto">
              <a:xfrm>
                <a:off x="1691" y="2115"/>
                <a:ext cx="266" cy="23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14393" name="Rectangle 18"/>
              <p:cNvSpPr>
                <a:spLocks noChangeArrowheads="1"/>
              </p:cNvSpPr>
              <p:nvPr/>
            </p:nvSpPr>
            <p:spPr bwMode="auto">
              <a:xfrm>
                <a:off x="1960" y="2115"/>
                <a:ext cx="266" cy="23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6</a:t>
                </a:r>
              </a:p>
            </p:txBody>
          </p:sp>
          <p:sp>
            <p:nvSpPr>
              <p:cNvPr id="14394" name="Rectangle 19"/>
              <p:cNvSpPr>
                <a:spLocks noChangeArrowheads="1"/>
              </p:cNvSpPr>
              <p:nvPr/>
            </p:nvSpPr>
            <p:spPr bwMode="auto">
              <a:xfrm>
                <a:off x="1422" y="2351"/>
                <a:ext cx="266" cy="2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7</a:t>
                </a:r>
              </a:p>
            </p:txBody>
          </p:sp>
          <p:sp>
            <p:nvSpPr>
              <p:cNvPr id="14395" name="Rectangle 20"/>
              <p:cNvSpPr>
                <a:spLocks noChangeArrowheads="1"/>
              </p:cNvSpPr>
              <p:nvPr/>
            </p:nvSpPr>
            <p:spPr bwMode="auto">
              <a:xfrm>
                <a:off x="1960" y="2351"/>
                <a:ext cx="266" cy="2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3</a:t>
                </a:r>
              </a:p>
            </p:txBody>
          </p:sp>
          <p:sp>
            <p:nvSpPr>
              <p:cNvPr id="14396" name="Rectangle 21"/>
              <p:cNvSpPr>
                <a:spLocks noChangeArrowheads="1"/>
              </p:cNvSpPr>
              <p:nvPr/>
            </p:nvSpPr>
            <p:spPr bwMode="auto">
              <a:xfrm>
                <a:off x="1691" y="2351"/>
                <a:ext cx="266" cy="2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2</a:t>
                </a:r>
              </a:p>
            </p:txBody>
          </p:sp>
        </p:grpSp>
        <p:grpSp>
          <p:nvGrpSpPr>
            <p:cNvPr id="14343" name="Group 32"/>
            <p:cNvGrpSpPr>
              <a:grpSpLocks/>
            </p:cNvGrpSpPr>
            <p:nvPr/>
          </p:nvGrpSpPr>
          <p:grpSpPr bwMode="auto">
            <a:xfrm>
              <a:off x="4254" y="1880"/>
              <a:ext cx="804" cy="704"/>
              <a:chOff x="4254" y="1880"/>
              <a:chExt cx="804" cy="704"/>
            </a:xfrm>
          </p:grpSpPr>
          <p:sp>
            <p:nvSpPr>
              <p:cNvPr id="14379" name="Rectangle 23"/>
              <p:cNvSpPr>
                <a:spLocks noChangeArrowheads="1"/>
              </p:cNvSpPr>
              <p:nvPr/>
            </p:nvSpPr>
            <p:spPr bwMode="auto">
              <a:xfrm>
                <a:off x="4254" y="1880"/>
                <a:ext cx="266" cy="2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4</a:t>
                </a:r>
              </a:p>
            </p:txBody>
          </p:sp>
          <p:sp>
            <p:nvSpPr>
              <p:cNvPr id="14380" name="Rectangle 24"/>
              <p:cNvSpPr>
                <a:spLocks noChangeArrowheads="1"/>
              </p:cNvSpPr>
              <p:nvPr/>
            </p:nvSpPr>
            <p:spPr bwMode="auto">
              <a:xfrm>
                <a:off x="4523" y="1880"/>
                <a:ext cx="266" cy="2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5</a:t>
                </a:r>
              </a:p>
            </p:txBody>
          </p:sp>
          <p:sp>
            <p:nvSpPr>
              <p:cNvPr id="14381" name="Rectangle 25"/>
              <p:cNvSpPr>
                <a:spLocks noChangeArrowheads="1"/>
              </p:cNvSpPr>
              <p:nvPr/>
            </p:nvSpPr>
            <p:spPr bwMode="auto">
              <a:xfrm>
                <a:off x="4792" y="1880"/>
                <a:ext cx="266" cy="2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8</a:t>
                </a:r>
              </a:p>
            </p:txBody>
          </p:sp>
          <p:sp>
            <p:nvSpPr>
              <p:cNvPr id="14382" name="Rectangle 26"/>
              <p:cNvSpPr>
                <a:spLocks noChangeArrowheads="1"/>
              </p:cNvSpPr>
              <p:nvPr/>
            </p:nvSpPr>
            <p:spPr bwMode="auto">
              <a:xfrm>
                <a:off x="4254" y="2115"/>
                <a:ext cx="266" cy="23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latin typeface="Times New Roman" pitchFamily="18" charset="0"/>
                  </a:rPr>
                  <a:t>7</a:t>
                </a:r>
              </a:p>
            </p:txBody>
          </p:sp>
          <p:sp>
            <p:nvSpPr>
              <p:cNvPr id="14383" name="Rectangle 27"/>
              <p:cNvSpPr>
                <a:spLocks noChangeArrowheads="1"/>
              </p:cNvSpPr>
              <p:nvPr/>
            </p:nvSpPr>
            <p:spPr bwMode="auto">
              <a:xfrm>
                <a:off x="4523" y="2115"/>
                <a:ext cx="266" cy="23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14384" name="Rectangle 28"/>
              <p:cNvSpPr>
                <a:spLocks noChangeArrowheads="1"/>
              </p:cNvSpPr>
              <p:nvPr/>
            </p:nvSpPr>
            <p:spPr bwMode="auto">
              <a:xfrm>
                <a:off x="4792" y="2115"/>
                <a:ext cx="266" cy="23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6</a:t>
                </a:r>
              </a:p>
            </p:txBody>
          </p:sp>
          <p:sp>
            <p:nvSpPr>
              <p:cNvPr id="14385" name="Rectangle 29"/>
              <p:cNvSpPr>
                <a:spLocks noChangeArrowheads="1"/>
              </p:cNvSpPr>
              <p:nvPr/>
            </p:nvSpPr>
            <p:spPr bwMode="auto">
              <a:xfrm>
                <a:off x="4254" y="2351"/>
                <a:ext cx="266" cy="2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4386" name="Rectangle 30"/>
              <p:cNvSpPr>
                <a:spLocks noChangeArrowheads="1"/>
              </p:cNvSpPr>
              <p:nvPr/>
            </p:nvSpPr>
            <p:spPr bwMode="auto">
              <a:xfrm>
                <a:off x="4792" y="2351"/>
                <a:ext cx="266" cy="2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3</a:t>
                </a:r>
              </a:p>
            </p:txBody>
          </p:sp>
          <p:sp>
            <p:nvSpPr>
              <p:cNvPr id="14387" name="Rectangle 31"/>
              <p:cNvSpPr>
                <a:spLocks noChangeArrowheads="1"/>
              </p:cNvSpPr>
              <p:nvPr/>
            </p:nvSpPr>
            <p:spPr bwMode="auto">
              <a:xfrm>
                <a:off x="4523" y="2351"/>
                <a:ext cx="266" cy="2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2</a:t>
                </a:r>
              </a:p>
            </p:txBody>
          </p:sp>
        </p:grpSp>
        <p:grpSp>
          <p:nvGrpSpPr>
            <p:cNvPr id="14344" name="Group 43"/>
            <p:cNvGrpSpPr>
              <a:grpSpLocks/>
            </p:cNvGrpSpPr>
            <p:nvPr/>
          </p:nvGrpSpPr>
          <p:grpSpPr bwMode="auto">
            <a:xfrm>
              <a:off x="2766" y="1928"/>
              <a:ext cx="804" cy="704"/>
              <a:chOff x="2766" y="1928"/>
              <a:chExt cx="804" cy="704"/>
            </a:xfrm>
          </p:grpSpPr>
          <p:sp>
            <p:nvSpPr>
              <p:cNvPr id="14369" name="Rectangle 33"/>
              <p:cNvSpPr>
                <a:spLocks noChangeArrowheads="1"/>
              </p:cNvSpPr>
              <p:nvPr/>
            </p:nvSpPr>
            <p:spPr bwMode="auto">
              <a:xfrm>
                <a:off x="2766" y="1928"/>
                <a:ext cx="266" cy="2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4</a:t>
                </a:r>
              </a:p>
            </p:txBody>
          </p:sp>
          <p:sp>
            <p:nvSpPr>
              <p:cNvPr id="14370" name="Rectangle 34"/>
              <p:cNvSpPr>
                <a:spLocks noChangeArrowheads="1"/>
              </p:cNvSpPr>
              <p:nvPr/>
            </p:nvSpPr>
            <p:spPr bwMode="auto">
              <a:xfrm>
                <a:off x="3035" y="1928"/>
                <a:ext cx="266" cy="2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5</a:t>
                </a:r>
              </a:p>
            </p:txBody>
          </p:sp>
          <p:sp>
            <p:nvSpPr>
              <p:cNvPr id="14371" name="Rectangle 35"/>
              <p:cNvSpPr>
                <a:spLocks noChangeArrowheads="1"/>
              </p:cNvSpPr>
              <p:nvPr/>
            </p:nvSpPr>
            <p:spPr bwMode="auto">
              <a:xfrm>
                <a:off x="3304" y="1928"/>
                <a:ext cx="266" cy="2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8</a:t>
                </a:r>
              </a:p>
            </p:txBody>
          </p:sp>
          <p:sp>
            <p:nvSpPr>
              <p:cNvPr id="14372" name="Rectangle 36"/>
              <p:cNvSpPr>
                <a:spLocks noChangeArrowheads="1"/>
              </p:cNvSpPr>
              <p:nvPr/>
            </p:nvSpPr>
            <p:spPr bwMode="auto">
              <a:xfrm>
                <a:off x="2766" y="2163"/>
                <a:ext cx="266" cy="23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4373" name="Rectangle 37"/>
              <p:cNvSpPr>
                <a:spLocks noChangeArrowheads="1"/>
              </p:cNvSpPr>
              <p:nvPr/>
            </p:nvSpPr>
            <p:spPr bwMode="auto">
              <a:xfrm>
                <a:off x="3035" y="2163"/>
                <a:ext cx="266" cy="23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4374" name="Rectangle 38"/>
              <p:cNvSpPr>
                <a:spLocks noChangeArrowheads="1"/>
              </p:cNvSpPr>
              <p:nvPr/>
            </p:nvSpPr>
            <p:spPr bwMode="auto">
              <a:xfrm>
                <a:off x="3304" y="2163"/>
                <a:ext cx="266" cy="23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6</a:t>
                </a:r>
              </a:p>
            </p:txBody>
          </p:sp>
          <p:sp>
            <p:nvSpPr>
              <p:cNvPr id="14375" name="Rectangle 39"/>
              <p:cNvSpPr>
                <a:spLocks noChangeArrowheads="1"/>
              </p:cNvSpPr>
              <p:nvPr/>
            </p:nvSpPr>
            <p:spPr bwMode="auto">
              <a:xfrm>
                <a:off x="2766" y="2399"/>
                <a:ext cx="266" cy="2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7</a:t>
                </a:r>
              </a:p>
            </p:txBody>
          </p:sp>
          <p:sp>
            <p:nvSpPr>
              <p:cNvPr id="14376" name="Rectangle 40"/>
              <p:cNvSpPr>
                <a:spLocks noChangeArrowheads="1"/>
              </p:cNvSpPr>
              <p:nvPr/>
            </p:nvSpPr>
            <p:spPr bwMode="auto">
              <a:xfrm>
                <a:off x="3304" y="2399"/>
                <a:ext cx="266" cy="2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3</a:t>
                </a:r>
              </a:p>
            </p:txBody>
          </p:sp>
          <p:sp>
            <p:nvSpPr>
              <p:cNvPr id="14377" name="Rectangle 41"/>
              <p:cNvSpPr>
                <a:spLocks noChangeArrowheads="1"/>
              </p:cNvSpPr>
              <p:nvPr/>
            </p:nvSpPr>
            <p:spPr bwMode="auto">
              <a:xfrm>
                <a:off x="3035" y="2399"/>
                <a:ext cx="266" cy="2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14378" name="Rectangle 42"/>
              <p:cNvSpPr>
                <a:spLocks noChangeArrowheads="1"/>
              </p:cNvSpPr>
              <p:nvPr/>
            </p:nvSpPr>
            <p:spPr bwMode="auto">
              <a:xfrm>
                <a:off x="2811" y="2131"/>
                <a:ext cx="216" cy="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algn="ctr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14345" name="Line 44"/>
            <p:cNvSpPr>
              <a:spLocks noChangeShapeType="1"/>
            </p:cNvSpPr>
            <p:nvPr/>
          </p:nvSpPr>
          <p:spPr bwMode="auto">
            <a:xfrm flipH="1">
              <a:off x="1958" y="1248"/>
              <a:ext cx="768" cy="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346" name="Line 45"/>
            <p:cNvSpPr>
              <a:spLocks noChangeShapeType="1"/>
            </p:cNvSpPr>
            <p:nvPr/>
          </p:nvSpPr>
          <p:spPr bwMode="auto">
            <a:xfrm>
              <a:off x="3158" y="1536"/>
              <a:ext cx="0" cy="3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347" name="Line 46"/>
            <p:cNvSpPr>
              <a:spLocks noChangeShapeType="1"/>
            </p:cNvSpPr>
            <p:nvPr/>
          </p:nvSpPr>
          <p:spPr bwMode="auto">
            <a:xfrm>
              <a:off x="3590" y="1248"/>
              <a:ext cx="1056" cy="62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348" name="Rectangle 47"/>
            <p:cNvSpPr>
              <a:spLocks noChangeArrowheads="1"/>
            </p:cNvSpPr>
            <p:nvPr/>
          </p:nvSpPr>
          <p:spPr bwMode="auto">
            <a:xfrm>
              <a:off x="2055" y="1377"/>
              <a:ext cx="28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pt-BR" sz="1800">
                  <a:solidFill>
                    <a:schemeClr val="tx2"/>
                  </a:solidFill>
                  <a:latin typeface="Times New Roman" pitchFamily="18" charset="0"/>
                </a:rPr>
                <a:t>up</a:t>
              </a:r>
            </a:p>
          </p:txBody>
        </p:sp>
        <p:sp>
          <p:nvSpPr>
            <p:cNvPr id="14349" name="Rectangle 48"/>
            <p:cNvSpPr>
              <a:spLocks noChangeArrowheads="1"/>
            </p:cNvSpPr>
            <p:nvPr/>
          </p:nvSpPr>
          <p:spPr bwMode="auto">
            <a:xfrm>
              <a:off x="4454" y="1425"/>
              <a:ext cx="480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pt-BR" sz="1800">
                  <a:solidFill>
                    <a:schemeClr val="tx2"/>
                  </a:solidFill>
                  <a:latin typeface="Times New Roman" pitchFamily="18" charset="0"/>
                </a:rPr>
                <a:t>down</a:t>
              </a:r>
            </a:p>
          </p:txBody>
        </p:sp>
        <p:sp>
          <p:nvSpPr>
            <p:cNvPr id="14350" name="Rectangle 49"/>
            <p:cNvSpPr>
              <a:spLocks noChangeArrowheads="1"/>
            </p:cNvSpPr>
            <p:nvPr/>
          </p:nvSpPr>
          <p:spPr bwMode="auto">
            <a:xfrm>
              <a:off x="3185" y="1569"/>
              <a:ext cx="428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pt-BR" sz="1800">
                  <a:solidFill>
                    <a:schemeClr val="tx2"/>
                  </a:solidFill>
                  <a:latin typeface="Times New Roman" pitchFamily="18" charset="0"/>
                </a:rPr>
                <a:t>right</a:t>
              </a:r>
            </a:p>
          </p:txBody>
        </p:sp>
        <p:grpSp>
          <p:nvGrpSpPr>
            <p:cNvPr id="14351" name="Group 60"/>
            <p:cNvGrpSpPr>
              <a:grpSpLocks/>
            </p:cNvGrpSpPr>
            <p:nvPr/>
          </p:nvGrpSpPr>
          <p:grpSpPr bwMode="auto">
            <a:xfrm>
              <a:off x="2757" y="3512"/>
              <a:ext cx="811" cy="704"/>
              <a:chOff x="2757" y="3512"/>
              <a:chExt cx="811" cy="704"/>
            </a:xfrm>
          </p:grpSpPr>
          <p:sp>
            <p:nvSpPr>
              <p:cNvPr id="14359" name="Rectangle 50"/>
              <p:cNvSpPr>
                <a:spLocks noChangeArrowheads="1"/>
              </p:cNvSpPr>
              <p:nvPr/>
            </p:nvSpPr>
            <p:spPr bwMode="auto">
              <a:xfrm>
                <a:off x="2757" y="3512"/>
                <a:ext cx="266" cy="233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14360" name="Rectangle 51"/>
              <p:cNvSpPr>
                <a:spLocks noChangeArrowheads="1"/>
              </p:cNvSpPr>
              <p:nvPr/>
            </p:nvSpPr>
            <p:spPr bwMode="auto">
              <a:xfrm>
                <a:off x="3026" y="3512"/>
                <a:ext cx="266" cy="233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14361" name="Rectangle 52"/>
              <p:cNvSpPr>
                <a:spLocks noChangeArrowheads="1"/>
              </p:cNvSpPr>
              <p:nvPr/>
            </p:nvSpPr>
            <p:spPr bwMode="auto">
              <a:xfrm>
                <a:off x="3302" y="3512"/>
                <a:ext cx="266" cy="233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3</a:t>
                </a:r>
              </a:p>
            </p:txBody>
          </p:sp>
          <p:sp>
            <p:nvSpPr>
              <p:cNvPr id="14362" name="Rectangle 53"/>
              <p:cNvSpPr>
                <a:spLocks noChangeArrowheads="1"/>
              </p:cNvSpPr>
              <p:nvPr/>
            </p:nvSpPr>
            <p:spPr bwMode="auto">
              <a:xfrm>
                <a:off x="2757" y="3747"/>
                <a:ext cx="266" cy="234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4</a:t>
                </a:r>
              </a:p>
            </p:txBody>
          </p:sp>
          <p:sp>
            <p:nvSpPr>
              <p:cNvPr id="14363" name="Rectangle 54"/>
              <p:cNvSpPr>
                <a:spLocks noChangeArrowheads="1"/>
              </p:cNvSpPr>
              <p:nvPr/>
            </p:nvSpPr>
            <p:spPr bwMode="auto">
              <a:xfrm>
                <a:off x="3026" y="3747"/>
                <a:ext cx="266" cy="234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4364" name="Rectangle 55"/>
              <p:cNvSpPr>
                <a:spLocks noChangeArrowheads="1"/>
              </p:cNvSpPr>
              <p:nvPr/>
            </p:nvSpPr>
            <p:spPr bwMode="auto">
              <a:xfrm>
                <a:off x="3302" y="3747"/>
                <a:ext cx="266" cy="234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6</a:t>
                </a:r>
              </a:p>
            </p:txBody>
          </p:sp>
          <p:sp>
            <p:nvSpPr>
              <p:cNvPr id="14365" name="Rectangle 56"/>
              <p:cNvSpPr>
                <a:spLocks noChangeArrowheads="1"/>
              </p:cNvSpPr>
              <p:nvPr/>
            </p:nvSpPr>
            <p:spPr bwMode="auto">
              <a:xfrm>
                <a:off x="2757" y="3983"/>
                <a:ext cx="266" cy="233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7</a:t>
                </a:r>
              </a:p>
            </p:txBody>
          </p:sp>
          <p:sp>
            <p:nvSpPr>
              <p:cNvPr id="14366" name="Rectangle 57"/>
              <p:cNvSpPr>
                <a:spLocks noChangeArrowheads="1"/>
              </p:cNvSpPr>
              <p:nvPr/>
            </p:nvSpPr>
            <p:spPr bwMode="auto">
              <a:xfrm>
                <a:off x="3026" y="3983"/>
                <a:ext cx="266" cy="233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8</a:t>
                </a:r>
              </a:p>
            </p:txBody>
          </p:sp>
          <p:sp>
            <p:nvSpPr>
              <p:cNvPr id="14367" name="Rectangle 58"/>
              <p:cNvSpPr>
                <a:spLocks noChangeArrowheads="1"/>
              </p:cNvSpPr>
              <p:nvPr/>
            </p:nvSpPr>
            <p:spPr bwMode="auto">
              <a:xfrm>
                <a:off x="3302" y="3983"/>
                <a:ext cx="266" cy="233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4368" name="Rectangle 59"/>
              <p:cNvSpPr>
                <a:spLocks noChangeArrowheads="1"/>
              </p:cNvSpPr>
              <p:nvPr/>
            </p:nvSpPr>
            <p:spPr bwMode="auto">
              <a:xfrm>
                <a:off x="3026" y="3747"/>
                <a:ext cx="266" cy="234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5</a:t>
                </a:r>
              </a:p>
            </p:txBody>
          </p:sp>
        </p:grpSp>
        <p:sp>
          <p:nvSpPr>
            <p:cNvPr id="14352" name="Line 61"/>
            <p:cNvSpPr>
              <a:spLocks noChangeShapeType="1"/>
            </p:cNvSpPr>
            <p:nvPr/>
          </p:nvSpPr>
          <p:spPr bwMode="auto">
            <a:xfrm>
              <a:off x="3158" y="3072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353" name="Line 62"/>
            <p:cNvSpPr>
              <a:spLocks noChangeShapeType="1"/>
            </p:cNvSpPr>
            <p:nvPr/>
          </p:nvSpPr>
          <p:spPr bwMode="auto">
            <a:xfrm flipH="1">
              <a:off x="3158" y="3072"/>
              <a:ext cx="144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354" name="Line 63"/>
            <p:cNvSpPr>
              <a:spLocks noChangeShapeType="1"/>
            </p:cNvSpPr>
            <p:nvPr/>
          </p:nvSpPr>
          <p:spPr bwMode="auto">
            <a:xfrm>
              <a:off x="2966" y="3072"/>
              <a:ext cx="192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355" name="Line 64"/>
            <p:cNvSpPr>
              <a:spLocks noChangeShapeType="1"/>
            </p:cNvSpPr>
            <p:nvPr/>
          </p:nvSpPr>
          <p:spPr bwMode="auto">
            <a:xfrm flipH="1">
              <a:off x="1622" y="2592"/>
              <a:ext cx="192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356" name="Line 65"/>
            <p:cNvSpPr>
              <a:spLocks noChangeShapeType="1"/>
            </p:cNvSpPr>
            <p:nvPr/>
          </p:nvSpPr>
          <p:spPr bwMode="auto">
            <a:xfrm>
              <a:off x="1814" y="2592"/>
              <a:ext cx="192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357" name="Rectangle 66"/>
            <p:cNvSpPr>
              <a:spLocks noChangeArrowheads="1"/>
            </p:cNvSpPr>
            <p:nvPr/>
          </p:nvSpPr>
          <p:spPr bwMode="auto">
            <a:xfrm>
              <a:off x="1238" y="2625"/>
              <a:ext cx="48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pt-BR" sz="1800">
                  <a:solidFill>
                    <a:schemeClr val="tx2"/>
                  </a:solidFill>
                  <a:latin typeface="Times New Roman" pitchFamily="18" charset="0"/>
                </a:rPr>
                <a:t>down</a:t>
              </a:r>
            </a:p>
          </p:txBody>
        </p:sp>
        <p:sp>
          <p:nvSpPr>
            <p:cNvPr id="14358" name="Rectangle 67"/>
            <p:cNvSpPr>
              <a:spLocks noChangeArrowheads="1"/>
            </p:cNvSpPr>
            <p:nvPr/>
          </p:nvSpPr>
          <p:spPr bwMode="auto">
            <a:xfrm>
              <a:off x="1936" y="2625"/>
              <a:ext cx="42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pt-BR" sz="1800">
                  <a:solidFill>
                    <a:schemeClr val="tx2"/>
                  </a:solidFill>
                  <a:latin typeface="Times New Roman" pitchFamily="18" charset="0"/>
                </a:rPr>
                <a:t>right</a:t>
              </a: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DAC30A-024A-41F4-A46F-2DD38845B925}" type="slidenum">
              <a:rPr lang="pt-BR" smtClean="0"/>
              <a:pPr/>
              <a:t>12</a:t>
            </a:fld>
            <a:endParaRPr lang="pt-BR" smtClean="0"/>
          </a:p>
        </p:txBody>
      </p:sp>
      <p:sp>
        <p:nvSpPr>
          <p:cNvPr id="15363" name="Rectangle 10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Exemplos de formulação de problema</a:t>
            </a:r>
          </a:p>
        </p:txBody>
      </p:sp>
      <p:sp>
        <p:nvSpPr>
          <p:cNvPr id="15364" name="Rectangle 1031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90688"/>
            <a:ext cx="8782050" cy="4114800"/>
          </a:xfrm>
        </p:spPr>
        <p:txBody>
          <a:bodyPr/>
          <a:lstStyle/>
          <a:p>
            <a:pPr eaLnBrk="1" hangingPunct="1"/>
            <a:r>
              <a:rPr lang="pt-BR" smtClean="0"/>
              <a:t>Dirigir de Recife (PE) a Juazeiro do Norte (CE)</a:t>
            </a:r>
          </a:p>
          <a:p>
            <a:pPr lvl="1" eaLnBrk="1" hangingPunct="1"/>
            <a:r>
              <a:rPr lang="pt-BR" smtClean="0"/>
              <a:t>Espaço de estados  = todas as cidades do mapa ligadas por estradas</a:t>
            </a:r>
          </a:p>
          <a:p>
            <a:pPr lvl="1" eaLnBrk="1" hangingPunct="1"/>
            <a:r>
              <a:rPr lang="pt-BR" smtClean="0"/>
              <a:t>Estado inicial = Recife</a:t>
            </a:r>
          </a:p>
          <a:p>
            <a:pPr lvl="1" eaLnBrk="1" hangingPunct="1"/>
            <a:r>
              <a:rPr lang="pt-BR" smtClean="0"/>
              <a:t>Teste de término = estar em Juazeiro do Norte</a:t>
            </a:r>
          </a:p>
          <a:p>
            <a:pPr lvl="1" eaLnBrk="1" hangingPunct="1"/>
            <a:r>
              <a:rPr lang="pt-BR" smtClean="0"/>
              <a:t>Ações/operadores = dirigir de uma cidade para outra </a:t>
            </a:r>
          </a:p>
          <a:p>
            <a:pPr lvl="1" eaLnBrk="1" hangingPunct="1"/>
            <a:r>
              <a:rPr lang="pt-BR" smtClean="0">
                <a:solidFill>
                  <a:srgbClr val="990099"/>
                </a:solidFill>
              </a:rPr>
              <a:t>Custo do caminho</a:t>
            </a:r>
            <a:r>
              <a:rPr lang="pt-BR" smtClean="0"/>
              <a:t> = número de cidades visitadas, distância percorrida, tempo de viagem, grau de divertimento, etc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9E2F94-A51F-4C0E-916B-F5E7EC734F20}" type="slidenum">
              <a:rPr lang="pt-BR" smtClean="0"/>
              <a:pPr/>
              <a:t>13</a:t>
            </a:fld>
            <a:endParaRPr lang="pt-BR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885825" y="150813"/>
            <a:ext cx="8732838" cy="1190625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Custo do caminho diferente </a:t>
            </a:r>
            <a:br>
              <a:rPr lang="pt-BR" smtClean="0"/>
            </a:br>
            <a:r>
              <a:rPr lang="pt-BR" smtClean="0"/>
              <a:t>=&gt; Solução diferente</a:t>
            </a:r>
          </a:p>
        </p:txBody>
      </p:sp>
      <p:sp>
        <p:nvSpPr>
          <p:cNvPr id="1638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782050" cy="4421188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20000"/>
              </a:lnSpc>
            </a:pPr>
            <a:r>
              <a:rPr lang="pt-BR" smtClean="0"/>
              <a:t>Função de </a:t>
            </a:r>
            <a:r>
              <a:rPr lang="pt-BR" i="1" smtClean="0"/>
              <a:t>custo de caminho</a:t>
            </a:r>
            <a:endParaRPr lang="pt-BR" smtClean="0"/>
          </a:p>
          <a:p>
            <a:pPr lvl="1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pt-BR" sz="2600" smtClean="0"/>
              <a:t>(1) distância entre as cidades</a:t>
            </a:r>
          </a:p>
          <a:p>
            <a:pPr lvl="1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pt-BR" sz="2600" smtClean="0"/>
              <a:t>(2) tempo de viagem, etc.</a:t>
            </a:r>
          </a:p>
          <a:p>
            <a:pPr eaLnBrk="1" hangingPunct="1">
              <a:lnSpc>
                <a:spcPct val="120000"/>
              </a:lnSpc>
            </a:pPr>
            <a:r>
              <a:rPr lang="pt-BR" smtClean="0"/>
              <a:t>Solução mais barata:</a:t>
            </a:r>
          </a:p>
          <a:p>
            <a:pPr lvl="1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pt-BR" sz="2600" smtClean="0"/>
              <a:t>(1) Camaragibe, Carpina, Patos, Milagres,...</a:t>
            </a:r>
          </a:p>
          <a:p>
            <a:pPr lvl="1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pt-BR" sz="2600" smtClean="0"/>
              <a:t>(2) Moreno, Vitória de S. Antão, Caruaru, Salgueiro,...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2400" y="0"/>
            <a:ext cx="8910638" cy="6791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7411" name="Rectangle 5"/>
          <p:cNvSpPr>
            <a:spLocks noChangeArrowheads="1"/>
          </p:cNvSpPr>
          <p:nvPr/>
        </p:nvSpPr>
        <p:spPr bwMode="auto">
          <a:xfrm rot="-5400000">
            <a:off x="-1419224" y="2941637"/>
            <a:ext cx="42799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>
            <a:spAutoFit/>
          </a:bodyPr>
          <a:lstStyle/>
          <a:p>
            <a:pPr algn="ctr"/>
            <a:r>
              <a:rPr lang="pt-BR" sz="3600">
                <a:solidFill>
                  <a:schemeClr val="tx2"/>
                </a:solidFill>
              </a:rPr>
              <a:t>Recife – </a:t>
            </a:r>
            <a:br>
              <a:rPr lang="pt-BR" sz="3600">
                <a:solidFill>
                  <a:schemeClr val="tx2"/>
                </a:solidFill>
              </a:rPr>
            </a:br>
            <a:r>
              <a:rPr lang="pt-BR" sz="3600">
                <a:solidFill>
                  <a:schemeClr val="tx2"/>
                </a:solidFill>
              </a:rPr>
              <a:t>Juazeiro do Norte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49375" y="0"/>
            <a:ext cx="8983663" cy="6858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8435" name="Rectangle 5"/>
          <p:cNvSpPr>
            <a:spLocks noChangeArrowheads="1"/>
          </p:cNvSpPr>
          <p:nvPr/>
        </p:nvSpPr>
        <p:spPr bwMode="auto">
          <a:xfrm rot="-5400000">
            <a:off x="-1457324" y="2957512"/>
            <a:ext cx="42799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>
            <a:spAutoFit/>
          </a:bodyPr>
          <a:lstStyle/>
          <a:p>
            <a:pPr algn="ctr"/>
            <a:r>
              <a:rPr lang="pt-BR" sz="3600">
                <a:solidFill>
                  <a:schemeClr val="tx2"/>
                </a:solidFill>
              </a:rPr>
              <a:t>Recife – </a:t>
            </a:r>
            <a:br>
              <a:rPr lang="pt-BR" sz="3600">
                <a:solidFill>
                  <a:schemeClr val="tx2"/>
                </a:solidFill>
              </a:rPr>
            </a:br>
            <a:r>
              <a:rPr lang="pt-BR" sz="3600">
                <a:solidFill>
                  <a:schemeClr val="tx2"/>
                </a:solidFill>
              </a:rPr>
              <a:t>Juazeiro do Norte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8C023E-0F53-4914-BDEF-B1B731399559}" type="slidenum">
              <a:rPr lang="pt-BR" smtClean="0"/>
              <a:pPr/>
              <a:t>16</a:t>
            </a:fld>
            <a:endParaRPr lang="pt-BR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284163"/>
            <a:ext cx="8783638" cy="641350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Exemplo:</a:t>
            </a:r>
            <a:r>
              <a:rPr lang="pt-BR" sz="3500" smtClean="0"/>
              <a:t> viajar de Recife a Juazeiro</a:t>
            </a:r>
            <a:endParaRPr lang="pt-BR" smtClean="0"/>
          </a:p>
        </p:txBody>
      </p:sp>
      <p:grpSp>
        <p:nvGrpSpPr>
          <p:cNvPr id="19460" name="Group 3"/>
          <p:cNvGrpSpPr>
            <a:grpSpLocks/>
          </p:cNvGrpSpPr>
          <p:nvPr/>
        </p:nvGrpSpPr>
        <p:grpSpPr bwMode="auto">
          <a:xfrm>
            <a:off x="1143000" y="1758950"/>
            <a:ext cx="7835900" cy="4870450"/>
            <a:chOff x="810" y="964"/>
            <a:chExt cx="4936" cy="3068"/>
          </a:xfrm>
        </p:grpSpPr>
        <p:sp>
          <p:nvSpPr>
            <p:cNvPr id="19461" name="Rectangle 4"/>
            <p:cNvSpPr>
              <a:spLocks noChangeArrowheads="1"/>
            </p:cNvSpPr>
            <p:nvPr/>
          </p:nvSpPr>
          <p:spPr bwMode="auto">
            <a:xfrm>
              <a:off x="2875" y="983"/>
              <a:ext cx="57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pt-BR" sz="2000">
                  <a:solidFill>
                    <a:schemeClr val="tx2"/>
                  </a:solidFill>
                  <a:latin typeface="Arial" charset="0"/>
                </a:rPr>
                <a:t>Recife</a:t>
              </a:r>
            </a:p>
          </p:txBody>
        </p:sp>
        <p:sp>
          <p:nvSpPr>
            <p:cNvPr id="19462" name="Rectangle 5"/>
            <p:cNvSpPr>
              <a:spLocks noChangeArrowheads="1"/>
            </p:cNvSpPr>
            <p:nvPr/>
          </p:nvSpPr>
          <p:spPr bwMode="auto">
            <a:xfrm>
              <a:off x="913" y="964"/>
              <a:ext cx="13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2000" b="1">
                  <a:solidFill>
                    <a:schemeClr val="tx2"/>
                  </a:solidFill>
                  <a:latin typeface="Arial" charset="0"/>
                </a:rPr>
                <a:t>Estado inicial =&gt;</a:t>
              </a:r>
              <a:endParaRPr lang="pt-BR" sz="2000">
                <a:solidFill>
                  <a:schemeClr val="tx2"/>
                </a:solidFill>
                <a:latin typeface="Arial" charset="0"/>
              </a:endParaRPr>
            </a:p>
          </p:txBody>
        </p:sp>
        <p:grpSp>
          <p:nvGrpSpPr>
            <p:cNvPr id="19463" name="Group 6"/>
            <p:cNvGrpSpPr>
              <a:grpSpLocks/>
            </p:cNvGrpSpPr>
            <p:nvPr/>
          </p:nvGrpSpPr>
          <p:grpSpPr bwMode="auto">
            <a:xfrm>
              <a:off x="1509" y="1511"/>
              <a:ext cx="3417" cy="778"/>
              <a:chOff x="1509" y="1219"/>
              <a:chExt cx="3417" cy="778"/>
            </a:xfrm>
          </p:grpSpPr>
          <p:sp>
            <p:nvSpPr>
              <p:cNvPr id="19476" name="Rectangle 7"/>
              <p:cNvSpPr>
                <a:spLocks noChangeArrowheads="1"/>
              </p:cNvSpPr>
              <p:nvPr/>
            </p:nvSpPr>
            <p:spPr bwMode="auto">
              <a:xfrm>
                <a:off x="2923" y="1219"/>
                <a:ext cx="57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algn="ctr"/>
                <a:r>
                  <a:rPr lang="pt-BR" sz="2000">
                    <a:solidFill>
                      <a:schemeClr val="tx2"/>
                    </a:solidFill>
                    <a:latin typeface="Arial" charset="0"/>
                  </a:rPr>
                  <a:t>Recife</a:t>
                </a:r>
              </a:p>
            </p:txBody>
          </p:sp>
          <p:sp>
            <p:nvSpPr>
              <p:cNvPr id="19477" name="Rectangle 8"/>
              <p:cNvSpPr>
                <a:spLocks noChangeArrowheads="1"/>
              </p:cNvSpPr>
              <p:nvPr/>
            </p:nvSpPr>
            <p:spPr bwMode="auto">
              <a:xfrm>
                <a:off x="1509" y="1747"/>
                <a:ext cx="341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algn="ctr"/>
                <a:r>
                  <a:rPr lang="pt-BR" sz="2000">
                    <a:solidFill>
                      <a:schemeClr val="tx2"/>
                    </a:solidFill>
                    <a:latin typeface="Arial" charset="0"/>
                  </a:rPr>
                  <a:t>  Camaragibe    	    Moreno                      Olinda</a:t>
                </a:r>
              </a:p>
            </p:txBody>
          </p:sp>
          <p:sp>
            <p:nvSpPr>
              <p:cNvPr id="19478" name="Line 9"/>
              <p:cNvSpPr>
                <a:spLocks noChangeShapeType="1"/>
              </p:cNvSpPr>
              <p:nvPr/>
            </p:nvSpPr>
            <p:spPr bwMode="auto">
              <a:xfrm flipH="1">
                <a:off x="2054" y="1440"/>
                <a:ext cx="1056" cy="3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9479" name="Line 10"/>
              <p:cNvSpPr>
                <a:spLocks noChangeShapeType="1"/>
              </p:cNvSpPr>
              <p:nvPr/>
            </p:nvSpPr>
            <p:spPr bwMode="auto">
              <a:xfrm>
                <a:off x="3206" y="1440"/>
                <a:ext cx="0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9480" name="Line 11"/>
              <p:cNvSpPr>
                <a:spLocks noChangeShapeType="1"/>
              </p:cNvSpPr>
              <p:nvPr/>
            </p:nvSpPr>
            <p:spPr bwMode="auto">
              <a:xfrm>
                <a:off x="3350" y="1440"/>
                <a:ext cx="1392" cy="3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pSp>
          <p:nvGrpSpPr>
            <p:cNvPr id="19464" name="Group 12"/>
            <p:cNvGrpSpPr>
              <a:grpSpLocks/>
            </p:cNvGrpSpPr>
            <p:nvPr/>
          </p:nvGrpSpPr>
          <p:grpSpPr bwMode="auto">
            <a:xfrm>
              <a:off x="1644" y="2663"/>
              <a:ext cx="3329" cy="778"/>
              <a:chOff x="1644" y="2371"/>
              <a:chExt cx="3329" cy="778"/>
            </a:xfrm>
          </p:grpSpPr>
          <p:sp>
            <p:nvSpPr>
              <p:cNvPr id="19471" name="Rectangle 13"/>
              <p:cNvSpPr>
                <a:spLocks noChangeArrowheads="1"/>
              </p:cNvSpPr>
              <p:nvPr/>
            </p:nvSpPr>
            <p:spPr bwMode="auto">
              <a:xfrm>
                <a:off x="3017" y="2371"/>
                <a:ext cx="57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algn="ctr"/>
                <a:r>
                  <a:rPr lang="pt-BR" sz="2000">
                    <a:solidFill>
                      <a:schemeClr val="tx2"/>
                    </a:solidFill>
                    <a:latin typeface="Arial" charset="0"/>
                  </a:rPr>
                  <a:t>Recife</a:t>
                </a:r>
              </a:p>
            </p:txBody>
          </p:sp>
          <p:sp>
            <p:nvSpPr>
              <p:cNvPr id="19472" name="Rectangle 14"/>
              <p:cNvSpPr>
                <a:spLocks noChangeArrowheads="1"/>
              </p:cNvSpPr>
              <p:nvPr/>
            </p:nvSpPr>
            <p:spPr bwMode="auto">
              <a:xfrm>
                <a:off x="1644" y="2899"/>
                <a:ext cx="332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algn="ctr"/>
                <a:r>
                  <a:rPr lang="pt-BR" sz="2000">
                    <a:latin typeface="Arial" charset="0"/>
                  </a:rPr>
                  <a:t> </a:t>
                </a:r>
                <a:r>
                  <a:rPr lang="pt-BR" sz="2000">
                    <a:solidFill>
                      <a:schemeClr val="tx2"/>
                    </a:solidFill>
                    <a:latin typeface="Arial" charset="0"/>
                  </a:rPr>
                  <a:t>Camaragibe</a:t>
                </a:r>
                <a:r>
                  <a:rPr lang="pt-BR" sz="2000">
                    <a:latin typeface="Arial" charset="0"/>
                  </a:rPr>
                  <a:t> </a:t>
                </a:r>
                <a:r>
                  <a:rPr lang="pt-BR" sz="2000">
                    <a:solidFill>
                      <a:schemeClr val="tx2"/>
                    </a:solidFill>
                    <a:latin typeface="Arial" charset="0"/>
                  </a:rPr>
                  <a:t>	  Moreno                      Olinda</a:t>
                </a:r>
              </a:p>
            </p:txBody>
          </p:sp>
          <p:sp>
            <p:nvSpPr>
              <p:cNvPr id="19473" name="Line 15"/>
              <p:cNvSpPr>
                <a:spLocks noChangeShapeType="1"/>
              </p:cNvSpPr>
              <p:nvPr/>
            </p:nvSpPr>
            <p:spPr bwMode="auto">
              <a:xfrm flipH="1">
                <a:off x="2150" y="2592"/>
                <a:ext cx="1056" cy="3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9474" name="Line 16"/>
              <p:cNvSpPr>
                <a:spLocks noChangeShapeType="1"/>
              </p:cNvSpPr>
              <p:nvPr/>
            </p:nvSpPr>
            <p:spPr bwMode="auto">
              <a:xfrm>
                <a:off x="3302" y="2592"/>
                <a:ext cx="0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9475" name="Line 17"/>
              <p:cNvSpPr>
                <a:spLocks noChangeShapeType="1"/>
              </p:cNvSpPr>
              <p:nvPr/>
            </p:nvSpPr>
            <p:spPr bwMode="auto">
              <a:xfrm>
                <a:off x="3446" y="2592"/>
                <a:ext cx="1392" cy="3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sp>
          <p:nvSpPr>
            <p:cNvPr id="19465" name="Rectangle 18"/>
            <p:cNvSpPr>
              <a:spLocks noChangeArrowheads="1"/>
            </p:cNvSpPr>
            <p:nvPr/>
          </p:nvSpPr>
          <p:spPr bwMode="auto">
            <a:xfrm>
              <a:off x="1175" y="3719"/>
              <a:ext cx="178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pt-BR" sz="2000">
                  <a:solidFill>
                    <a:schemeClr val="tx2"/>
                  </a:solidFill>
                  <a:latin typeface="Arial" charset="0"/>
                </a:rPr>
                <a:t>Carpina 	Goiana</a:t>
              </a:r>
            </a:p>
          </p:txBody>
        </p:sp>
        <p:sp>
          <p:nvSpPr>
            <p:cNvPr id="19466" name="Line 19"/>
            <p:cNvSpPr>
              <a:spLocks noChangeShapeType="1"/>
            </p:cNvSpPr>
            <p:nvPr/>
          </p:nvSpPr>
          <p:spPr bwMode="auto">
            <a:xfrm flipH="1">
              <a:off x="1286" y="3460"/>
              <a:ext cx="624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9467" name="Line 20"/>
            <p:cNvSpPr>
              <a:spLocks noChangeShapeType="1"/>
            </p:cNvSpPr>
            <p:nvPr/>
          </p:nvSpPr>
          <p:spPr bwMode="auto">
            <a:xfrm>
              <a:off x="1910" y="3460"/>
              <a:ext cx="528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9468" name="Rectangle 21"/>
            <p:cNvSpPr>
              <a:spLocks noChangeArrowheads="1"/>
            </p:cNvSpPr>
            <p:nvPr/>
          </p:nvSpPr>
          <p:spPr bwMode="auto">
            <a:xfrm>
              <a:off x="2490" y="968"/>
              <a:ext cx="1384" cy="2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9469" name="Rectangle 22"/>
            <p:cNvSpPr>
              <a:spLocks noChangeArrowheads="1"/>
            </p:cNvSpPr>
            <p:nvPr/>
          </p:nvSpPr>
          <p:spPr bwMode="auto">
            <a:xfrm>
              <a:off x="1386" y="1544"/>
              <a:ext cx="3736" cy="80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9470" name="Rectangle 23"/>
            <p:cNvSpPr>
              <a:spLocks noChangeArrowheads="1"/>
            </p:cNvSpPr>
            <p:nvPr/>
          </p:nvSpPr>
          <p:spPr bwMode="auto">
            <a:xfrm>
              <a:off x="810" y="2648"/>
              <a:ext cx="4936" cy="13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05BBE0-A3B6-482C-91C0-644B676361D4}" type="slidenum">
              <a:rPr lang="pt-BR" smtClean="0"/>
              <a:pPr/>
              <a:t>17</a:t>
            </a:fld>
            <a:endParaRPr lang="pt-BR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427038"/>
            <a:ext cx="8783638" cy="914400"/>
          </a:xfrm>
        </p:spPr>
        <p:txBody>
          <a:bodyPr/>
          <a:lstStyle/>
          <a:p>
            <a:pPr eaLnBrk="1" hangingPunct="1"/>
            <a:r>
              <a:rPr lang="pt-BR" smtClean="0"/>
              <a:t>Importância da formulação </a:t>
            </a:r>
            <a:br>
              <a:rPr lang="pt-BR" smtClean="0"/>
            </a:br>
            <a:r>
              <a:rPr lang="pt-BR" sz="3200" smtClean="0"/>
              <a:t>Ex.: Jogo das 8 Rainhas</a:t>
            </a:r>
          </a:p>
        </p:txBody>
      </p:sp>
      <p:sp>
        <p:nvSpPr>
          <p:cNvPr id="2048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744663"/>
            <a:ext cx="9372600" cy="49244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400" smtClean="0">
                <a:solidFill>
                  <a:srgbClr val="800080"/>
                </a:solidFill>
              </a:rPr>
              <a:t>Objetivo:</a:t>
            </a:r>
            <a:r>
              <a:rPr lang="pt-BR" sz="2400" smtClean="0"/>
              <a:t> dispor 8 rainhas no tabuleiro sem possibilitar “ataques”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/>
              <a:t>i.e., não pode haver mais de uma rainha em uma mesma linha, coluna ou diagonal</a:t>
            </a:r>
          </a:p>
          <a:p>
            <a:pPr eaLnBrk="1" hangingPunct="1">
              <a:lnSpc>
                <a:spcPct val="90000"/>
              </a:lnSpc>
            </a:pPr>
            <a:endParaRPr lang="pt-BR" sz="220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pt-BR" sz="200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pt-BR" sz="200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pt-BR" sz="200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pt-BR" sz="200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pt-BR" sz="2000" smtClean="0"/>
          </a:p>
          <a:p>
            <a:pPr eaLnBrk="1" hangingPunct="1">
              <a:lnSpc>
                <a:spcPct val="90000"/>
              </a:lnSpc>
            </a:pPr>
            <a:r>
              <a:rPr lang="pt-BR" sz="2400" smtClean="0"/>
              <a:t>Existem diferentes estados e operadores possíveis</a:t>
            </a:r>
          </a:p>
          <a:p>
            <a:pPr lvl="1" eaLnBrk="1" hangingPunct="1"/>
            <a:r>
              <a:rPr lang="pt-BR" sz="2200" smtClean="0"/>
              <a:t>essa escolha pode ter conseqüências boas ou nefastas na complexidade da busca ou no tamanho do espaço de estados</a:t>
            </a:r>
          </a:p>
        </p:txBody>
      </p:sp>
      <p:grpSp>
        <p:nvGrpSpPr>
          <p:cNvPr id="20485" name="Group 133"/>
          <p:cNvGrpSpPr>
            <a:grpSpLocks/>
          </p:cNvGrpSpPr>
          <p:nvPr/>
        </p:nvGrpSpPr>
        <p:grpSpPr bwMode="auto">
          <a:xfrm>
            <a:off x="6357938" y="2852738"/>
            <a:ext cx="1905000" cy="1905000"/>
            <a:chOff x="2784" y="1776"/>
            <a:chExt cx="1200" cy="1200"/>
          </a:xfrm>
        </p:grpSpPr>
        <p:grpSp>
          <p:nvGrpSpPr>
            <p:cNvPr id="20486" name="Group 134"/>
            <p:cNvGrpSpPr>
              <a:grpSpLocks/>
            </p:cNvGrpSpPr>
            <p:nvPr/>
          </p:nvGrpSpPr>
          <p:grpSpPr bwMode="auto">
            <a:xfrm>
              <a:off x="2784" y="1776"/>
              <a:ext cx="1200" cy="1200"/>
              <a:chOff x="3936" y="864"/>
              <a:chExt cx="768" cy="768"/>
            </a:xfrm>
          </p:grpSpPr>
          <p:sp>
            <p:nvSpPr>
              <p:cNvPr id="20495" name="Rectangle 135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496" name="Rectangle 136"/>
              <p:cNvSpPr>
                <a:spLocks noChangeArrowheads="1"/>
              </p:cNvSpPr>
              <p:nvPr/>
            </p:nvSpPr>
            <p:spPr bwMode="auto">
              <a:xfrm>
                <a:off x="4032" y="864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497" name="Rectangle 137"/>
              <p:cNvSpPr>
                <a:spLocks noChangeArrowheads="1"/>
              </p:cNvSpPr>
              <p:nvPr/>
            </p:nvSpPr>
            <p:spPr bwMode="auto">
              <a:xfrm>
                <a:off x="4128" y="864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498" name="Rectangle 138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499" name="Rectangle 139"/>
              <p:cNvSpPr>
                <a:spLocks noChangeArrowheads="1"/>
              </p:cNvSpPr>
              <p:nvPr/>
            </p:nvSpPr>
            <p:spPr bwMode="auto">
              <a:xfrm>
                <a:off x="4320" y="864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00" name="Rectangle 140"/>
              <p:cNvSpPr>
                <a:spLocks noChangeArrowheads="1"/>
              </p:cNvSpPr>
              <p:nvPr/>
            </p:nvSpPr>
            <p:spPr bwMode="auto">
              <a:xfrm>
                <a:off x="4416" y="864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01" name="Rectangle 141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02" name="Rectangle 142"/>
              <p:cNvSpPr>
                <a:spLocks noChangeArrowheads="1"/>
              </p:cNvSpPr>
              <p:nvPr/>
            </p:nvSpPr>
            <p:spPr bwMode="auto">
              <a:xfrm>
                <a:off x="4608" y="864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03" name="Rectangle 143"/>
              <p:cNvSpPr>
                <a:spLocks noChangeArrowheads="1"/>
              </p:cNvSpPr>
              <p:nvPr/>
            </p:nvSpPr>
            <p:spPr bwMode="auto">
              <a:xfrm>
                <a:off x="4608" y="960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04" name="Rectangle 144"/>
              <p:cNvSpPr>
                <a:spLocks noChangeArrowheads="1"/>
              </p:cNvSpPr>
              <p:nvPr/>
            </p:nvSpPr>
            <p:spPr bwMode="auto">
              <a:xfrm>
                <a:off x="3936" y="960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05" name="Rectangle 145"/>
              <p:cNvSpPr>
                <a:spLocks noChangeArrowheads="1"/>
              </p:cNvSpPr>
              <p:nvPr/>
            </p:nvSpPr>
            <p:spPr bwMode="auto">
              <a:xfrm>
                <a:off x="4032" y="960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06" name="Rectangle 146"/>
              <p:cNvSpPr>
                <a:spLocks noChangeArrowheads="1"/>
              </p:cNvSpPr>
              <p:nvPr/>
            </p:nvSpPr>
            <p:spPr bwMode="auto">
              <a:xfrm>
                <a:off x="4128" y="960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07" name="Rectangle 147"/>
              <p:cNvSpPr>
                <a:spLocks noChangeArrowheads="1"/>
              </p:cNvSpPr>
              <p:nvPr/>
            </p:nvSpPr>
            <p:spPr bwMode="auto">
              <a:xfrm>
                <a:off x="4224" y="960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08" name="Rectangle 148"/>
              <p:cNvSpPr>
                <a:spLocks noChangeArrowheads="1"/>
              </p:cNvSpPr>
              <p:nvPr/>
            </p:nvSpPr>
            <p:spPr bwMode="auto">
              <a:xfrm>
                <a:off x="4320" y="960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09" name="Rectangle 149"/>
              <p:cNvSpPr>
                <a:spLocks noChangeArrowheads="1"/>
              </p:cNvSpPr>
              <p:nvPr/>
            </p:nvSpPr>
            <p:spPr bwMode="auto">
              <a:xfrm>
                <a:off x="4416" y="960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10" name="Rectangle 150"/>
              <p:cNvSpPr>
                <a:spLocks noChangeArrowheads="1"/>
              </p:cNvSpPr>
              <p:nvPr/>
            </p:nvSpPr>
            <p:spPr bwMode="auto">
              <a:xfrm>
                <a:off x="4512" y="960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11" name="Rectangle 151"/>
              <p:cNvSpPr>
                <a:spLocks noChangeArrowheads="1"/>
              </p:cNvSpPr>
              <p:nvPr/>
            </p:nvSpPr>
            <p:spPr bwMode="auto">
              <a:xfrm>
                <a:off x="3936" y="1056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12" name="Rectangle 152"/>
              <p:cNvSpPr>
                <a:spLocks noChangeArrowheads="1"/>
              </p:cNvSpPr>
              <p:nvPr/>
            </p:nvSpPr>
            <p:spPr bwMode="auto">
              <a:xfrm>
                <a:off x="4032" y="1056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13" name="Rectangle 153"/>
              <p:cNvSpPr>
                <a:spLocks noChangeArrowheads="1"/>
              </p:cNvSpPr>
              <p:nvPr/>
            </p:nvSpPr>
            <p:spPr bwMode="auto">
              <a:xfrm>
                <a:off x="4128" y="1056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14" name="Rectangle 154"/>
              <p:cNvSpPr>
                <a:spLocks noChangeArrowheads="1"/>
              </p:cNvSpPr>
              <p:nvPr/>
            </p:nvSpPr>
            <p:spPr bwMode="auto">
              <a:xfrm>
                <a:off x="4224" y="1056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15" name="Rectangle 155"/>
              <p:cNvSpPr>
                <a:spLocks noChangeArrowheads="1"/>
              </p:cNvSpPr>
              <p:nvPr/>
            </p:nvSpPr>
            <p:spPr bwMode="auto">
              <a:xfrm>
                <a:off x="4320" y="1056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16" name="Rectangle 156"/>
              <p:cNvSpPr>
                <a:spLocks noChangeArrowheads="1"/>
              </p:cNvSpPr>
              <p:nvPr/>
            </p:nvSpPr>
            <p:spPr bwMode="auto">
              <a:xfrm>
                <a:off x="4416" y="1056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17" name="Rectangle 157"/>
              <p:cNvSpPr>
                <a:spLocks noChangeArrowheads="1"/>
              </p:cNvSpPr>
              <p:nvPr/>
            </p:nvSpPr>
            <p:spPr bwMode="auto">
              <a:xfrm>
                <a:off x="4512" y="1056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18" name="Rectangle 158"/>
              <p:cNvSpPr>
                <a:spLocks noChangeArrowheads="1"/>
              </p:cNvSpPr>
              <p:nvPr/>
            </p:nvSpPr>
            <p:spPr bwMode="auto">
              <a:xfrm>
                <a:off x="4608" y="1056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19" name="Rectangle 159"/>
              <p:cNvSpPr>
                <a:spLocks noChangeArrowheads="1"/>
              </p:cNvSpPr>
              <p:nvPr/>
            </p:nvSpPr>
            <p:spPr bwMode="auto">
              <a:xfrm>
                <a:off x="4608" y="1152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20" name="Rectangle 160"/>
              <p:cNvSpPr>
                <a:spLocks noChangeArrowheads="1"/>
              </p:cNvSpPr>
              <p:nvPr/>
            </p:nvSpPr>
            <p:spPr bwMode="auto">
              <a:xfrm>
                <a:off x="3936" y="1152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21" name="Rectangle 161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22" name="Rectangle 162"/>
              <p:cNvSpPr>
                <a:spLocks noChangeArrowheads="1"/>
              </p:cNvSpPr>
              <p:nvPr/>
            </p:nvSpPr>
            <p:spPr bwMode="auto">
              <a:xfrm>
                <a:off x="4128" y="1152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23" name="Rectangle 163"/>
              <p:cNvSpPr>
                <a:spLocks noChangeArrowheads="1"/>
              </p:cNvSpPr>
              <p:nvPr/>
            </p:nvSpPr>
            <p:spPr bwMode="auto">
              <a:xfrm>
                <a:off x="4224" y="1152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24" name="Rectangle 164"/>
              <p:cNvSpPr>
                <a:spLocks noChangeArrowheads="1"/>
              </p:cNvSpPr>
              <p:nvPr/>
            </p:nvSpPr>
            <p:spPr bwMode="auto">
              <a:xfrm>
                <a:off x="4320" y="1152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25" name="Rectangle 165"/>
              <p:cNvSpPr>
                <a:spLocks noChangeArrowheads="1"/>
              </p:cNvSpPr>
              <p:nvPr/>
            </p:nvSpPr>
            <p:spPr bwMode="auto">
              <a:xfrm>
                <a:off x="4416" y="1152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26" name="Rectangle 166"/>
              <p:cNvSpPr>
                <a:spLocks noChangeArrowheads="1"/>
              </p:cNvSpPr>
              <p:nvPr/>
            </p:nvSpPr>
            <p:spPr bwMode="auto">
              <a:xfrm>
                <a:off x="4512" y="1152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27" name="Rectangle 167"/>
              <p:cNvSpPr>
                <a:spLocks noChangeArrowheads="1"/>
              </p:cNvSpPr>
              <p:nvPr/>
            </p:nvSpPr>
            <p:spPr bwMode="auto">
              <a:xfrm>
                <a:off x="3936" y="1248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28" name="Rectangle 168"/>
              <p:cNvSpPr>
                <a:spLocks noChangeArrowheads="1"/>
              </p:cNvSpPr>
              <p:nvPr/>
            </p:nvSpPr>
            <p:spPr bwMode="auto">
              <a:xfrm>
                <a:off x="4032" y="1248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29" name="Rectangle 169"/>
              <p:cNvSpPr>
                <a:spLocks noChangeArrowheads="1"/>
              </p:cNvSpPr>
              <p:nvPr/>
            </p:nvSpPr>
            <p:spPr bwMode="auto">
              <a:xfrm>
                <a:off x="4128" y="1248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30" name="Rectangle 170"/>
              <p:cNvSpPr>
                <a:spLocks noChangeArrowheads="1"/>
              </p:cNvSpPr>
              <p:nvPr/>
            </p:nvSpPr>
            <p:spPr bwMode="auto">
              <a:xfrm>
                <a:off x="4224" y="1248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31" name="Rectangle 171"/>
              <p:cNvSpPr>
                <a:spLocks noChangeArrowheads="1"/>
              </p:cNvSpPr>
              <p:nvPr/>
            </p:nvSpPr>
            <p:spPr bwMode="auto">
              <a:xfrm>
                <a:off x="4320" y="1248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32" name="Rectangle 172"/>
              <p:cNvSpPr>
                <a:spLocks noChangeArrowheads="1"/>
              </p:cNvSpPr>
              <p:nvPr/>
            </p:nvSpPr>
            <p:spPr bwMode="auto">
              <a:xfrm>
                <a:off x="4416" y="1248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33" name="Rectangle 173"/>
              <p:cNvSpPr>
                <a:spLocks noChangeArrowheads="1"/>
              </p:cNvSpPr>
              <p:nvPr/>
            </p:nvSpPr>
            <p:spPr bwMode="auto">
              <a:xfrm>
                <a:off x="4512" y="1248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34" name="Rectangle 174"/>
              <p:cNvSpPr>
                <a:spLocks noChangeArrowheads="1"/>
              </p:cNvSpPr>
              <p:nvPr/>
            </p:nvSpPr>
            <p:spPr bwMode="auto">
              <a:xfrm>
                <a:off x="4608" y="1248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35" name="Rectangle 175"/>
              <p:cNvSpPr>
                <a:spLocks noChangeArrowheads="1"/>
              </p:cNvSpPr>
              <p:nvPr/>
            </p:nvSpPr>
            <p:spPr bwMode="auto">
              <a:xfrm>
                <a:off x="4608" y="1344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36" name="Rectangle 176"/>
              <p:cNvSpPr>
                <a:spLocks noChangeArrowheads="1"/>
              </p:cNvSpPr>
              <p:nvPr/>
            </p:nvSpPr>
            <p:spPr bwMode="auto">
              <a:xfrm>
                <a:off x="3936" y="1344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37" name="Rectangle 177"/>
              <p:cNvSpPr>
                <a:spLocks noChangeArrowheads="1"/>
              </p:cNvSpPr>
              <p:nvPr/>
            </p:nvSpPr>
            <p:spPr bwMode="auto">
              <a:xfrm>
                <a:off x="4032" y="1344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38" name="Rectangle 178"/>
              <p:cNvSpPr>
                <a:spLocks noChangeArrowheads="1"/>
              </p:cNvSpPr>
              <p:nvPr/>
            </p:nvSpPr>
            <p:spPr bwMode="auto">
              <a:xfrm>
                <a:off x="4128" y="1344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39" name="Rectangle 179"/>
              <p:cNvSpPr>
                <a:spLocks noChangeArrowheads="1"/>
              </p:cNvSpPr>
              <p:nvPr/>
            </p:nvSpPr>
            <p:spPr bwMode="auto">
              <a:xfrm>
                <a:off x="4224" y="1344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40" name="Rectangle 180"/>
              <p:cNvSpPr>
                <a:spLocks noChangeArrowheads="1"/>
              </p:cNvSpPr>
              <p:nvPr/>
            </p:nvSpPr>
            <p:spPr bwMode="auto">
              <a:xfrm>
                <a:off x="4320" y="1344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41" name="Rectangle 181"/>
              <p:cNvSpPr>
                <a:spLocks noChangeArrowheads="1"/>
              </p:cNvSpPr>
              <p:nvPr/>
            </p:nvSpPr>
            <p:spPr bwMode="auto">
              <a:xfrm>
                <a:off x="4416" y="1344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42" name="Rectangle 182"/>
              <p:cNvSpPr>
                <a:spLocks noChangeArrowheads="1"/>
              </p:cNvSpPr>
              <p:nvPr/>
            </p:nvSpPr>
            <p:spPr bwMode="auto">
              <a:xfrm>
                <a:off x="4512" y="1344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43" name="Rectangle 183"/>
              <p:cNvSpPr>
                <a:spLocks noChangeArrowheads="1"/>
              </p:cNvSpPr>
              <p:nvPr/>
            </p:nvSpPr>
            <p:spPr bwMode="auto">
              <a:xfrm>
                <a:off x="3936" y="1440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44" name="Rectangle 184"/>
              <p:cNvSpPr>
                <a:spLocks noChangeArrowheads="1"/>
              </p:cNvSpPr>
              <p:nvPr/>
            </p:nvSpPr>
            <p:spPr bwMode="auto">
              <a:xfrm>
                <a:off x="4032" y="1440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45" name="Rectangle 185"/>
              <p:cNvSpPr>
                <a:spLocks noChangeArrowheads="1"/>
              </p:cNvSpPr>
              <p:nvPr/>
            </p:nvSpPr>
            <p:spPr bwMode="auto">
              <a:xfrm>
                <a:off x="4128" y="1440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46" name="Rectangle 186"/>
              <p:cNvSpPr>
                <a:spLocks noChangeArrowheads="1"/>
              </p:cNvSpPr>
              <p:nvPr/>
            </p:nvSpPr>
            <p:spPr bwMode="auto">
              <a:xfrm>
                <a:off x="4224" y="1440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47" name="Rectangle 187"/>
              <p:cNvSpPr>
                <a:spLocks noChangeArrowheads="1"/>
              </p:cNvSpPr>
              <p:nvPr/>
            </p:nvSpPr>
            <p:spPr bwMode="auto">
              <a:xfrm>
                <a:off x="4320" y="1440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48" name="Rectangle 188"/>
              <p:cNvSpPr>
                <a:spLocks noChangeArrowheads="1"/>
              </p:cNvSpPr>
              <p:nvPr/>
            </p:nvSpPr>
            <p:spPr bwMode="auto">
              <a:xfrm>
                <a:off x="4416" y="1440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49" name="Rectangle 189"/>
              <p:cNvSpPr>
                <a:spLocks noChangeArrowheads="1"/>
              </p:cNvSpPr>
              <p:nvPr/>
            </p:nvSpPr>
            <p:spPr bwMode="auto">
              <a:xfrm>
                <a:off x="4512" y="1440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50" name="Rectangle 190"/>
              <p:cNvSpPr>
                <a:spLocks noChangeArrowheads="1"/>
              </p:cNvSpPr>
              <p:nvPr/>
            </p:nvSpPr>
            <p:spPr bwMode="auto">
              <a:xfrm>
                <a:off x="4608" y="1440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51" name="Rectangle 191"/>
              <p:cNvSpPr>
                <a:spLocks noChangeArrowheads="1"/>
              </p:cNvSpPr>
              <p:nvPr/>
            </p:nvSpPr>
            <p:spPr bwMode="auto">
              <a:xfrm>
                <a:off x="4608" y="1536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52" name="Rectangle 192"/>
              <p:cNvSpPr>
                <a:spLocks noChangeArrowheads="1"/>
              </p:cNvSpPr>
              <p:nvPr/>
            </p:nvSpPr>
            <p:spPr bwMode="auto">
              <a:xfrm>
                <a:off x="3936" y="1536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53" name="Rectangle 193"/>
              <p:cNvSpPr>
                <a:spLocks noChangeArrowheads="1"/>
              </p:cNvSpPr>
              <p:nvPr/>
            </p:nvSpPr>
            <p:spPr bwMode="auto">
              <a:xfrm>
                <a:off x="4032" y="1536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54" name="Rectangle 194"/>
              <p:cNvSpPr>
                <a:spLocks noChangeArrowheads="1"/>
              </p:cNvSpPr>
              <p:nvPr/>
            </p:nvSpPr>
            <p:spPr bwMode="auto">
              <a:xfrm>
                <a:off x="4128" y="1536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55" name="Rectangle 195"/>
              <p:cNvSpPr>
                <a:spLocks noChangeArrowheads="1"/>
              </p:cNvSpPr>
              <p:nvPr/>
            </p:nvSpPr>
            <p:spPr bwMode="auto">
              <a:xfrm>
                <a:off x="4224" y="1536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56" name="Rectangle 196"/>
              <p:cNvSpPr>
                <a:spLocks noChangeArrowheads="1"/>
              </p:cNvSpPr>
              <p:nvPr/>
            </p:nvSpPr>
            <p:spPr bwMode="auto">
              <a:xfrm>
                <a:off x="4320" y="1536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57" name="Rectangle 197"/>
              <p:cNvSpPr>
                <a:spLocks noChangeArrowheads="1"/>
              </p:cNvSpPr>
              <p:nvPr/>
            </p:nvSpPr>
            <p:spPr bwMode="auto">
              <a:xfrm>
                <a:off x="4416" y="1536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558" name="Rectangle 198"/>
              <p:cNvSpPr>
                <a:spLocks noChangeArrowheads="1"/>
              </p:cNvSpPr>
              <p:nvPr/>
            </p:nvSpPr>
            <p:spPr bwMode="auto">
              <a:xfrm>
                <a:off x="4512" y="1536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sp>
          <p:nvSpPr>
            <p:cNvPr id="20487" name="Freeform 199"/>
            <p:cNvSpPr>
              <a:spLocks noChangeAspect="1"/>
            </p:cNvSpPr>
            <p:nvPr/>
          </p:nvSpPr>
          <p:spPr bwMode="auto">
            <a:xfrm>
              <a:off x="2784" y="1776"/>
              <a:ext cx="123" cy="125"/>
            </a:xfrm>
            <a:custGeom>
              <a:avLst/>
              <a:gdLst>
                <a:gd name="T0" fmla="*/ 0 w 2075"/>
                <a:gd name="T1" fmla="*/ 42 h 2127"/>
                <a:gd name="T2" fmla="*/ 0 w 2075"/>
                <a:gd name="T3" fmla="*/ 15 h 2127"/>
                <a:gd name="T4" fmla="*/ 26 w 2075"/>
                <a:gd name="T5" fmla="*/ 24 h 2127"/>
                <a:gd name="T6" fmla="*/ 21 w 2075"/>
                <a:gd name="T7" fmla="*/ 29 h 2127"/>
                <a:gd name="T8" fmla="*/ 27 w 2075"/>
                <a:gd name="T9" fmla="*/ 35 h 2127"/>
                <a:gd name="T10" fmla="*/ 33 w 2075"/>
                <a:gd name="T11" fmla="*/ 43 h 2127"/>
                <a:gd name="T12" fmla="*/ 37 w 2075"/>
                <a:gd name="T13" fmla="*/ 49 h 2127"/>
                <a:gd name="T14" fmla="*/ 43 w 2075"/>
                <a:gd name="T15" fmla="*/ 56 h 2127"/>
                <a:gd name="T16" fmla="*/ 48 w 2075"/>
                <a:gd name="T17" fmla="*/ 66 h 2127"/>
                <a:gd name="T18" fmla="*/ 52 w 2075"/>
                <a:gd name="T19" fmla="*/ 76 h 2127"/>
                <a:gd name="T20" fmla="*/ 53 w 2075"/>
                <a:gd name="T21" fmla="*/ 22 h 2127"/>
                <a:gd name="T22" fmla="*/ 45 w 2075"/>
                <a:gd name="T23" fmla="*/ 22 h 2127"/>
                <a:gd name="T24" fmla="*/ 61 w 2075"/>
                <a:gd name="T25" fmla="*/ 0 h 2127"/>
                <a:gd name="T26" fmla="*/ 77 w 2075"/>
                <a:gd name="T27" fmla="*/ 22 h 2127"/>
                <a:gd name="T28" fmla="*/ 70 w 2075"/>
                <a:gd name="T29" fmla="*/ 22 h 2127"/>
                <a:gd name="T30" fmla="*/ 70 w 2075"/>
                <a:gd name="T31" fmla="*/ 77 h 2127"/>
                <a:gd name="T32" fmla="*/ 75 w 2075"/>
                <a:gd name="T33" fmla="*/ 66 h 2127"/>
                <a:gd name="T34" fmla="*/ 79 w 2075"/>
                <a:gd name="T35" fmla="*/ 58 h 2127"/>
                <a:gd name="T36" fmla="*/ 84 w 2075"/>
                <a:gd name="T37" fmla="*/ 50 h 2127"/>
                <a:gd name="T38" fmla="*/ 90 w 2075"/>
                <a:gd name="T39" fmla="*/ 43 h 2127"/>
                <a:gd name="T40" fmla="*/ 95 w 2075"/>
                <a:gd name="T41" fmla="*/ 36 h 2127"/>
                <a:gd name="T42" fmla="*/ 102 w 2075"/>
                <a:gd name="T43" fmla="*/ 29 h 2127"/>
                <a:gd name="T44" fmla="*/ 97 w 2075"/>
                <a:gd name="T45" fmla="*/ 24 h 2127"/>
                <a:gd name="T46" fmla="*/ 123 w 2075"/>
                <a:gd name="T47" fmla="*/ 15 h 2127"/>
                <a:gd name="T48" fmla="*/ 122 w 2075"/>
                <a:gd name="T49" fmla="*/ 42 h 2127"/>
                <a:gd name="T50" fmla="*/ 116 w 2075"/>
                <a:gd name="T51" fmla="*/ 38 h 2127"/>
                <a:gd name="T52" fmla="*/ 111 w 2075"/>
                <a:gd name="T53" fmla="*/ 46 h 2127"/>
                <a:gd name="T54" fmla="*/ 105 w 2075"/>
                <a:gd name="T55" fmla="*/ 54 h 2127"/>
                <a:gd name="T56" fmla="*/ 100 w 2075"/>
                <a:gd name="T57" fmla="*/ 61 h 2127"/>
                <a:gd name="T58" fmla="*/ 95 w 2075"/>
                <a:gd name="T59" fmla="*/ 68 h 2127"/>
                <a:gd name="T60" fmla="*/ 92 w 2075"/>
                <a:gd name="T61" fmla="*/ 75 h 2127"/>
                <a:gd name="T62" fmla="*/ 88 w 2075"/>
                <a:gd name="T63" fmla="*/ 82 h 2127"/>
                <a:gd name="T64" fmla="*/ 84 w 2075"/>
                <a:gd name="T65" fmla="*/ 90 h 2127"/>
                <a:gd name="T66" fmla="*/ 82 w 2075"/>
                <a:gd name="T67" fmla="*/ 99 h 2127"/>
                <a:gd name="T68" fmla="*/ 82 w 2075"/>
                <a:gd name="T69" fmla="*/ 125 h 2127"/>
                <a:gd name="T70" fmla="*/ 41 w 2075"/>
                <a:gd name="T71" fmla="*/ 125 h 2127"/>
                <a:gd name="T72" fmla="*/ 41 w 2075"/>
                <a:gd name="T73" fmla="*/ 99 h 2127"/>
                <a:gd name="T74" fmla="*/ 39 w 2075"/>
                <a:gd name="T75" fmla="*/ 90 h 2127"/>
                <a:gd name="T76" fmla="*/ 34 w 2075"/>
                <a:gd name="T77" fmla="*/ 80 h 2127"/>
                <a:gd name="T78" fmla="*/ 30 w 2075"/>
                <a:gd name="T79" fmla="*/ 73 h 2127"/>
                <a:gd name="T80" fmla="*/ 27 w 2075"/>
                <a:gd name="T81" fmla="*/ 67 h 2127"/>
                <a:gd name="T82" fmla="*/ 23 w 2075"/>
                <a:gd name="T83" fmla="*/ 60 h 2127"/>
                <a:gd name="T84" fmla="*/ 18 w 2075"/>
                <a:gd name="T85" fmla="*/ 53 h 2127"/>
                <a:gd name="T86" fmla="*/ 13 w 2075"/>
                <a:gd name="T87" fmla="*/ 46 h 2127"/>
                <a:gd name="T88" fmla="*/ 7 w 2075"/>
                <a:gd name="T89" fmla="*/ 38 h 2127"/>
                <a:gd name="T90" fmla="*/ 0 w 2075"/>
                <a:gd name="T91" fmla="*/ 42 h 2127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2075"/>
                <a:gd name="T139" fmla="*/ 0 h 2127"/>
                <a:gd name="T140" fmla="*/ 2075 w 2075"/>
                <a:gd name="T141" fmla="*/ 2127 h 2127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2075" h="2127">
                  <a:moveTo>
                    <a:pt x="8" y="713"/>
                  </a:moveTo>
                  <a:lnTo>
                    <a:pt x="0" y="254"/>
                  </a:lnTo>
                  <a:lnTo>
                    <a:pt x="447" y="406"/>
                  </a:lnTo>
                  <a:lnTo>
                    <a:pt x="351" y="487"/>
                  </a:lnTo>
                  <a:lnTo>
                    <a:pt x="450" y="597"/>
                  </a:lnTo>
                  <a:lnTo>
                    <a:pt x="551" y="731"/>
                  </a:lnTo>
                  <a:lnTo>
                    <a:pt x="631" y="832"/>
                  </a:lnTo>
                  <a:lnTo>
                    <a:pt x="718" y="960"/>
                  </a:lnTo>
                  <a:lnTo>
                    <a:pt x="812" y="1121"/>
                  </a:lnTo>
                  <a:lnTo>
                    <a:pt x="885" y="1294"/>
                  </a:lnTo>
                  <a:lnTo>
                    <a:pt x="886" y="370"/>
                  </a:lnTo>
                  <a:lnTo>
                    <a:pt x="766" y="371"/>
                  </a:lnTo>
                  <a:lnTo>
                    <a:pt x="1033" y="0"/>
                  </a:lnTo>
                  <a:lnTo>
                    <a:pt x="1301" y="371"/>
                  </a:lnTo>
                  <a:lnTo>
                    <a:pt x="1183" y="369"/>
                  </a:lnTo>
                  <a:lnTo>
                    <a:pt x="1183" y="1305"/>
                  </a:lnTo>
                  <a:lnTo>
                    <a:pt x="1261" y="1127"/>
                  </a:lnTo>
                  <a:lnTo>
                    <a:pt x="1335" y="987"/>
                  </a:lnTo>
                  <a:lnTo>
                    <a:pt x="1423" y="858"/>
                  </a:lnTo>
                  <a:lnTo>
                    <a:pt x="1526" y="725"/>
                  </a:lnTo>
                  <a:lnTo>
                    <a:pt x="1602" y="620"/>
                  </a:lnTo>
                  <a:lnTo>
                    <a:pt x="1717" y="487"/>
                  </a:lnTo>
                  <a:lnTo>
                    <a:pt x="1629" y="406"/>
                  </a:lnTo>
                  <a:lnTo>
                    <a:pt x="2075" y="251"/>
                  </a:lnTo>
                  <a:lnTo>
                    <a:pt x="2064" y="713"/>
                  </a:lnTo>
                  <a:lnTo>
                    <a:pt x="1953" y="645"/>
                  </a:lnTo>
                  <a:lnTo>
                    <a:pt x="1867" y="775"/>
                  </a:lnTo>
                  <a:lnTo>
                    <a:pt x="1765" y="914"/>
                  </a:lnTo>
                  <a:lnTo>
                    <a:pt x="1681" y="1042"/>
                  </a:lnTo>
                  <a:lnTo>
                    <a:pt x="1607" y="1160"/>
                  </a:lnTo>
                  <a:lnTo>
                    <a:pt x="1545" y="1271"/>
                  </a:lnTo>
                  <a:lnTo>
                    <a:pt x="1484" y="1388"/>
                  </a:lnTo>
                  <a:lnTo>
                    <a:pt x="1418" y="1533"/>
                  </a:lnTo>
                  <a:lnTo>
                    <a:pt x="1388" y="1680"/>
                  </a:lnTo>
                  <a:lnTo>
                    <a:pt x="1387" y="2127"/>
                  </a:lnTo>
                  <a:lnTo>
                    <a:pt x="693" y="2127"/>
                  </a:lnTo>
                  <a:lnTo>
                    <a:pt x="693" y="1681"/>
                  </a:lnTo>
                  <a:lnTo>
                    <a:pt x="662" y="1533"/>
                  </a:lnTo>
                  <a:lnTo>
                    <a:pt x="579" y="1353"/>
                  </a:lnTo>
                  <a:lnTo>
                    <a:pt x="511" y="1235"/>
                  </a:lnTo>
                  <a:lnTo>
                    <a:pt x="452" y="1135"/>
                  </a:lnTo>
                  <a:lnTo>
                    <a:pt x="380" y="1018"/>
                  </a:lnTo>
                  <a:lnTo>
                    <a:pt x="306" y="907"/>
                  </a:lnTo>
                  <a:lnTo>
                    <a:pt x="219" y="785"/>
                  </a:lnTo>
                  <a:lnTo>
                    <a:pt x="118" y="641"/>
                  </a:lnTo>
                  <a:lnTo>
                    <a:pt x="8" y="713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0488" name="Freeform 200"/>
            <p:cNvSpPr>
              <a:spLocks noChangeAspect="1"/>
            </p:cNvSpPr>
            <p:nvPr/>
          </p:nvSpPr>
          <p:spPr bwMode="auto">
            <a:xfrm>
              <a:off x="3411" y="1926"/>
              <a:ext cx="123" cy="125"/>
            </a:xfrm>
            <a:custGeom>
              <a:avLst/>
              <a:gdLst>
                <a:gd name="T0" fmla="*/ 0 w 2075"/>
                <a:gd name="T1" fmla="*/ 42 h 2127"/>
                <a:gd name="T2" fmla="*/ 0 w 2075"/>
                <a:gd name="T3" fmla="*/ 15 h 2127"/>
                <a:gd name="T4" fmla="*/ 26 w 2075"/>
                <a:gd name="T5" fmla="*/ 24 h 2127"/>
                <a:gd name="T6" fmla="*/ 21 w 2075"/>
                <a:gd name="T7" fmla="*/ 29 h 2127"/>
                <a:gd name="T8" fmla="*/ 27 w 2075"/>
                <a:gd name="T9" fmla="*/ 35 h 2127"/>
                <a:gd name="T10" fmla="*/ 33 w 2075"/>
                <a:gd name="T11" fmla="*/ 43 h 2127"/>
                <a:gd name="T12" fmla="*/ 37 w 2075"/>
                <a:gd name="T13" fmla="*/ 49 h 2127"/>
                <a:gd name="T14" fmla="*/ 43 w 2075"/>
                <a:gd name="T15" fmla="*/ 56 h 2127"/>
                <a:gd name="T16" fmla="*/ 48 w 2075"/>
                <a:gd name="T17" fmla="*/ 66 h 2127"/>
                <a:gd name="T18" fmla="*/ 52 w 2075"/>
                <a:gd name="T19" fmla="*/ 76 h 2127"/>
                <a:gd name="T20" fmla="*/ 53 w 2075"/>
                <a:gd name="T21" fmla="*/ 22 h 2127"/>
                <a:gd name="T22" fmla="*/ 45 w 2075"/>
                <a:gd name="T23" fmla="*/ 22 h 2127"/>
                <a:gd name="T24" fmla="*/ 61 w 2075"/>
                <a:gd name="T25" fmla="*/ 0 h 2127"/>
                <a:gd name="T26" fmla="*/ 77 w 2075"/>
                <a:gd name="T27" fmla="*/ 22 h 2127"/>
                <a:gd name="T28" fmla="*/ 70 w 2075"/>
                <a:gd name="T29" fmla="*/ 22 h 2127"/>
                <a:gd name="T30" fmla="*/ 70 w 2075"/>
                <a:gd name="T31" fmla="*/ 77 h 2127"/>
                <a:gd name="T32" fmla="*/ 75 w 2075"/>
                <a:gd name="T33" fmla="*/ 66 h 2127"/>
                <a:gd name="T34" fmla="*/ 79 w 2075"/>
                <a:gd name="T35" fmla="*/ 58 h 2127"/>
                <a:gd name="T36" fmla="*/ 84 w 2075"/>
                <a:gd name="T37" fmla="*/ 50 h 2127"/>
                <a:gd name="T38" fmla="*/ 90 w 2075"/>
                <a:gd name="T39" fmla="*/ 43 h 2127"/>
                <a:gd name="T40" fmla="*/ 95 w 2075"/>
                <a:gd name="T41" fmla="*/ 36 h 2127"/>
                <a:gd name="T42" fmla="*/ 102 w 2075"/>
                <a:gd name="T43" fmla="*/ 29 h 2127"/>
                <a:gd name="T44" fmla="*/ 97 w 2075"/>
                <a:gd name="T45" fmla="*/ 24 h 2127"/>
                <a:gd name="T46" fmla="*/ 123 w 2075"/>
                <a:gd name="T47" fmla="*/ 15 h 2127"/>
                <a:gd name="T48" fmla="*/ 122 w 2075"/>
                <a:gd name="T49" fmla="*/ 42 h 2127"/>
                <a:gd name="T50" fmla="*/ 116 w 2075"/>
                <a:gd name="T51" fmla="*/ 38 h 2127"/>
                <a:gd name="T52" fmla="*/ 111 w 2075"/>
                <a:gd name="T53" fmla="*/ 46 h 2127"/>
                <a:gd name="T54" fmla="*/ 105 w 2075"/>
                <a:gd name="T55" fmla="*/ 54 h 2127"/>
                <a:gd name="T56" fmla="*/ 100 w 2075"/>
                <a:gd name="T57" fmla="*/ 61 h 2127"/>
                <a:gd name="T58" fmla="*/ 95 w 2075"/>
                <a:gd name="T59" fmla="*/ 68 h 2127"/>
                <a:gd name="T60" fmla="*/ 92 w 2075"/>
                <a:gd name="T61" fmla="*/ 75 h 2127"/>
                <a:gd name="T62" fmla="*/ 88 w 2075"/>
                <a:gd name="T63" fmla="*/ 82 h 2127"/>
                <a:gd name="T64" fmla="*/ 84 w 2075"/>
                <a:gd name="T65" fmla="*/ 90 h 2127"/>
                <a:gd name="T66" fmla="*/ 82 w 2075"/>
                <a:gd name="T67" fmla="*/ 99 h 2127"/>
                <a:gd name="T68" fmla="*/ 82 w 2075"/>
                <a:gd name="T69" fmla="*/ 125 h 2127"/>
                <a:gd name="T70" fmla="*/ 41 w 2075"/>
                <a:gd name="T71" fmla="*/ 125 h 2127"/>
                <a:gd name="T72" fmla="*/ 41 w 2075"/>
                <a:gd name="T73" fmla="*/ 99 h 2127"/>
                <a:gd name="T74" fmla="*/ 39 w 2075"/>
                <a:gd name="T75" fmla="*/ 90 h 2127"/>
                <a:gd name="T76" fmla="*/ 34 w 2075"/>
                <a:gd name="T77" fmla="*/ 80 h 2127"/>
                <a:gd name="T78" fmla="*/ 30 w 2075"/>
                <a:gd name="T79" fmla="*/ 73 h 2127"/>
                <a:gd name="T80" fmla="*/ 27 w 2075"/>
                <a:gd name="T81" fmla="*/ 67 h 2127"/>
                <a:gd name="T82" fmla="*/ 23 w 2075"/>
                <a:gd name="T83" fmla="*/ 60 h 2127"/>
                <a:gd name="T84" fmla="*/ 18 w 2075"/>
                <a:gd name="T85" fmla="*/ 53 h 2127"/>
                <a:gd name="T86" fmla="*/ 13 w 2075"/>
                <a:gd name="T87" fmla="*/ 46 h 2127"/>
                <a:gd name="T88" fmla="*/ 7 w 2075"/>
                <a:gd name="T89" fmla="*/ 38 h 2127"/>
                <a:gd name="T90" fmla="*/ 0 w 2075"/>
                <a:gd name="T91" fmla="*/ 42 h 2127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2075"/>
                <a:gd name="T139" fmla="*/ 0 h 2127"/>
                <a:gd name="T140" fmla="*/ 2075 w 2075"/>
                <a:gd name="T141" fmla="*/ 2127 h 2127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2075" h="2127">
                  <a:moveTo>
                    <a:pt x="8" y="713"/>
                  </a:moveTo>
                  <a:lnTo>
                    <a:pt x="0" y="254"/>
                  </a:lnTo>
                  <a:lnTo>
                    <a:pt x="447" y="406"/>
                  </a:lnTo>
                  <a:lnTo>
                    <a:pt x="351" y="487"/>
                  </a:lnTo>
                  <a:lnTo>
                    <a:pt x="450" y="597"/>
                  </a:lnTo>
                  <a:lnTo>
                    <a:pt x="551" y="731"/>
                  </a:lnTo>
                  <a:lnTo>
                    <a:pt x="631" y="832"/>
                  </a:lnTo>
                  <a:lnTo>
                    <a:pt x="718" y="960"/>
                  </a:lnTo>
                  <a:lnTo>
                    <a:pt x="812" y="1121"/>
                  </a:lnTo>
                  <a:lnTo>
                    <a:pt x="885" y="1294"/>
                  </a:lnTo>
                  <a:lnTo>
                    <a:pt x="886" y="370"/>
                  </a:lnTo>
                  <a:lnTo>
                    <a:pt x="766" y="371"/>
                  </a:lnTo>
                  <a:lnTo>
                    <a:pt x="1033" y="0"/>
                  </a:lnTo>
                  <a:lnTo>
                    <a:pt x="1301" y="371"/>
                  </a:lnTo>
                  <a:lnTo>
                    <a:pt x="1183" y="369"/>
                  </a:lnTo>
                  <a:lnTo>
                    <a:pt x="1183" y="1305"/>
                  </a:lnTo>
                  <a:lnTo>
                    <a:pt x="1261" y="1127"/>
                  </a:lnTo>
                  <a:lnTo>
                    <a:pt x="1335" y="987"/>
                  </a:lnTo>
                  <a:lnTo>
                    <a:pt x="1423" y="858"/>
                  </a:lnTo>
                  <a:lnTo>
                    <a:pt x="1526" y="725"/>
                  </a:lnTo>
                  <a:lnTo>
                    <a:pt x="1602" y="620"/>
                  </a:lnTo>
                  <a:lnTo>
                    <a:pt x="1717" y="487"/>
                  </a:lnTo>
                  <a:lnTo>
                    <a:pt x="1629" y="406"/>
                  </a:lnTo>
                  <a:lnTo>
                    <a:pt x="2075" y="251"/>
                  </a:lnTo>
                  <a:lnTo>
                    <a:pt x="2064" y="713"/>
                  </a:lnTo>
                  <a:lnTo>
                    <a:pt x="1953" y="645"/>
                  </a:lnTo>
                  <a:lnTo>
                    <a:pt x="1867" y="775"/>
                  </a:lnTo>
                  <a:lnTo>
                    <a:pt x="1765" y="914"/>
                  </a:lnTo>
                  <a:lnTo>
                    <a:pt x="1681" y="1042"/>
                  </a:lnTo>
                  <a:lnTo>
                    <a:pt x="1607" y="1160"/>
                  </a:lnTo>
                  <a:lnTo>
                    <a:pt x="1545" y="1271"/>
                  </a:lnTo>
                  <a:lnTo>
                    <a:pt x="1484" y="1388"/>
                  </a:lnTo>
                  <a:lnTo>
                    <a:pt x="1418" y="1533"/>
                  </a:lnTo>
                  <a:lnTo>
                    <a:pt x="1388" y="1680"/>
                  </a:lnTo>
                  <a:lnTo>
                    <a:pt x="1387" y="2127"/>
                  </a:lnTo>
                  <a:lnTo>
                    <a:pt x="693" y="2127"/>
                  </a:lnTo>
                  <a:lnTo>
                    <a:pt x="693" y="1681"/>
                  </a:lnTo>
                  <a:lnTo>
                    <a:pt x="662" y="1533"/>
                  </a:lnTo>
                  <a:lnTo>
                    <a:pt x="579" y="1353"/>
                  </a:lnTo>
                  <a:lnTo>
                    <a:pt x="511" y="1235"/>
                  </a:lnTo>
                  <a:lnTo>
                    <a:pt x="452" y="1135"/>
                  </a:lnTo>
                  <a:lnTo>
                    <a:pt x="380" y="1018"/>
                  </a:lnTo>
                  <a:lnTo>
                    <a:pt x="306" y="907"/>
                  </a:lnTo>
                  <a:lnTo>
                    <a:pt x="219" y="785"/>
                  </a:lnTo>
                  <a:lnTo>
                    <a:pt x="118" y="641"/>
                  </a:lnTo>
                  <a:lnTo>
                    <a:pt x="8" y="713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0489" name="Freeform 201"/>
            <p:cNvSpPr>
              <a:spLocks noChangeAspect="1"/>
            </p:cNvSpPr>
            <p:nvPr/>
          </p:nvSpPr>
          <p:spPr bwMode="auto">
            <a:xfrm>
              <a:off x="2961" y="2101"/>
              <a:ext cx="123" cy="125"/>
            </a:xfrm>
            <a:custGeom>
              <a:avLst/>
              <a:gdLst>
                <a:gd name="T0" fmla="*/ 0 w 2075"/>
                <a:gd name="T1" fmla="*/ 42 h 2127"/>
                <a:gd name="T2" fmla="*/ 0 w 2075"/>
                <a:gd name="T3" fmla="*/ 15 h 2127"/>
                <a:gd name="T4" fmla="*/ 26 w 2075"/>
                <a:gd name="T5" fmla="*/ 24 h 2127"/>
                <a:gd name="T6" fmla="*/ 21 w 2075"/>
                <a:gd name="T7" fmla="*/ 29 h 2127"/>
                <a:gd name="T8" fmla="*/ 27 w 2075"/>
                <a:gd name="T9" fmla="*/ 35 h 2127"/>
                <a:gd name="T10" fmla="*/ 33 w 2075"/>
                <a:gd name="T11" fmla="*/ 43 h 2127"/>
                <a:gd name="T12" fmla="*/ 37 w 2075"/>
                <a:gd name="T13" fmla="*/ 49 h 2127"/>
                <a:gd name="T14" fmla="*/ 43 w 2075"/>
                <a:gd name="T15" fmla="*/ 56 h 2127"/>
                <a:gd name="T16" fmla="*/ 48 w 2075"/>
                <a:gd name="T17" fmla="*/ 66 h 2127"/>
                <a:gd name="T18" fmla="*/ 52 w 2075"/>
                <a:gd name="T19" fmla="*/ 76 h 2127"/>
                <a:gd name="T20" fmla="*/ 53 w 2075"/>
                <a:gd name="T21" fmla="*/ 22 h 2127"/>
                <a:gd name="T22" fmla="*/ 45 w 2075"/>
                <a:gd name="T23" fmla="*/ 22 h 2127"/>
                <a:gd name="T24" fmla="*/ 61 w 2075"/>
                <a:gd name="T25" fmla="*/ 0 h 2127"/>
                <a:gd name="T26" fmla="*/ 77 w 2075"/>
                <a:gd name="T27" fmla="*/ 22 h 2127"/>
                <a:gd name="T28" fmla="*/ 70 w 2075"/>
                <a:gd name="T29" fmla="*/ 22 h 2127"/>
                <a:gd name="T30" fmla="*/ 70 w 2075"/>
                <a:gd name="T31" fmla="*/ 77 h 2127"/>
                <a:gd name="T32" fmla="*/ 75 w 2075"/>
                <a:gd name="T33" fmla="*/ 66 h 2127"/>
                <a:gd name="T34" fmla="*/ 79 w 2075"/>
                <a:gd name="T35" fmla="*/ 58 h 2127"/>
                <a:gd name="T36" fmla="*/ 84 w 2075"/>
                <a:gd name="T37" fmla="*/ 50 h 2127"/>
                <a:gd name="T38" fmla="*/ 90 w 2075"/>
                <a:gd name="T39" fmla="*/ 43 h 2127"/>
                <a:gd name="T40" fmla="*/ 95 w 2075"/>
                <a:gd name="T41" fmla="*/ 36 h 2127"/>
                <a:gd name="T42" fmla="*/ 102 w 2075"/>
                <a:gd name="T43" fmla="*/ 29 h 2127"/>
                <a:gd name="T44" fmla="*/ 97 w 2075"/>
                <a:gd name="T45" fmla="*/ 24 h 2127"/>
                <a:gd name="T46" fmla="*/ 123 w 2075"/>
                <a:gd name="T47" fmla="*/ 15 h 2127"/>
                <a:gd name="T48" fmla="*/ 122 w 2075"/>
                <a:gd name="T49" fmla="*/ 42 h 2127"/>
                <a:gd name="T50" fmla="*/ 116 w 2075"/>
                <a:gd name="T51" fmla="*/ 38 h 2127"/>
                <a:gd name="T52" fmla="*/ 111 w 2075"/>
                <a:gd name="T53" fmla="*/ 46 h 2127"/>
                <a:gd name="T54" fmla="*/ 105 w 2075"/>
                <a:gd name="T55" fmla="*/ 54 h 2127"/>
                <a:gd name="T56" fmla="*/ 100 w 2075"/>
                <a:gd name="T57" fmla="*/ 61 h 2127"/>
                <a:gd name="T58" fmla="*/ 95 w 2075"/>
                <a:gd name="T59" fmla="*/ 68 h 2127"/>
                <a:gd name="T60" fmla="*/ 92 w 2075"/>
                <a:gd name="T61" fmla="*/ 75 h 2127"/>
                <a:gd name="T62" fmla="*/ 88 w 2075"/>
                <a:gd name="T63" fmla="*/ 82 h 2127"/>
                <a:gd name="T64" fmla="*/ 84 w 2075"/>
                <a:gd name="T65" fmla="*/ 90 h 2127"/>
                <a:gd name="T66" fmla="*/ 82 w 2075"/>
                <a:gd name="T67" fmla="*/ 99 h 2127"/>
                <a:gd name="T68" fmla="*/ 82 w 2075"/>
                <a:gd name="T69" fmla="*/ 125 h 2127"/>
                <a:gd name="T70" fmla="*/ 41 w 2075"/>
                <a:gd name="T71" fmla="*/ 125 h 2127"/>
                <a:gd name="T72" fmla="*/ 41 w 2075"/>
                <a:gd name="T73" fmla="*/ 99 h 2127"/>
                <a:gd name="T74" fmla="*/ 39 w 2075"/>
                <a:gd name="T75" fmla="*/ 90 h 2127"/>
                <a:gd name="T76" fmla="*/ 34 w 2075"/>
                <a:gd name="T77" fmla="*/ 80 h 2127"/>
                <a:gd name="T78" fmla="*/ 30 w 2075"/>
                <a:gd name="T79" fmla="*/ 73 h 2127"/>
                <a:gd name="T80" fmla="*/ 27 w 2075"/>
                <a:gd name="T81" fmla="*/ 67 h 2127"/>
                <a:gd name="T82" fmla="*/ 23 w 2075"/>
                <a:gd name="T83" fmla="*/ 60 h 2127"/>
                <a:gd name="T84" fmla="*/ 18 w 2075"/>
                <a:gd name="T85" fmla="*/ 53 h 2127"/>
                <a:gd name="T86" fmla="*/ 13 w 2075"/>
                <a:gd name="T87" fmla="*/ 46 h 2127"/>
                <a:gd name="T88" fmla="*/ 7 w 2075"/>
                <a:gd name="T89" fmla="*/ 38 h 2127"/>
                <a:gd name="T90" fmla="*/ 0 w 2075"/>
                <a:gd name="T91" fmla="*/ 42 h 2127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2075"/>
                <a:gd name="T139" fmla="*/ 0 h 2127"/>
                <a:gd name="T140" fmla="*/ 2075 w 2075"/>
                <a:gd name="T141" fmla="*/ 2127 h 2127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2075" h="2127">
                  <a:moveTo>
                    <a:pt x="8" y="713"/>
                  </a:moveTo>
                  <a:lnTo>
                    <a:pt x="0" y="254"/>
                  </a:lnTo>
                  <a:lnTo>
                    <a:pt x="447" y="406"/>
                  </a:lnTo>
                  <a:lnTo>
                    <a:pt x="351" y="487"/>
                  </a:lnTo>
                  <a:lnTo>
                    <a:pt x="450" y="597"/>
                  </a:lnTo>
                  <a:lnTo>
                    <a:pt x="551" y="731"/>
                  </a:lnTo>
                  <a:lnTo>
                    <a:pt x="631" y="832"/>
                  </a:lnTo>
                  <a:lnTo>
                    <a:pt x="718" y="960"/>
                  </a:lnTo>
                  <a:lnTo>
                    <a:pt x="812" y="1121"/>
                  </a:lnTo>
                  <a:lnTo>
                    <a:pt x="885" y="1294"/>
                  </a:lnTo>
                  <a:lnTo>
                    <a:pt x="886" y="370"/>
                  </a:lnTo>
                  <a:lnTo>
                    <a:pt x="766" y="371"/>
                  </a:lnTo>
                  <a:lnTo>
                    <a:pt x="1033" y="0"/>
                  </a:lnTo>
                  <a:lnTo>
                    <a:pt x="1301" y="371"/>
                  </a:lnTo>
                  <a:lnTo>
                    <a:pt x="1183" y="369"/>
                  </a:lnTo>
                  <a:lnTo>
                    <a:pt x="1183" y="1305"/>
                  </a:lnTo>
                  <a:lnTo>
                    <a:pt x="1261" y="1127"/>
                  </a:lnTo>
                  <a:lnTo>
                    <a:pt x="1335" y="987"/>
                  </a:lnTo>
                  <a:lnTo>
                    <a:pt x="1423" y="858"/>
                  </a:lnTo>
                  <a:lnTo>
                    <a:pt x="1526" y="725"/>
                  </a:lnTo>
                  <a:lnTo>
                    <a:pt x="1602" y="620"/>
                  </a:lnTo>
                  <a:lnTo>
                    <a:pt x="1717" y="487"/>
                  </a:lnTo>
                  <a:lnTo>
                    <a:pt x="1629" y="406"/>
                  </a:lnTo>
                  <a:lnTo>
                    <a:pt x="2075" y="251"/>
                  </a:lnTo>
                  <a:lnTo>
                    <a:pt x="2064" y="713"/>
                  </a:lnTo>
                  <a:lnTo>
                    <a:pt x="1953" y="645"/>
                  </a:lnTo>
                  <a:lnTo>
                    <a:pt x="1867" y="775"/>
                  </a:lnTo>
                  <a:lnTo>
                    <a:pt x="1765" y="914"/>
                  </a:lnTo>
                  <a:lnTo>
                    <a:pt x="1681" y="1042"/>
                  </a:lnTo>
                  <a:lnTo>
                    <a:pt x="1607" y="1160"/>
                  </a:lnTo>
                  <a:lnTo>
                    <a:pt x="1545" y="1271"/>
                  </a:lnTo>
                  <a:lnTo>
                    <a:pt x="1484" y="1388"/>
                  </a:lnTo>
                  <a:lnTo>
                    <a:pt x="1418" y="1533"/>
                  </a:lnTo>
                  <a:lnTo>
                    <a:pt x="1388" y="1680"/>
                  </a:lnTo>
                  <a:lnTo>
                    <a:pt x="1387" y="2127"/>
                  </a:lnTo>
                  <a:lnTo>
                    <a:pt x="693" y="2127"/>
                  </a:lnTo>
                  <a:lnTo>
                    <a:pt x="693" y="1681"/>
                  </a:lnTo>
                  <a:lnTo>
                    <a:pt x="662" y="1533"/>
                  </a:lnTo>
                  <a:lnTo>
                    <a:pt x="579" y="1353"/>
                  </a:lnTo>
                  <a:lnTo>
                    <a:pt x="511" y="1235"/>
                  </a:lnTo>
                  <a:lnTo>
                    <a:pt x="452" y="1135"/>
                  </a:lnTo>
                  <a:lnTo>
                    <a:pt x="380" y="1018"/>
                  </a:lnTo>
                  <a:lnTo>
                    <a:pt x="306" y="907"/>
                  </a:lnTo>
                  <a:lnTo>
                    <a:pt x="219" y="785"/>
                  </a:lnTo>
                  <a:lnTo>
                    <a:pt x="118" y="641"/>
                  </a:lnTo>
                  <a:lnTo>
                    <a:pt x="8" y="713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0490" name="Freeform 202"/>
            <p:cNvSpPr>
              <a:spLocks noChangeAspect="1"/>
            </p:cNvSpPr>
            <p:nvPr/>
          </p:nvSpPr>
          <p:spPr bwMode="auto">
            <a:xfrm>
              <a:off x="3561" y="2251"/>
              <a:ext cx="123" cy="125"/>
            </a:xfrm>
            <a:custGeom>
              <a:avLst/>
              <a:gdLst>
                <a:gd name="T0" fmla="*/ 0 w 2075"/>
                <a:gd name="T1" fmla="*/ 42 h 2127"/>
                <a:gd name="T2" fmla="*/ 0 w 2075"/>
                <a:gd name="T3" fmla="*/ 15 h 2127"/>
                <a:gd name="T4" fmla="*/ 26 w 2075"/>
                <a:gd name="T5" fmla="*/ 24 h 2127"/>
                <a:gd name="T6" fmla="*/ 21 w 2075"/>
                <a:gd name="T7" fmla="*/ 29 h 2127"/>
                <a:gd name="T8" fmla="*/ 27 w 2075"/>
                <a:gd name="T9" fmla="*/ 35 h 2127"/>
                <a:gd name="T10" fmla="*/ 33 w 2075"/>
                <a:gd name="T11" fmla="*/ 43 h 2127"/>
                <a:gd name="T12" fmla="*/ 37 w 2075"/>
                <a:gd name="T13" fmla="*/ 49 h 2127"/>
                <a:gd name="T14" fmla="*/ 43 w 2075"/>
                <a:gd name="T15" fmla="*/ 56 h 2127"/>
                <a:gd name="T16" fmla="*/ 48 w 2075"/>
                <a:gd name="T17" fmla="*/ 66 h 2127"/>
                <a:gd name="T18" fmla="*/ 52 w 2075"/>
                <a:gd name="T19" fmla="*/ 76 h 2127"/>
                <a:gd name="T20" fmla="*/ 53 w 2075"/>
                <a:gd name="T21" fmla="*/ 22 h 2127"/>
                <a:gd name="T22" fmla="*/ 45 w 2075"/>
                <a:gd name="T23" fmla="*/ 22 h 2127"/>
                <a:gd name="T24" fmla="*/ 61 w 2075"/>
                <a:gd name="T25" fmla="*/ 0 h 2127"/>
                <a:gd name="T26" fmla="*/ 77 w 2075"/>
                <a:gd name="T27" fmla="*/ 22 h 2127"/>
                <a:gd name="T28" fmla="*/ 70 w 2075"/>
                <a:gd name="T29" fmla="*/ 22 h 2127"/>
                <a:gd name="T30" fmla="*/ 70 w 2075"/>
                <a:gd name="T31" fmla="*/ 77 h 2127"/>
                <a:gd name="T32" fmla="*/ 75 w 2075"/>
                <a:gd name="T33" fmla="*/ 66 h 2127"/>
                <a:gd name="T34" fmla="*/ 79 w 2075"/>
                <a:gd name="T35" fmla="*/ 58 h 2127"/>
                <a:gd name="T36" fmla="*/ 84 w 2075"/>
                <a:gd name="T37" fmla="*/ 50 h 2127"/>
                <a:gd name="T38" fmla="*/ 90 w 2075"/>
                <a:gd name="T39" fmla="*/ 43 h 2127"/>
                <a:gd name="T40" fmla="*/ 95 w 2075"/>
                <a:gd name="T41" fmla="*/ 36 h 2127"/>
                <a:gd name="T42" fmla="*/ 102 w 2075"/>
                <a:gd name="T43" fmla="*/ 29 h 2127"/>
                <a:gd name="T44" fmla="*/ 97 w 2075"/>
                <a:gd name="T45" fmla="*/ 24 h 2127"/>
                <a:gd name="T46" fmla="*/ 123 w 2075"/>
                <a:gd name="T47" fmla="*/ 15 h 2127"/>
                <a:gd name="T48" fmla="*/ 122 w 2075"/>
                <a:gd name="T49" fmla="*/ 42 h 2127"/>
                <a:gd name="T50" fmla="*/ 116 w 2075"/>
                <a:gd name="T51" fmla="*/ 38 h 2127"/>
                <a:gd name="T52" fmla="*/ 111 w 2075"/>
                <a:gd name="T53" fmla="*/ 46 h 2127"/>
                <a:gd name="T54" fmla="*/ 105 w 2075"/>
                <a:gd name="T55" fmla="*/ 54 h 2127"/>
                <a:gd name="T56" fmla="*/ 100 w 2075"/>
                <a:gd name="T57" fmla="*/ 61 h 2127"/>
                <a:gd name="T58" fmla="*/ 95 w 2075"/>
                <a:gd name="T59" fmla="*/ 68 h 2127"/>
                <a:gd name="T60" fmla="*/ 92 w 2075"/>
                <a:gd name="T61" fmla="*/ 75 h 2127"/>
                <a:gd name="T62" fmla="*/ 88 w 2075"/>
                <a:gd name="T63" fmla="*/ 82 h 2127"/>
                <a:gd name="T64" fmla="*/ 84 w 2075"/>
                <a:gd name="T65" fmla="*/ 90 h 2127"/>
                <a:gd name="T66" fmla="*/ 82 w 2075"/>
                <a:gd name="T67" fmla="*/ 99 h 2127"/>
                <a:gd name="T68" fmla="*/ 82 w 2075"/>
                <a:gd name="T69" fmla="*/ 125 h 2127"/>
                <a:gd name="T70" fmla="*/ 41 w 2075"/>
                <a:gd name="T71" fmla="*/ 125 h 2127"/>
                <a:gd name="T72" fmla="*/ 41 w 2075"/>
                <a:gd name="T73" fmla="*/ 99 h 2127"/>
                <a:gd name="T74" fmla="*/ 39 w 2075"/>
                <a:gd name="T75" fmla="*/ 90 h 2127"/>
                <a:gd name="T76" fmla="*/ 34 w 2075"/>
                <a:gd name="T77" fmla="*/ 80 h 2127"/>
                <a:gd name="T78" fmla="*/ 30 w 2075"/>
                <a:gd name="T79" fmla="*/ 73 h 2127"/>
                <a:gd name="T80" fmla="*/ 27 w 2075"/>
                <a:gd name="T81" fmla="*/ 67 h 2127"/>
                <a:gd name="T82" fmla="*/ 23 w 2075"/>
                <a:gd name="T83" fmla="*/ 60 h 2127"/>
                <a:gd name="T84" fmla="*/ 18 w 2075"/>
                <a:gd name="T85" fmla="*/ 53 h 2127"/>
                <a:gd name="T86" fmla="*/ 13 w 2075"/>
                <a:gd name="T87" fmla="*/ 46 h 2127"/>
                <a:gd name="T88" fmla="*/ 7 w 2075"/>
                <a:gd name="T89" fmla="*/ 38 h 2127"/>
                <a:gd name="T90" fmla="*/ 0 w 2075"/>
                <a:gd name="T91" fmla="*/ 42 h 2127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2075"/>
                <a:gd name="T139" fmla="*/ 0 h 2127"/>
                <a:gd name="T140" fmla="*/ 2075 w 2075"/>
                <a:gd name="T141" fmla="*/ 2127 h 2127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2075" h="2127">
                  <a:moveTo>
                    <a:pt x="8" y="713"/>
                  </a:moveTo>
                  <a:lnTo>
                    <a:pt x="0" y="254"/>
                  </a:lnTo>
                  <a:lnTo>
                    <a:pt x="447" y="406"/>
                  </a:lnTo>
                  <a:lnTo>
                    <a:pt x="351" y="487"/>
                  </a:lnTo>
                  <a:lnTo>
                    <a:pt x="450" y="597"/>
                  </a:lnTo>
                  <a:lnTo>
                    <a:pt x="551" y="731"/>
                  </a:lnTo>
                  <a:lnTo>
                    <a:pt x="631" y="832"/>
                  </a:lnTo>
                  <a:lnTo>
                    <a:pt x="718" y="960"/>
                  </a:lnTo>
                  <a:lnTo>
                    <a:pt x="812" y="1121"/>
                  </a:lnTo>
                  <a:lnTo>
                    <a:pt x="885" y="1294"/>
                  </a:lnTo>
                  <a:lnTo>
                    <a:pt x="886" y="370"/>
                  </a:lnTo>
                  <a:lnTo>
                    <a:pt x="766" y="371"/>
                  </a:lnTo>
                  <a:lnTo>
                    <a:pt x="1033" y="0"/>
                  </a:lnTo>
                  <a:lnTo>
                    <a:pt x="1301" y="371"/>
                  </a:lnTo>
                  <a:lnTo>
                    <a:pt x="1183" y="369"/>
                  </a:lnTo>
                  <a:lnTo>
                    <a:pt x="1183" y="1305"/>
                  </a:lnTo>
                  <a:lnTo>
                    <a:pt x="1261" y="1127"/>
                  </a:lnTo>
                  <a:lnTo>
                    <a:pt x="1335" y="987"/>
                  </a:lnTo>
                  <a:lnTo>
                    <a:pt x="1423" y="858"/>
                  </a:lnTo>
                  <a:lnTo>
                    <a:pt x="1526" y="725"/>
                  </a:lnTo>
                  <a:lnTo>
                    <a:pt x="1602" y="620"/>
                  </a:lnTo>
                  <a:lnTo>
                    <a:pt x="1717" y="487"/>
                  </a:lnTo>
                  <a:lnTo>
                    <a:pt x="1629" y="406"/>
                  </a:lnTo>
                  <a:lnTo>
                    <a:pt x="2075" y="251"/>
                  </a:lnTo>
                  <a:lnTo>
                    <a:pt x="2064" y="713"/>
                  </a:lnTo>
                  <a:lnTo>
                    <a:pt x="1953" y="645"/>
                  </a:lnTo>
                  <a:lnTo>
                    <a:pt x="1867" y="775"/>
                  </a:lnTo>
                  <a:lnTo>
                    <a:pt x="1765" y="914"/>
                  </a:lnTo>
                  <a:lnTo>
                    <a:pt x="1681" y="1042"/>
                  </a:lnTo>
                  <a:lnTo>
                    <a:pt x="1607" y="1160"/>
                  </a:lnTo>
                  <a:lnTo>
                    <a:pt x="1545" y="1271"/>
                  </a:lnTo>
                  <a:lnTo>
                    <a:pt x="1484" y="1388"/>
                  </a:lnTo>
                  <a:lnTo>
                    <a:pt x="1418" y="1533"/>
                  </a:lnTo>
                  <a:lnTo>
                    <a:pt x="1388" y="1680"/>
                  </a:lnTo>
                  <a:lnTo>
                    <a:pt x="1387" y="2127"/>
                  </a:lnTo>
                  <a:lnTo>
                    <a:pt x="693" y="2127"/>
                  </a:lnTo>
                  <a:lnTo>
                    <a:pt x="693" y="1681"/>
                  </a:lnTo>
                  <a:lnTo>
                    <a:pt x="662" y="1533"/>
                  </a:lnTo>
                  <a:lnTo>
                    <a:pt x="579" y="1353"/>
                  </a:lnTo>
                  <a:lnTo>
                    <a:pt x="511" y="1235"/>
                  </a:lnTo>
                  <a:lnTo>
                    <a:pt x="452" y="1135"/>
                  </a:lnTo>
                  <a:lnTo>
                    <a:pt x="380" y="1018"/>
                  </a:lnTo>
                  <a:lnTo>
                    <a:pt x="306" y="907"/>
                  </a:lnTo>
                  <a:lnTo>
                    <a:pt x="219" y="785"/>
                  </a:lnTo>
                  <a:lnTo>
                    <a:pt x="118" y="641"/>
                  </a:lnTo>
                  <a:lnTo>
                    <a:pt x="8" y="713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0491" name="Freeform 203"/>
            <p:cNvSpPr>
              <a:spLocks noChangeAspect="1"/>
            </p:cNvSpPr>
            <p:nvPr/>
          </p:nvSpPr>
          <p:spPr bwMode="auto">
            <a:xfrm>
              <a:off x="3111" y="2401"/>
              <a:ext cx="123" cy="125"/>
            </a:xfrm>
            <a:custGeom>
              <a:avLst/>
              <a:gdLst>
                <a:gd name="T0" fmla="*/ 0 w 2075"/>
                <a:gd name="T1" fmla="*/ 42 h 2127"/>
                <a:gd name="T2" fmla="*/ 0 w 2075"/>
                <a:gd name="T3" fmla="*/ 15 h 2127"/>
                <a:gd name="T4" fmla="*/ 26 w 2075"/>
                <a:gd name="T5" fmla="*/ 24 h 2127"/>
                <a:gd name="T6" fmla="*/ 21 w 2075"/>
                <a:gd name="T7" fmla="*/ 29 h 2127"/>
                <a:gd name="T8" fmla="*/ 27 w 2075"/>
                <a:gd name="T9" fmla="*/ 35 h 2127"/>
                <a:gd name="T10" fmla="*/ 33 w 2075"/>
                <a:gd name="T11" fmla="*/ 43 h 2127"/>
                <a:gd name="T12" fmla="*/ 37 w 2075"/>
                <a:gd name="T13" fmla="*/ 49 h 2127"/>
                <a:gd name="T14" fmla="*/ 43 w 2075"/>
                <a:gd name="T15" fmla="*/ 56 h 2127"/>
                <a:gd name="T16" fmla="*/ 48 w 2075"/>
                <a:gd name="T17" fmla="*/ 66 h 2127"/>
                <a:gd name="T18" fmla="*/ 52 w 2075"/>
                <a:gd name="T19" fmla="*/ 76 h 2127"/>
                <a:gd name="T20" fmla="*/ 53 w 2075"/>
                <a:gd name="T21" fmla="*/ 22 h 2127"/>
                <a:gd name="T22" fmla="*/ 45 w 2075"/>
                <a:gd name="T23" fmla="*/ 22 h 2127"/>
                <a:gd name="T24" fmla="*/ 61 w 2075"/>
                <a:gd name="T25" fmla="*/ 0 h 2127"/>
                <a:gd name="T26" fmla="*/ 77 w 2075"/>
                <a:gd name="T27" fmla="*/ 22 h 2127"/>
                <a:gd name="T28" fmla="*/ 70 w 2075"/>
                <a:gd name="T29" fmla="*/ 22 h 2127"/>
                <a:gd name="T30" fmla="*/ 70 w 2075"/>
                <a:gd name="T31" fmla="*/ 77 h 2127"/>
                <a:gd name="T32" fmla="*/ 75 w 2075"/>
                <a:gd name="T33" fmla="*/ 66 h 2127"/>
                <a:gd name="T34" fmla="*/ 79 w 2075"/>
                <a:gd name="T35" fmla="*/ 58 h 2127"/>
                <a:gd name="T36" fmla="*/ 84 w 2075"/>
                <a:gd name="T37" fmla="*/ 50 h 2127"/>
                <a:gd name="T38" fmla="*/ 90 w 2075"/>
                <a:gd name="T39" fmla="*/ 43 h 2127"/>
                <a:gd name="T40" fmla="*/ 95 w 2075"/>
                <a:gd name="T41" fmla="*/ 36 h 2127"/>
                <a:gd name="T42" fmla="*/ 102 w 2075"/>
                <a:gd name="T43" fmla="*/ 29 h 2127"/>
                <a:gd name="T44" fmla="*/ 97 w 2075"/>
                <a:gd name="T45" fmla="*/ 24 h 2127"/>
                <a:gd name="T46" fmla="*/ 123 w 2075"/>
                <a:gd name="T47" fmla="*/ 15 h 2127"/>
                <a:gd name="T48" fmla="*/ 122 w 2075"/>
                <a:gd name="T49" fmla="*/ 42 h 2127"/>
                <a:gd name="T50" fmla="*/ 116 w 2075"/>
                <a:gd name="T51" fmla="*/ 38 h 2127"/>
                <a:gd name="T52" fmla="*/ 111 w 2075"/>
                <a:gd name="T53" fmla="*/ 46 h 2127"/>
                <a:gd name="T54" fmla="*/ 105 w 2075"/>
                <a:gd name="T55" fmla="*/ 54 h 2127"/>
                <a:gd name="T56" fmla="*/ 100 w 2075"/>
                <a:gd name="T57" fmla="*/ 61 h 2127"/>
                <a:gd name="T58" fmla="*/ 95 w 2075"/>
                <a:gd name="T59" fmla="*/ 68 h 2127"/>
                <a:gd name="T60" fmla="*/ 92 w 2075"/>
                <a:gd name="T61" fmla="*/ 75 h 2127"/>
                <a:gd name="T62" fmla="*/ 88 w 2075"/>
                <a:gd name="T63" fmla="*/ 82 h 2127"/>
                <a:gd name="T64" fmla="*/ 84 w 2075"/>
                <a:gd name="T65" fmla="*/ 90 h 2127"/>
                <a:gd name="T66" fmla="*/ 82 w 2075"/>
                <a:gd name="T67" fmla="*/ 99 h 2127"/>
                <a:gd name="T68" fmla="*/ 82 w 2075"/>
                <a:gd name="T69" fmla="*/ 125 h 2127"/>
                <a:gd name="T70" fmla="*/ 41 w 2075"/>
                <a:gd name="T71" fmla="*/ 125 h 2127"/>
                <a:gd name="T72" fmla="*/ 41 w 2075"/>
                <a:gd name="T73" fmla="*/ 99 h 2127"/>
                <a:gd name="T74" fmla="*/ 39 w 2075"/>
                <a:gd name="T75" fmla="*/ 90 h 2127"/>
                <a:gd name="T76" fmla="*/ 34 w 2075"/>
                <a:gd name="T77" fmla="*/ 80 h 2127"/>
                <a:gd name="T78" fmla="*/ 30 w 2075"/>
                <a:gd name="T79" fmla="*/ 73 h 2127"/>
                <a:gd name="T80" fmla="*/ 27 w 2075"/>
                <a:gd name="T81" fmla="*/ 67 h 2127"/>
                <a:gd name="T82" fmla="*/ 23 w 2075"/>
                <a:gd name="T83" fmla="*/ 60 h 2127"/>
                <a:gd name="T84" fmla="*/ 18 w 2075"/>
                <a:gd name="T85" fmla="*/ 53 h 2127"/>
                <a:gd name="T86" fmla="*/ 13 w 2075"/>
                <a:gd name="T87" fmla="*/ 46 h 2127"/>
                <a:gd name="T88" fmla="*/ 7 w 2075"/>
                <a:gd name="T89" fmla="*/ 38 h 2127"/>
                <a:gd name="T90" fmla="*/ 0 w 2075"/>
                <a:gd name="T91" fmla="*/ 42 h 2127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2075"/>
                <a:gd name="T139" fmla="*/ 0 h 2127"/>
                <a:gd name="T140" fmla="*/ 2075 w 2075"/>
                <a:gd name="T141" fmla="*/ 2127 h 2127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2075" h="2127">
                  <a:moveTo>
                    <a:pt x="8" y="713"/>
                  </a:moveTo>
                  <a:lnTo>
                    <a:pt x="0" y="254"/>
                  </a:lnTo>
                  <a:lnTo>
                    <a:pt x="447" y="406"/>
                  </a:lnTo>
                  <a:lnTo>
                    <a:pt x="351" y="487"/>
                  </a:lnTo>
                  <a:lnTo>
                    <a:pt x="450" y="597"/>
                  </a:lnTo>
                  <a:lnTo>
                    <a:pt x="551" y="731"/>
                  </a:lnTo>
                  <a:lnTo>
                    <a:pt x="631" y="832"/>
                  </a:lnTo>
                  <a:lnTo>
                    <a:pt x="718" y="960"/>
                  </a:lnTo>
                  <a:lnTo>
                    <a:pt x="812" y="1121"/>
                  </a:lnTo>
                  <a:lnTo>
                    <a:pt x="885" y="1294"/>
                  </a:lnTo>
                  <a:lnTo>
                    <a:pt x="886" y="370"/>
                  </a:lnTo>
                  <a:lnTo>
                    <a:pt x="766" y="371"/>
                  </a:lnTo>
                  <a:lnTo>
                    <a:pt x="1033" y="0"/>
                  </a:lnTo>
                  <a:lnTo>
                    <a:pt x="1301" y="371"/>
                  </a:lnTo>
                  <a:lnTo>
                    <a:pt x="1183" y="369"/>
                  </a:lnTo>
                  <a:lnTo>
                    <a:pt x="1183" y="1305"/>
                  </a:lnTo>
                  <a:lnTo>
                    <a:pt x="1261" y="1127"/>
                  </a:lnTo>
                  <a:lnTo>
                    <a:pt x="1335" y="987"/>
                  </a:lnTo>
                  <a:lnTo>
                    <a:pt x="1423" y="858"/>
                  </a:lnTo>
                  <a:lnTo>
                    <a:pt x="1526" y="725"/>
                  </a:lnTo>
                  <a:lnTo>
                    <a:pt x="1602" y="620"/>
                  </a:lnTo>
                  <a:lnTo>
                    <a:pt x="1717" y="487"/>
                  </a:lnTo>
                  <a:lnTo>
                    <a:pt x="1629" y="406"/>
                  </a:lnTo>
                  <a:lnTo>
                    <a:pt x="2075" y="251"/>
                  </a:lnTo>
                  <a:lnTo>
                    <a:pt x="2064" y="713"/>
                  </a:lnTo>
                  <a:lnTo>
                    <a:pt x="1953" y="645"/>
                  </a:lnTo>
                  <a:lnTo>
                    <a:pt x="1867" y="775"/>
                  </a:lnTo>
                  <a:lnTo>
                    <a:pt x="1765" y="914"/>
                  </a:lnTo>
                  <a:lnTo>
                    <a:pt x="1681" y="1042"/>
                  </a:lnTo>
                  <a:lnTo>
                    <a:pt x="1607" y="1160"/>
                  </a:lnTo>
                  <a:lnTo>
                    <a:pt x="1545" y="1271"/>
                  </a:lnTo>
                  <a:lnTo>
                    <a:pt x="1484" y="1388"/>
                  </a:lnTo>
                  <a:lnTo>
                    <a:pt x="1418" y="1533"/>
                  </a:lnTo>
                  <a:lnTo>
                    <a:pt x="1388" y="1680"/>
                  </a:lnTo>
                  <a:lnTo>
                    <a:pt x="1387" y="2127"/>
                  </a:lnTo>
                  <a:lnTo>
                    <a:pt x="693" y="2127"/>
                  </a:lnTo>
                  <a:lnTo>
                    <a:pt x="693" y="1681"/>
                  </a:lnTo>
                  <a:lnTo>
                    <a:pt x="662" y="1533"/>
                  </a:lnTo>
                  <a:lnTo>
                    <a:pt x="579" y="1353"/>
                  </a:lnTo>
                  <a:lnTo>
                    <a:pt x="511" y="1235"/>
                  </a:lnTo>
                  <a:lnTo>
                    <a:pt x="452" y="1135"/>
                  </a:lnTo>
                  <a:lnTo>
                    <a:pt x="380" y="1018"/>
                  </a:lnTo>
                  <a:lnTo>
                    <a:pt x="306" y="907"/>
                  </a:lnTo>
                  <a:lnTo>
                    <a:pt x="219" y="785"/>
                  </a:lnTo>
                  <a:lnTo>
                    <a:pt x="118" y="641"/>
                  </a:lnTo>
                  <a:lnTo>
                    <a:pt x="8" y="713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0492" name="Freeform 204"/>
            <p:cNvSpPr>
              <a:spLocks noChangeAspect="1"/>
            </p:cNvSpPr>
            <p:nvPr/>
          </p:nvSpPr>
          <p:spPr bwMode="auto">
            <a:xfrm>
              <a:off x="3711" y="2551"/>
              <a:ext cx="123" cy="125"/>
            </a:xfrm>
            <a:custGeom>
              <a:avLst/>
              <a:gdLst>
                <a:gd name="T0" fmla="*/ 0 w 2075"/>
                <a:gd name="T1" fmla="*/ 42 h 2127"/>
                <a:gd name="T2" fmla="*/ 0 w 2075"/>
                <a:gd name="T3" fmla="*/ 15 h 2127"/>
                <a:gd name="T4" fmla="*/ 26 w 2075"/>
                <a:gd name="T5" fmla="*/ 24 h 2127"/>
                <a:gd name="T6" fmla="*/ 21 w 2075"/>
                <a:gd name="T7" fmla="*/ 29 h 2127"/>
                <a:gd name="T8" fmla="*/ 27 w 2075"/>
                <a:gd name="T9" fmla="*/ 35 h 2127"/>
                <a:gd name="T10" fmla="*/ 33 w 2075"/>
                <a:gd name="T11" fmla="*/ 43 h 2127"/>
                <a:gd name="T12" fmla="*/ 37 w 2075"/>
                <a:gd name="T13" fmla="*/ 49 h 2127"/>
                <a:gd name="T14" fmla="*/ 43 w 2075"/>
                <a:gd name="T15" fmla="*/ 56 h 2127"/>
                <a:gd name="T16" fmla="*/ 48 w 2075"/>
                <a:gd name="T17" fmla="*/ 66 h 2127"/>
                <a:gd name="T18" fmla="*/ 52 w 2075"/>
                <a:gd name="T19" fmla="*/ 76 h 2127"/>
                <a:gd name="T20" fmla="*/ 53 w 2075"/>
                <a:gd name="T21" fmla="*/ 22 h 2127"/>
                <a:gd name="T22" fmla="*/ 45 w 2075"/>
                <a:gd name="T23" fmla="*/ 22 h 2127"/>
                <a:gd name="T24" fmla="*/ 61 w 2075"/>
                <a:gd name="T25" fmla="*/ 0 h 2127"/>
                <a:gd name="T26" fmla="*/ 77 w 2075"/>
                <a:gd name="T27" fmla="*/ 22 h 2127"/>
                <a:gd name="T28" fmla="*/ 70 w 2075"/>
                <a:gd name="T29" fmla="*/ 22 h 2127"/>
                <a:gd name="T30" fmla="*/ 70 w 2075"/>
                <a:gd name="T31" fmla="*/ 77 h 2127"/>
                <a:gd name="T32" fmla="*/ 75 w 2075"/>
                <a:gd name="T33" fmla="*/ 66 h 2127"/>
                <a:gd name="T34" fmla="*/ 79 w 2075"/>
                <a:gd name="T35" fmla="*/ 58 h 2127"/>
                <a:gd name="T36" fmla="*/ 84 w 2075"/>
                <a:gd name="T37" fmla="*/ 50 h 2127"/>
                <a:gd name="T38" fmla="*/ 90 w 2075"/>
                <a:gd name="T39" fmla="*/ 43 h 2127"/>
                <a:gd name="T40" fmla="*/ 95 w 2075"/>
                <a:gd name="T41" fmla="*/ 36 h 2127"/>
                <a:gd name="T42" fmla="*/ 102 w 2075"/>
                <a:gd name="T43" fmla="*/ 29 h 2127"/>
                <a:gd name="T44" fmla="*/ 97 w 2075"/>
                <a:gd name="T45" fmla="*/ 24 h 2127"/>
                <a:gd name="T46" fmla="*/ 123 w 2075"/>
                <a:gd name="T47" fmla="*/ 15 h 2127"/>
                <a:gd name="T48" fmla="*/ 122 w 2075"/>
                <a:gd name="T49" fmla="*/ 42 h 2127"/>
                <a:gd name="T50" fmla="*/ 116 w 2075"/>
                <a:gd name="T51" fmla="*/ 38 h 2127"/>
                <a:gd name="T52" fmla="*/ 111 w 2075"/>
                <a:gd name="T53" fmla="*/ 46 h 2127"/>
                <a:gd name="T54" fmla="*/ 105 w 2075"/>
                <a:gd name="T55" fmla="*/ 54 h 2127"/>
                <a:gd name="T56" fmla="*/ 100 w 2075"/>
                <a:gd name="T57" fmla="*/ 61 h 2127"/>
                <a:gd name="T58" fmla="*/ 95 w 2075"/>
                <a:gd name="T59" fmla="*/ 68 h 2127"/>
                <a:gd name="T60" fmla="*/ 92 w 2075"/>
                <a:gd name="T61" fmla="*/ 75 h 2127"/>
                <a:gd name="T62" fmla="*/ 88 w 2075"/>
                <a:gd name="T63" fmla="*/ 82 h 2127"/>
                <a:gd name="T64" fmla="*/ 84 w 2075"/>
                <a:gd name="T65" fmla="*/ 90 h 2127"/>
                <a:gd name="T66" fmla="*/ 82 w 2075"/>
                <a:gd name="T67" fmla="*/ 99 h 2127"/>
                <a:gd name="T68" fmla="*/ 82 w 2075"/>
                <a:gd name="T69" fmla="*/ 125 h 2127"/>
                <a:gd name="T70" fmla="*/ 41 w 2075"/>
                <a:gd name="T71" fmla="*/ 125 h 2127"/>
                <a:gd name="T72" fmla="*/ 41 w 2075"/>
                <a:gd name="T73" fmla="*/ 99 h 2127"/>
                <a:gd name="T74" fmla="*/ 39 w 2075"/>
                <a:gd name="T75" fmla="*/ 90 h 2127"/>
                <a:gd name="T76" fmla="*/ 34 w 2075"/>
                <a:gd name="T77" fmla="*/ 80 h 2127"/>
                <a:gd name="T78" fmla="*/ 30 w 2075"/>
                <a:gd name="T79" fmla="*/ 73 h 2127"/>
                <a:gd name="T80" fmla="*/ 27 w 2075"/>
                <a:gd name="T81" fmla="*/ 67 h 2127"/>
                <a:gd name="T82" fmla="*/ 23 w 2075"/>
                <a:gd name="T83" fmla="*/ 60 h 2127"/>
                <a:gd name="T84" fmla="*/ 18 w 2075"/>
                <a:gd name="T85" fmla="*/ 53 h 2127"/>
                <a:gd name="T86" fmla="*/ 13 w 2075"/>
                <a:gd name="T87" fmla="*/ 46 h 2127"/>
                <a:gd name="T88" fmla="*/ 7 w 2075"/>
                <a:gd name="T89" fmla="*/ 38 h 2127"/>
                <a:gd name="T90" fmla="*/ 0 w 2075"/>
                <a:gd name="T91" fmla="*/ 42 h 2127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2075"/>
                <a:gd name="T139" fmla="*/ 0 h 2127"/>
                <a:gd name="T140" fmla="*/ 2075 w 2075"/>
                <a:gd name="T141" fmla="*/ 2127 h 2127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2075" h="2127">
                  <a:moveTo>
                    <a:pt x="8" y="713"/>
                  </a:moveTo>
                  <a:lnTo>
                    <a:pt x="0" y="254"/>
                  </a:lnTo>
                  <a:lnTo>
                    <a:pt x="447" y="406"/>
                  </a:lnTo>
                  <a:lnTo>
                    <a:pt x="351" y="487"/>
                  </a:lnTo>
                  <a:lnTo>
                    <a:pt x="450" y="597"/>
                  </a:lnTo>
                  <a:lnTo>
                    <a:pt x="551" y="731"/>
                  </a:lnTo>
                  <a:lnTo>
                    <a:pt x="631" y="832"/>
                  </a:lnTo>
                  <a:lnTo>
                    <a:pt x="718" y="960"/>
                  </a:lnTo>
                  <a:lnTo>
                    <a:pt x="812" y="1121"/>
                  </a:lnTo>
                  <a:lnTo>
                    <a:pt x="885" y="1294"/>
                  </a:lnTo>
                  <a:lnTo>
                    <a:pt x="886" y="370"/>
                  </a:lnTo>
                  <a:lnTo>
                    <a:pt x="766" y="371"/>
                  </a:lnTo>
                  <a:lnTo>
                    <a:pt x="1033" y="0"/>
                  </a:lnTo>
                  <a:lnTo>
                    <a:pt x="1301" y="371"/>
                  </a:lnTo>
                  <a:lnTo>
                    <a:pt x="1183" y="369"/>
                  </a:lnTo>
                  <a:lnTo>
                    <a:pt x="1183" y="1305"/>
                  </a:lnTo>
                  <a:lnTo>
                    <a:pt x="1261" y="1127"/>
                  </a:lnTo>
                  <a:lnTo>
                    <a:pt x="1335" y="987"/>
                  </a:lnTo>
                  <a:lnTo>
                    <a:pt x="1423" y="858"/>
                  </a:lnTo>
                  <a:lnTo>
                    <a:pt x="1526" y="725"/>
                  </a:lnTo>
                  <a:lnTo>
                    <a:pt x="1602" y="620"/>
                  </a:lnTo>
                  <a:lnTo>
                    <a:pt x="1717" y="487"/>
                  </a:lnTo>
                  <a:lnTo>
                    <a:pt x="1629" y="406"/>
                  </a:lnTo>
                  <a:lnTo>
                    <a:pt x="2075" y="251"/>
                  </a:lnTo>
                  <a:lnTo>
                    <a:pt x="2064" y="713"/>
                  </a:lnTo>
                  <a:lnTo>
                    <a:pt x="1953" y="645"/>
                  </a:lnTo>
                  <a:lnTo>
                    <a:pt x="1867" y="775"/>
                  </a:lnTo>
                  <a:lnTo>
                    <a:pt x="1765" y="914"/>
                  </a:lnTo>
                  <a:lnTo>
                    <a:pt x="1681" y="1042"/>
                  </a:lnTo>
                  <a:lnTo>
                    <a:pt x="1607" y="1160"/>
                  </a:lnTo>
                  <a:lnTo>
                    <a:pt x="1545" y="1271"/>
                  </a:lnTo>
                  <a:lnTo>
                    <a:pt x="1484" y="1388"/>
                  </a:lnTo>
                  <a:lnTo>
                    <a:pt x="1418" y="1533"/>
                  </a:lnTo>
                  <a:lnTo>
                    <a:pt x="1388" y="1680"/>
                  </a:lnTo>
                  <a:lnTo>
                    <a:pt x="1387" y="2127"/>
                  </a:lnTo>
                  <a:lnTo>
                    <a:pt x="693" y="2127"/>
                  </a:lnTo>
                  <a:lnTo>
                    <a:pt x="693" y="1681"/>
                  </a:lnTo>
                  <a:lnTo>
                    <a:pt x="662" y="1533"/>
                  </a:lnTo>
                  <a:lnTo>
                    <a:pt x="579" y="1353"/>
                  </a:lnTo>
                  <a:lnTo>
                    <a:pt x="511" y="1235"/>
                  </a:lnTo>
                  <a:lnTo>
                    <a:pt x="452" y="1135"/>
                  </a:lnTo>
                  <a:lnTo>
                    <a:pt x="380" y="1018"/>
                  </a:lnTo>
                  <a:lnTo>
                    <a:pt x="306" y="907"/>
                  </a:lnTo>
                  <a:lnTo>
                    <a:pt x="219" y="785"/>
                  </a:lnTo>
                  <a:lnTo>
                    <a:pt x="118" y="641"/>
                  </a:lnTo>
                  <a:lnTo>
                    <a:pt x="8" y="713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0493" name="Freeform 205"/>
            <p:cNvSpPr>
              <a:spLocks noChangeAspect="1"/>
            </p:cNvSpPr>
            <p:nvPr/>
          </p:nvSpPr>
          <p:spPr bwMode="auto">
            <a:xfrm>
              <a:off x="3261" y="2701"/>
              <a:ext cx="123" cy="125"/>
            </a:xfrm>
            <a:custGeom>
              <a:avLst/>
              <a:gdLst>
                <a:gd name="T0" fmla="*/ 0 w 2075"/>
                <a:gd name="T1" fmla="*/ 42 h 2127"/>
                <a:gd name="T2" fmla="*/ 0 w 2075"/>
                <a:gd name="T3" fmla="*/ 15 h 2127"/>
                <a:gd name="T4" fmla="*/ 26 w 2075"/>
                <a:gd name="T5" fmla="*/ 24 h 2127"/>
                <a:gd name="T6" fmla="*/ 21 w 2075"/>
                <a:gd name="T7" fmla="*/ 29 h 2127"/>
                <a:gd name="T8" fmla="*/ 27 w 2075"/>
                <a:gd name="T9" fmla="*/ 35 h 2127"/>
                <a:gd name="T10" fmla="*/ 33 w 2075"/>
                <a:gd name="T11" fmla="*/ 43 h 2127"/>
                <a:gd name="T12" fmla="*/ 37 w 2075"/>
                <a:gd name="T13" fmla="*/ 49 h 2127"/>
                <a:gd name="T14" fmla="*/ 43 w 2075"/>
                <a:gd name="T15" fmla="*/ 56 h 2127"/>
                <a:gd name="T16" fmla="*/ 48 w 2075"/>
                <a:gd name="T17" fmla="*/ 66 h 2127"/>
                <a:gd name="T18" fmla="*/ 52 w 2075"/>
                <a:gd name="T19" fmla="*/ 76 h 2127"/>
                <a:gd name="T20" fmla="*/ 53 w 2075"/>
                <a:gd name="T21" fmla="*/ 22 h 2127"/>
                <a:gd name="T22" fmla="*/ 45 w 2075"/>
                <a:gd name="T23" fmla="*/ 22 h 2127"/>
                <a:gd name="T24" fmla="*/ 61 w 2075"/>
                <a:gd name="T25" fmla="*/ 0 h 2127"/>
                <a:gd name="T26" fmla="*/ 77 w 2075"/>
                <a:gd name="T27" fmla="*/ 22 h 2127"/>
                <a:gd name="T28" fmla="*/ 70 w 2075"/>
                <a:gd name="T29" fmla="*/ 22 h 2127"/>
                <a:gd name="T30" fmla="*/ 70 w 2075"/>
                <a:gd name="T31" fmla="*/ 77 h 2127"/>
                <a:gd name="T32" fmla="*/ 75 w 2075"/>
                <a:gd name="T33" fmla="*/ 66 h 2127"/>
                <a:gd name="T34" fmla="*/ 79 w 2075"/>
                <a:gd name="T35" fmla="*/ 58 h 2127"/>
                <a:gd name="T36" fmla="*/ 84 w 2075"/>
                <a:gd name="T37" fmla="*/ 50 h 2127"/>
                <a:gd name="T38" fmla="*/ 90 w 2075"/>
                <a:gd name="T39" fmla="*/ 43 h 2127"/>
                <a:gd name="T40" fmla="*/ 95 w 2075"/>
                <a:gd name="T41" fmla="*/ 36 h 2127"/>
                <a:gd name="T42" fmla="*/ 102 w 2075"/>
                <a:gd name="T43" fmla="*/ 29 h 2127"/>
                <a:gd name="T44" fmla="*/ 97 w 2075"/>
                <a:gd name="T45" fmla="*/ 24 h 2127"/>
                <a:gd name="T46" fmla="*/ 123 w 2075"/>
                <a:gd name="T47" fmla="*/ 15 h 2127"/>
                <a:gd name="T48" fmla="*/ 122 w 2075"/>
                <a:gd name="T49" fmla="*/ 42 h 2127"/>
                <a:gd name="T50" fmla="*/ 116 w 2075"/>
                <a:gd name="T51" fmla="*/ 38 h 2127"/>
                <a:gd name="T52" fmla="*/ 111 w 2075"/>
                <a:gd name="T53" fmla="*/ 46 h 2127"/>
                <a:gd name="T54" fmla="*/ 105 w 2075"/>
                <a:gd name="T55" fmla="*/ 54 h 2127"/>
                <a:gd name="T56" fmla="*/ 100 w 2075"/>
                <a:gd name="T57" fmla="*/ 61 h 2127"/>
                <a:gd name="T58" fmla="*/ 95 w 2075"/>
                <a:gd name="T59" fmla="*/ 68 h 2127"/>
                <a:gd name="T60" fmla="*/ 92 w 2075"/>
                <a:gd name="T61" fmla="*/ 75 h 2127"/>
                <a:gd name="T62" fmla="*/ 88 w 2075"/>
                <a:gd name="T63" fmla="*/ 82 h 2127"/>
                <a:gd name="T64" fmla="*/ 84 w 2075"/>
                <a:gd name="T65" fmla="*/ 90 h 2127"/>
                <a:gd name="T66" fmla="*/ 82 w 2075"/>
                <a:gd name="T67" fmla="*/ 99 h 2127"/>
                <a:gd name="T68" fmla="*/ 82 w 2075"/>
                <a:gd name="T69" fmla="*/ 125 h 2127"/>
                <a:gd name="T70" fmla="*/ 41 w 2075"/>
                <a:gd name="T71" fmla="*/ 125 h 2127"/>
                <a:gd name="T72" fmla="*/ 41 w 2075"/>
                <a:gd name="T73" fmla="*/ 99 h 2127"/>
                <a:gd name="T74" fmla="*/ 39 w 2075"/>
                <a:gd name="T75" fmla="*/ 90 h 2127"/>
                <a:gd name="T76" fmla="*/ 34 w 2075"/>
                <a:gd name="T77" fmla="*/ 80 h 2127"/>
                <a:gd name="T78" fmla="*/ 30 w 2075"/>
                <a:gd name="T79" fmla="*/ 73 h 2127"/>
                <a:gd name="T80" fmla="*/ 27 w 2075"/>
                <a:gd name="T81" fmla="*/ 67 h 2127"/>
                <a:gd name="T82" fmla="*/ 23 w 2075"/>
                <a:gd name="T83" fmla="*/ 60 h 2127"/>
                <a:gd name="T84" fmla="*/ 18 w 2075"/>
                <a:gd name="T85" fmla="*/ 53 h 2127"/>
                <a:gd name="T86" fmla="*/ 13 w 2075"/>
                <a:gd name="T87" fmla="*/ 46 h 2127"/>
                <a:gd name="T88" fmla="*/ 7 w 2075"/>
                <a:gd name="T89" fmla="*/ 38 h 2127"/>
                <a:gd name="T90" fmla="*/ 0 w 2075"/>
                <a:gd name="T91" fmla="*/ 42 h 2127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2075"/>
                <a:gd name="T139" fmla="*/ 0 h 2127"/>
                <a:gd name="T140" fmla="*/ 2075 w 2075"/>
                <a:gd name="T141" fmla="*/ 2127 h 2127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2075" h="2127">
                  <a:moveTo>
                    <a:pt x="8" y="713"/>
                  </a:moveTo>
                  <a:lnTo>
                    <a:pt x="0" y="254"/>
                  </a:lnTo>
                  <a:lnTo>
                    <a:pt x="447" y="406"/>
                  </a:lnTo>
                  <a:lnTo>
                    <a:pt x="351" y="487"/>
                  </a:lnTo>
                  <a:lnTo>
                    <a:pt x="450" y="597"/>
                  </a:lnTo>
                  <a:lnTo>
                    <a:pt x="551" y="731"/>
                  </a:lnTo>
                  <a:lnTo>
                    <a:pt x="631" y="832"/>
                  </a:lnTo>
                  <a:lnTo>
                    <a:pt x="718" y="960"/>
                  </a:lnTo>
                  <a:lnTo>
                    <a:pt x="812" y="1121"/>
                  </a:lnTo>
                  <a:lnTo>
                    <a:pt x="885" y="1294"/>
                  </a:lnTo>
                  <a:lnTo>
                    <a:pt x="886" y="370"/>
                  </a:lnTo>
                  <a:lnTo>
                    <a:pt x="766" y="371"/>
                  </a:lnTo>
                  <a:lnTo>
                    <a:pt x="1033" y="0"/>
                  </a:lnTo>
                  <a:lnTo>
                    <a:pt x="1301" y="371"/>
                  </a:lnTo>
                  <a:lnTo>
                    <a:pt x="1183" y="369"/>
                  </a:lnTo>
                  <a:lnTo>
                    <a:pt x="1183" y="1305"/>
                  </a:lnTo>
                  <a:lnTo>
                    <a:pt x="1261" y="1127"/>
                  </a:lnTo>
                  <a:lnTo>
                    <a:pt x="1335" y="987"/>
                  </a:lnTo>
                  <a:lnTo>
                    <a:pt x="1423" y="858"/>
                  </a:lnTo>
                  <a:lnTo>
                    <a:pt x="1526" y="725"/>
                  </a:lnTo>
                  <a:lnTo>
                    <a:pt x="1602" y="620"/>
                  </a:lnTo>
                  <a:lnTo>
                    <a:pt x="1717" y="487"/>
                  </a:lnTo>
                  <a:lnTo>
                    <a:pt x="1629" y="406"/>
                  </a:lnTo>
                  <a:lnTo>
                    <a:pt x="2075" y="251"/>
                  </a:lnTo>
                  <a:lnTo>
                    <a:pt x="2064" y="713"/>
                  </a:lnTo>
                  <a:lnTo>
                    <a:pt x="1953" y="645"/>
                  </a:lnTo>
                  <a:lnTo>
                    <a:pt x="1867" y="775"/>
                  </a:lnTo>
                  <a:lnTo>
                    <a:pt x="1765" y="914"/>
                  </a:lnTo>
                  <a:lnTo>
                    <a:pt x="1681" y="1042"/>
                  </a:lnTo>
                  <a:lnTo>
                    <a:pt x="1607" y="1160"/>
                  </a:lnTo>
                  <a:lnTo>
                    <a:pt x="1545" y="1271"/>
                  </a:lnTo>
                  <a:lnTo>
                    <a:pt x="1484" y="1388"/>
                  </a:lnTo>
                  <a:lnTo>
                    <a:pt x="1418" y="1533"/>
                  </a:lnTo>
                  <a:lnTo>
                    <a:pt x="1388" y="1680"/>
                  </a:lnTo>
                  <a:lnTo>
                    <a:pt x="1387" y="2127"/>
                  </a:lnTo>
                  <a:lnTo>
                    <a:pt x="693" y="2127"/>
                  </a:lnTo>
                  <a:lnTo>
                    <a:pt x="693" y="1681"/>
                  </a:lnTo>
                  <a:lnTo>
                    <a:pt x="662" y="1533"/>
                  </a:lnTo>
                  <a:lnTo>
                    <a:pt x="579" y="1353"/>
                  </a:lnTo>
                  <a:lnTo>
                    <a:pt x="511" y="1235"/>
                  </a:lnTo>
                  <a:lnTo>
                    <a:pt x="452" y="1135"/>
                  </a:lnTo>
                  <a:lnTo>
                    <a:pt x="380" y="1018"/>
                  </a:lnTo>
                  <a:lnTo>
                    <a:pt x="306" y="907"/>
                  </a:lnTo>
                  <a:lnTo>
                    <a:pt x="219" y="785"/>
                  </a:lnTo>
                  <a:lnTo>
                    <a:pt x="118" y="641"/>
                  </a:lnTo>
                  <a:lnTo>
                    <a:pt x="8" y="713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0494" name="Freeform 206"/>
            <p:cNvSpPr>
              <a:spLocks noChangeAspect="1"/>
            </p:cNvSpPr>
            <p:nvPr/>
          </p:nvSpPr>
          <p:spPr bwMode="auto">
            <a:xfrm>
              <a:off x="3861" y="2851"/>
              <a:ext cx="123" cy="125"/>
            </a:xfrm>
            <a:custGeom>
              <a:avLst/>
              <a:gdLst>
                <a:gd name="T0" fmla="*/ 0 w 2075"/>
                <a:gd name="T1" fmla="*/ 42 h 2127"/>
                <a:gd name="T2" fmla="*/ 0 w 2075"/>
                <a:gd name="T3" fmla="*/ 15 h 2127"/>
                <a:gd name="T4" fmla="*/ 26 w 2075"/>
                <a:gd name="T5" fmla="*/ 24 h 2127"/>
                <a:gd name="T6" fmla="*/ 21 w 2075"/>
                <a:gd name="T7" fmla="*/ 29 h 2127"/>
                <a:gd name="T8" fmla="*/ 27 w 2075"/>
                <a:gd name="T9" fmla="*/ 35 h 2127"/>
                <a:gd name="T10" fmla="*/ 33 w 2075"/>
                <a:gd name="T11" fmla="*/ 43 h 2127"/>
                <a:gd name="T12" fmla="*/ 37 w 2075"/>
                <a:gd name="T13" fmla="*/ 49 h 2127"/>
                <a:gd name="T14" fmla="*/ 43 w 2075"/>
                <a:gd name="T15" fmla="*/ 56 h 2127"/>
                <a:gd name="T16" fmla="*/ 48 w 2075"/>
                <a:gd name="T17" fmla="*/ 66 h 2127"/>
                <a:gd name="T18" fmla="*/ 52 w 2075"/>
                <a:gd name="T19" fmla="*/ 76 h 2127"/>
                <a:gd name="T20" fmla="*/ 53 w 2075"/>
                <a:gd name="T21" fmla="*/ 22 h 2127"/>
                <a:gd name="T22" fmla="*/ 45 w 2075"/>
                <a:gd name="T23" fmla="*/ 22 h 2127"/>
                <a:gd name="T24" fmla="*/ 61 w 2075"/>
                <a:gd name="T25" fmla="*/ 0 h 2127"/>
                <a:gd name="T26" fmla="*/ 77 w 2075"/>
                <a:gd name="T27" fmla="*/ 22 h 2127"/>
                <a:gd name="T28" fmla="*/ 70 w 2075"/>
                <a:gd name="T29" fmla="*/ 22 h 2127"/>
                <a:gd name="T30" fmla="*/ 70 w 2075"/>
                <a:gd name="T31" fmla="*/ 77 h 2127"/>
                <a:gd name="T32" fmla="*/ 75 w 2075"/>
                <a:gd name="T33" fmla="*/ 66 h 2127"/>
                <a:gd name="T34" fmla="*/ 79 w 2075"/>
                <a:gd name="T35" fmla="*/ 58 h 2127"/>
                <a:gd name="T36" fmla="*/ 84 w 2075"/>
                <a:gd name="T37" fmla="*/ 50 h 2127"/>
                <a:gd name="T38" fmla="*/ 90 w 2075"/>
                <a:gd name="T39" fmla="*/ 43 h 2127"/>
                <a:gd name="T40" fmla="*/ 95 w 2075"/>
                <a:gd name="T41" fmla="*/ 36 h 2127"/>
                <a:gd name="T42" fmla="*/ 102 w 2075"/>
                <a:gd name="T43" fmla="*/ 29 h 2127"/>
                <a:gd name="T44" fmla="*/ 97 w 2075"/>
                <a:gd name="T45" fmla="*/ 24 h 2127"/>
                <a:gd name="T46" fmla="*/ 123 w 2075"/>
                <a:gd name="T47" fmla="*/ 15 h 2127"/>
                <a:gd name="T48" fmla="*/ 122 w 2075"/>
                <a:gd name="T49" fmla="*/ 42 h 2127"/>
                <a:gd name="T50" fmla="*/ 116 w 2075"/>
                <a:gd name="T51" fmla="*/ 38 h 2127"/>
                <a:gd name="T52" fmla="*/ 111 w 2075"/>
                <a:gd name="T53" fmla="*/ 46 h 2127"/>
                <a:gd name="T54" fmla="*/ 105 w 2075"/>
                <a:gd name="T55" fmla="*/ 54 h 2127"/>
                <a:gd name="T56" fmla="*/ 100 w 2075"/>
                <a:gd name="T57" fmla="*/ 61 h 2127"/>
                <a:gd name="T58" fmla="*/ 95 w 2075"/>
                <a:gd name="T59" fmla="*/ 68 h 2127"/>
                <a:gd name="T60" fmla="*/ 92 w 2075"/>
                <a:gd name="T61" fmla="*/ 75 h 2127"/>
                <a:gd name="T62" fmla="*/ 88 w 2075"/>
                <a:gd name="T63" fmla="*/ 82 h 2127"/>
                <a:gd name="T64" fmla="*/ 84 w 2075"/>
                <a:gd name="T65" fmla="*/ 90 h 2127"/>
                <a:gd name="T66" fmla="*/ 82 w 2075"/>
                <a:gd name="T67" fmla="*/ 99 h 2127"/>
                <a:gd name="T68" fmla="*/ 82 w 2075"/>
                <a:gd name="T69" fmla="*/ 125 h 2127"/>
                <a:gd name="T70" fmla="*/ 41 w 2075"/>
                <a:gd name="T71" fmla="*/ 125 h 2127"/>
                <a:gd name="T72" fmla="*/ 41 w 2075"/>
                <a:gd name="T73" fmla="*/ 99 h 2127"/>
                <a:gd name="T74" fmla="*/ 39 w 2075"/>
                <a:gd name="T75" fmla="*/ 90 h 2127"/>
                <a:gd name="T76" fmla="*/ 34 w 2075"/>
                <a:gd name="T77" fmla="*/ 80 h 2127"/>
                <a:gd name="T78" fmla="*/ 30 w 2075"/>
                <a:gd name="T79" fmla="*/ 73 h 2127"/>
                <a:gd name="T80" fmla="*/ 27 w 2075"/>
                <a:gd name="T81" fmla="*/ 67 h 2127"/>
                <a:gd name="T82" fmla="*/ 23 w 2075"/>
                <a:gd name="T83" fmla="*/ 60 h 2127"/>
                <a:gd name="T84" fmla="*/ 18 w 2075"/>
                <a:gd name="T85" fmla="*/ 53 h 2127"/>
                <a:gd name="T86" fmla="*/ 13 w 2075"/>
                <a:gd name="T87" fmla="*/ 46 h 2127"/>
                <a:gd name="T88" fmla="*/ 7 w 2075"/>
                <a:gd name="T89" fmla="*/ 38 h 2127"/>
                <a:gd name="T90" fmla="*/ 0 w 2075"/>
                <a:gd name="T91" fmla="*/ 42 h 2127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2075"/>
                <a:gd name="T139" fmla="*/ 0 h 2127"/>
                <a:gd name="T140" fmla="*/ 2075 w 2075"/>
                <a:gd name="T141" fmla="*/ 2127 h 2127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2075" h="2127">
                  <a:moveTo>
                    <a:pt x="8" y="713"/>
                  </a:moveTo>
                  <a:lnTo>
                    <a:pt x="0" y="254"/>
                  </a:lnTo>
                  <a:lnTo>
                    <a:pt x="447" y="406"/>
                  </a:lnTo>
                  <a:lnTo>
                    <a:pt x="351" y="487"/>
                  </a:lnTo>
                  <a:lnTo>
                    <a:pt x="450" y="597"/>
                  </a:lnTo>
                  <a:lnTo>
                    <a:pt x="551" y="731"/>
                  </a:lnTo>
                  <a:lnTo>
                    <a:pt x="631" y="832"/>
                  </a:lnTo>
                  <a:lnTo>
                    <a:pt x="718" y="960"/>
                  </a:lnTo>
                  <a:lnTo>
                    <a:pt x="812" y="1121"/>
                  </a:lnTo>
                  <a:lnTo>
                    <a:pt x="885" y="1294"/>
                  </a:lnTo>
                  <a:lnTo>
                    <a:pt x="886" y="370"/>
                  </a:lnTo>
                  <a:lnTo>
                    <a:pt x="766" y="371"/>
                  </a:lnTo>
                  <a:lnTo>
                    <a:pt x="1033" y="0"/>
                  </a:lnTo>
                  <a:lnTo>
                    <a:pt x="1301" y="371"/>
                  </a:lnTo>
                  <a:lnTo>
                    <a:pt x="1183" y="369"/>
                  </a:lnTo>
                  <a:lnTo>
                    <a:pt x="1183" y="1305"/>
                  </a:lnTo>
                  <a:lnTo>
                    <a:pt x="1261" y="1127"/>
                  </a:lnTo>
                  <a:lnTo>
                    <a:pt x="1335" y="987"/>
                  </a:lnTo>
                  <a:lnTo>
                    <a:pt x="1423" y="858"/>
                  </a:lnTo>
                  <a:lnTo>
                    <a:pt x="1526" y="725"/>
                  </a:lnTo>
                  <a:lnTo>
                    <a:pt x="1602" y="620"/>
                  </a:lnTo>
                  <a:lnTo>
                    <a:pt x="1717" y="487"/>
                  </a:lnTo>
                  <a:lnTo>
                    <a:pt x="1629" y="406"/>
                  </a:lnTo>
                  <a:lnTo>
                    <a:pt x="2075" y="251"/>
                  </a:lnTo>
                  <a:lnTo>
                    <a:pt x="2064" y="713"/>
                  </a:lnTo>
                  <a:lnTo>
                    <a:pt x="1953" y="645"/>
                  </a:lnTo>
                  <a:lnTo>
                    <a:pt x="1867" y="775"/>
                  </a:lnTo>
                  <a:lnTo>
                    <a:pt x="1765" y="914"/>
                  </a:lnTo>
                  <a:lnTo>
                    <a:pt x="1681" y="1042"/>
                  </a:lnTo>
                  <a:lnTo>
                    <a:pt x="1607" y="1160"/>
                  </a:lnTo>
                  <a:lnTo>
                    <a:pt x="1545" y="1271"/>
                  </a:lnTo>
                  <a:lnTo>
                    <a:pt x="1484" y="1388"/>
                  </a:lnTo>
                  <a:lnTo>
                    <a:pt x="1418" y="1533"/>
                  </a:lnTo>
                  <a:lnTo>
                    <a:pt x="1388" y="1680"/>
                  </a:lnTo>
                  <a:lnTo>
                    <a:pt x="1387" y="2127"/>
                  </a:lnTo>
                  <a:lnTo>
                    <a:pt x="693" y="2127"/>
                  </a:lnTo>
                  <a:lnTo>
                    <a:pt x="693" y="1681"/>
                  </a:lnTo>
                  <a:lnTo>
                    <a:pt x="662" y="1533"/>
                  </a:lnTo>
                  <a:lnTo>
                    <a:pt x="579" y="1353"/>
                  </a:lnTo>
                  <a:lnTo>
                    <a:pt x="511" y="1235"/>
                  </a:lnTo>
                  <a:lnTo>
                    <a:pt x="452" y="1135"/>
                  </a:lnTo>
                  <a:lnTo>
                    <a:pt x="380" y="1018"/>
                  </a:lnTo>
                  <a:lnTo>
                    <a:pt x="306" y="907"/>
                  </a:lnTo>
                  <a:lnTo>
                    <a:pt x="219" y="785"/>
                  </a:lnTo>
                  <a:lnTo>
                    <a:pt x="118" y="641"/>
                  </a:lnTo>
                  <a:lnTo>
                    <a:pt x="8" y="713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5B9336-8822-4763-AA7A-1D031B78C04F}" type="slidenum">
              <a:rPr lang="pt-BR" smtClean="0"/>
              <a:pPr/>
              <a:t>18</a:t>
            </a:fld>
            <a:endParaRPr lang="pt-BR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233363"/>
            <a:ext cx="8783638" cy="838200"/>
          </a:xfrm>
        </p:spPr>
        <p:txBody>
          <a:bodyPr/>
          <a:lstStyle/>
          <a:p>
            <a:pPr eaLnBrk="1" hangingPunct="1"/>
            <a:r>
              <a:rPr lang="pt-BR" smtClean="0"/>
              <a:t>Formulações para 8 Rainhas</a:t>
            </a:r>
          </a:p>
        </p:txBody>
      </p:sp>
      <p:sp>
        <p:nvSpPr>
          <p:cNvPr id="2150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9647238" cy="5257800"/>
          </a:xfrm>
        </p:spPr>
        <p:txBody>
          <a:bodyPr/>
          <a:lstStyle/>
          <a:p>
            <a:pPr eaLnBrk="1" hangingPunct="1"/>
            <a:r>
              <a:rPr lang="pt-BR" sz="2400" smtClean="0"/>
              <a:t>Formulação A</a:t>
            </a:r>
          </a:p>
          <a:p>
            <a:pPr lvl="1" eaLnBrk="1" hangingPunct="1"/>
            <a:r>
              <a:rPr lang="pt-BR" sz="2000" smtClean="0"/>
              <a:t>estados: qualquer disposição com n (n </a:t>
            </a:r>
            <a:r>
              <a:rPr lang="pt-BR" sz="2000" smtClean="0">
                <a:latin typeface="Symbol" pitchFamily="18" charset="2"/>
              </a:rPr>
              <a:t>£</a:t>
            </a:r>
            <a:r>
              <a:rPr lang="pt-BR" sz="2000" smtClean="0"/>
              <a:t> 8) rainhas</a:t>
            </a:r>
          </a:p>
          <a:p>
            <a:pPr lvl="1" eaLnBrk="1" hangingPunct="1"/>
            <a:r>
              <a:rPr lang="pt-BR" sz="2000" smtClean="0"/>
              <a:t>operadores: adicionar uma rainha a qualquer quadrado</a:t>
            </a:r>
          </a:p>
          <a:p>
            <a:pPr lvl="1" eaLnBrk="1" hangingPunct="1"/>
            <a:r>
              <a:rPr lang="pt-BR" sz="2000" smtClean="0"/>
              <a:t>64^8 possibilidades: vai até o fim para testar se dá certo</a:t>
            </a:r>
          </a:p>
          <a:p>
            <a:pPr eaLnBrk="1" hangingPunct="1">
              <a:spcBef>
                <a:spcPct val="50000"/>
              </a:spcBef>
            </a:pPr>
            <a:r>
              <a:rPr lang="pt-BR" sz="2400" smtClean="0"/>
              <a:t>Formulação B</a:t>
            </a:r>
          </a:p>
          <a:p>
            <a:pPr lvl="1" eaLnBrk="1" hangingPunct="1"/>
            <a:r>
              <a:rPr lang="pt-BR" sz="2000" smtClean="0"/>
              <a:t>estados: disposição com n (n </a:t>
            </a:r>
            <a:r>
              <a:rPr lang="pt-BR" sz="2000" smtClean="0">
                <a:latin typeface="Symbol" pitchFamily="18" charset="2"/>
              </a:rPr>
              <a:t>£</a:t>
            </a:r>
            <a:r>
              <a:rPr lang="pt-BR" sz="2000" smtClean="0"/>
              <a:t> 8) rainhas sem ataque mútuo (teste gradual)</a:t>
            </a:r>
          </a:p>
          <a:p>
            <a:pPr lvl="1" eaLnBrk="1" hangingPunct="1"/>
            <a:r>
              <a:rPr lang="pt-BR" sz="2000" smtClean="0"/>
              <a:t>operadores: adicionar uma rainha na coluna vazia mais à direita em que não possa ser atacada</a:t>
            </a:r>
          </a:p>
          <a:p>
            <a:pPr lvl="1" eaLnBrk="1" hangingPunct="1"/>
            <a:r>
              <a:rPr lang="pt-BR" sz="2000" smtClean="0"/>
              <a:t>melhor (2057 possibilidades), mas pode não haver ação possível</a:t>
            </a:r>
          </a:p>
          <a:p>
            <a:pPr eaLnBrk="1" hangingPunct="1">
              <a:spcBef>
                <a:spcPct val="50000"/>
              </a:spcBef>
            </a:pPr>
            <a:r>
              <a:rPr lang="pt-BR" sz="2400" smtClean="0"/>
              <a:t>Formulação C</a:t>
            </a:r>
          </a:p>
          <a:p>
            <a:pPr lvl="1" eaLnBrk="1" hangingPunct="1"/>
            <a:r>
              <a:rPr lang="pt-BR" sz="2000" smtClean="0"/>
              <a:t>estados: disposição com 8 rainhas, uma em cada coluna</a:t>
            </a:r>
          </a:p>
          <a:p>
            <a:pPr lvl="1" eaLnBrk="1" hangingPunct="1"/>
            <a:r>
              <a:rPr lang="pt-BR" sz="2000" smtClean="0"/>
              <a:t>operadores: mover uma rainha atacada para outra casa na mesma coluna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C89874-6C67-47E2-9A45-957182369C53}" type="slidenum">
              <a:rPr lang="pt-BR" smtClean="0"/>
              <a:pPr/>
              <a:t>19</a:t>
            </a:fld>
            <a:endParaRPr lang="pt-BR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349250"/>
            <a:ext cx="8783638" cy="641350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Aplicações de Busca: “Toy Problems”</a:t>
            </a:r>
          </a:p>
        </p:txBody>
      </p:sp>
      <p:sp>
        <p:nvSpPr>
          <p:cNvPr id="102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70000"/>
              </a:lnSpc>
            </a:pPr>
            <a:r>
              <a:rPr lang="pt-BR" sz="2400" smtClean="0"/>
              <a:t>Jogo das 8 rainhas</a:t>
            </a:r>
          </a:p>
          <a:p>
            <a:pPr eaLnBrk="1" hangingPunct="1">
              <a:lnSpc>
                <a:spcPct val="170000"/>
              </a:lnSpc>
            </a:pPr>
            <a:r>
              <a:rPr lang="pt-BR" sz="2400" smtClean="0"/>
              <a:t>Jogo dos n números (</a:t>
            </a:r>
            <a:r>
              <a:rPr lang="pt-BR" sz="2400" i="1" smtClean="0"/>
              <a:t>n-puzzle</a:t>
            </a:r>
            <a:r>
              <a:rPr lang="pt-BR" sz="2400" smtClean="0"/>
              <a:t>)</a:t>
            </a:r>
          </a:p>
          <a:p>
            <a:pPr eaLnBrk="1" hangingPunct="1">
              <a:lnSpc>
                <a:spcPct val="170000"/>
              </a:lnSpc>
            </a:pPr>
            <a:r>
              <a:rPr lang="pt-BR" sz="2400" smtClean="0"/>
              <a:t>Criptoaritmética</a:t>
            </a:r>
          </a:p>
          <a:p>
            <a:pPr eaLnBrk="1" hangingPunct="1">
              <a:lnSpc>
                <a:spcPct val="170000"/>
              </a:lnSpc>
            </a:pPr>
            <a:r>
              <a:rPr lang="pt-BR" sz="2400" smtClean="0"/>
              <a:t>Palavras cruzadas</a:t>
            </a:r>
          </a:p>
          <a:p>
            <a:pPr eaLnBrk="1" hangingPunct="1">
              <a:lnSpc>
                <a:spcPct val="170000"/>
              </a:lnSpc>
            </a:pPr>
            <a:r>
              <a:rPr lang="pt-BR" sz="2400" smtClean="0"/>
              <a:t>Canibais e missionários</a:t>
            </a:r>
          </a:p>
        </p:txBody>
      </p:sp>
      <p:sp>
        <p:nvSpPr>
          <p:cNvPr id="1030" name="Rectangle 4"/>
          <p:cNvSpPr>
            <a:spLocks noChangeArrowheads="1"/>
          </p:cNvSpPr>
          <p:nvPr/>
        </p:nvSpPr>
        <p:spPr bwMode="auto">
          <a:xfrm>
            <a:off x="4926013" y="3368675"/>
            <a:ext cx="9413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r">
              <a:lnSpc>
                <a:spcPct val="60000"/>
              </a:lnSpc>
            </a:pPr>
            <a:r>
              <a:rPr lang="pt-BR" sz="2000">
                <a:solidFill>
                  <a:schemeClr val="tx2"/>
                </a:solidFill>
                <a:latin typeface="Times New Roman" pitchFamily="18" charset="0"/>
              </a:rPr>
              <a:t>send</a:t>
            </a:r>
          </a:p>
          <a:p>
            <a:pPr algn="r">
              <a:lnSpc>
                <a:spcPct val="60000"/>
              </a:lnSpc>
            </a:pPr>
            <a:r>
              <a:rPr lang="pt-BR" sz="2000">
                <a:solidFill>
                  <a:schemeClr val="tx2"/>
                </a:solidFill>
                <a:latin typeface="Times New Roman" pitchFamily="18" charset="0"/>
              </a:rPr>
              <a:t>+ more</a:t>
            </a:r>
          </a:p>
          <a:p>
            <a:pPr algn="r">
              <a:lnSpc>
                <a:spcPct val="60000"/>
              </a:lnSpc>
            </a:pPr>
            <a:r>
              <a:rPr lang="pt-BR" sz="2000">
                <a:solidFill>
                  <a:schemeClr val="tx2"/>
                </a:solidFill>
                <a:latin typeface="Times New Roman" pitchFamily="18" charset="0"/>
              </a:rPr>
              <a:t>---------</a:t>
            </a:r>
          </a:p>
          <a:p>
            <a:pPr algn="r">
              <a:lnSpc>
                <a:spcPct val="60000"/>
              </a:lnSpc>
            </a:pPr>
            <a:r>
              <a:rPr lang="pt-BR" sz="2000">
                <a:solidFill>
                  <a:schemeClr val="tx2"/>
                </a:solidFill>
                <a:latin typeface="Times New Roman" pitchFamily="18" charset="0"/>
              </a:rPr>
              <a:t>money</a:t>
            </a:r>
          </a:p>
        </p:txBody>
      </p:sp>
      <p:grpSp>
        <p:nvGrpSpPr>
          <p:cNvPr id="1031" name="Group 5"/>
          <p:cNvGrpSpPr>
            <a:grpSpLocks/>
          </p:cNvGrpSpPr>
          <p:nvPr/>
        </p:nvGrpSpPr>
        <p:grpSpPr bwMode="auto">
          <a:xfrm>
            <a:off x="5181600" y="4876800"/>
            <a:ext cx="1635125" cy="1524000"/>
            <a:chOff x="3360" y="3168"/>
            <a:chExt cx="1030" cy="960"/>
          </a:xfrm>
        </p:grpSpPr>
        <p:grpSp>
          <p:nvGrpSpPr>
            <p:cNvPr id="1032" name="Group 6"/>
            <p:cNvGrpSpPr>
              <a:grpSpLocks/>
            </p:cNvGrpSpPr>
            <p:nvPr/>
          </p:nvGrpSpPr>
          <p:grpSpPr bwMode="auto">
            <a:xfrm>
              <a:off x="3360" y="3360"/>
              <a:ext cx="192" cy="336"/>
              <a:chOff x="3360" y="3360"/>
              <a:chExt cx="192" cy="336"/>
            </a:xfrm>
          </p:grpSpPr>
          <p:sp>
            <p:nvSpPr>
              <p:cNvPr id="1074" name="Oval 7"/>
              <p:cNvSpPr>
                <a:spLocks noChangeArrowheads="1"/>
              </p:cNvSpPr>
              <p:nvPr/>
            </p:nvSpPr>
            <p:spPr bwMode="auto">
              <a:xfrm>
                <a:off x="3408" y="3360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accent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75" name="Line 8"/>
              <p:cNvSpPr>
                <a:spLocks noChangeShapeType="1"/>
              </p:cNvSpPr>
              <p:nvPr/>
            </p:nvSpPr>
            <p:spPr bwMode="auto">
              <a:xfrm>
                <a:off x="3456" y="3456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accent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76" name="Line 9"/>
              <p:cNvSpPr>
                <a:spLocks noChangeShapeType="1"/>
              </p:cNvSpPr>
              <p:nvPr/>
            </p:nvSpPr>
            <p:spPr bwMode="auto">
              <a:xfrm flipH="1">
                <a:off x="3360" y="3600"/>
                <a:ext cx="96" cy="96"/>
              </a:xfrm>
              <a:prstGeom prst="line">
                <a:avLst/>
              </a:prstGeom>
              <a:noFill/>
              <a:ln w="12700">
                <a:solidFill>
                  <a:schemeClr val="accent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77" name="Line 10"/>
              <p:cNvSpPr>
                <a:spLocks noChangeShapeType="1"/>
              </p:cNvSpPr>
              <p:nvPr/>
            </p:nvSpPr>
            <p:spPr bwMode="auto">
              <a:xfrm>
                <a:off x="3456" y="3600"/>
                <a:ext cx="96" cy="96"/>
              </a:xfrm>
              <a:prstGeom prst="line">
                <a:avLst/>
              </a:prstGeom>
              <a:noFill/>
              <a:ln w="12700">
                <a:solidFill>
                  <a:schemeClr val="accent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78" name="Line 11"/>
              <p:cNvSpPr>
                <a:spLocks noChangeShapeType="1"/>
              </p:cNvSpPr>
              <p:nvPr/>
            </p:nvSpPr>
            <p:spPr bwMode="auto">
              <a:xfrm>
                <a:off x="3456" y="3504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accent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79" name="Line 12"/>
              <p:cNvSpPr>
                <a:spLocks noChangeShapeType="1"/>
              </p:cNvSpPr>
              <p:nvPr/>
            </p:nvSpPr>
            <p:spPr bwMode="auto">
              <a:xfrm flipH="1">
                <a:off x="3360" y="3504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accent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pSp>
          <p:nvGrpSpPr>
            <p:cNvPr id="1033" name="Group 13"/>
            <p:cNvGrpSpPr>
              <a:grpSpLocks/>
            </p:cNvGrpSpPr>
            <p:nvPr/>
          </p:nvGrpSpPr>
          <p:grpSpPr bwMode="auto">
            <a:xfrm>
              <a:off x="3456" y="3456"/>
              <a:ext cx="192" cy="336"/>
              <a:chOff x="3360" y="3360"/>
              <a:chExt cx="192" cy="336"/>
            </a:xfrm>
          </p:grpSpPr>
          <p:sp>
            <p:nvSpPr>
              <p:cNvPr id="1068" name="Oval 14"/>
              <p:cNvSpPr>
                <a:spLocks noChangeArrowheads="1"/>
              </p:cNvSpPr>
              <p:nvPr/>
            </p:nvSpPr>
            <p:spPr bwMode="auto">
              <a:xfrm>
                <a:off x="3408" y="3360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accent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69" name="Line 15"/>
              <p:cNvSpPr>
                <a:spLocks noChangeShapeType="1"/>
              </p:cNvSpPr>
              <p:nvPr/>
            </p:nvSpPr>
            <p:spPr bwMode="auto">
              <a:xfrm>
                <a:off x="3456" y="3456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accent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70" name="Line 16"/>
              <p:cNvSpPr>
                <a:spLocks noChangeShapeType="1"/>
              </p:cNvSpPr>
              <p:nvPr/>
            </p:nvSpPr>
            <p:spPr bwMode="auto">
              <a:xfrm flipH="1">
                <a:off x="3360" y="3600"/>
                <a:ext cx="96" cy="96"/>
              </a:xfrm>
              <a:prstGeom prst="line">
                <a:avLst/>
              </a:prstGeom>
              <a:noFill/>
              <a:ln w="12700">
                <a:solidFill>
                  <a:schemeClr val="accent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71" name="Line 17"/>
              <p:cNvSpPr>
                <a:spLocks noChangeShapeType="1"/>
              </p:cNvSpPr>
              <p:nvPr/>
            </p:nvSpPr>
            <p:spPr bwMode="auto">
              <a:xfrm>
                <a:off x="3456" y="3600"/>
                <a:ext cx="96" cy="96"/>
              </a:xfrm>
              <a:prstGeom prst="line">
                <a:avLst/>
              </a:prstGeom>
              <a:noFill/>
              <a:ln w="12700">
                <a:solidFill>
                  <a:schemeClr val="accent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72" name="Line 18"/>
              <p:cNvSpPr>
                <a:spLocks noChangeShapeType="1"/>
              </p:cNvSpPr>
              <p:nvPr/>
            </p:nvSpPr>
            <p:spPr bwMode="auto">
              <a:xfrm>
                <a:off x="3456" y="3504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accent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73" name="Line 19"/>
              <p:cNvSpPr>
                <a:spLocks noChangeShapeType="1"/>
              </p:cNvSpPr>
              <p:nvPr/>
            </p:nvSpPr>
            <p:spPr bwMode="auto">
              <a:xfrm flipH="1">
                <a:off x="3360" y="3504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accent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pSp>
          <p:nvGrpSpPr>
            <p:cNvPr id="1034" name="Group 20"/>
            <p:cNvGrpSpPr>
              <a:grpSpLocks/>
            </p:cNvGrpSpPr>
            <p:nvPr/>
          </p:nvGrpSpPr>
          <p:grpSpPr bwMode="auto">
            <a:xfrm>
              <a:off x="3552" y="3552"/>
              <a:ext cx="192" cy="336"/>
              <a:chOff x="3360" y="3360"/>
              <a:chExt cx="192" cy="336"/>
            </a:xfrm>
          </p:grpSpPr>
          <p:sp>
            <p:nvSpPr>
              <p:cNvPr id="1062" name="Oval 21"/>
              <p:cNvSpPr>
                <a:spLocks noChangeArrowheads="1"/>
              </p:cNvSpPr>
              <p:nvPr/>
            </p:nvSpPr>
            <p:spPr bwMode="auto">
              <a:xfrm>
                <a:off x="3408" y="3360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accent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63" name="Line 22"/>
              <p:cNvSpPr>
                <a:spLocks noChangeShapeType="1"/>
              </p:cNvSpPr>
              <p:nvPr/>
            </p:nvSpPr>
            <p:spPr bwMode="auto">
              <a:xfrm>
                <a:off x="3456" y="3456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accent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64" name="Line 23"/>
              <p:cNvSpPr>
                <a:spLocks noChangeShapeType="1"/>
              </p:cNvSpPr>
              <p:nvPr/>
            </p:nvSpPr>
            <p:spPr bwMode="auto">
              <a:xfrm flipH="1">
                <a:off x="3360" y="3600"/>
                <a:ext cx="96" cy="96"/>
              </a:xfrm>
              <a:prstGeom prst="line">
                <a:avLst/>
              </a:prstGeom>
              <a:noFill/>
              <a:ln w="12700">
                <a:solidFill>
                  <a:schemeClr val="accent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65" name="Line 24"/>
              <p:cNvSpPr>
                <a:spLocks noChangeShapeType="1"/>
              </p:cNvSpPr>
              <p:nvPr/>
            </p:nvSpPr>
            <p:spPr bwMode="auto">
              <a:xfrm>
                <a:off x="3456" y="3600"/>
                <a:ext cx="96" cy="96"/>
              </a:xfrm>
              <a:prstGeom prst="line">
                <a:avLst/>
              </a:prstGeom>
              <a:noFill/>
              <a:ln w="12700">
                <a:solidFill>
                  <a:schemeClr val="accent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66" name="Line 25"/>
              <p:cNvSpPr>
                <a:spLocks noChangeShapeType="1"/>
              </p:cNvSpPr>
              <p:nvPr/>
            </p:nvSpPr>
            <p:spPr bwMode="auto">
              <a:xfrm>
                <a:off x="3456" y="3504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accent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67" name="Line 26"/>
              <p:cNvSpPr>
                <a:spLocks noChangeShapeType="1"/>
              </p:cNvSpPr>
              <p:nvPr/>
            </p:nvSpPr>
            <p:spPr bwMode="auto">
              <a:xfrm flipH="1">
                <a:off x="3360" y="3504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accent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pSp>
          <p:nvGrpSpPr>
            <p:cNvPr id="1035" name="Group 27"/>
            <p:cNvGrpSpPr>
              <a:grpSpLocks/>
            </p:cNvGrpSpPr>
            <p:nvPr/>
          </p:nvGrpSpPr>
          <p:grpSpPr bwMode="auto">
            <a:xfrm>
              <a:off x="3552" y="3312"/>
              <a:ext cx="192" cy="336"/>
              <a:chOff x="3360" y="3360"/>
              <a:chExt cx="192" cy="336"/>
            </a:xfrm>
          </p:grpSpPr>
          <p:sp>
            <p:nvSpPr>
              <p:cNvPr id="1056" name="Oval 28"/>
              <p:cNvSpPr>
                <a:spLocks noChangeArrowheads="1"/>
              </p:cNvSpPr>
              <p:nvPr/>
            </p:nvSpPr>
            <p:spPr bwMode="auto">
              <a:xfrm>
                <a:off x="3408" y="3360"/>
                <a:ext cx="96" cy="96"/>
              </a:xfrm>
              <a:prstGeom prst="ellipse">
                <a:avLst/>
              </a:prstGeom>
              <a:solidFill>
                <a:srgbClr val="FF0033"/>
              </a:solidFill>
              <a:ln w="12700">
                <a:solidFill>
                  <a:srgbClr val="FF0033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57" name="Line 29"/>
              <p:cNvSpPr>
                <a:spLocks noChangeShapeType="1"/>
              </p:cNvSpPr>
              <p:nvPr/>
            </p:nvSpPr>
            <p:spPr bwMode="auto">
              <a:xfrm>
                <a:off x="3456" y="3456"/>
                <a:ext cx="0" cy="144"/>
              </a:xfrm>
              <a:prstGeom prst="line">
                <a:avLst/>
              </a:prstGeom>
              <a:noFill/>
              <a:ln w="12700">
                <a:solidFill>
                  <a:srgbClr val="FF0033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58" name="Line 30"/>
              <p:cNvSpPr>
                <a:spLocks noChangeShapeType="1"/>
              </p:cNvSpPr>
              <p:nvPr/>
            </p:nvSpPr>
            <p:spPr bwMode="auto">
              <a:xfrm flipH="1">
                <a:off x="3360" y="3600"/>
                <a:ext cx="96" cy="96"/>
              </a:xfrm>
              <a:prstGeom prst="line">
                <a:avLst/>
              </a:prstGeom>
              <a:noFill/>
              <a:ln w="12700">
                <a:solidFill>
                  <a:srgbClr val="FF0033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59" name="Line 31"/>
              <p:cNvSpPr>
                <a:spLocks noChangeShapeType="1"/>
              </p:cNvSpPr>
              <p:nvPr/>
            </p:nvSpPr>
            <p:spPr bwMode="auto">
              <a:xfrm>
                <a:off x="3456" y="3600"/>
                <a:ext cx="96" cy="96"/>
              </a:xfrm>
              <a:prstGeom prst="line">
                <a:avLst/>
              </a:prstGeom>
              <a:noFill/>
              <a:ln w="12700">
                <a:solidFill>
                  <a:srgbClr val="FF0033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60" name="Line 32"/>
              <p:cNvSpPr>
                <a:spLocks noChangeShapeType="1"/>
              </p:cNvSpPr>
              <p:nvPr/>
            </p:nvSpPr>
            <p:spPr bwMode="auto">
              <a:xfrm>
                <a:off x="3456" y="3504"/>
                <a:ext cx="96" cy="48"/>
              </a:xfrm>
              <a:prstGeom prst="line">
                <a:avLst/>
              </a:prstGeom>
              <a:noFill/>
              <a:ln w="12700">
                <a:solidFill>
                  <a:srgbClr val="FF0033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61" name="Line 33"/>
              <p:cNvSpPr>
                <a:spLocks noChangeShapeType="1"/>
              </p:cNvSpPr>
              <p:nvPr/>
            </p:nvSpPr>
            <p:spPr bwMode="auto">
              <a:xfrm flipH="1">
                <a:off x="3360" y="3504"/>
                <a:ext cx="96" cy="48"/>
              </a:xfrm>
              <a:prstGeom prst="line">
                <a:avLst/>
              </a:prstGeom>
              <a:noFill/>
              <a:ln w="12700">
                <a:solidFill>
                  <a:srgbClr val="FF0033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pSp>
          <p:nvGrpSpPr>
            <p:cNvPr id="1036" name="Group 34"/>
            <p:cNvGrpSpPr>
              <a:grpSpLocks/>
            </p:cNvGrpSpPr>
            <p:nvPr/>
          </p:nvGrpSpPr>
          <p:grpSpPr bwMode="auto">
            <a:xfrm>
              <a:off x="3648" y="3408"/>
              <a:ext cx="192" cy="336"/>
              <a:chOff x="3360" y="3360"/>
              <a:chExt cx="192" cy="336"/>
            </a:xfrm>
          </p:grpSpPr>
          <p:sp>
            <p:nvSpPr>
              <p:cNvPr id="1050" name="Oval 35"/>
              <p:cNvSpPr>
                <a:spLocks noChangeArrowheads="1"/>
              </p:cNvSpPr>
              <p:nvPr/>
            </p:nvSpPr>
            <p:spPr bwMode="auto">
              <a:xfrm>
                <a:off x="3408" y="3360"/>
                <a:ext cx="96" cy="96"/>
              </a:xfrm>
              <a:prstGeom prst="ellipse">
                <a:avLst/>
              </a:prstGeom>
              <a:solidFill>
                <a:srgbClr val="FF0033"/>
              </a:solidFill>
              <a:ln w="12700">
                <a:solidFill>
                  <a:srgbClr val="FF0033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51" name="Line 36"/>
              <p:cNvSpPr>
                <a:spLocks noChangeShapeType="1"/>
              </p:cNvSpPr>
              <p:nvPr/>
            </p:nvSpPr>
            <p:spPr bwMode="auto">
              <a:xfrm>
                <a:off x="3456" y="3456"/>
                <a:ext cx="0" cy="144"/>
              </a:xfrm>
              <a:prstGeom prst="line">
                <a:avLst/>
              </a:prstGeom>
              <a:noFill/>
              <a:ln w="12700">
                <a:solidFill>
                  <a:srgbClr val="FF0033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52" name="Line 37"/>
              <p:cNvSpPr>
                <a:spLocks noChangeShapeType="1"/>
              </p:cNvSpPr>
              <p:nvPr/>
            </p:nvSpPr>
            <p:spPr bwMode="auto">
              <a:xfrm flipH="1">
                <a:off x="3360" y="3600"/>
                <a:ext cx="96" cy="96"/>
              </a:xfrm>
              <a:prstGeom prst="line">
                <a:avLst/>
              </a:prstGeom>
              <a:noFill/>
              <a:ln w="12700">
                <a:solidFill>
                  <a:srgbClr val="FF0033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53" name="Line 38"/>
              <p:cNvSpPr>
                <a:spLocks noChangeShapeType="1"/>
              </p:cNvSpPr>
              <p:nvPr/>
            </p:nvSpPr>
            <p:spPr bwMode="auto">
              <a:xfrm>
                <a:off x="3456" y="3600"/>
                <a:ext cx="96" cy="96"/>
              </a:xfrm>
              <a:prstGeom prst="line">
                <a:avLst/>
              </a:prstGeom>
              <a:noFill/>
              <a:ln w="12700">
                <a:solidFill>
                  <a:srgbClr val="FF0033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54" name="Line 39"/>
              <p:cNvSpPr>
                <a:spLocks noChangeShapeType="1"/>
              </p:cNvSpPr>
              <p:nvPr/>
            </p:nvSpPr>
            <p:spPr bwMode="auto">
              <a:xfrm>
                <a:off x="3456" y="3504"/>
                <a:ext cx="96" cy="48"/>
              </a:xfrm>
              <a:prstGeom prst="line">
                <a:avLst/>
              </a:prstGeom>
              <a:noFill/>
              <a:ln w="12700">
                <a:solidFill>
                  <a:srgbClr val="FF0033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55" name="Line 40"/>
              <p:cNvSpPr>
                <a:spLocks noChangeShapeType="1"/>
              </p:cNvSpPr>
              <p:nvPr/>
            </p:nvSpPr>
            <p:spPr bwMode="auto">
              <a:xfrm flipH="1">
                <a:off x="3360" y="3504"/>
                <a:ext cx="96" cy="48"/>
              </a:xfrm>
              <a:prstGeom prst="line">
                <a:avLst/>
              </a:prstGeom>
              <a:noFill/>
              <a:ln w="12700">
                <a:solidFill>
                  <a:srgbClr val="FF0033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pSp>
          <p:nvGrpSpPr>
            <p:cNvPr id="1037" name="Group 41"/>
            <p:cNvGrpSpPr>
              <a:grpSpLocks/>
            </p:cNvGrpSpPr>
            <p:nvPr/>
          </p:nvGrpSpPr>
          <p:grpSpPr bwMode="auto">
            <a:xfrm>
              <a:off x="3744" y="3504"/>
              <a:ext cx="192" cy="336"/>
              <a:chOff x="3360" y="3360"/>
              <a:chExt cx="192" cy="336"/>
            </a:xfrm>
          </p:grpSpPr>
          <p:sp>
            <p:nvSpPr>
              <p:cNvPr id="1044" name="Oval 42"/>
              <p:cNvSpPr>
                <a:spLocks noChangeArrowheads="1"/>
              </p:cNvSpPr>
              <p:nvPr/>
            </p:nvSpPr>
            <p:spPr bwMode="auto">
              <a:xfrm>
                <a:off x="3408" y="3360"/>
                <a:ext cx="96" cy="96"/>
              </a:xfrm>
              <a:prstGeom prst="ellipse">
                <a:avLst/>
              </a:prstGeom>
              <a:solidFill>
                <a:srgbClr val="FF0033"/>
              </a:solidFill>
              <a:ln w="12700">
                <a:solidFill>
                  <a:srgbClr val="FF0033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45" name="Line 43"/>
              <p:cNvSpPr>
                <a:spLocks noChangeShapeType="1"/>
              </p:cNvSpPr>
              <p:nvPr/>
            </p:nvSpPr>
            <p:spPr bwMode="auto">
              <a:xfrm>
                <a:off x="3456" y="3456"/>
                <a:ext cx="0" cy="144"/>
              </a:xfrm>
              <a:prstGeom prst="line">
                <a:avLst/>
              </a:prstGeom>
              <a:noFill/>
              <a:ln w="12700">
                <a:solidFill>
                  <a:srgbClr val="FF0033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46" name="Line 44"/>
              <p:cNvSpPr>
                <a:spLocks noChangeShapeType="1"/>
              </p:cNvSpPr>
              <p:nvPr/>
            </p:nvSpPr>
            <p:spPr bwMode="auto">
              <a:xfrm flipH="1">
                <a:off x="3360" y="3600"/>
                <a:ext cx="96" cy="96"/>
              </a:xfrm>
              <a:prstGeom prst="line">
                <a:avLst/>
              </a:prstGeom>
              <a:noFill/>
              <a:ln w="12700">
                <a:solidFill>
                  <a:srgbClr val="FF0033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47" name="Line 45"/>
              <p:cNvSpPr>
                <a:spLocks noChangeShapeType="1"/>
              </p:cNvSpPr>
              <p:nvPr/>
            </p:nvSpPr>
            <p:spPr bwMode="auto">
              <a:xfrm>
                <a:off x="3456" y="3600"/>
                <a:ext cx="96" cy="96"/>
              </a:xfrm>
              <a:prstGeom prst="line">
                <a:avLst/>
              </a:prstGeom>
              <a:noFill/>
              <a:ln w="12700">
                <a:solidFill>
                  <a:srgbClr val="FF0033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48" name="Line 46"/>
              <p:cNvSpPr>
                <a:spLocks noChangeShapeType="1"/>
              </p:cNvSpPr>
              <p:nvPr/>
            </p:nvSpPr>
            <p:spPr bwMode="auto">
              <a:xfrm>
                <a:off x="3456" y="3504"/>
                <a:ext cx="96" cy="48"/>
              </a:xfrm>
              <a:prstGeom prst="line">
                <a:avLst/>
              </a:prstGeom>
              <a:noFill/>
              <a:ln w="12700">
                <a:solidFill>
                  <a:srgbClr val="FF0033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49" name="Line 47"/>
              <p:cNvSpPr>
                <a:spLocks noChangeShapeType="1"/>
              </p:cNvSpPr>
              <p:nvPr/>
            </p:nvSpPr>
            <p:spPr bwMode="auto">
              <a:xfrm flipH="1">
                <a:off x="3360" y="3504"/>
                <a:ext cx="96" cy="48"/>
              </a:xfrm>
              <a:prstGeom prst="line">
                <a:avLst/>
              </a:prstGeom>
              <a:noFill/>
              <a:ln w="12700">
                <a:solidFill>
                  <a:srgbClr val="FF0033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pSp>
          <p:nvGrpSpPr>
            <p:cNvPr id="1038" name="Group 48"/>
            <p:cNvGrpSpPr>
              <a:grpSpLocks/>
            </p:cNvGrpSpPr>
            <p:nvPr/>
          </p:nvGrpSpPr>
          <p:grpSpPr bwMode="auto">
            <a:xfrm>
              <a:off x="3976" y="3264"/>
              <a:ext cx="304" cy="864"/>
              <a:chOff x="3976" y="3264"/>
              <a:chExt cx="304" cy="864"/>
            </a:xfrm>
          </p:grpSpPr>
          <p:sp>
            <p:nvSpPr>
              <p:cNvPr id="1039" name="Freeform 49"/>
              <p:cNvSpPr>
                <a:spLocks/>
              </p:cNvSpPr>
              <p:nvPr/>
            </p:nvSpPr>
            <p:spPr bwMode="auto">
              <a:xfrm>
                <a:off x="3976" y="3264"/>
                <a:ext cx="104" cy="864"/>
              </a:xfrm>
              <a:custGeom>
                <a:avLst/>
                <a:gdLst>
                  <a:gd name="T0" fmla="*/ 104 w 104"/>
                  <a:gd name="T1" fmla="*/ 0 h 864"/>
                  <a:gd name="T2" fmla="*/ 8 w 104"/>
                  <a:gd name="T3" fmla="*/ 240 h 864"/>
                  <a:gd name="T4" fmla="*/ 56 w 104"/>
                  <a:gd name="T5" fmla="*/ 624 h 864"/>
                  <a:gd name="T6" fmla="*/ 8 w 104"/>
                  <a:gd name="T7" fmla="*/ 864 h 86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4"/>
                  <a:gd name="T13" fmla="*/ 0 h 864"/>
                  <a:gd name="T14" fmla="*/ 104 w 104"/>
                  <a:gd name="T15" fmla="*/ 864 h 86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4" h="864">
                    <a:moveTo>
                      <a:pt x="104" y="0"/>
                    </a:moveTo>
                    <a:cubicBezTo>
                      <a:pt x="60" y="68"/>
                      <a:pt x="16" y="136"/>
                      <a:pt x="8" y="240"/>
                    </a:cubicBezTo>
                    <a:cubicBezTo>
                      <a:pt x="0" y="344"/>
                      <a:pt x="56" y="520"/>
                      <a:pt x="56" y="624"/>
                    </a:cubicBezTo>
                    <a:cubicBezTo>
                      <a:pt x="56" y="728"/>
                      <a:pt x="32" y="796"/>
                      <a:pt x="8" y="864"/>
                    </a:cubicBez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40" name="Freeform 50"/>
              <p:cNvSpPr>
                <a:spLocks/>
              </p:cNvSpPr>
              <p:nvPr/>
            </p:nvSpPr>
            <p:spPr bwMode="auto">
              <a:xfrm>
                <a:off x="4032" y="3264"/>
                <a:ext cx="104" cy="864"/>
              </a:xfrm>
              <a:custGeom>
                <a:avLst/>
                <a:gdLst>
                  <a:gd name="T0" fmla="*/ 104 w 104"/>
                  <a:gd name="T1" fmla="*/ 0 h 864"/>
                  <a:gd name="T2" fmla="*/ 8 w 104"/>
                  <a:gd name="T3" fmla="*/ 240 h 864"/>
                  <a:gd name="T4" fmla="*/ 56 w 104"/>
                  <a:gd name="T5" fmla="*/ 624 h 864"/>
                  <a:gd name="T6" fmla="*/ 8 w 104"/>
                  <a:gd name="T7" fmla="*/ 864 h 86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4"/>
                  <a:gd name="T13" fmla="*/ 0 h 864"/>
                  <a:gd name="T14" fmla="*/ 104 w 104"/>
                  <a:gd name="T15" fmla="*/ 864 h 86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4" h="864">
                    <a:moveTo>
                      <a:pt x="104" y="0"/>
                    </a:moveTo>
                    <a:cubicBezTo>
                      <a:pt x="60" y="68"/>
                      <a:pt x="16" y="136"/>
                      <a:pt x="8" y="240"/>
                    </a:cubicBezTo>
                    <a:cubicBezTo>
                      <a:pt x="0" y="344"/>
                      <a:pt x="56" y="520"/>
                      <a:pt x="56" y="624"/>
                    </a:cubicBezTo>
                    <a:cubicBezTo>
                      <a:pt x="56" y="728"/>
                      <a:pt x="32" y="796"/>
                      <a:pt x="8" y="864"/>
                    </a:cubicBez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41" name="Freeform 51"/>
              <p:cNvSpPr>
                <a:spLocks/>
              </p:cNvSpPr>
              <p:nvPr/>
            </p:nvSpPr>
            <p:spPr bwMode="auto">
              <a:xfrm>
                <a:off x="4080" y="3264"/>
                <a:ext cx="104" cy="864"/>
              </a:xfrm>
              <a:custGeom>
                <a:avLst/>
                <a:gdLst>
                  <a:gd name="T0" fmla="*/ 104 w 104"/>
                  <a:gd name="T1" fmla="*/ 0 h 864"/>
                  <a:gd name="T2" fmla="*/ 8 w 104"/>
                  <a:gd name="T3" fmla="*/ 240 h 864"/>
                  <a:gd name="T4" fmla="*/ 56 w 104"/>
                  <a:gd name="T5" fmla="*/ 624 h 864"/>
                  <a:gd name="T6" fmla="*/ 8 w 104"/>
                  <a:gd name="T7" fmla="*/ 864 h 86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4"/>
                  <a:gd name="T13" fmla="*/ 0 h 864"/>
                  <a:gd name="T14" fmla="*/ 104 w 104"/>
                  <a:gd name="T15" fmla="*/ 864 h 86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4" h="864">
                    <a:moveTo>
                      <a:pt x="104" y="0"/>
                    </a:moveTo>
                    <a:cubicBezTo>
                      <a:pt x="60" y="68"/>
                      <a:pt x="16" y="136"/>
                      <a:pt x="8" y="240"/>
                    </a:cubicBezTo>
                    <a:cubicBezTo>
                      <a:pt x="0" y="344"/>
                      <a:pt x="56" y="520"/>
                      <a:pt x="56" y="624"/>
                    </a:cubicBezTo>
                    <a:cubicBezTo>
                      <a:pt x="56" y="728"/>
                      <a:pt x="32" y="796"/>
                      <a:pt x="8" y="864"/>
                    </a:cubicBez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42" name="Freeform 52"/>
              <p:cNvSpPr>
                <a:spLocks/>
              </p:cNvSpPr>
              <p:nvPr/>
            </p:nvSpPr>
            <p:spPr bwMode="auto">
              <a:xfrm>
                <a:off x="4176" y="3264"/>
                <a:ext cx="104" cy="864"/>
              </a:xfrm>
              <a:custGeom>
                <a:avLst/>
                <a:gdLst>
                  <a:gd name="T0" fmla="*/ 104 w 104"/>
                  <a:gd name="T1" fmla="*/ 0 h 864"/>
                  <a:gd name="T2" fmla="*/ 8 w 104"/>
                  <a:gd name="T3" fmla="*/ 240 h 864"/>
                  <a:gd name="T4" fmla="*/ 56 w 104"/>
                  <a:gd name="T5" fmla="*/ 624 h 864"/>
                  <a:gd name="T6" fmla="*/ 8 w 104"/>
                  <a:gd name="T7" fmla="*/ 864 h 86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4"/>
                  <a:gd name="T13" fmla="*/ 0 h 864"/>
                  <a:gd name="T14" fmla="*/ 104 w 104"/>
                  <a:gd name="T15" fmla="*/ 864 h 86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4" h="864">
                    <a:moveTo>
                      <a:pt x="104" y="0"/>
                    </a:moveTo>
                    <a:cubicBezTo>
                      <a:pt x="60" y="68"/>
                      <a:pt x="16" y="136"/>
                      <a:pt x="8" y="240"/>
                    </a:cubicBezTo>
                    <a:cubicBezTo>
                      <a:pt x="0" y="344"/>
                      <a:pt x="56" y="520"/>
                      <a:pt x="56" y="624"/>
                    </a:cubicBezTo>
                    <a:cubicBezTo>
                      <a:pt x="56" y="728"/>
                      <a:pt x="32" y="796"/>
                      <a:pt x="8" y="864"/>
                    </a:cubicBez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43" name="Freeform 53"/>
              <p:cNvSpPr>
                <a:spLocks/>
              </p:cNvSpPr>
              <p:nvPr/>
            </p:nvSpPr>
            <p:spPr bwMode="auto">
              <a:xfrm>
                <a:off x="4128" y="3264"/>
                <a:ext cx="104" cy="864"/>
              </a:xfrm>
              <a:custGeom>
                <a:avLst/>
                <a:gdLst>
                  <a:gd name="T0" fmla="*/ 104 w 104"/>
                  <a:gd name="T1" fmla="*/ 0 h 864"/>
                  <a:gd name="T2" fmla="*/ 8 w 104"/>
                  <a:gd name="T3" fmla="*/ 240 h 864"/>
                  <a:gd name="T4" fmla="*/ 56 w 104"/>
                  <a:gd name="T5" fmla="*/ 624 h 864"/>
                  <a:gd name="T6" fmla="*/ 8 w 104"/>
                  <a:gd name="T7" fmla="*/ 864 h 86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4"/>
                  <a:gd name="T13" fmla="*/ 0 h 864"/>
                  <a:gd name="T14" fmla="*/ 104 w 104"/>
                  <a:gd name="T15" fmla="*/ 864 h 86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4" h="864">
                    <a:moveTo>
                      <a:pt x="104" y="0"/>
                    </a:moveTo>
                    <a:cubicBezTo>
                      <a:pt x="60" y="68"/>
                      <a:pt x="16" y="136"/>
                      <a:pt x="8" y="240"/>
                    </a:cubicBezTo>
                    <a:cubicBezTo>
                      <a:pt x="0" y="344"/>
                      <a:pt x="56" y="520"/>
                      <a:pt x="56" y="624"/>
                    </a:cubicBezTo>
                    <a:cubicBezTo>
                      <a:pt x="56" y="728"/>
                      <a:pt x="32" y="796"/>
                      <a:pt x="8" y="864"/>
                    </a:cubicBez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aphicFrame>
          <p:nvGraphicFramePr>
            <p:cNvPr id="1026" name="Object 54"/>
            <p:cNvGraphicFramePr>
              <a:graphicFrameLocks noChangeAspect="1"/>
            </p:cNvGraphicFramePr>
            <p:nvPr/>
          </p:nvGraphicFramePr>
          <p:xfrm>
            <a:off x="4032" y="3168"/>
            <a:ext cx="358" cy="535"/>
          </p:xfrm>
          <a:graphic>
            <a:graphicData uri="http://schemas.openxmlformats.org/presentationml/2006/ole">
              <p:oleObj spid="_x0000_s1026" name="Clip" r:id="rId3" imgW="3153960" imgH="4708080" progId="MS_ClipArt_Gallery.2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53846A-2BC1-48EE-B50E-1A0901CFA4CE}" type="slidenum">
              <a:rPr lang="pt-BR" smtClean="0"/>
              <a:pPr/>
              <a:t>2</a:t>
            </a:fld>
            <a:endParaRPr lang="pt-BR" smtClean="0"/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Plano da aula</a:t>
            </a:r>
          </a:p>
        </p:txBody>
      </p:sp>
      <p:sp>
        <p:nvSpPr>
          <p:cNvPr id="5124" name="Rectangle 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782050" cy="4565650"/>
          </a:xfrm>
        </p:spPr>
        <p:txBody>
          <a:bodyPr/>
          <a:lstStyle/>
          <a:p>
            <a:pPr eaLnBrk="1" hangingPunct="1"/>
            <a:r>
              <a:rPr lang="pt-BR" smtClean="0"/>
              <a:t> O que é um problema de busca em IA</a:t>
            </a:r>
          </a:p>
          <a:p>
            <a:pPr eaLnBrk="1" hangingPunct="1"/>
            <a:r>
              <a:rPr lang="pt-BR" smtClean="0"/>
              <a:t> Como formulá-lo</a:t>
            </a:r>
          </a:p>
          <a:p>
            <a:pPr eaLnBrk="1" hangingPunct="1"/>
            <a:r>
              <a:rPr lang="pt-BR" smtClean="0"/>
              <a:t> Algumas aplicações</a:t>
            </a:r>
          </a:p>
          <a:p>
            <a:pPr eaLnBrk="1" hangingPunct="1"/>
            <a:r>
              <a:rPr lang="pt-BR" smtClean="0"/>
              <a:t> Como buscar a solução do problema</a:t>
            </a:r>
          </a:p>
          <a:p>
            <a:pPr lvl="1" eaLnBrk="1" hangingPunct="1"/>
            <a:r>
              <a:rPr lang="pt-BR" smtClean="0"/>
              <a:t>Busca cega</a:t>
            </a:r>
          </a:p>
          <a:p>
            <a:pPr lvl="1" eaLnBrk="1" hangingPunct="1"/>
            <a:r>
              <a:rPr lang="pt-BR" smtClean="0"/>
              <a:t>Busca heurística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26808B-0976-4156-B00F-DF9143914A9F}" type="slidenum">
              <a:rPr lang="pt-BR" smtClean="0"/>
              <a:pPr/>
              <a:t>20</a:t>
            </a:fld>
            <a:endParaRPr lang="pt-BR" smtClean="0"/>
          </a:p>
        </p:txBody>
      </p:sp>
      <p:sp>
        <p:nvSpPr>
          <p:cNvPr id="2253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Aplicações de Busca: Problemas Reais</a:t>
            </a:r>
          </a:p>
        </p:txBody>
      </p:sp>
      <p:sp>
        <p:nvSpPr>
          <p:cNvPr id="22532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782050" cy="4637088"/>
          </a:xfrm>
        </p:spPr>
        <p:txBody>
          <a:bodyPr/>
          <a:lstStyle/>
          <a:p>
            <a:pPr eaLnBrk="1" hangingPunct="1"/>
            <a:r>
              <a:rPr lang="pt-BR" sz="2400" smtClean="0"/>
              <a:t>Cálculo de rotas</a:t>
            </a:r>
          </a:p>
          <a:p>
            <a:pPr lvl="1" eaLnBrk="1" hangingPunct="1"/>
            <a:r>
              <a:rPr lang="pt-BR" sz="2000" smtClean="0"/>
              <a:t>rotas em redes de computadores</a:t>
            </a:r>
          </a:p>
          <a:p>
            <a:pPr lvl="1" eaLnBrk="1" hangingPunct="1"/>
            <a:r>
              <a:rPr lang="pt-BR" sz="2000" smtClean="0"/>
              <a:t>sistemas de planejamento de viagens</a:t>
            </a:r>
          </a:p>
          <a:p>
            <a:pPr lvl="1" eaLnBrk="1" hangingPunct="1"/>
            <a:r>
              <a:rPr lang="pt-BR" sz="2000" smtClean="0"/>
              <a:t>planejamento de rotas de aviões</a:t>
            </a:r>
          </a:p>
          <a:p>
            <a:pPr lvl="1" eaLnBrk="1" hangingPunct="1"/>
            <a:r>
              <a:rPr lang="pt-BR" sz="2000" smtClean="0"/>
              <a:t>caixeiro viajante</a:t>
            </a:r>
          </a:p>
          <a:p>
            <a:pPr eaLnBrk="1" hangingPunct="1"/>
            <a:r>
              <a:rPr lang="pt-BR" sz="2400" smtClean="0"/>
              <a:t>Alocação (Scheduling)</a:t>
            </a:r>
          </a:p>
          <a:p>
            <a:pPr lvl="1" eaLnBrk="1" hangingPunct="1"/>
            <a:r>
              <a:rPr lang="pt-BR" sz="2000" smtClean="0"/>
              <a:t>Salas de aula</a:t>
            </a:r>
          </a:p>
          <a:p>
            <a:pPr lvl="1" eaLnBrk="1" hangingPunct="1"/>
            <a:r>
              <a:rPr lang="pt-BR" sz="2000" smtClean="0"/>
              <a:t>Máquinas industriais (job shop)</a:t>
            </a:r>
          </a:p>
          <a:p>
            <a:pPr eaLnBrk="1" hangingPunct="1"/>
            <a:r>
              <a:rPr lang="pt-BR" sz="2400" smtClean="0"/>
              <a:t>Projeto de VLSI</a:t>
            </a:r>
          </a:p>
          <a:p>
            <a:pPr lvl="1" eaLnBrk="1" hangingPunct="1"/>
            <a:r>
              <a:rPr lang="pt-BR" sz="2000" smtClean="0"/>
              <a:t>Cell layout</a:t>
            </a:r>
          </a:p>
          <a:p>
            <a:pPr lvl="1" eaLnBrk="1" hangingPunct="1"/>
            <a:r>
              <a:rPr lang="pt-BR" sz="2000" smtClean="0"/>
              <a:t>Channel routing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9596A8-1469-4391-87BB-3B16CF82E8A9}" type="slidenum">
              <a:rPr lang="pt-BR" smtClean="0"/>
              <a:pPr/>
              <a:t>21</a:t>
            </a:fld>
            <a:endParaRPr lang="pt-BR" smtClean="0"/>
          </a:p>
        </p:txBody>
      </p:sp>
      <p:sp>
        <p:nvSpPr>
          <p:cNvPr id="2355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Aplicações de Busca: Problemas Reais</a:t>
            </a:r>
          </a:p>
        </p:txBody>
      </p:sp>
      <p:sp>
        <p:nvSpPr>
          <p:cNvPr id="23556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782050" cy="4708525"/>
          </a:xfrm>
        </p:spPr>
        <p:txBody>
          <a:bodyPr/>
          <a:lstStyle/>
          <a:p>
            <a:pPr eaLnBrk="1" hangingPunct="1"/>
            <a:r>
              <a:rPr lang="pt-BR" smtClean="0"/>
              <a:t>Navegação de robôs:</a:t>
            </a:r>
          </a:p>
          <a:p>
            <a:pPr lvl="1" eaLnBrk="1" hangingPunct="1"/>
            <a:r>
              <a:rPr lang="pt-BR" smtClean="0"/>
              <a:t>generalização do problema da navegação</a:t>
            </a:r>
          </a:p>
          <a:p>
            <a:pPr lvl="1" eaLnBrk="1" hangingPunct="1"/>
            <a:r>
              <a:rPr lang="pt-BR" smtClean="0"/>
              <a:t>robôs movem-se em espaços contínuos, com um conjunto (infinito) de possíveis ações e estados</a:t>
            </a:r>
          </a:p>
          <a:p>
            <a:pPr lvl="1" eaLnBrk="1" hangingPunct="1"/>
            <a:r>
              <a:rPr lang="pt-BR" smtClean="0"/>
              <a:t>controlar os movimentos do robô no chão, e de seus braços e pernas requer espaço multi-dimensional</a:t>
            </a:r>
          </a:p>
          <a:p>
            <a:pPr eaLnBrk="1" hangingPunct="1"/>
            <a:r>
              <a:rPr lang="pt-BR" smtClean="0"/>
              <a:t>Montagem de objetos complexos por robôs:</a:t>
            </a:r>
          </a:p>
          <a:p>
            <a:pPr lvl="1" eaLnBrk="1" hangingPunct="1"/>
            <a:r>
              <a:rPr lang="pt-BR" smtClean="0"/>
              <a:t>ordenar a montagem das diversas partes do objeto</a:t>
            </a:r>
          </a:p>
          <a:p>
            <a:pPr eaLnBrk="1" hangingPunct="1"/>
            <a:r>
              <a:rPr lang="pt-BR" smtClean="0"/>
              <a:t>etc...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B39B26-188D-44BD-A246-E09ACC873091}" type="slidenum">
              <a:rPr lang="pt-BR" smtClean="0"/>
              <a:pPr/>
              <a:t>22</a:t>
            </a:fld>
            <a:endParaRPr lang="pt-BR" smtClean="0"/>
          </a:p>
        </p:txBody>
      </p:sp>
      <p:sp>
        <p:nvSpPr>
          <p:cNvPr id="24579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119188" y="1700213"/>
            <a:ext cx="8783637" cy="1152525"/>
          </a:xfrm>
        </p:spPr>
        <p:txBody>
          <a:bodyPr/>
          <a:lstStyle/>
          <a:p>
            <a:pPr eaLnBrk="1" hangingPunct="1"/>
            <a:r>
              <a:rPr lang="pt-BR" smtClean="0"/>
              <a:t>Problemas de Busca</a:t>
            </a:r>
            <a:r>
              <a:rPr lang="pt-BR" sz="3400" smtClean="0"/>
              <a:t/>
            </a:r>
            <a:br>
              <a:rPr lang="pt-BR" sz="3400" smtClean="0"/>
            </a:br>
            <a:endParaRPr lang="pt-BR" sz="3200" smtClean="0"/>
          </a:p>
        </p:txBody>
      </p:sp>
      <p:sp>
        <p:nvSpPr>
          <p:cNvPr id="24580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317625" y="3908425"/>
            <a:ext cx="7232650" cy="1752600"/>
          </a:xfrm>
        </p:spPr>
        <p:txBody>
          <a:bodyPr/>
          <a:lstStyle/>
          <a:p>
            <a:pPr eaLnBrk="1" hangingPunct="1"/>
            <a:r>
              <a:rPr lang="pt-BR" sz="3200" smtClean="0"/>
              <a:t>Formulação, Busca e Execução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10FEA1-7E4F-431B-8B4D-DA914DCFA4DC}" type="slidenum">
              <a:rPr lang="pt-BR" smtClean="0"/>
              <a:pPr/>
              <a:t>23</a:t>
            </a:fld>
            <a:endParaRPr lang="pt-BR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381000"/>
            <a:ext cx="8783638" cy="960438"/>
          </a:xfrm>
        </p:spPr>
        <p:txBody>
          <a:bodyPr/>
          <a:lstStyle/>
          <a:p>
            <a:pPr eaLnBrk="1" hangingPunct="1"/>
            <a:r>
              <a:rPr lang="pt-BR" sz="3200" smtClean="0"/>
              <a:t>Solucionando o problema: </a:t>
            </a:r>
            <a:br>
              <a:rPr lang="pt-BR" sz="3200" smtClean="0"/>
            </a:br>
            <a:r>
              <a:rPr lang="pt-BR" sz="3200" smtClean="0"/>
              <a:t>formulação, busca e execução</a:t>
            </a:r>
          </a:p>
        </p:txBody>
      </p:sp>
      <p:sp>
        <p:nvSpPr>
          <p:cNvPr id="2560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49313" y="1744663"/>
            <a:ext cx="8782050" cy="4924425"/>
          </a:xfrm>
        </p:spPr>
        <p:txBody>
          <a:bodyPr/>
          <a:lstStyle/>
          <a:p>
            <a:pPr eaLnBrk="1" hangingPunct="1"/>
            <a:r>
              <a:rPr lang="pt-BR" smtClean="0">
                <a:solidFill>
                  <a:srgbClr val="800080"/>
                </a:solidFill>
              </a:rPr>
              <a:t>Formulação do problema e do objetivo</a:t>
            </a:r>
            <a:r>
              <a:rPr lang="pt-BR" smtClean="0"/>
              <a:t> (manual)</a:t>
            </a:r>
          </a:p>
          <a:p>
            <a:pPr lvl="1" eaLnBrk="1" hangingPunct="1"/>
            <a:r>
              <a:rPr lang="pt-BR" smtClean="0"/>
              <a:t>quais são os estados e as ações a considerar?</a:t>
            </a:r>
          </a:p>
          <a:p>
            <a:pPr lvl="1" eaLnBrk="1" hangingPunct="1"/>
            <a:r>
              <a:rPr lang="pt-BR" smtClean="0"/>
              <a:t>qual é (e como representar) o objetivo?</a:t>
            </a:r>
          </a:p>
          <a:p>
            <a:pPr eaLnBrk="1" hangingPunct="1"/>
            <a:r>
              <a:rPr lang="pt-BR" smtClean="0">
                <a:solidFill>
                  <a:srgbClr val="800080"/>
                </a:solidFill>
              </a:rPr>
              <a:t>Busca</a:t>
            </a:r>
            <a:r>
              <a:rPr lang="pt-BR" smtClean="0"/>
              <a:t> (processo automático)</a:t>
            </a:r>
          </a:p>
          <a:p>
            <a:pPr lvl="1" eaLnBrk="1" hangingPunct="1"/>
            <a:r>
              <a:rPr lang="pt-BR" smtClean="0"/>
              <a:t>processo que gera/analisa seqüências de ações para alcançar um objetivo</a:t>
            </a:r>
          </a:p>
          <a:p>
            <a:pPr lvl="1" eaLnBrk="1" hangingPunct="1"/>
            <a:r>
              <a:rPr lang="pt-BR" smtClean="0">
                <a:solidFill>
                  <a:srgbClr val="990099"/>
                </a:solidFill>
              </a:rPr>
              <a:t>solução</a:t>
            </a:r>
            <a:r>
              <a:rPr lang="pt-BR" smtClean="0"/>
              <a:t> = caminho entre estado inicial e estado final.</a:t>
            </a:r>
          </a:p>
          <a:p>
            <a:pPr eaLnBrk="1" hangingPunct="1"/>
            <a:r>
              <a:rPr lang="pt-BR" smtClean="0">
                <a:solidFill>
                  <a:srgbClr val="800080"/>
                </a:solidFill>
              </a:rPr>
              <a:t>Execução</a:t>
            </a:r>
            <a:r>
              <a:rPr lang="pt-BR" smtClean="0"/>
              <a:t> (manual ou automática)</a:t>
            </a:r>
          </a:p>
          <a:p>
            <a:pPr lvl="1" eaLnBrk="1" hangingPunct="1">
              <a:buFont typeface="Wingdings" pitchFamily="2" charset="2"/>
              <a:buNone/>
            </a:pPr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EB5ACDF-F855-47C1-8E8F-EAFEFB6ED6C4}" type="slidenum">
              <a:rPr lang="pt-BR" smtClean="0"/>
              <a:pPr/>
              <a:t>24</a:t>
            </a:fld>
            <a:endParaRPr lang="pt-BR" smtClean="0"/>
          </a:p>
        </p:txBody>
      </p:sp>
      <p:sp>
        <p:nvSpPr>
          <p:cNvPr id="2662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Busca em Espaço de Estados</a:t>
            </a:r>
          </a:p>
        </p:txBody>
      </p:sp>
      <p:sp>
        <p:nvSpPr>
          <p:cNvPr id="26628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20750" y="1744663"/>
            <a:ext cx="8782050" cy="4276725"/>
          </a:xfrm>
        </p:spPr>
        <p:txBody>
          <a:bodyPr/>
          <a:lstStyle/>
          <a:p>
            <a:pPr eaLnBrk="1" hangingPunct="1"/>
            <a:r>
              <a:rPr lang="pt-BR" sz="2400" smtClean="0"/>
              <a:t>Depois de formular adequadamente o problema, a solução deve ser “buscada” automaticamente</a:t>
            </a:r>
          </a:p>
          <a:p>
            <a:pPr lvl="1" eaLnBrk="1" hangingPunct="1"/>
            <a:r>
              <a:rPr lang="pt-BR" sz="2200" smtClean="0">
                <a:solidFill>
                  <a:srgbClr val="800080"/>
                </a:solidFill>
              </a:rPr>
              <a:t>Solução</a:t>
            </a:r>
            <a:r>
              <a:rPr lang="pt-BR" sz="2200" smtClean="0"/>
              <a:t>: caminho (seqüência de ações) que leva do estado inicial a um estado final (objetivo).</a:t>
            </a:r>
          </a:p>
          <a:p>
            <a:pPr eaLnBrk="1" hangingPunct="1"/>
            <a:r>
              <a:rPr lang="pt-BR" sz="2400" smtClean="0"/>
              <a:t>Deve-se usar um </a:t>
            </a:r>
            <a:r>
              <a:rPr lang="pt-BR" sz="2400" smtClean="0">
                <a:solidFill>
                  <a:srgbClr val="800080"/>
                </a:solidFill>
              </a:rPr>
              <a:t>método de busca</a:t>
            </a:r>
            <a:r>
              <a:rPr lang="pt-BR" sz="2400" smtClean="0"/>
              <a:t> para determinar a (melhor) solução para o problema</a:t>
            </a:r>
          </a:p>
          <a:p>
            <a:pPr eaLnBrk="1" hangingPunct="1"/>
            <a:r>
              <a:rPr lang="pt-BR" sz="2400" smtClean="0"/>
              <a:t>Uma vez a busca terminada com sucesso, é só </a:t>
            </a:r>
            <a:r>
              <a:rPr lang="pt-BR" sz="2400" smtClean="0">
                <a:solidFill>
                  <a:srgbClr val="800080"/>
                </a:solidFill>
              </a:rPr>
              <a:t>executar</a:t>
            </a:r>
            <a:r>
              <a:rPr lang="pt-BR" sz="2400" smtClean="0"/>
              <a:t> a  solução </a:t>
            </a:r>
          </a:p>
          <a:p>
            <a:pPr lvl="1" eaLnBrk="1" hangingPunct="1"/>
            <a:r>
              <a:rPr lang="pt-BR" sz="2200" smtClean="0"/>
              <a:t>De forma manual ou automática (ex., um robô)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>
                <a:solidFill>
                  <a:srgbClr val="800080"/>
                </a:solidFill>
              </a:rPr>
              <a:t>Espaço de estados</a:t>
            </a:r>
            <a:r>
              <a:rPr lang="pt-BR" smtClean="0"/>
              <a:t> - Relembrando...</a:t>
            </a:r>
          </a:p>
        </p:txBody>
      </p:sp>
      <p:sp>
        <p:nvSpPr>
          <p:cNvPr id="27651" name="Espaço Reservado para Conteúdo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762000" y="1600200"/>
            <a:ext cx="8782050" cy="4829175"/>
          </a:xfrm>
        </p:spPr>
        <p:txBody>
          <a:bodyPr/>
          <a:lstStyle/>
          <a:p>
            <a:pPr eaLnBrk="1" hangingPunct="1"/>
            <a:r>
              <a:rPr lang="pt-BR" smtClean="0"/>
              <a:t>Conjunto </a:t>
            </a:r>
            <a:r>
              <a:rPr lang="pt-BR" smtClean="0">
                <a:solidFill>
                  <a:srgbClr val="800080"/>
                </a:solidFill>
              </a:rPr>
              <a:t>de todos os estados alcançáveis </a:t>
            </a:r>
            <a:r>
              <a:rPr lang="pt-BR" smtClean="0"/>
              <a:t>a partir do estado inicial por qualquer seqüência de ações válidas.</a:t>
            </a:r>
          </a:p>
          <a:p>
            <a:pPr lvl="1" eaLnBrk="1" hangingPunct="1"/>
            <a:r>
              <a:rPr lang="pt-BR" smtClean="0"/>
              <a:t>incluindo o estado inicial e um ou mais estados finais =&gt; </a:t>
            </a:r>
            <a:r>
              <a:rPr lang="pt-BR" smtClean="0">
                <a:solidFill>
                  <a:srgbClr val="800080"/>
                </a:solidFill>
              </a:rPr>
              <a:t>objetivo</a:t>
            </a:r>
          </a:p>
          <a:p>
            <a:pPr eaLnBrk="1" hangingPunct="1"/>
            <a:r>
              <a:rPr lang="pt-BR" smtClean="0"/>
              <a:t>Pode ser </a:t>
            </a:r>
            <a:r>
              <a:rPr lang="pt-BR" smtClean="0">
                <a:solidFill>
                  <a:srgbClr val="990099"/>
                </a:solidFill>
              </a:rPr>
              <a:t>representado</a:t>
            </a:r>
            <a:r>
              <a:rPr lang="pt-BR" smtClean="0"/>
              <a:t> como uma </a:t>
            </a:r>
            <a:r>
              <a:rPr lang="pt-BR" smtClean="0">
                <a:solidFill>
                  <a:srgbClr val="990099"/>
                </a:solidFill>
              </a:rPr>
              <a:t>árvore</a:t>
            </a:r>
            <a:r>
              <a:rPr lang="pt-BR" smtClean="0"/>
              <a:t> onde os estados são nós e as operações são arcos</a:t>
            </a:r>
          </a:p>
          <a:p>
            <a:pPr lvl="1" eaLnBrk="1" hangingPunct="1"/>
            <a:r>
              <a:rPr lang="pt-BR" smtClean="0"/>
              <a:t>Obs.: </a:t>
            </a:r>
            <a:r>
              <a:rPr lang="pt-BR" smtClean="0">
                <a:solidFill>
                  <a:srgbClr val="990099"/>
                </a:solidFill>
              </a:rPr>
              <a:t>a</a:t>
            </a:r>
            <a:r>
              <a:rPr lang="pt-BR" smtClean="0"/>
              <a:t> </a:t>
            </a:r>
            <a:r>
              <a:rPr lang="pt-BR" smtClean="0">
                <a:solidFill>
                  <a:srgbClr val="990099"/>
                </a:solidFill>
              </a:rPr>
              <a:t>árvore não existe de fato</a:t>
            </a:r>
            <a:r>
              <a:rPr lang="pt-BR" smtClean="0"/>
              <a:t>, é apenas uma representação para facilitar a compreensão do problema.</a:t>
            </a:r>
          </a:p>
          <a:p>
            <a:pPr eaLnBrk="1" hangingPunct="1"/>
            <a:endParaRPr lang="pt-BR" smtClean="0"/>
          </a:p>
        </p:txBody>
      </p:sp>
      <p:sp>
        <p:nvSpPr>
          <p:cNvPr id="27652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A9FCC6-DD88-4EA4-8EFB-17A056E6ACF8}" type="slidenum">
              <a:rPr lang="pt-BR" smtClean="0"/>
              <a:pPr/>
              <a:t>25</a:t>
            </a:fld>
            <a:endParaRPr lang="pt-BR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DC5443-D6CE-4C32-8182-9FB1F60201DF}" type="slidenum">
              <a:rPr lang="pt-BR" smtClean="0"/>
              <a:pPr/>
              <a:t>26</a:t>
            </a:fld>
            <a:endParaRPr lang="pt-BR" smtClean="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885825" y="212725"/>
            <a:ext cx="8732838" cy="1128713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Busca em Espaço de Estados</a:t>
            </a:r>
            <a:br>
              <a:rPr lang="pt-BR" smtClean="0"/>
            </a:br>
            <a:r>
              <a:rPr lang="pt-BR" sz="3200" smtClean="0"/>
              <a:t>Algoritmo de Geração e Teste</a:t>
            </a:r>
          </a:p>
        </p:txBody>
      </p:sp>
      <p:sp>
        <p:nvSpPr>
          <p:cNvPr id="2867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28775"/>
            <a:ext cx="8864600" cy="5040313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pt-BR" sz="2400" b="1" smtClean="0"/>
              <a:t>Fronteira</a:t>
            </a:r>
            <a:r>
              <a:rPr lang="pt-BR" sz="2400" i="1" smtClean="0"/>
              <a:t> </a:t>
            </a:r>
            <a:r>
              <a:rPr lang="pt-BR" sz="2400" smtClean="0"/>
              <a:t>do espaço de estados</a:t>
            </a:r>
            <a:endParaRPr lang="pt-BR" sz="2400" b="1" smtClean="0"/>
          </a:p>
          <a:p>
            <a:pPr lvl="1" eaLnBrk="1" hangingPunct="1"/>
            <a:r>
              <a:rPr lang="pt-BR" sz="2000" smtClean="0"/>
              <a:t>Lista contendo os nós (estados) a serem expandidos</a:t>
            </a:r>
          </a:p>
          <a:p>
            <a:pPr lvl="1" eaLnBrk="1" hangingPunct="1"/>
            <a:r>
              <a:rPr lang="pt-BR" sz="2000" smtClean="0"/>
              <a:t>Inicialmente, a </a:t>
            </a:r>
            <a:r>
              <a:rPr lang="pt-BR" sz="2000" smtClean="0">
                <a:solidFill>
                  <a:srgbClr val="800080"/>
                </a:solidFill>
              </a:rPr>
              <a:t>fronteira</a:t>
            </a:r>
            <a:r>
              <a:rPr lang="pt-BR" sz="2000" smtClean="0"/>
              <a:t> contém apenas o </a:t>
            </a:r>
            <a:r>
              <a:rPr lang="pt-BR" sz="2000" smtClean="0">
                <a:solidFill>
                  <a:srgbClr val="800080"/>
                </a:solidFill>
              </a:rPr>
              <a:t>estado inicial</a:t>
            </a:r>
            <a:r>
              <a:rPr lang="pt-BR" sz="2000" smtClean="0"/>
              <a:t> do problema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pt-BR" sz="2400" b="1" smtClean="0">
                <a:solidFill>
                  <a:schemeClr val="tx2"/>
                </a:solidFill>
              </a:rPr>
              <a:t>Algoritmo:</a:t>
            </a:r>
            <a:endParaRPr lang="pt-BR" sz="2000" b="1" smtClean="0">
              <a:solidFill>
                <a:schemeClr val="tx2"/>
              </a:solidFill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pt-BR" sz="2000" smtClean="0"/>
              <a:t>1. </a:t>
            </a:r>
            <a:r>
              <a:rPr lang="pt-BR" sz="2000" u="sng" smtClean="0">
                <a:solidFill>
                  <a:srgbClr val="800080"/>
                </a:solidFill>
              </a:rPr>
              <a:t>Selecionar</a:t>
            </a:r>
            <a:r>
              <a:rPr lang="pt-BR" sz="2000" smtClean="0"/>
              <a:t> o primeiro nó (estado) da </a:t>
            </a:r>
            <a:r>
              <a:rPr lang="pt-BR" sz="2000" smtClean="0">
                <a:solidFill>
                  <a:srgbClr val="800080"/>
                </a:solidFill>
              </a:rPr>
              <a:t>fronteira</a:t>
            </a:r>
            <a:r>
              <a:rPr lang="pt-BR" sz="2000" smtClean="0"/>
              <a:t> do espaço de estados;</a:t>
            </a:r>
          </a:p>
          <a:p>
            <a:pPr lvl="1" eaLnBrk="1" hangingPunct="1">
              <a:spcAft>
                <a:spcPct val="40000"/>
              </a:spcAft>
              <a:buFont typeface="Wingdings" pitchFamily="2" charset="2"/>
              <a:buNone/>
            </a:pPr>
            <a:r>
              <a:rPr lang="pt-BR" sz="2000" smtClean="0"/>
              <a:t>	- se a fronteira está vazia, o algoritmo termina com </a:t>
            </a:r>
            <a:r>
              <a:rPr lang="pt-BR" sz="2000" u="sng" smtClean="0">
                <a:solidFill>
                  <a:srgbClr val="800080"/>
                </a:solidFill>
              </a:rPr>
              <a:t>falha</a:t>
            </a:r>
            <a:r>
              <a:rPr lang="pt-BR" sz="2000" smtClean="0"/>
              <a:t>.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sz="2000" smtClean="0"/>
              <a:t>2. </a:t>
            </a:r>
            <a:r>
              <a:rPr lang="pt-BR" sz="2000" u="sng" smtClean="0">
                <a:solidFill>
                  <a:srgbClr val="800080"/>
                </a:solidFill>
              </a:rPr>
              <a:t>Testar</a:t>
            </a:r>
            <a:r>
              <a:rPr lang="pt-BR" sz="2000" smtClean="0"/>
              <a:t> se o nó selecionado é um estado final (objetivo):</a:t>
            </a:r>
          </a:p>
          <a:p>
            <a:pPr lvl="1" eaLnBrk="1" hangingPunct="1">
              <a:spcAft>
                <a:spcPct val="40000"/>
              </a:spcAft>
              <a:buFont typeface="Wingdings" pitchFamily="2" charset="2"/>
              <a:buNone/>
            </a:pPr>
            <a:r>
              <a:rPr lang="pt-BR" sz="2000" smtClean="0"/>
              <a:t>	- se “sim”, então retornar nó - a busca termina com </a:t>
            </a:r>
            <a:r>
              <a:rPr lang="pt-BR" sz="2000" u="sng" smtClean="0">
                <a:solidFill>
                  <a:srgbClr val="800080"/>
                </a:solidFill>
              </a:rPr>
              <a:t>sucesso</a:t>
            </a:r>
            <a:r>
              <a:rPr lang="pt-BR" sz="2000" smtClean="0"/>
              <a:t>.</a:t>
            </a:r>
          </a:p>
          <a:p>
            <a:pPr lvl="1" eaLnBrk="1" hangingPunct="1">
              <a:spcAft>
                <a:spcPct val="40000"/>
              </a:spcAft>
              <a:buFont typeface="Wingdings" pitchFamily="2" charset="2"/>
              <a:buNone/>
            </a:pPr>
            <a:r>
              <a:rPr lang="pt-BR" sz="2000" smtClean="0"/>
              <a:t>3. </a:t>
            </a:r>
            <a:r>
              <a:rPr lang="pt-BR" sz="2000" u="sng" smtClean="0">
                <a:solidFill>
                  <a:srgbClr val="800080"/>
                </a:solidFill>
              </a:rPr>
              <a:t>Gerar</a:t>
            </a:r>
            <a:r>
              <a:rPr lang="pt-BR" sz="2000" smtClean="0"/>
              <a:t> um novo conjunto de estados aplicando ações ao estado selecionado;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sz="2000" smtClean="0"/>
              <a:t>4. </a:t>
            </a:r>
            <a:r>
              <a:rPr lang="pt-BR" sz="2000" u="sng" smtClean="0">
                <a:solidFill>
                  <a:srgbClr val="800080"/>
                </a:solidFill>
              </a:rPr>
              <a:t>Inserir</a:t>
            </a:r>
            <a:r>
              <a:rPr lang="pt-BR" sz="2000" smtClean="0"/>
              <a:t> os nós gerados na </a:t>
            </a:r>
            <a:r>
              <a:rPr lang="pt-BR" sz="2000" smtClean="0">
                <a:solidFill>
                  <a:srgbClr val="800080"/>
                </a:solidFill>
              </a:rPr>
              <a:t>fronteira</a:t>
            </a:r>
            <a:r>
              <a:rPr lang="pt-BR" sz="2000" smtClean="0"/>
              <a:t>, de acordo com a estratégia de busca usada, e voltar para o passo (1).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3FBA7C-C719-4EC4-B961-571FB09CC398}" type="slidenum">
              <a:rPr lang="pt-BR" smtClean="0"/>
              <a:pPr/>
              <a:t>27</a:t>
            </a:fld>
            <a:endParaRPr lang="pt-BR" smtClean="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885825" y="227013"/>
            <a:ext cx="8732838" cy="1128712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Busca em Espaço de Estados </a:t>
            </a:r>
            <a:r>
              <a:rPr lang="pt-BR" sz="3200" smtClean="0"/>
              <a:t>Implementação do Algoritmo</a:t>
            </a:r>
          </a:p>
        </p:txBody>
      </p:sp>
      <p:sp>
        <p:nvSpPr>
          <p:cNvPr id="2970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08038" y="1819275"/>
            <a:ext cx="8955087" cy="4252913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pt-BR" smtClean="0"/>
              <a:t>Os nós da fronteira devem guardar mais informação do que apenas o estado que eles representam: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  <a:spcAft>
                <a:spcPct val="20000"/>
              </a:spcAft>
              <a:buFont typeface="Wingdings" pitchFamily="2" charset="2"/>
              <a:buNone/>
            </a:pPr>
            <a:r>
              <a:rPr lang="pt-BR" smtClean="0">
                <a:latin typeface="Symbol" pitchFamily="18" charset="2"/>
              </a:rPr>
              <a:t>	®</a:t>
            </a:r>
            <a:r>
              <a:rPr lang="pt-BR" smtClean="0"/>
              <a:t> </a:t>
            </a:r>
            <a:r>
              <a:rPr lang="pt-BR" sz="2400" smtClean="0"/>
              <a:t>são uma </a:t>
            </a:r>
            <a:r>
              <a:rPr lang="pt-BR" sz="2400" smtClean="0">
                <a:solidFill>
                  <a:srgbClr val="990099"/>
                </a:solidFill>
              </a:rPr>
              <a:t>estrutura de dados</a:t>
            </a:r>
            <a:r>
              <a:rPr lang="pt-BR" sz="2400" smtClean="0"/>
              <a:t> com 4 componentes</a:t>
            </a:r>
            <a:r>
              <a:rPr lang="pt-BR" smtClean="0"/>
              <a:t>:</a:t>
            </a:r>
          </a:p>
          <a:p>
            <a:pPr marL="852488" lvl="1" indent="-395288" eaLnBrk="1" hangingPunct="1">
              <a:lnSpc>
                <a:spcPct val="90000"/>
              </a:lnSpc>
              <a:spcBef>
                <a:spcPct val="15000"/>
              </a:spcBef>
              <a:buFont typeface="Wingdings" pitchFamily="2" charset="2"/>
              <a:buNone/>
            </a:pPr>
            <a:r>
              <a:rPr lang="pt-BR" smtClean="0"/>
              <a:t>	1. o estado (configuração) correspondente ao nó</a:t>
            </a:r>
          </a:p>
          <a:p>
            <a:pPr marL="852488" lvl="1" indent="-395288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mtClean="0"/>
              <a:t>	2. o caminho percorrido desde o nó raiz </a:t>
            </a:r>
          </a:p>
          <a:p>
            <a:pPr marL="852488" lvl="1" indent="-395288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mtClean="0"/>
              <a:t>	3. a ação aplicada ao pai para gerar o nó (para evitar    </a:t>
            </a:r>
          </a:p>
          <a:p>
            <a:pPr marL="852488" lvl="1" indent="-395288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mtClean="0"/>
              <a:t>        loops...)</a:t>
            </a:r>
          </a:p>
          <a:p>
            <a:pPr marL="852488" lvl="1" indent="-395288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mtClean="0"/>
              <a:t>	4. o custo do nó desde a raiz ( </a:t>
            </a:r>
            <a:r>
              <a:rPr lang="pt-BR" i="1" smtClean="0"/>
              <a:t>g(n)</a:t>
            </a:r>
            <a:r>
              <a:rPr lang="pt-BR" smtClean="0"/>
              <a:t> ) 	</a:t>
            </a:r>
          </a:p>
          <a:p>
            <a:pPr marL="852488" lvl="1" indent="-395288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mtClean="0"/>
              <a:t>  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593725" y="247650"/>
            <a:ext cx="9601200" cy="1128713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Busca em Espaço de Estados </a:t>
            </a:r>
            <a:br>
              <a:rPr lang="pt-BR" smtClean="0"/>
            </a:br>
            <a:r>
              <a:rPr lang="pt-BR" sz="3200" smtClean="0"/>
              <a:t>Implementação do Algoritmo </a:t>
            </a:r>
          </a:p>
        </p:txBody>
      </p:sp>
      <p:sp>
        <p:nvSpPr>
          <p:cNvPr id="9421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68463"/>
            <a:ext cx="9204325" cy="4929187"/>
          </a:xfrm>
        </p:spPr>
        <p:txBody>
          <a:bodyPr lIns="92075" tIns="46038" rIns="92075" bIns="46038"/>
          <a:lstStyle/>
          <a:p>
            <a:pPr marL="350838" indent="-350838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pt-BR" sz="2200" b="1" smtClean="0">
                <a:solidFill>
                  <a:schemeClr val="tx2"/>
                </a:solidFill>
              </a:rPr>
              <a:t>Função-Insere:</a:t>
            </a:r>
            <a:r>
              <a:rPr lang="pt-BR" sz="2200" b="1" smtClean="0"/>
              <a:t> controla a ordem de inserção de nós na fronteira do espaço de estados.</a:t>
            </a:r>
          </a:p>
          <a:p>
            <a:pPr marL="350838" indent="-350838" eaLnBrk="1" hangingPunct="1">
              <a:buFont typeface="Wingdings" pitchFamily="2" charset="2"/>
              <a:buNone/>
              <a:defRPr/>
            </a:pPr>
            <a:r>
              <a:rPr lang="pt-BR" sz="2200" smtClean="0"/>
              <a:t>função </a:t>
            </a:r>
            <a:r>
              <a:rPr lang="pt-BR" sz="2200" b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Busca-Genérica</a:t>
            </a:r>
            <a:r>
              <a:rPr lang="pt-BR" sz="2200" b="1" smtClean="0"/>
              <a:t> (</a:t>
            </a:r>
            <a:r>
              <a:rPr lang="pt-BR" sz="2200" b="1" i="1" smtClean="0"/>
              <a:t>problema formulado</a:t>
            </a:r>
            <a:r>
              <a:rPr lang="pt-BR" sz="2200" b="1" smtClean="0"/>
              <a:t>, Função-Insere)                                                            </a:t>
            </a:r>
            <a:r>
              <a:rPr lang="pt-BR" sz="2200" smtClean="0"/>
              <a:t>retorna </a:t>
            </a:r>
            <a:r>
              <a:rPr lang="pt-BR" sz="2200" b="1" smtClean="0"/>
              <a:t>uma solução </a:t>
            </a:r>
            <a:r>
              <a:rPr lang="pt-BR" sz="2200" smtClean="0"/>
              <a:t>ou</a:t>
            </a:r>
            <a:r>
              <a:rPr lang="pt-BR" sz="2200" b="1" smtClean="0"/>
              <a:t> falha</a:t>
            </a:r>
          </a:p>
          <a:p>
            <a:pPr marL="750888" lvl="1" eaLnBrk="1" hangingPunct="1"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pt-BR" sz="2000" smtClean="0"/>
              <a:t>   </a:t>
            </a:r>
            <a:r>
              <a:rPr lang="pt-BR" sz="2000" i="1" smtClean="0"/>
              <a:t>fronteira</a:t>
            </a:r>
            <a:r>
              <a:rPr lang="pt-BR" sz="2000" smtClean="0"/>
              <a:t>  </a:t>
            </a:r>
            <a:r>
              <a:rPr lang="pt-BR" sz="2000" smtClean="0">
                <a:latin typeface="Symbol" pitchFamily="18" charset="2"/>
              </a:rPr>
              <a:t>¬</a:t>
            </a:r>
            <a:r>
              <a:rPr lang="pt-BR" sz="2000" smtClean="0"/>
              <a:t> </a:t>
            </a:r>
            <a:r>
              <a:rPr lang="pt-BR" sz="2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Estado-Inicial</a:t>
            </a:r>
            <a:r>
              <a:rPr lang="pt-BR" sz="2000" smtClean="0"/>
              <a:t> (</a:t>
            </a:r>
            <a:r>
              <a:rPr lang="pt-BR" sz="2000" i="1" smtClean="0"/>
              <a:t>problema)</a:t>
            </a:r>
            <a:endParaRPr lang="pt-BR" sz="2000" smtClean="0"/>
          </a:p>
          <a:p>
            <a:pPr marL="750888" lvl="1" eaLnBrk="1" hangingPunct="1"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pt-BR" sz="2000" smtClean="0"/>
              <a:t>   loop do</a:t>
            </a:r>
          </a:p>
          <a:p>
            <a:pPr marL="750888" lvl="1" eaLnBrk="1" hangingPunct="1"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pt-BR" sz="2000" smtClean="0"/>
              <a:t>         se </a:t>
            </a:r>
            <a:r>
              <a:rPr lang="pt-BR" sz="2000" i="1" smtClean="0"/>
              <a:t>fronteira</a:t>
            </a:r>
            <a:r>
              <a:rPr lang="pt-BR" sz="2000" smtClean="0"/>
              <a:t> está vazia então retorna </a:t>
            </a:r>
            <a:r>
              <a:rPr lang="pt-BR" sz="2000" smtClean="0">
                <a:solidFill>
                  <a:srgbClr val="800080"/>
                </a:solidFill>
              </a:rPr>
              <a:t>falha</a:t>
            </a:r>
          </a:p>
          <a:p>
            <a:pPr marL="750888" lvl="1" eaLnBrk="1" hangingPunct="1"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pt-BR" sz="2000" smtClean="0"/>
              <a:t>          </a:t>
            </a:r>
            <a:r>
              <a:rPr lang="pt-BR" sz="2000" i="1" smtClean="0"/>
              <a:t>nó</a:t>
            </a:r>
            <a:r>
              <a:rPr lang="pt-BR" sz="2000" smtClean="0"/>
              <a:t>  </a:t>
            </a:r>
            <a:r>
              <a:rPr lang="pt-BR" sz="2000" smtClean="0">
                <a:latin typeface="Symbol" pitchFamily="18" charset="2"/>
              </a:rPr>
              <a:t>¬</a:t>
            </a:r>
            <a:r>
              <a:rPr lang="pt-BR" sz="2000" smtClean="0"/>
              <a:t> </a:t>
            </a:r>
            <a:r>
              <a:rPr lang="pt-BR" sz="2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Remove-Primeiro</a:t>
            </a:r>
            <a:r>
              <a:rPr lang="pt-BR" sz="2000" smtClean="0"/>
              <a:t> (</a:t>
            </a:r>
            <a:r>
              <a:rPr lang="pt-BR" sz="2000" i="1" smtClean="0"/>
              <a:t>fronteira</a:t>
            </a:r>
            <a:r>
              <a:rPr lang="pt-BR" sz="2000" smtClean="0"/>
              <a:t>)</a:t>
            </a:r>
          </a:p>
          <a:p>
            <a:pPr marL="750888" lvl="1" eaLnBrk="1" hangingPunct="1"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pt-BR" sz="2000" smtClean="0"/>
              <a:t>          se  </a:t>
            </a:r>
            <a:r>
              <a:rPr lang="pt-BR" sz="2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Teste-Término</a:t>
            </a:r>
            <a:r>
              <a:rPr lang="pt-BR" sz="2000" smtClean="0"/>
              <a:t> (</a:t>
            </a:r>
            <a:r>
              <a:rPr lang="pt-BR" sz="2000" i="1" smtClean="0"/>
              <a:t>problema, nó)</a:t>
            </a:r>
            <a:r>
              <a:rPr lang="pt-BR" sz="2000" smtClean="0"/>
              <a:t> tiver sucesso</a:t>
            </a:r>
          </a:p>
          <a:p>
            <a:pPr marL="750888" lvl="1" eaLnBrk="1" hangingPunct="1"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pt-BR" sz="2000" smtClean="0"/>
              <a:t>                  então </a:t>
            </a:r>
            <a:r>
              <a:rPr lang="pt-BR" sz="2000" smtClean="0">
                <a:solidFill>
                  <a:srgbClr val="800080"/>
                </a:solidFill>
              </a:rPr>
              <a:t>retorna </a:t>
            </a:r>
            <a:r>
              <a:rPr lang="pt-BR" sz="2000" i="1" smtClean="0">
                <a:solidFill>
                  <a:srgbClr val="800080"/>
                </a:solidFill>
              </a:rPr>
              <a:t>nó</a:t>
            </a:r>
          </a:p>
          <a:p>
            <a:pPr marL="750888" lvl="1" eaLnBrk="1" hangingPunct="1"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pt-BR" sz="2000" smtClean="0"/>
              <a:t>          </a:t>
            </a:r>
            <a:r>
              <a:rPr lang="pt-BR" sz="2000" i="1" smtClean="0"/>
              <a:t>fronteira</a:t>
            </a:r>
            <a:r>
              <a:rPr lang="pt-BR" sz="2000" smtClean="0"/>
              <a:t>  </a:t>
            </a:r>
            <a:r>
              <a:rPr lang="pt-BR" sz="2000" smtClean="0">
                <a:latin typeface="Symbol" pitchFamily="18" charset="2"/>
              </a:rPr>
              <a:t>¬</a:t>
            </a:r>
            <a:r>
              <a:rPr lang="pt-BR" sz="2000" smtClean="0"/>
              <a:t> </a:t>
            </a:r>
            <a:r>
              <a:rPr lang="pt-BR" sz="2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Função-Insere</a:t>
            </a:r>
            <a:r>
              <a:rPr lang="pt-BR" sz="2000" smtClean="0"/>
              <a:t> (</a:t>
            </a:r>
            <a:r>
              <a:rPr lang="pt-BR" sz="2000" i="1" smtClean="0"/>
              <a:t>fronteira</a:t>
            </a:r>
            <a:r>
              <a:rPr lang="pt-BR" sz="2000" smtClean="0"/>
              <a:t>, </a:t>
            </a:r>
            <a:r>
              <a:rPr lang="pt-BR" sz="2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Ações</a:t>
            </a:r>
            <a:r>
              <a:rPr lang="pt-BR" sz="2000" smtClean="0"/>
              <a:t> (</a:t>
            </a:r>
            <a:r>
              <a:rPr lang="pt-BR" sz="2000" i="1" smtClean="0"/>
              <a:t>nó) </a:t>
            </a:r>
            <a:r>
              <a:rPr lang="pt-BR" sz="2000" smtClean="0"/>
              <a:t>)</a:t>
            </a:r>
          </a:p>
          <a:p>
            <a:pPr marL="750888" lvl="1" eaLnBrk="1" hangingPunct="1"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pt-BR" sz="2000" smtClean="0"/>
              <a:t>   end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774700" y="2420938"/>
            <a:ext cx="9145588" cy="41052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96B0FA-49DC-40FA-8035-F1DF39A5F7C8}" type="slidenum">
              <a:rPr lang="pt-BR" smtClean="0"/>
              <a:pPr/>
              <a:t>29</a:t>
            </a:fld>
            <a:endParaRPr lang="pt-BR" smtClean="0"/>
          </a:p>
        </p:txBody>
      </p:sp>
      <p:sp>
        <p:nvSpPr>
          <p:cNvPr id="3174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Métodos de Busca</a:t>
            </a:r>
          </a:p>
        </p:txBody>
      </p:sp>
      <p:sp>
        <p:nvSpPr>
          <p:cNvPr id="31748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78205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pt-BR" smtClean="0">
                <a:solidFill>
                  <a:schemeClr val="tx2"/>
                </a:solidFill>
              </a:rPr>
              <a:t>Busca exaustiva</a:t>
            </a:r>
            <a:r>
              <a:rPr lang="pt-BR" smtClean="0"/>
              <a:t> (cega)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Não sabe qual o melhor nó da fronteira a ser expandido </a:t>
            </a:r>
          </a:p>
          <a:p>
            <a:pPr lvl="2" eaLnBrk="1" hangingPunct="1">
              <a:lnSpc>
                <a:spcPct val="90000"/>
              </a:lnSpc>
            </a:pPr>
            <a:r>
              <a:rPr lang="pt-BR" smtClean="0"/>
              <a:t>i.e., menor custo de caminho desse nó até um nó final (objetivo).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>
                <a:solidFill>
                  <a:srgbClr val="800080"/>
                </a:solidFill>
              </a:rPr>
              <a:t>Estratégias de Busca</a:t>
            </a:r>
            <a:r>
              <a:rPr lang="pt-BR" smtClean="0"/>
              <a:t> (ordem de expansão dos nós):</a:t>
            </a:r>
          </a:p>
          <a:p>
            <a:pPr lvl="2" eaLnBrk="1" hangingPunct="1">
              <a:lnSpc>
                <a:spcPct val="90000"/>
              </a:lnSpc>
            </a:pPr>
            <a:r>
              <a:rPr lang="pt-BR" smtClean="0"/>
              <a:t>caminhamento em largura</a:t>
            </a:r>
          </a:p>
          <a:p>
            <a:pPr lvl="2" eaLnBrk="1" hangingPunct="1">
              <a:lnSpc>
                <a:spcPct val="90000"/>
              </a:lnSpc>
            </a:pPr>
            <a:r>
              <a:rPr lang="pt-BR" smtClean="0"/>
              <a:t>caminhamento em profundidade</a:t>
            </a:r>
          </a:p>
          <a:p>
            <a:pPr lvl="2" eaLnBrk="1" hangingPunct="1">
              <a:lnSpc>
                <a:spcPct val="90000"/>
              </a:lnSpc>
            </a:pPr>
            <a:endParaRPr lang="pt-BR" smtClean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pt-BR" smtClean="0">
                <a:solidFill>
                  <a:schemeClr val="tx2"/>
                </a:solidFill>
              </a:rPr>
              <a:t>Busca heurística</a:t>
            </a:r>
            <a:r>
              <a:rPr lang="pt-BR" smtClean="0"/>
              <a:t> (informada)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Estima qual o melhor nó da fronteira a ser expandido com base em </a:t>
            </a:r>
            <a:r>
              <a:rPr lang="pt-BR" smtClean="0">
                <a:solidFill>
                  <a:schemeClr val="tx2"/>
                </a:solidFill>
              </a:rPr>
              <a:t>funções heurísticas</a:t>
            </a:r>
            <a:r>
              <a:rPr lang="pt-BR" smtClean="0"/>
              <a:t> =&gt; </a:t>
            </a:r>
            <a:r>
              <a:rPr lang="pt-BR" smtClean="0">
                <a:solidFill>
                  <a:schemeClr val="tx2"/>
                </a:solidFill>
              </a:rPr>
              <a:t>conhecimento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>
                <a:solidFill>
                  <a:srgbClr val="800080"/>
                </a:solidFill>
              </a:rPr>
              <a:t>Estratégia de busca:</a:t>
            </a:r>
            <a:r>
              <a:rPr lang="pt-BR" smtClean="0"/>
              <a:t> </a:t>
            </a:r>
            <a:r>
              <a:rPr lang="pt-BR" i="1" smtClean="0"/>
              <a:t>best-first search</a:t>
            </a:r>
            <a:r>
              <a:rPr lang="pt-BR" smtClean="0"/>
              <a:t> (melhor escolha)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5D8938-EAF6-47E7-A9DE-1E83C5EF5863}" type="slidenum">
              <a:rPr lang="pt-BR" smtClean="0"/>
              <a:pPr/>
              <a:t>3</a:t>
            </a:fld>
            <a:endParaRPr lang="pt-BR" smtClean="0"/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title"/>
          </p:nvPr>
        </p:nvSpPr>
        <p:spPr>
          <a:xfrm>
            <a:off x="688975" y="307975"/>
            <a:ext cx="8783638" cy="960438"/>
          </a:xfrm>
        </p:spPr>
        <p:txBody>
          <a:bodyPr/>
          <a:lstStyle/>
          <a:p>
            <a:pPr eaLnBrk="1" hangingPunct="1"/>
            <a:r>
              <a:rPr lang="pt-BR" sz="3200" smtClean="0"/>
              <a:t>Um problema de busca em IA pode ser  definido em termos de...</a:t>
            </a:r>
          </a:p>
        </p:txBody>
      </p:sp>
      <p:sp>
        <p:nvSpPr>
          <p:cNvPr id="6148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49313" y="1690688"/>
            <a:ext cx="8782050" cy="4762500"/>
          </a:xfrm>
        </p:spPr>
        <p:txBody>
          <a:bodyPr/>
          <a:lstStyle/>
          <a:p>
            <a:pPr eaLnBrk="1" hangingPunct="1"/>
            <a:r>
              <a:rPr lang="pt-BR" smtClean="0"/>
              <a:t> Um estado inicial</a:t>
            </a:r>
          </a:p>
          <a:p>
            <a:pPr eaLnBrk="1" hangingPunct="1"/>
            <a:r>
              <a:rPr lang="pt-BR" smtClean="0"/>
              <a:t> Um conjunto de ações (ou operadores) </a:t>
            </a:r>
          </a:p>
          <a:p>
            <a:pPr lvl="1" eaLnBrk="1" hangingPunct="1"/>
            <a:r>
              <a:rPr lang="pt-BR" smtClean="0"/>
              <a:t>que permitem passar de um estado a outro</a:t>
            </a:r>
          </a:p>
          <a:p>
            <a:pPr eaLnBrk="1" hangingPunct="1"/>
            <a:r>
              <a:rPr lang="pt-BR" smtClean="0"/>
              <a:t> Um teste de término </a:t>
            </a:r>
          </a:p>
          <a:p>
            <a:pPr lvl="1" eaLnBrk="1" hangingPunct="1"/>
            <a:r>
              <a:rPr lang="pt-BR" smtClean="0"/>
              <a:t>Verifica se um dado estado é o </a:t>
            </a:r>
            <a:r>
              <a:rPr lang="pt-BR" smtClean="0">
                <a:solidFill>
                  <a:srgbClr val="990099"/>
                </a:solidFill>
              </a:rPr>
              <a:t>objetivo</a:t>
            </a:r>
          </a:p>
          <a:p>
            <a:pPr lvl="1" eaLnBrk="1" hangingPunct="1"/>
            <a:r>
              <a:rPr lang="pt-BR" smtClean="0"/>
              <a:t>Objetivo =&gt; um ou mais estados finais</a:t>
            </a:r>
          </a:p>
          <a:p>
            <a:pPr eaLnBrk="1" hangingPunct="1"/>
            <a:r>
              <a:rPr lang="pt-BR" smtClean="0"/>
              <a:t> Custo de caminho</a:t>
            </a:r>
          </a:p>
          <a:p>
            <a:pPr lvl="1" eaLnBrk="1" hangingPunct="1"/>
            <a:r>
              <a:rPr lang="pt-BR" smtClean="0"/>
              <a:t>Função que associa um custo a cada caminho possível </a:t>
            </a:r>
          </a:p>
          <a:p>
            <a:pPr lvl="1" eaLnBrk="1" hangingPunct="1"/>
            <a:r>
              <a:rPr lang="pt-BR" smtClean="0"/>
              <a:t>Cada </a:t>
            </a:r>
            <a:r>
              <a:rPr lang="pt-BR" smtClean="0">
                <a:solidFill>
                  <a:srgbClr val="990099"/>
                </a:solidFill>
              </a:rPr>
              <a:t>ação</a:t>
            </a:r>
            <a:r>
              <a:rPr lang="pt-BR" smtClean="0"/>
              <a:t> tem um </a:t>
            </a:r>
            <a:r>
              <a:rPr lang="pt-BR" smtClean="0">
                <a:solidFill>
                  <a:srgbClr val="990099"/>
                </a:solidFill>
              </a:rPr>
              <a:t>custo associado</a:t>
            </a:r>
            <a:r>
              <a:rPr lang="pt-BR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D6442B-23EF-4841-B54A-70EE955D20CB}" type="slidenum">
              <a:rPr lang="pt-BR" smtClean="0"/>
              <a:pPr/>
              <a:t>30</a:t>
            </a:fld>
            <a:endParaRPr lang="pt-BR" smtClean="0"/>
          </a:p>
        </p:txBody>
      </p:sp>
      <p:sp>
        <p:nvSpPr>
          <p:cNvPr id="32771" name="Rectangle 4"/>
          <p:cNvSpPr>
            <a:spLocks noGrp="1" noChangeArrowheads="1"/>
          </p:cNvSpPr>
          <p:nvPr>
            <p:ph type="title"/>
          </p:nvPr>
        </p:nvSpPr>
        <p:spPr>
          <a:xfrm>
            <a:off x="688975" y="452438"/>
            <a:ext cx="8783638" cy="960437"/>
          </a:xfrm>
        </p:spPr>
        <p:txBody>
          <a:bodyPr/>
          <a:lstStyle/>
          <a:p>
            <a:pPr eaLnBrk="1" hangingPunct="1"/>
            <a:r>
              <a:rPr lang="pt-BR" smtClean="0"/>
              <a:t>Critérios de Avaliação das </a:t>
            </a:r>
            <a:br>
              <a:rPr lang="pt-BR" smtClean="0"/>
            </a:br>
            <a:r>
              <a:rPr lang="pt-BR" smtClean="0"/>
              <a:t>Estratégias de Busca</a:t>
            </a:r>
          </a:p>
        </p:txBody>
      </p:sp>
      <p:sp>
        <p:nvSpPr>
          <p:cNvPr id="32772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46138" y="1628775"/>
            <a:ext cx="8782050" cy="4781550"/>
          </a:xfrm>
        </p:spPr>
        <p:txBody>
          <a:bodyPr/>
          <a:lstStyle/>
          <a:p>
            <a:pPr eaLnBrk="1" hangingPunct="1"/>
            <a:r>
              <a:rPr lang="pt-BR" sz="2400" smtClean="0"/>
              <a:t>Completude:</a:t>
            </a:r>
          </a:p>
          <a:p>
            <a:pPr lvl="1" eaLnBrk="1" hangingPunct="1"/>
            <a:r>
              <a:rPr lang="pt-BR" sz="2200" smtClean="0"/>
              <a:t>a estratégia </a:t>
            </a:r>
            <a:r>
              <a:rPr lang="pt-BR" sz="2200" smtClean="0">
                <a:solidFill>
                  <a:schemeClr val="tx2"/>
                </a:solidFill>
              </a:rPr>
              <a:t>sempre encontra uma solução</a:t>
            </a:r>
            <a:r>
              <a:rPr lang="pt-BR" sz="2200" smtClean="0"/>
              <a:t> quando existe alguma?</a:t>
            </a:r>
          </a:p>
          <a:p>
            <a:pPr eaLnBrk="1" hangingPunct="1"/>
            <a:r>
              <a:rPr lang="pt-BR" sz="2400" smtClean="0"/>
              <a:t>Qualidade (“otimalidade” - </a:t>
            </a:r>
            <a:r>
              <a:rPr lang="pt-BR" sz="2400" i="1" smtClean="0"/>
              <a:t>optimality</a:t>
            </a:r>
            <a:r>
              <a:rPr lang="pt-BR" sz="2400" smtClean="0"/>
              <a:t>):</a:t>
            </a:r>
          </a:p>
          <a:p>
            <a:pPr lvl="1" eaLnBrk="1" hangingPunct="1"/>
            <a:r>
              <a:rPr lang="pt-BR" sz="2200" smtClean="0"/>
              <a:t>a estratégia encontra </a:t>
            </a:r>
            <a:r>
              <a:rPr lang="pt-BR" sz="2200" smtClean="0">
                <a:solidFill>
                  <a:schemeClr val="tx2"/>
                </a:solidFill>
              </a:rPr>
              <a:t>a melhor solução</a:t>
            </a:r>
            <a:r>
              <a:rPr lang="pt-BR" sz="2200" smtClean="0"/>
              <a:t> quando existem diferentes soluções?</a:t>
            </a:r>
          </a:p>
          <a:p>
            <a:pPr lvl="1" eaLnBrk="1" hangingPunct="1"/>
            <a:r>
              <a:rPr lang="pt-BR" sz="2000" smtClean="0"/>
              <a:t>i.e., solução de </a:t>
            </a:r>
            <a:r>
              <a:rPr lang="pt-BR" sz="2000" smtClean="0">
                <a:solidFill>
                  <a:schemeClr val="tx2"/>
                </a:solidFill>
              </a:rPr>
              <a:t>menor custo de caminho</a:t>
            </a:r>
          </a:p>
          <a:p>
            <a:pPr eaLnBrk="1" hangingPunct="1"/>
            <a:r>
              <a:rPr lang="pt-BR" sz="2400" smtClean="0"/>
              <a:t>Custo do tempo:</a:t>
            </a:r>
          </a:p>
          <a:p>
            <a:pPr lvl="1" eaLnBrk="1" hangingPunct="1"/>
            <a:r>
              <a:rPr lang="pt-BR" sz="2200" smtClean="0">
                <a:solidFill>
                  <a:schemeClr val="tx2"/>
                </a:solidFill>
              </a:rPr>
              <a:t>quanto tempo</a:t>
            </a:r>
            <a:r>
              <a:rPr lang="pt-BR" sz="2200" smtClean="0"/>
              <a:t> gasta para encontrar  a 1ª solução?</a:t>
            </a:r>
          </a:p>
          <a:p>
            <a:pPr eaLnBrk="1" hangingPunct="1"/>
            <a:r>
              <a:rPr lang="pt-BR" sz="2400" smtClean="0"/>
              <a:t>Custo de memória:</a:t>
            </a:r>
          </a:p>
          <a:p>
            <a:pPr lvl="1" eaLnBrk="1" hangingPunct="1"/>
            <a:r>
              <a:rPr lang="pt-BR" sz="2200" smtClean="0">
                <a:solidFill>
                  <a:schemeClr val="tx2"/>
                </a:solidFill>
              </a:rPr>
              <a:t>quanta memória</a:t>
            </a:r>
            <a:r>
              <a:rPr lang="pt-BR" sz="2200" smtClean="0"/>
              <a:t> é necessária para realizar a busca?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C8E6F9-EBD6-4F96-AA31-65E70C66C455}" type="slidenum">
              <a:rPr lang="pt-BR" smtClean="0"/>
              <a:pPr/>
              <a:t>31</a:t>
            </a:fld>
            <a:endParaRPr lang="pt-BR" smtClean="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Próxima aula</a:t>
            </a:r>
          </a:p>
        </p:txBody>
      </p:sp>
      <p:sp>
        <p:nvSpPr>
          <p:cNvPr id="3379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Busca Cega e Busca Heurística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043904-3287-4558-BA2E-8799C20B0973}" type="slidenum">
              <a:rPr lang="pt-BR" smtClean="0"/>
              <a:pPr/>
              <a:t>4</a:t>
            </a:fld>
            <a:endParaRPr lang="pt-BR" smtClean="0"/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Algumas definições</a:t>
            </a:r>
          </a:p>
        </p:txBody>
      </p:sp>
      <p:sp>
        <p:nvSpPr>
          <p:cNvPr id="7172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49313" y="1700213"/>
            <a:ext cx="8782050" cy="4681537"/>
          </a:xfrm>
        </p:spPr>
        <p:txBody>
          <a:bodyPr/>
          <a:lstStyle/>
          <a:p>
            <a:pPr eaLnBrk="1" hangingPunct="1"/>
            <a:r>
              <a:rPr lang="pt-BR" smtClean="0"/>
              <a:t>Definição do </a:t>
            </a:r>
            <a:r>
              <a:rPr lang="pt-BR" smtClean="0">
                <a:solidFill>
                  <a:srgbClr val="990099"/>
                </a:solidFill>
              </a:rPr>
              <a:t>Objetivo</a:t>
            </a:r>
            <a:endParaRPr lang="pt-BR" smtClean="0"/>
          </a:p>
          <a:p>
            <a:pPr lvl="1" eaLnBrk="1" hangingPunct="1"/>
            <a:r>
              <a:rPr lang="pt-BR" smtClean="0"/>
              <a:t>propriedade abstrata (em intenção)</a:t>
            </a:r>
          </a:p>
          <a:p>
            <a:pPr lvl="2" eaLnBrk="1" hangingPunct="1"/>
            <a:r>
              <a:rPr lang="pt-BR" smtClean="0"/>
              <a:t>ex., condição de xeque-mate no Xadrez</a:t>
            </a:r>
          </a:p>
          <a:p>
            <a:pPr lvl="1" eaLnBrk="1" hangingPunct="1"/>
            <a:r>
              <a:rPr lang="pt-BR" smtClean="0"/>
              <a:t>conjunto de estados finais do problema (em extensão)</a:t>
            </a:r>
          </a:p>
          <a:p>
            <a:pPr lvl="2" eaLnBrk="1" hangingPunct="1"/>
            <a:r>
              <a:rPr lang="pt-BR" smtClean="0"/>
              <a:t>ex., estar em Recife</a:t>
            </a:r>
          </a:p>
          <a:p>
            <a:pPr eaLnBrk="1" hangingPunct="1"/>
            <a:r>
              <a:rPr lang="pt-BR" smtClean="0">
                <a:solidFill>
                  <a:srgbClr val="800080"/>
                </a:solidFill>
              </a:rPr>
              <a:t>Solução</a:t>
            </a:r>
            <a:endParaRPr lang="pt-BR" smtClean="0"/>
          </a:p>
          <a:p>
            <a:pPr lvl="1" eaLnBrk="1" hangingPunct="1"/>
            <a:r>
              <a:rPr lang="pt-BR" smtClean="0"/>
              <a:t>caminho (seqüência de ações) que leva do estado inicial a um estado final (objetivo).</a:t>
            </a:r>
          </a:p>
          <a:p>
            <a:pPr lvl="2"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FFB10E-AF56-4188-9125-0784C8A5079F}" type="slidenum">
              <a:rPr lang="pt-BR" smtClean="0"/>
              <a:pPr/>
              <a:t>5</a:t>
            </a:fld>
            <a:endParaRPr lang="pt-BR" smtClean="0"/>
          </a:p>
        </p:txBody>
      </p:sp>
      <p:sp>
        <p:nvSpPr>
          <p:cNvPr id="8195" name="Rectangle 27"/>
          <p:cNvSpPr>
            <a:spLocks noGrp="1" noChangeArrowheads="1"/>
          </p:cNvSpPr>
          <p:nvPr>
            <p:ph type="title"/>
          </p:nvPr>
        </p:nvSpPr>
        <p:spPr>
          <a:xfrm>
            <a:off x="688975" y="611188"/>
            <a:ext cx="8783638" cy="960437"/>
          </a:xfrm>
        </p:spPr>
        <p:txBody>
          <a:bodyPr/>
          <a:lstStyle/>
          <a:p>
            <a:pPr eaLnBrk="1" hangingPunct="1"/>
            <a:r>
              <a:rPr lang="pt-BR" sz="3400" b="1" smtClean="0"/>
              <a:t>Em outras palavras... </a:t>
            </a:r>
            <a:r>
              <a:rPr lang="pt-BR" sz="3200" smtClean="0"/>
              <a:t>Um problema de busca pode ser  definido em termos de:</a:t>
            </a:r>
          </a:p>
        </p:txBody>
      </p:sp>
      <p:sp>
        <p:nvSpPr>
          <p:cNvPr id="8196" name="Rectangle 28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43063"/>
            <a:ext cx="8782050" cy="4786312"/>
          </a:xfrm>
        </p:spPr>
        <p:txBody>
          <a:bodyPr/>
          <a:lstStyle/>
          <a:p>
            <a:pPr eaLnBrk="1" hangingPunct="1"/>
            <a:r>
              <a:rPr lang="pt-BR" sz="2600" smtClean="0"/>
              <a:t>Um </a:t>
            </a:r>
            <a:r>
              <a:rPr lang="pt-BR" sz="2600" smtClean="0">
                <a:solidFill>
                  <a:srgbClr val="800080"/>
                </a:solidFill>
              </a:rPr>
              <a:t>espaço de estados</a:t>
            </a:r>
            <a:r>
              <a:rPr lang="pt-BR" sz="2600" smtClean="0"/>
              <a:t> possíveis:</a:t>
            </a:r>
          </a:p>
          <a:p>
            <a:pPr lvl="1" eaLnBrk="1" hangingPunct="1"/>
            <a:r>
              <a:rPr lang="pt-BR" sz="2200" smtClean="0"/>
              <a:t>conjunto </a:t>
            </a:r>
            <a:r>
              <a:rPr lang="pt-BR" sz="2200" smtClean="0">
                <a:solidFill>
                  <a:srgbClr val="800080"/>
                </a:solidFill>
              </a:rPr>
              <a:t>de todos os estados alcançáveis </a:t>
            </a:r>
            <a:r>
              <a:rPr lang="pt-BR" sz="2200" smtClean="0"/>
              <a:t>a partir do estado inicial por qualquer seqüência de ações válidas.</a:t>
            </a:r>
          </a:p>
          <a:p>
            <a:pPr lvl="2" eaLnBrk="1" hangingPunct="1"/>
            <a:r>
              <a:rPr lang="pt-BR" sz="2000" smtClean="0"/>
              <a:t>incluindo o estado inicial e um ou mais estados finais =&gt; </a:t>
            </a:r>
            <a:r>
              <a:rPr lang="pt-BR" sz="2000" smtClean="0">
                <a:solidFill>
                  <a:srgbClr val="800080"/>
                </a:solidFill>
              </a:rPr>
              <a:t>objetivo</a:t>
            </a:r>
          </a:p>
          <a:p>
            <a:pPr lvl="1" eaLnBrk="1" hangingPunct="1"/>
            <a:r>
              <a:rPr lang="pt-BR" sz="2200" smtClean="0"/>
              <a:t>Ex., dirigir de Recife a João Pessoa</a:t>
            </a:r>
          </a:p>
          <a:p>
            <a:pPr lvl="2" eaLnBrk="1" hangingPunct="1"/>
            <a:r>
              <a:rPr lang="pt-BR" sz="2000" smtClean="0">
                <a:solidFill>
                  <a:srgbClr val="800080"/>
                </a:solidFill>
              </a:rPr>
              <a:t>Espaço de estados:</a:t>
            </a:r>
            <a:r>
              <a:rPr lang="pt-BR" sz="2000" smtClean="0"/>
              <a:t> todas as cidades da região</a:t>
            </a:r>
          </a:p>
          <a:p>
            <a:pPr eaLnBrk="1" hangingPunct="1"/>
            <a:r>
              <a:rPr lang="pt-BR" sz="2400" smtClean="0"/>
              <a:t>Um conjunto de </a:t>
            </a:r>
            <a:r>
              <a:rPr lang="pt-BR" sz="2400" smtClean="0">
                <a:solidFill>
                  <a:srgbClr val="800080"/>
                </a:solidFill>
              </a:rPr>
              <a:t>ações</a:t>
            </a:r>
            <a:r>
              <a:rPr lang="pt-BR" sz="2400" smtClean="0"/>
              <a:t> (ou </a:t>
            </a:r>
            <a:r>
              <a:rPr lang="pt-BR" sz="2400" smtClean="0">
                <a:solidFill>
                  <a:srgbClr val="800080"/>
                </a:solidFill>
              </a:rPr>
              <a:t>operadores</a:t>
            </a:r>
            <a:r>
              <a:rPr lang="pt-BR" sz="2400" smtClean="0"/>
              <a:t>) que permitem passar de um estado a outro</a:t>
            </a:r>
          </a:p>
          <a:p>
            <a:pPr lvl="1" eaLnBrk="1" hangingPunct="1"/>
            <a:r>
              <a:rPr lang="pt-BR" sz="2200" smtClean="0"/>
              <a:t>Ex., dirigir de Recife a João Pessoa </a:t>
            </a:r>
          </a:p>
          <a:p>
            <a:pPr lvl="2" eaLnBrk="1" hangingPunct="1"/>
            <a:r>
              <a:rPr lang="pt-BR" sz="2000" smtClean="0">
                <a:solidFill>
                  <a:srgbClr val="800080"/>
                </a:solidFill>
              </a:rPr>
              <a:t>Ações:</a:t>
            </a:r>
            <a:r>
              <a:rPr lang="pt-BR" sz="2000" smtClean="0"/>
              <a:t> dirigir de uma cidade a outra na região se houver estrada ligando as cidades.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CFC106-EDC9-4DE7-B99D-4BDF277E8D44}" type="slidenum">
              <a:rPr lang="pt-BR" smtClean="0"/>
              <a:pPr/>
              <a:t>6</a:t>
            </a:fld>
            <a:endParaRPr lang="pt-BR" smtClean="0"/>
          </a:p>
        </p:txBody>
      </p:sp>
      <p:sp>
        <p:nvSpPr>
          <p:cNvPr id="9219" name="Rectangle 27"/>
          <p:cNvSpPr>
            <a:spLocks noGrp="1" noChangeArrowheads="1"/>
          </p:cNvSpPr>
          <p:nvPr>
            <p:ph type="title"/>
          </p:nvPr>
        </p:nvSpPr>
        <p:spPr>
          <a:xfrm>
            <a:off x="688975" y="500063"/>
            <a:ext cx="8783638" cy="960437"/>
          </a:xfrm>
        </p:spPr>
        <p:txBody>
          <a:bodyPr/>
          <a:lstStyle/>
          <a:p>
            <a:pPr eaLnBrk="1" hangingPunct="1"/>
            <a:r>
              <a:rPr lang="pt-BR" sz="4000" smtClean="0"/>
              <a:t>Espaço de Estados</a:t>
            </a:r>
          </a:p>
        </p:txBody>
      </p:sp>
      <p:sp>
        <p:nvSpPr>
          <p:cNvPr id="9220" name="Rectangle 28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928813"/>
            <a:ext cx="8782050" cy="46688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mtClean="0">
                <a:solidFill>
                  <a:schemeClr val="tx2"/>
                </a:solidFill>
              </a:rPr>
              <a:t>Espaço de Estado</a:t>
            </a:r>
          </a:p>
          <a:p>
            <a:pPr marL="852488" lvl="1" indent="-395288" eaLnBrk="1" hangingPunct="1">
              <a:lnSpc>
                <a:spcPts val="3100"/>
              </a:lnSpc>
            </a:pPr>
            <a:r>
              <a:rPr lang="pt-BR" smtClean="0"/>
              <a:t>pode ser representado como uma </a:t>
            </a:r>
            <a:r>
              <a:rPr lang="pt-BR" smtClean="0">
                <a:solidFill>
                  <a:schemeClr val="tx2"/>
                </a:solidFill>
              </a:rPr>
              <a:t>árvore</a:t>
            </a:r>
            <a:r>
              <a:rPr lang="pt-BR" smtClean="0"/>
              <a:t> onde os estados são nós e as operações são arcos.</a:t>
            </a:r>
          </a:p>
          <a:p>
            <a:pPr lvl="2" eaLnBrk="1" hangingPunct="1"/>
            <a:endParaRPr lang="pt-BR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2BFB46-468C-490C-970B-7BF73B1A3641}" type="slidenum">
              <a:rPr lang="pt-BR" smtClean="0"/>
              <a:pPr/>
              <a:t>7</a:t>
            </a:fld>
            <a:endParaRPr lang="pt-BR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284163"/>
            <a:ext cx="8783638" cy="641350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Exemplo:</a:t>
            </a:r>
            <a:r>
              <a:rPr lang="pt-BR" sz="3500" smtClean="0"/>
              <a:t> viajar de Recife a Juazeiro</a:t>
            </a:r>
            <a:endParaRPr lang="pt-BR" smtClean="0"/>
          </a:p>
        </p:txBody>
      </p:sp>
      <p:grpSp>
        <p:nvGrpSpPr>
          <p:cNvPr id="10244" name="Group 3"/>
          <p:cNvGrpSpPr>
            <a:grpSpLocks/>
          </p:cNvGrpSpPr>
          <p:nvPr/>
        </p:nvGrpSpPr>
        <p:grpSpPr bwMode="auto">
          <a:xfrm>
            <a:off x="1143000" y="1758950"/>
            <a:ext cx="7835900" cy="4870450"/>
            <a:chOff x="810" y="964"/>
            <a:chExt cx="4936" cy="3068"/>
          </a:xfrm>
        </p:grpSpPr>
        <p:sp>
          <p:nvSpPr>
            <p:cNvPr id="10245" name="Rectangle 4"/>
            <p:cNvSpPr>
              <a:spLocks noChangeArrowheads="1"/>
            </p:cNvSpPr>
            <p:nvPr/>
          </p:nvSpPr>
          <p:spPr bwMode="auto">
            <a:xfrm>
              <a:off x="2875" y="983"/>
              <a:ext cx="57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pt-BR" sz="2000">
                  <a:solidFill>
                    <a:schemeClr val="tx2"/>
                  </a:solidFill>
                  <a:latin typeface="Arial" charset="0"/>
                </a:rPr>
                <a:t>Recife</a:t>
              </a:r>
            </a:p>
          </p:txBody>
        </p:sp>
        <p:sp>
          <p:nvSpPr>
            <p:cNvPr id="10246" name="Rectangle 5"/>
            <p:cNvSpPr>
              <a:spLocks noChangeArrowheads="1"/>
            </p:cNvSpPr>
            <p:nvPr/>
          </p:nvSpPr>
          <p:spPr bwMode="auto">
            <a:xfrm>
              <a:off x="913" y="964"/>
              <a:ext cx="13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2000" b="1">
                  <a:solidFill>
                    <a:schemeClr val="tx2"/>
                  </a:solidFill>
                  <a:latin typeface="Arial" charset="0"/>
                </a:rPr>
                <a:t>Estado inicial =&gt;</a:t>
              </a:r>
              <a:endParaRPr lang="pt-BR" sz="2000">
                <a:solidFill>
                  <a:schemeClr val="tx2"/>
                </a:solidFill>
                <a:latin typeface="Arial" charset="0"/>
              </a:endParaRPr>
            </a:p>
          </p:txBody>
        </p:sp>
        <p:grpSp>
          <p:nvGrpSpPr>
            <p:cNvPr id="10247" name="Group 6"/>
            <p:cNvGrpSpPr>
              <a:grpSpLocks/>
            </p:cNvGrpSpPr>
            <p:nvPr/>
          </p:nvGrpSpPr>
          <p:grpSpPr bwMode="auto">
            <a:xfrm>
              <a:off x="1509" y="1511"/>
              <a:ext cx="3417" cy="778"/>
              <a:chOff x="1509" y="1219"/>
              <a:chExt cx="3417" cy="778"/>
            </a:xfrm>
          </p:grpSpPr>
          <p:sp>
            <p:nvSpPr>
              <p:cNvPr id="10260" name="Rectangle 7"/>
              <p:cNvSpPr>
                <a:spLocks noChangeArrowheads="1"/>
              </p:cNvSpPr>
              <p:nvPr/>
            </p:nvSpPr>
            <p:spPr bwMode="auto">
              <a:xfrm>
                <a:off x="2923" y="1219"/>
                <a:ext cx="57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algn="ctr"/>
                <a:r>
                  <a:rPr lang="pt-BR" sz="2000">
                    <a:solidFill>
                      <a:schemeClr val="tx2"/>
                    </a:solidFill>
                    <a:latin typeface="Arial" charset="0"/>
                  </a:rPr>
                  <a:t>Recife</a:t>
                </a:r>
              </a:p>
            </p:txBody>
          </p:sp>
          <p:sp>
            <p:nvSpPr>
              <p:cNvPr id="10261" name="Rectangle 8"/>
              <p:cNvSpPr>
                <a:spLocks noChangeArrowheads="1"/>
              </p:cNvSpPr>
              <p:nvPr/>
            </p:nvSpPr>
            <p:spPr bwMode="auto">
              <a:xfrm>
                <a:off x="1509" y="1747"/>
                <a:ext cx="341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algn="ctr"/>
                <a:r>
                  <a:rPr lang="pt-BR" sz="2000">
                    <a:solidFill>
                      <a:schemeClr val="tx2"/>
                    </a:solidFill>
                    <a:latin typeface="Arial" charset="0"/>
                  </a:rPr>
                  <a:t>  Camaragibe    	    Moreno                      Olinda</a:t>
                </a:r>
              </a:p>
            </p:txBody>
          </p:sp>
          <p:sp>
            <p:nvSpPr>
              <p:cNvPr id="10262" name="Line 9"/>
              <p:cNvSpPr>
                <a:spLocks noChangeShapeType="1"/>
              </p:cNvSpPr>
              <p:nvPr/>
            </p:nvSpPr>
            <p:spPr bwMode="auto">
              <a:xfrm flipH="1">
                <a:off x="2054" y="1440"/>
                <a:ext cx="1056" cy="3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263" name="Line 10"/>
              <p:cNvSpPr>
                <a:spLocks noChangeShapeType="1"/>
              </p:cNvSpPr>
              <p:nvPr/>
            </p:nvSpPr>
            <p:spPr bwMode="auto">
              <a:xfrm>
                <a:off x="3206" y="1440"/>
                <a:ext cx="0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264" name="Line 11"/>
              <p:cNvSpPr>
                <a:spLocks noChangeShapeType="1"/>
              </p:cNvSpPr>
              <p:nvPr/>
            </p:nvSpPr>
            <p:spPr bwMode="auto">
              <a:xfrm>
                <a:off x="3350" y="1440"/>
                <a:ext cx="1392" cy="3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pSp>
          <p:nvGrpSpPr>
            <p:cNvPr id="10248" name="Group 12"/>
            <p:cNvGrpSpPr>
              <a:grpSpLocks/>
            </p:cNvGrpSpPr>
            <p:nvPr/>
          </p:nvGrpSpPr>
          <p:grpSpPr bwMode="auto">
            <a:xfrm>
              <a:off x="1644" y="2663"/>
              <a:ext cx="3329" cy="778"/>
              <a:chOff x="1644" y="2371"/>
              <a:chExt cx="3329" cy="778"/>
            </a:xfrm>
          </p:grpSpPr>
          <p:sp>
            <p:nvSpPr>
              <p:cNvPr id="10255" name="Rectangle 13"/>
              <p:cNvSpPr>
                <a:spLocks noChangeArrowheads="1"/>
              </p:cNvSpPr>
              <p:nvPr/>
            </p:nvSpPr>
            <p:spPr bwMode="auto">
              <a:xfrm>
                <a:off x="3017" y="2371"/>
                <a:ext cx="57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algn="ctr"/>
                <a:r>
                  <a:rPr lang="pt-BR" sz="2000">
                    <a:solidFill>
                      <a:schemeClr val="tx2"/>
                    </a:solidFill>
                    <a:latin typeface="Arial" charset="0"/>
                  </a:rPr>
                  <a:t>Recife</a:t>
                </a:r>
              </a:p>
            </p:txBody>
          </p:sp>
          <p:sp>
            <p:nvSpPr>
              <p:cNvPr id="10256" name="Rectangle 14"/>
              <p:cNvSpPr>
                <a:spLocks noChangeArrowheads="1"/>
              </p:cNvSpPr>
              <p:nvPr/>
            </p:nvSpPr>
            <p:spPr bwMode="auto">
              <a:xfrm>
                <a:off x="1644" y="2899"/>
                <a:ext cx="332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algn="ctr"/>
                <a:r>
                  <a:rPr lang="pt-BR" sz="2000">
                    <a:latin typeface="Arial" charset="0"/>
                  </a:rPr>
                  <a:t> </a:t>
                </a:r>
                <a:r>
                  <a:rPr lang="pt-BR" sz="2000">
                    <a:solidFill>
                      <a:schemeClr val="tx2"/>
                    </a:solidFill>
                    <a:latin typeface="Arial" charset="0"/>
                  </a:rPr>
                  <a:t>Camaragibe</a:t>
                </a:r>
                <a:r>
                  <a:rPr lang="pt-BR" sz="2000">
                    <a:latin typeface="Arial" charset="0"/>
                  </a:rPr>
                  <a:t> </a:t>
                </a:r>
                <a:r>
                  <a:rPr lang="pt-BR" sz="2000">
                    <a:solidFill>
                      <a:schemeClr val="tx2"/>
                    </a:solidFill>
                    <a:latin typeface="Arial" charset="0"/>
                  </a:rPr>
                  <a:t>	  Moreno                      Olinda</a:t>
                </a:r>
              </a:p>
            </p:txBody>
          </p:sp>
          <p:sp>
            <p:nvSpPr>
              <p:cNvPr id="10257" name="Line 15"/>
              <p:cNvSpPr>
                <a:spLocks noChangeShapeType="1"/>
              </p:cNvSpPr>
              <p:nvPr/>
            </p:nvSpPr>
            <p:spPr bwMode="auto">
              <a:xfrm flipH="1">
                <a:off x="2150" y="2592"/>
                <a:ext cx="1056" cy="3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258" name="Line 16"/>
              <p:cNvSpPr>
                <a:spLocks noChangeShapeType="1"/>
              </p:cNvSpPr>
              <p:nvPr/>
            </p:nvSpPr>
            <p:spPr bwMode="auto">
              <a:xfrm>
                <a:off x="3302" y="2592"/>
                <a:ext cx="0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259" name="Line 17"/>
              <p:cNvSpPr>
                <a:spLocks noChangeShapeType="1"/>
              </p:cNvSpPr>
              <p:nvPr/>
            </p:nvSpPr>
            <p:spPr bwMode="auto">
              <a:xfrm>
                <a:off x="3446" y="2592"/>
                <a:ext cx="1392" cy="3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sp>
          <p:nvSpPr>
            <p:cNvPr id="10249" name="Rectangle 18"/>
            <p:cNvSpPr>
              <a:spLocks noChangeArrowheads="1"/>
            </p:cNvSpPr>
            <p:nvPr/>
          </p:nvSpPr>
          <p:spPr bwMode="auto">
            <a:xfrm>
              <a:off x="1175" y="3719"/>
              <a:ext cx="178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pt-BR" sz="2000">
                  <a:solidFill>
                    <a:schemeClr val="tx2"/>
                  </a:solidFill>
                  <a:latin typeface="Arial" charset="0"/>
                </a:rPr>
                <a:t>Carpina 	Goiana</a:t>
              </a:r>
            </a:p>
          </p:txBody>
        </p:sp>
        <p:sp>
          <p:nvSpPr>
            <p:cNvPr id="10250" name="Line 19"/>
            <p:cNvSpPr>
              <a:spLocks noChangeShapeType="1"/>
            </p:cNvSpPr>
            <p:nvPr/>
          </p:nvSpPr>
          <p:spPr bwMode="auto">
            <a:xfrm flipH="1">
              <a:off x="1286" y="3460"/>
              <a:ext cx="624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251" name="Line 20"/>
            <p:cNvSpPr>
              <a:spLocks noChangeShapeType="1"/>
            </p:cNvSpPr>
            <p:nvPr/>
          </p:nvSpPr>
          <p:spPr bwMode="auto">
            <a:xfrm>
              <a:off x="1910" y="3460"/>
              <a:ext cx="528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252" name="Rectangle 21"/>
            <p:cNvSpPr>
              <a:spLocks noChangeArrowheads="1"/>
            </p:cNvSpPr>
            <p:nvPr/>
          </p:nvSpPr>
          <p:spPr bwMode="auto">
            <a:xfrm>
              <a:off x="2490" y="968"/>
              <a:ext cx="1384" cy="2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253" name="Rectangle 22"/>
            <p:cNvSpPr>
              <a:spLocks noChangeArrowheads="1"/>
            </p:cNvSpPr>
            <p:nvPr/>
          </p:nvSpPr>
          <p:spPr bwMode="auto">
            <a:xfrm>
              <a:off x="1386" y="1544"/>
              <a:ext cx="3736" cy="80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254" name="Rectangle 23"/>
            <p:cNvSpPr>
              <a:spLocks noChangeArrowheads="1"/>
            </p:cNvSpPr>
            <p:nvPr/>
          </p:nvSpPr>
          <p:spPr bwMode="auto">
            <a:xfrm>
              <a:off x="810" y="2648"/>
              <a:ext cx="4936" cy="13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E40B3E-47F3-42E7-A905-D5790B524AD1}" type="slidenum">
              <a:rPr lang="pt-BR" smtClean="0"/>
              <a:pPr/>
              <a:t>8</a:t>
            </a:fld>
            <a:endParaRPr lang="pt-BR" smtClean="0"/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title"/>
          </p:nvPr>
        </p:nvSpPr>
        <p:spPr>
          <a:xfrm>
            <a:off x="688975" y="381000"/>
            <a:ext cx="8783638" cy="960438"/>
          </a:xfrm>
        </p:spPr>
        <p:txBody>
          <a:bodyPr/>
          <a:lstStyle/>
          <a:p>
            <a:pPr eaLnBrk="1" hangingPunct="1"/>
            <a:r>
              <a:rPr lang="pt-BR" sz="3200" smtClean="0"/>
              <a:t>Solucionando o problema: </a:t>
            </a:r>
            <a:br>
              <a:rPr lang="pt-BR" sz="3200" smtClean="0"/>
            </a:br>
            <a:r>
              <a:rPr lang="pt-BR" sz="3200" smtClean="0"/>
              <a:t>formulação, busca e execução</a:t>
            </a:r>
          </a:p>
        </p:txBody>
      </p:sp>
      <p:sp>
        <p:nvSpPr>
          <p:cNvPr id="11268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20750" y="1773238"/>
            <a:ext cx="8782050" cy="4608512"/>
          </a:xfrm>
        </p:spPr>
        <p:txBody>
          <a:bodyPr/>
          <a:lstStyle/>
          <a:p>
            <a:pPr eaLnBrk="1" hangingPunct="1"/>
            <a:r>
              <a:rPr lang="pt-BR" smtClean="0">
                <a:solidFill>
                  <a:srgbClr val="800080"/>
                </a:solidFill>
              </a:rPr>
              <a:t>Formulação do problema e do objetivo</a:t>
            </a:r>
            <a:r>
              <a:rPr lang="pt-BR" smtClean="0"/>
              <a:t> (manual)</a:t>
            </a:r>
          </a:p>
          <a:p>
            <a:pPr lvl="1" eaLnBrk="1" hangingPunct="1"/>
            <a:r>
              <a:rPr lang="pt-BR" smtClean="0"/>
              <a:t>quais são os estados e as ações a considerar?</a:t>
            </a:r>
          </a:p>
          <a:p>
            <a:pPr lvl="1" eaLnBrk="1" hangingPunct="1"/>
            <a:r>
              <a:rPr lang="pt-BR" smtClean="0"/>
              <a:t>qual é (e como representar) o objetivo?</a:t>
            </a:r>
          </a:p>
          <a:p>
            <a:pPr eaLnBrk="1" hangingPunct="1"/>
            <a:r>
              <a:rPr lang="pt-BR" smtClean="0">
                <a:solidFill>
                  <a:srgbClr val="800080"/>
                </a:solidFill>
              </a:rPr>
              <a:t>Busca</a:t>
            </a:r>
            <a:r>
              <a:rPr lang="pt-BR" smtClean="0"/>
              <a:t> (processo automático)</a:t>
            </a:r>
          </a:p>
          <a:p>
            <a:pPr lvl="1" eaLnBrk="1" hangingPunct="1"/>
            <a:r>
              <a:rPr lang="pt-BR" smtClean="0"/>
              <a:t>processo que gera/analisa seqüências de ações para alcançar um objetivo</a:t>
            </a:r>
          </a:p>
          <a:p>
            <a:pPr lvl="1" eaLnBrk="1" hangingPunct="1"/>
            <a:r>
              <a:rPr lang="pt-BR" smtClean="0">
                <a:solidFill>
                  <a:srgbClr val="990099"/>
                </a:solidFill>
              </a:rPr>
              <a:t>solução</a:t>
            </a:r>
            <a:r>
              <a:rPr lang="pt-BR" smtClean="0"/>
              <a:t> = caminho entre estado inicial e estado final.</a:t>
            </a:r>
          </a:p>
          <a:p>
            <a:pPr eaLnBrk="1" hangingPunct="1"/>
            <a:r>
              <a:rPr lang="pt-BR" smtClean="0">
                <a:solidFill>
                  <a:srgbClr val="800080"/>
                </a:solidFill>
              </a:rPr>
              <a:t>Execução</a:t>
            </a:r>
            <a:r>
              <a:rPr lang="pt-BR" smtClean="0"/>
              <a:t> (manual ou automática)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9DC2904-5454-4CF5-8F2A-250573233177}" type="slidenum">
              <a:rPr lang="pt-BR" smtClean="0"/>
              <a:pPr/>
              <a:t>9</a:t>
            </a:fld>
            <a:endParaRPr lang="pt-BR" smtClean="0"/>
          </a:p>
        </p:txBody>
      </p:sp>
      <p:sp>
        <p:nvSpPr>
          <p:cNvPr id="12291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49313" y="1762125"/>
            <a:ext cx="8782050" cy="4691063"/>
          </a:xfrm>
        </p:spPr>
        <p:txBody>
          <a:bodyPr/>
          <a:lstStyle/>
          <a:p>
            <a:pPr eaLnBrk="1" hangingPunct="1"/>
            <a:r>
              <a:rPr lang="pt-BR" smtClean="0"/>
              <a:t>Custo total da busca =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smtClean="0"/>
              <a:t>    custo de busca (tempo e memória) </a:t>
            </a:r>
            <a:r>
              <a:rPr lang="pt-BR" smtClean="0">
                <a:solidFill>
                  <a:srgbClr val="990099"/>
                </a:solidFill>
              </a:rPr>
              <a:t>-&gt; busca da solução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b="1" smtClean="0">
                <a:solidFill>
                  <a:schemeClr val="tx2"/>
                </a:solidFill>
              </a:rPr>
              <a:t>+ </a:t>
            </a:r>
            <a:r>
              <a:rPr lang="pt-BR" smtClean="0"/>
              <a:t>custo do caminho </a:t>
            </a:r>
            <a:r>
              <a:rPr lang="pt-BR" smtClean="0">
                <a:solidFill>
                  <a:srgbClr val="990099"/>
                </a:solidFill>
              </a:rPr>
              <a:t>-&gt; execução da solução</a:t>
            </a:r>
          </a:p>
          <a:p>
            <a:pPr eaLnBrk="1" hangingPunct="1"/>
            <a:r>
              <a:rPr lang="pt-BR" smtClean="0"/>
              <a:t>Espaço de estados grande</a:t>
            </a:r>
          </a:p>
          <a:p>
            <a:pPr lvl="1" eaLnBrk="1" hangingPunct="1"/>
            <a:r>
              <a:rPr lang="pt-BR" smtClean="0"/>
              <a:t>compromisso (conflito) entre determinar </a:t>
            </a:r>
          </a:p>
          <a:p>
            <a:pPr lvl="2" eaLnBrk="1" hangingPunct="1"/>
            <a:r>
              <a:rPr lang="pt-BR" smtClean="0"/>
              <a:t>a </a:t>
            </a:r>
            <a:r>
              <a:rPr lang="pt-BR" smtClean="0">
                <a:solidFill>
                  <a:srgbClr val="990099"/>
                </a:solidFill>
              </a:rPr>
              <a:t>melhor solução</a:t>
            </a:r>
            <a:r>
              <a:rPr lang="pt-BR" smtClean="0"/>
              <a:t> em termos de custo do caminho e </a:t>
            </a:r>
          </a:p>
          <a:p>
            <a:pPr lvl="2" eaLnBrk="1" hangingPunct="1"/>
            <a:r>
              <a:rPr lang="pt-BR" smtClean="0"/>
              <a:t>a </a:t>
            </a:r>
            <a:r>
              <a:rPr lang="pt-BR" smtClean="0">
                <a:solidFill>
                  <a:srgbClr val="990099"/>
                </a:solidFill>
              </a:rPr>
              <a:t>melhor solução</a:t>
            </a:r>
            <a:r>
              <a:rPr lang="pt-BR" smtClean="0"/>
              <a:t> em termos de custo computacional</a:t>
            </a:r>
            <a:endParaRPr lang="pt-BR" smtClean="0">
              <a:solidFill>
                <a:srgbClr val="990099"/>
              </a:solidFill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title"/>
          </p:nvPr>
        </p:nvSpPr>
        <p:spPr>
          <a:xfrm>
            <a:off x="688975" y="406400"/>
            <a:ext cx="8783638" cy="790575"/>
          </a:xfrm>
          <a:noFill/>
        </p:spPr>
        <p:txBody>
          <a:bodyPr/>
          <a:lstStyle/>
          <a:p>
            <a:pPr eaLnBrk="1" hangingPunct="1"/>
            <a:r>
              <a:rPr lang="pt-BR" smtClean="0"/>
              <a:t>Custo da Busca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no grafico">
  <a:themeElements>
    <a:clrScheme name="Plano grafico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Plano grafic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Plano grafico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Office\Templates\Estruturas de apresentação\Plano grafico.pot</Template>
  <TotalTime>5202</TotalTime>
  <Words>1589</Words>
  <Application>Microsoft Office PowerPoint</Application>
  <PresentationFormat>Personalizar</PresentationFormat>
  <Paragraphs>297</Paragraphs>
  <Slides>31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31</vt:i4>
      </vt:variant>
    </vt:vector>
  </HeadingPairs>
  <TitlesOfParts>
    <vt:vector size="38" baseType="lpstr">
      <vt:lpstr>Tahoma</vt:lpstr>
      <vt:lpstr>Arial</vt:lpstr>
      <vt:lpstr>Wingdings</vt:lpstr>
      <vt:lpstr>Times New Roman</vt:lpstr>
      <vt:lpstr>Symbol</vt:lpstr>
      <vt:lpstr>Plano grafico</vt:lpstr>
      <vt:lpstr>Microsoft Clip Gallery</vt:lpstr>
      <vt:lpstr>Introdução aos Agentes Inteligentes  Resolução de Problemas de Busca</vt:lpstr>
      <vt:lpstr>Plano da aula</vt:lpstr>
      <vt:lpstr>Um problema de busca em IA pode ser  definido em termos de...</vt:lpstr>
      <vt:lpstr>Algumas definições</vt:lpstr>
      <vt:lpstr>Em outras palavras... Um problema de busca pode ser  definido em termos de:</vt:lpstr>
      <vt:lpstr>Espaço de Estados</vt:lpstr>
      <vt:lpstr>Exemplo: viajar de Recife a Juazeiro</vt:lpstr>
      <vt:lpstr>Solucionando o problema:  formulação, busca e execução</vt:lpstr>
      <vt:lpstr>Custo da Busca</vt:lpstr>
      <vt:lpstr>Exemplos de Formulação de problema  Jogo de 8 números</vt:lpstr>
      <vt:lpstr>Árvore de busca para o  Jogo dos 8 números</vt:lpstr>
      <vt:lpstr>Exemplos de formulação de problema</vt:lpstr>
      <vt:lpstr>Custo do caminho diferente  =&gt; Solução diferente</vt:lpstr>
      <vt:lpstr>Slide 14</vt:lpstr>
      <vt:lpstr>Slide 15</vt:lpstr>
      <vt:lpstr>Exemplo: viajar de Recife a Juazeiro</vt:lpstr>
      <vt:lpstr>Importância da formulação  Ex.: Jogo das 8 Rainhas</vt:lpstr>
      <vt:lpstr>Formulações para 8 Rainhas</vt:lpstr>
      <vt:lpstr>Aplicações de Busca: “Toy Problems”</vt:lpstr>
      <vt:lpstr>Aplicações de Busca: Problemas Reais</vt:lpstr>
      <vt:lpstr>Aplicações de Busca: Problemas Reais</vt:lpstr>
      <vt:lpstr>Problemas de Busca </vt:lpstr>
      <vt:lpstr>Solucionando o problema:  formulação, busca e execução</vt:lpstr>
      <vt:lpstr>Busca em Espaço de Estados</vt:lpstr>
      <vt:lpstr>Espaço de estados - Relembrando...</vt:lpstr>
      <vt:lpstr>Busca em Espaço de Estados Algoritmo de Geração e Teste</vt:lpstr>
      <vt:lpstr>Busca em Espaço de Estados Implementação do Algoritmo</vt:lpstr>
      <vt:lpstr>Busca em Espaço de Estados  Implementação do Algoritmo </vt:lpstr>
      <vt:lpstr>Métodos de Busca</vt:lpstr>
      <vt:lpstr>Critérios de Avaliação das  Estratégias de Busca</vt:lpstr>
      <vt:lpstr>Próxima aula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Representação do Conhecimento</dc:title>
  <dc:creator>Departamento de Informática</dc:creator>
  <cp:lastModifiedBy>fab</cp:lastModifiedBy>
  <cp:revision>573</cp:revision>
  <cp:lastPrinted>1999-08-26T17:52:17Z</cp:lastPrinted>
  <dcterms:created xsi:type="dcterms:W3CDTF">1997-10-22T21:28:29Z</dcterms:created>
  <dcterms:modified xsi:type="dcterms:W3CDTF">2018-04-17T15:45:45Z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3</vt:i4>
  </property>
  <property fmtid="{D5CDD505-2E9C-101B-9397-08002B2CF9AE}" pid="7" name="MailAddress">
    <vt:lpwstr>fab@di.ufpe.br</vt:lpwstr>
  </property>
  <property fmtid="{D5CDD505-2E9C-101B-9397-08002B2CF9AE}" pid="8" name="HomePage">
    <vt:lpwstr>www.di.ufpe.br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C:\Meus documentos\aulas-geral</vt:lpwstr>
  </property>
</Properties>
</file>