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16" r:id="rId2"/>
    <p:sldId id="323" r:id="rId3"/>
    <p:sldId id="324" r:id="rId4"/>
    <p:sldId id="325" r:id="rId5"/>
    <p:sldId id="334" r:id="rId6"/>
    <p:sldId id="328" r:id="rId7"/>
    <p:sldId id="329" r:id="rId8"/>
    <p:sldId id="326" r:id="rId9"/>
    <p:sldId id="335" r:id="rId10"/>
    <p:sldId id="330" r:id="rId11"/>
    <p:sldId id="331" r:id="rId12"/>
    <p:sldId id="332" r:id="rId13"/>
    <p:sldId id="321" r:id="rId14"/>
  </p:sldIdLst>
  <p:sldSz cx="10333038" cy="6858000"/>
  <p:notesSz cx="6689725" cy="99663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24" y="-114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0950" y="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785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0950" y="9467850"/>
            <a:ext cx="28987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fld id="{1C5F8F72-DD1A-4825-B098-C3021F3C5879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28677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69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2872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730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873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8735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8736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37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38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8741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8742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8743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8A1DF1-C86E-46EB-8F04-16623999E66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F66E6-5174-4A5A-BE8E-39F921EF8D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73938" y="115888"/>
            <a:ext cx="2227262" cy="5599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115888"/>
            <a:ext cx="6532563" cy="5599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49CED-8DAD-4804-ACBF-705B5C33129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975" y="115888"/>
            <a:ext cx="8783638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819150" y="1600200"/>
            <a:ext cx="878205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74700" y="6248400"/>
            <a:ext cx="215265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30600" y="6248400"/>
            <a:ext cx="3271838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405688" y="6248400"/>
            <a:ext cx="2152650" cy="457200"/>
          </a:xfrm>
        </p:spPr>
        <p:txBody>
          <a:bodyPr/>
          <a:lstStyle>
            <a:lvl1pPr>
              <a:defRPr/>
            </a:lvl1pPr>
          </a:lstStyle>
          <a:p>
            <a:fld id="{1BD4E614-5BA3-451F-B131-0C0B5361044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E6DF2-D8F1-4F51-A8D6-BBF6EE787FB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1E47A-6A44-4A6E-9D33-DD03B2E98BD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19150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86375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FC474-9506-4A21-B62D-E804F50F5CC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4944F-BD35-4269-877F-4457CFD596A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1CAD0-ACA7-4811-B3F4-927F20F5591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AB2B8-CA3A-4FCF-A847-0F5CE35A721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5C12-CBA6-45B5-B6D3-0AB4102CCB1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328D-5F9E-444B-9654-385591A66BB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765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2767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770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2771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115888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771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9150" y="16002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E42C69-2241-4188-92C9-ED0CF40B1EA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F1E6402-5E79-45F5-82EF-1F9561520823}" type="slidenum">
              <a:rPr lang="pt-BR"/>
              <a:pPr/>
              <a:t>1</a:t>
            </a:fld>
            <a:endParaRPr lang="pt-B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6500" y="1700213"/>
            <a:ext cx="8191500" cy="1143000"/>
          </a:xfrm>
        </p:spPr>
        <p:txBody>
          <a:bodyPr/>
          <a:lstStyle/>
          <a:p>
            <a:pPr algn="l">
              <a:spcBef>
                <a:spcPct val="80000"/>
              </a:spcBef>
            </a:pPr>
            <a:r>
              <a:rPr lang="pt-BR" sz="3200"/>
              <a:t>Introdução aos Agentes Inteligentes</a:t>
            </a:r>
            <a:br>
              <a:rPr lang="pt-BR" sz="3200"/>
            </a:br>
            <a:r>
              <a:rPr lang="pt-BR" sz="3200"/>
              <a:t> </a:t>
            </a:r>
            <a:r>
              <a:rPr lang="pt-BR" sz="2800"/>
              <a:t>Inventando Funções Heurísticas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621088"/>
            <a:ext cx="7232650" cy="1320800"/>
          </a:xfrm>
        </p:spPr>
        <p:txBody>
          <a:bodyPr/>
          <a:lstStyle/>
          <a:p>
            <a:r>
              <a:rPr lang="pt-BR" dirty="0"/>
              <a:t>Flávia </a:t>
            </a:r>
            <a:r>
              <a:rPr lang="pt-BR" dirty="0" smtClean="0"/>
              <a:t>Barros &amp; Ricardo Prudêncio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071D-B6A3-4CC4-939B-EEA9FCEB9990}" type="slidenum">
              <a:rPr lang="pt-BR"/>
              <a:pPr/>
              <a:t>10</a:t>
            </a:fld>
            <a:endParaRPr lang="pt-B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44488"/>
            <a:ext cx="8783638" cy="762000"/>
          </a:xfrm>
        </p:spPr>
        <p:txBody>
          <a:bodyPr/>
          <a:lstStyle/>
          <a:p>
            <a:r>
              <a:rPr lang="pt-BR"/>
              <a:t>Qualidade da função heurística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724400"/>
          </a:xfrm>
        </p:spPr>
        <p:txBody>
          <a:bodyPr/>
          <a:lstStyle/>
          <a:p>
            <a:r>
              <a:rPr lang="pt-BR" sz="2400"/>
              <a:t> </a:t>
            </a:r>
            <a:r>
              <a:rPr lang="pt-BR"/>
              <a:t>Medida através do </a:t>
            </a:r>
            <a:r>
              <a:rPr lang="pt-BR">
                <a:solidFill>
                  <a:srgbClr val="800080"/>
                </a:solidFill>
              </a:rPr>
              <a:t>fator de expansão efetivo (b*)</a:t>
            </a:r>
          </a:p>
          <a:p>
            <a:pPr lvl="1"/>
            <a:r>
              <a:rPr lang="pt-BR"/>
              <a:t>b* é o fator de expansão de uma </a:t>
            </a:r>
            <a:r>
              <a:rPr lang="pt-BR">
                <a:solidFill>
                  <a:srgbClr val="800080"/>
                </a:solidFill>
              </a:rPr>
              <a:t>árvore uniforme</a:t>
            </a:r>
            <a:r>
              <a:rPr lang="pt-BR"/>
              <a:t> com N nós e nível de profundidade d</a:t>
            </a:r>
          </a:p>
          <a:p>
            <a:pPr lvl="1"/>
            <a:r>
              <a:rPr lang="pt-BR" i="1"/>
              <a:t>N = 1 + b* + (b*)2 + ... + (b*)d</a:t>
            </a:r>
            <a:r>
              <a:rPr lang="pt-BR"/>
              <a:t> , onde </a:t>
            </a:r>
          </a:p>
          <a:p>
            <a:pPr lvl="2"/>
            <a:r>
              <a:rPr lang="pt-BR" sz="2000"/>
              <a:t>N = total de nós expandidos para uma instância de problema</a:t>
            </a:r>
          </a:p>
          <a:p>
            <a:pPr lvl="2"/>
            <a:r>
              <a:rPr lang="pt-BR" sz="2000"/>
              <a:t>d = profundidade da solução</a:t>
            </a:r>
          </a:p>
          <a:p>
            <a:r>
              <a:rPr lang="pt-BR"/>
              <a:t>Mede-se empiricamente a qualidade de </a:t>
            </a:r>
            <a:r>
              <a:rPr lang="pt-BR" i="1"/>
              <a:t>h </a:t>
            </a:r>
            <a:r>
              <a:rPr lang="pt-BR"/>
              <a:t>a partir do conjunto de valores experimentais de </a:t>
            </a:r>
            <a:r>
              <a:rPr lang="pt-BR" i="1"/>
              <a:t>N</a:t>
            </a:r>
            <a:r>
              <a:rPr lang="pt-BR"/>
              <a:t> e </a:t>
            </a:r>
            <a:r>
              <a:rPr lang="pt-BR" i="1"/>
              <a:t>d</a:t>
            </a:r>
            <a:r>
              <a:rPr lang="pt-BR"/>
              <a:t>. </a:t>
            </a:r>
          </a:p>
          <a:p>
            <a:pPr lvl="1"/>
            <a:r>
              <a:rPr lang="pt-BR">
                <a:solidFill>
                  <a:srgbClr val="800080"/>
                </a:solidFill>
              </a:rPr>
              <a:t>uma boa função heurística terá o b* muito próximo de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EA24-F8BC-4A7E-88AC-29EC3A7988F9}" type="slidenum">
              <a:rPr lang="pt-BR"/>
              <a:pPr/>
              <a:t>11</a:t>
            </a:fld>
            <a:endParaRPr lang="pt-B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44488"/>
            <a:ext cx="8783638" cy="685800"/>
          </a:xfrm>
        </p:spPr>
        <p:txBody>
          <a:bodyPr/>
          <a:lstStyle/>
          <a:p>
            <a:r>
              <a:rPr lang="pt-BR"/>
              <a:t>Qualidade da função heurística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52600"/>
            <a:ext cx="8961438" cy="3505200"/>
          </a:xfrm>
        </p:spPr>
        <p:txBody>
          <a:bodyPr/>
          <a:lstStyle/>
          <a:p>
            <a:r>
              <a:rPr lang="pt-BR"/>
              <a:t>Observações:</a:t>
            </a:r>
          </a:p>
          <a:p>
            <a:pPr lvl="1"/>
            <a:r>
              <a:rPr lang="pt-BR"/>
              <a:t>Se  o </a:t>
            </a:r>
            <a:r>
              <a:rPr lang="pt-BR">
                <a:solidFill>
                  <a:srgbClr val="800080"/>
                </a:solidFill>
              </a:rPr>
              <a:t>custo de execução</a:t>
            </a:r>
            <a:r>
              <a:rPr lang="pt-BR"/>
              <a:t> da função heurística for maior do que expandir os nós, então ela </a:t>
            </a:r>
            <a:r>
              <a:rPr lang="pt-BR" i="1"/>
              <a:t>não</a:t>
            </a:r>
            <a:r>
              <a:rPr lang="pt-BR"/>
              <a:t> deve ser usada. </a:t>
            </a:r>
          </a:p>
          <a:p>
            <a:pPr lvl="1"/>
            <a:r>
              <a:rPr lang="pt-BR"/>
              <a:t>uma boa função heurística deve ser </a:t>
            </a:r>
            <a:r>
              <a:rPr lang="pt-BR" i="1">
                <a:solidFill>
                  <a:srgbClr val="800080"/>
                </a:solidFill>
              </a:rPr>
              <a:t>eficiente</a:t>
            </a:r>
            <a:r>
              <a:rPr lang="pt-BR"/>
              <a:t> e </a:t>
            </a:r>
            <a:r>
              <a:rPr lang="pt-BR" i="1">
                <a:solidFill>
                  <a:srgbClr val="800080"/>
                </a:solidFill>
              </a:rPr>
              <a:t>econômica</a:t>
            </a:r>
            <a:r>
              <a:rPr lang="pt-BR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306ED-BF92-435C-B616-85D7476BD78A}" type="slidenum">
              <a:rPr lang="pt-BR"/>
              <a:pPr/>
              <a:t>12</a:t>
            </a:fld>
            <a:endParaRPr lang="pt-B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509588"/>
            <a:ext cx="8783638" cy="579437"/>
          </a:xfrm>
        </p:spPr>
        <p:txBody>
          <a:bodyPr/>
          <a:lstStyle/>
          <a:p>
            <a:r>
              <a:rPr lang="pt-BR"/>
              <a:t>Experimento com 100 problemas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5791200"/>
            <a:ext cx="9067800" cy="60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200"/>
              <a:t>Uma boa função heurística terá o </a:t>
            </a:r>
            <a:r>
              <a:rPr lang="pt-BR" sz="2200" i="1"/>
              <a:t>b*</a:t>
            </a:r>
            <a:r>
              <a:rPr lang="pt-BR" sz="2200"/>
              <a:t> muito próximo de 1.</a:t>
            </a:r>
          </a:p>
        </p:txBody>
      </p:sp>
      <p:pic>
        <p:nvPicPr>
          <p:cNvPr id="50180" name="Picture 4" descr="fig04_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676400"/>
            <a:ext cx="10180638" cy="3627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C1BE-B929-4B5D-A387-4A86E3D53FEC}" type="slidenum">
              <a:rPr lang="pt-BR"/>
              <a:pPr/>
              <a:t>13</a:t>
            </a:fld>
            <a:endParaRPr lang="pt-B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Próxima aula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19150" y="1690688"/>
            <a:ext cx="8782050" cy="4114800"/>
          </a:xfrm>
        </p:spPr>
        <p:txBody>
          <a:bodyPr/>
          <a:lstStyle/>
          <a:p>
            <a:r>
              <a:rPr lang="pt-BR"/>
              <a:t> Algoritmos de Melhorias Iterativas</a:t>
            </a:r>
          </a:p>
          <a:p>
            <a:r>
              <a:rPr lang="pt-BR"/>
              <a:t> Solução de Problemas com restrições</a:t>
            </a:r>
          </a:p>
          <a:p>
            <a:pPr lvl="1"/>
            <a:r>
              <a:rPr lang="pt-BR" i="1"/>
              <a:t>Constraint satisfaction problem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AE516-0148-4027-B11F-8AFD1C70013C}" type="slidenum">
              <a:rPr lang="pt-BR"/>
              <a:pPr/>
              <a:t>2</a:t>
            </a:fld>
            <a:endParaRPr 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36550"/>
            <a:ext cx="8783638" cy="701675"/>
          </a:xfrm>
          <a:noFill/>
          <a:ln/>
        </p:spPr>
        <p:txBody>
          <a:bodyPr lIns="92075" tIns="46038" rIns="92075" bIns="46038" anchor="ctr">
            <a:spAutoFit/>
          </a:bodyPr>
          <a:lstStyle/>
          <a:p>
            <a:r>
              <a:rPr lang="pt-BR"/>
              <a:t>Inventando Funções Heurísticas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902700" cy="4848225"/>
          </a:xfrm>
          <a:noFill/>
          <a:ln/>
        </p:spPr>
        <p:txBody>
          <a:bodyPr lIns="92075" tIns="46038" rIns="92075" bIns="46038"/>
          <a:lstStyle/>
          <a:p>
            <a:r>
              <a:rPr lang="pt-BR"/>
              <a:t>Como escolher uma boa função heurística</a:t>
            </a:r>
            <a:r>
              <a:rPr lang="pt-BR" i="1"/>
              <a:t> h </a:t>
            </a:r>
            <a:r>
              <a:rPr lang="pt-BR"/>
              <a:t>?</a:t>
            </a:r>
          </a:p>
          <a:p>
            <a:pPr lvl="1"/>
            <a:r>
              <a:rPr lang="pt-BR" i="1"/>
              <a:t>h</a:t>
            </a:r>
            <a:r>
              <a:rPr lang="pt-BR"/>
              <a:t> depende de cada problema particular.</a:t>
            </a:r>
          </a:p>
          <a:p>
            <a:pPr lvl="1"/>
            <a:r>
              <a:rPr lang="pt-BR" i="1"/>
              <a:t>h</a:t>
            </a:r>
            <a:r>
              <a:rPr lang="pt-BR"/>
              <a:t> deve ser </a:t>
            </a:r>
            <a:r>
              <a:rPr lang="pt-BR" i="1"/>
              <a:t>admissível</a:t>
            </a:r>
            <a:r>
              <a:rPr lang="pt-BR" b="1" i="1"/>
              <a:t> </a:t>
            </a:r>
            <a:endParaRPr lang="pt-BR"/>
          </a:p>
          <a:p>
            <a:pPr lvl="2"/>
            <a:r>
              <a:rPr lang="pt-BR"/>
              <a:t>i.e., não superestimar o custo real da solução </a:t>
            </a:r>
          </a:p>
          <a:p>
            <a:r>
              <a:rPr lang="pt-BR"/>
              <a:t>Existem estratégias genéricas para definir </a:t>
            </a:r>
            <a:r>
              <a:rPr lang="pt-BR" i="1"/>
              <a:t>h </a:t>
            </a:r>
            <a:r>
              <a:rPr lang="pt-BR"/>
              <a:t>: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/>
              <a:t>1) Relaxar restrições do problema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/>
              <a:t>2) “Aprender” a heurística pela experiência </a:t>
            </a:r>
          </a:p>
          <a:p>
            <a:pPr lvl="2">
              <a:lnSpc>
                <a:spcPct val="110000"/>
              </a:lnSpc>
            </a:pPr>
            <a:r>
              <a:rPr lang="pt-BR"/>
              <a:t>Aprendizagem de máquina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5DBF8-E4FC-438F-A0DF-F4F491F8A3B3}" type="slidenum">
              <a:rPr lang="pt-BR"/>
              <a:pPr/>
              <a:t>3</a:t>
            </a:fld>
            <a:endParaRPr lang="pt-BR"/>
          </a:p>
        </p:txBody>
      </p:sp>
      <p:sp>
        <p:nvSpPr>
          <p:cNvPr id="41986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9296400" cy="4876800"/>
          </a:xfrm>
        </p:spPr>
        <p:txBody>
          <a:bodyPr/>
          <a:lstStyle/>
          <a:p>
            <a:r>
              <a:rPr lang="pt-BR" sz="2400"/>
              <a:t>Problema Relaxado:</a:t>
            </a:r>
          </a:p>
          <a:p>
            <a:pPr marL="647700" lvl="1" indent="-190500"/>
            <a:r>
              <a:rPr lang="pt-BR" sz="2000"/>
              <a:t>versão simplificada do problema original, onde os </a:t>
            </a:r>
            <a:r>
              <a:rPr lang="pt-BR" sz="2000">
                <a:solidFill>
                  <a:srgbClr val="800080"/>
                </a:solidFill>
              </a:rPr>
              <a:t>operadores</a:t>
            </a:r>
            <a:r>
              <a:rPr lang="pt-BR" sz="2000"/>
              <a:t> são menos restritivos</a:t>
            </a:r>
          </a:p>
          <a:p>
            <a:r>
              <a:rPr lang="pt-BR" sz="2400"/>
              <a:t>Exemplo: jogo dos 8 números </a:t>
            </a:r>
            <a:endParaRPr lang="pt-BR" sz="2400">
              <a:solidFill>
                <a:srgbClr val="800080"/>
              </a:solidFill>
            </a:endParaRPr>
          </a:p>
          <a:p>
            <a:pPr marL="647700" lvl="1" indent="-190500"/>
            <a:r>
              <a:rPr lang="pt-BR" sz="2000">
                <a:solidFill>
                  <a:srgbClr val="800080"/>
                </a:solidFill>
              </a:rPr>
              <a:t>Operador original</a:t>
            </a:r>
          </a:p>
          <a:p>
            <a:pPr lvl="2"/>
            <a:r>
              <a:rPr lang="pt-BR" sz="2000"/>
              <a:t>um número pode mover-se de A para B se A é adjacente a B e B está vazio</a:t>
            </a:r>
          </a:p>
          <a:p>
            <a:pPr lvl="2"/>
            <a:r>
              <a:rPr lang="pt-BR" sz="2000"/>
              <a:t>busca exaustiva </a:t>
            </a:r>
            <a:r>
              <a:rPr lang="pt-BR" sz="2000">
                <a:sym typeface="Symbol" pitchFamily="18" charset="2"/>
              </a:rPr>
              <a:t> </a:t>
            </a:r>
            <a:r>
              <a:rPr lang="pt-BR" sz="2000"/>
              <a:t>3</a:t>
            </a:r>
            <a:r>
              <a:rPr lang="pt-BR" sz="2000" baseline="30000"/>
              <a:t>22</a:t>
            </a:r>
            <a:r>
              <a:rPr lang="pt-BR" sz="2000"/>
              <a:t> estados possíveis</a:t>
            </a:r>
          </a:p>
          <a:p>
            <a:pPr marL="647700" lvl="1" indent="-190500"/>
            <a:r>
              <a:rPr lang="pt-BR" sz="2000">
                <a:solidFill>
                  <a:srgbClr val="800080"/>
                </a:solidFill>
              </a:rPr>
              <a:t>Operadores relaxados:</a:t>
            </a:r>
          </a:p>
          <a:p>
            <a:pPr lvl="2">
              <a:buFont typeface="Wingdings" pitchFamily="2" charset="2"/>
              <a:buNone/>
            </a:pPr>
            <a:r>
              <a:rPr lang="pt-BR" sz="2000"/>
              <a:t>	1. um número pode mover-se de A para B se A é adjacente a B (</a:t>
            </a:r>
            <a:r>
              <a:rPr lang="pt-BR" sz="2000" i="1"/>
              <a:t>h2</a:t>
            </a:r>
            <a:r>
              <a:rPr lang="pt-BR" sz="2000"/>
              <a:t>)</a:t>
            </a:r>
          </a:p>
          <a:p>
            <a:pPr lvl="2">
              <a:buFont typeface="Wingdings" pitchFamily="2" charset="2"/>
              <a:buNone/>
            </a:pPr>
            <a:r>
              <a:rPr lang="pt-BR" sz="2000"/>
              <a:t>	2. um número pode mover-se de A para B se B está vazio</a:t>
            </a:r>
          </a:p>
          <a:p>
            <a:pPr lvl="2">
              <a:buFont typeface="Wingdings" pitchFamily="2" charset="2"/>
              <a:buNone/>
            </a:pPr>
            <a:r>
              <a:rPr lang="pt-BR" sz="2000"/>
              <a:t>	3. um número pode mover-se de A para B (</a:t>
            </a:r>
            <a:r>
              <a:rPr lang="pt-BR" sz="2000" i="1"/>
              <a:t>h1</a:t>
            </a:r>
            <a:r>
              <a:rPr lang="pt-BR" sz="2000"/>
              <a:t>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701675" y="333375"/>
            <a:ext cx="8783638" cy="977900"/>
          </a:xfrm>
        </p:spPr>
        <p:txBody>
          <a:bodyPr/>
          <a:lstStyle/>
          <a:p>
            <a:r>
              <a:rPr lang="pt-BR"/>
              <a:t>Estratégias para definir </a:t>
            </a:r>
            <a:r>
              <a:rPr lang="pt-BR" i="1"/>
              <a:t>h</a:t>
            </a:r>
            <a:r>
              <a:rPr lang="pt-BR"/>
              <a:t> </a:t>
            </a:r>
            <a:br>
              <a:rPr lang="pt-BR"/>
            </a:br>
            <a:r>
              <a:rPr lang="pt-BR" sz="3200"/>
              <a:t>(1) Relaxando o problema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A6C6-E978-4C04-856B-96BFDC2246AD}" type="slidenum">
              <a:rPr lang="pt-BR"/>
              <a:pPr/>
              <a:t>4</a:t>
            </a:fld>
            <a:endParaRPr lang="pt-B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73025"/>
            <a:ext cx="8783638" cy="1268413"/>
          </a:xfrm>
        </p:spPr>
        <p:txBody>
          <a:bodyPr/>
          <a:lstStyle/>
          <a:p>
            <a:r>
              <a:rPr lang="pt-BR"/>
              <a:t>Estratégias para definir </a:t>
            </a:r>
            <a:r>
              <a:rPr lang="pt-BR" i="1"/>
              <a:t>h</a:t>
            </a:r>
            <a:r>
              <a:rPr lang="pt-BR"/>
              <a:t> </a:t>
            </a:r>
            <a:br>
              <a:rPr lang="pt-BR"/>
            </a:br>
            <a:r>
              <a:rPr lang="pt-BR" sz="3200"/>
              <a:t>(1) Relaxando o problema</a:t>
            </a:r>
          </a:p>
        </p:txBody>
      </p:sp>
      <p:pic>
        <p:nvPicPr>
          <p:cNvPr id="43011" name="Picture 3" descr="fig04_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65300"/>
            <a:ext cx="6502400" cy="2882900"/>
          </a:xfrm>
          <a:prstGeom prst="rect">
            <a:avLst/>
          </a:prstGeom>
          <a:noFill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066800" y="4876800"/>
            <a:ext cx="87836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pt-BR">
                <a:latin typeface="Arial" charset="0"/>
              </a:rPr>
              <a:t>Heurísticas para o </a:t>
            </a:r>
            <a:r>
              <a:rPr lang="pt-BR"/>
              <a:t>jogo dos 8 números </a:t>
            </a:r>
            <a:endParaRPr lang="pt-BR">
              <a:latin typeface="Arial" charset="0"/>
            </a:endParaRPr>
          </a:p>
          <a:p>
            <a:pPr lvl="1" eaLnBrk="0" hangingPunct="0"/>
            <a:r>
              <a:rPr lang="pt-BR" sz="2200" b="1" i="1">
                <a:latin typeface="Arial" charset="0"/>
              </a:rPr>
              <a:t>h1</a:t>
            </a:r>
            <a:r>
              <a:rPr lang="pt-BR" sz="2200">
                <a:latin typeface="Arial" charset="0"/>
              </a:rPr>
              <a:t> = no. de elementos fora do lugar  (</a:t>
            </a:r>
            <a:r>
              <a:rPr lang="pt-BR" sz="2200" i="1">
                <a:latin typeface="Arial" charset="0"/>
              </a:rPr>
              <a:t>h1</a:t>
            </a:r>
            <a:r>
              <a:rPr lang="pt-BR" sz="2200">
                <a:latin typeface="Arial" charset="0"/>
              </a:rPr>
              <a:t>=7)</a:t>
            </a:r>
          </a:p>
          <a:p>
            <a:pPr lvl="1" eaLnBrk="0" hangingPunct="0"/>
            <a:r>
              <a:rPr lang="pt-BR" sz="2200" b="1" i="1">
                <a:latin typeface="Arial" charset="0"/>
              </a:rPr>
              <a:t>h2</a:t>
            </a:r>
            <a:r>
              <a:rPr lang="pt-BR" sz="2200">
                <a:latin typeface="Arial" charset="0"/>
              </a:rPr>
              <a:t> = soma das distâncias de cada número à posição final     </a:t>
            </a:r>
          </a:p>
          <a:p>
            <a:pPr lvl="1" eaLnBrk="0" hangingPunct="0"/>
            <a:r>
              <a:rPr lang="pt-BR" sz="2200">
                <a:latin typeface="Arial" charset="0"/>
              </a:rPr>
              <a:t>        (</a:t>
            </a:r>
            <a:r>
              <a:rPr lang="pt-BR" sz="2200" i="1">
                <a:latin typeface="Arial" charset="0"/>
              </a:rPr>
              <a:t>h2 </a:t>
            </a:r>
            <a:r>
              <a:rPr lang="pt-BR" sz="2200">
                <a:latin typeface="Arial" charset="0"/>
              </a:rPr>
              <a:t>= 2+3+3+2+4+2+0+2=18)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33C-4351-4A33-B76D-1F340C55E1EF}" type="slidenum">
              <a:rPr lang="pt-BR"/>
              <a:pPr/>
              <a:t>5</a:t>
            </a:fld>
            <a:endParaRPr lang="pt-BR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Estratégias para definir </a:t>
            </a:r>
            <a:r>
              <a:rPr lang="pt-BR" i="1"/>
              <a:t>h</a:t>
            </a:r>
            <a:r>
              <a:rPr lang="pt-BR"/>
              <a:t> </a:t>
            </a:r>
            <a:br>
              <a:rPr lang="pt-BR"/>
            </a:br>
            <a:r>
              <a:rPr lang="pt-BR" sz="3200"/>
              <a:t>(1) Relaxando o problema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44663"/>
            <a:ext cx="8782050" cy="4421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O custo de uma solução ótima para um problema relaxado é sempre uma heurística admissível para o problema original.</a:t>
            </a:r>
          </a:p>
          <a:p>
            <a:pPr>
              <a:lnSpc>
                <a:spcPct val="90000"/>
              </a:lnSpc>
            </a:pPr>
            <a:r>
              <a:rPr lang="pt-BR"/>
              <a:t>Existem softwares capazes de gerar automaticamente </a:t>
            </a:r>
            <a:r>
              <a:rPr lang="pt-BR">
                <a:solidFill>
                  <a:srgbClr val="800080"/>
                </a:solidFill>
              </a:rPr>
              <a:t>problemas relaxados</a:t>
            </a:r>
          </a:p>
          <a:p>
            <a:pPr lvl="1">
              <a:lnSpc>
                <a:spcPct val="90000"/>
              </a:lnSpc>
            </a:pPr>
            <a:r>
              <a:rPr lang="pt-BR"/>
              <a:t>Se o problema for definido em uma linguagem formal</a:t>
            </a:r>
          </a:p>
          <a:p>
            <a:pPr>
              <a:lnSpc>
                <a:spcPct val="90000"/>
              </a:lnSpc>
            </a:pPr>
            <a:r>
              <a:rPr lang="pt-BR"/>
              <a:t>Existem também softwares capazes de gerar automaticamente </a:t>
            </a:r>
            <a:r>
              <a:rPr lang="pt-BR">
                <a:solidFill>
                  <a:srgbClr val="800080"/>
                </a:solidFill>
              </a:rPr>
              <a:t>funções heurísticas</a:t>
            </a:r>
            <a:r>
              <a:rPr lang="pt-BR"/>
              <a:t> para problemas relaxados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5876-A45A-4C12-AAF1-0C690A4B9995}" type="slidenum">
              <a:rPr lang="pt-BR"/>
              <a:pPr/>
              <a:t>6</a:t>
            </a:fld>
            <a:endParaRPr lang="pt-B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81000"/>
            <a:ext cx="8783638" cy="641350"/>
          </a:xfrm>
          <a:noFill/>
          <a:ln/>
        </p:spPr>
        <p:txBody>
          <a:bodyPr lIns="92075" tIns="46038" rIns="92075" bIns="46038" anchor="ctr">
            <a:spAutoFit/>
          </a:bodyPr>
          <a:lstStyle/>
          <a:p>
            <a:r>
              <a:rPr lang="pt-BR"/>
              <a:t>Escolhendo Funções Heurísticas</a:t>
            </a:r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8961438" cy="470535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/>
              <a:t>É sempre melhor usar uma função heurística com </a:t>
            </a:r>
            <a:r>
              <a:rPr lang="pt-BR">
                <a:solidFill>
                  <a:srgbClr val="800080"/>
                </a:solidFill>
              </a:rPr>
              <a:t>valores mais altos</a:t>
            </a:r>
          </a:p>
          <a:p>
            <a:pPr lvl="1">
              <a:lnSpc>
                <a:spcPct val="90000"/>
              </a:lnSpc>
            </a:pPr>
            <a:r>
              <a:rPr lang="pt-BR"/>
              <a:t>i.e., mais próximos do valor real do custo de caminho</a:t>
            </a:r>
          </a:p>
          <a:p>
            <a:pPr lvl="1">
              <a:lnSpc>
                <a:spcPct val="90000"/>
              </a:lnSpc>
            </a:pPr>
            <a:r>
              <a:rPr lang="pt-BR"/>
              <a:t>** contanto que ela seja admissível **</a:t>
            </a:r>
          </a:p>
          <a:p>
            <a:pPr>
              <a:lnSpc>
                <a:spcPct val="90000"/>
              </a:lnSpc>
            </a:pPr>
            <a:r>
              <a:rPr lang="pt-BR"/>
              <a:t> No exemplo anterior,</a:t>
            </a:r>
            <a:r>
              <a:rPr lang="pt-BR" i="1"/>
              <a:t> h</a:t>
            </a:r>
            <a:r>
              <a:rPr lang="pt-BR" i="1" baseline="-25000"/>
              <a:t>2</a:t>
            </a:r>
            <a:r>
              <a:rPr lang="pt-BR"/>
              <a:t> é </a:t>
            </a:r>
            <a:r>
              <a:rPr lang="pt-BR">
                <a:solidFill>
                  <a:srgbClr val="800080"/>
                </a:solidFill>
              </a:rPr>
              <a:t>melhor</a:t>
            </a:r>
            <a:r>
              <a:rPr lang="pt-BR"/>
              <a:t> que </a:t>
            </a:r>
            <a:r>
              <a:rPr lang="pt-BR" i="1"/>
              <a:t>h</a:t>
            </a:r>
            <a:r>
              <a:rPr lang="pt-BR" i="1" baseline="-25000"/>
              <a:t>1</a:t>
            </a:r>
            <a:endParaRPr lang="pt-BR" i="1"/>
          </a:p>
          <a:p>
            <a:pPr lvl="1">
              <a:lnSpc>
                <a:spcPct val="90000"/>
              </a:lnSpc>
            </a:pPr>
            <a:r>
              <a:rPr lang="pt-BR" i="1">
                <a:latin typeface="Symbol" pitchFamily="18" charset="2"/>
              </a:rPr>
              <a:t>"</a:t>
            </a:r>
            <a:r>
              <a:rPr lang="pt-BR" i="1"/>
              <a:t>n, h</a:t>
            </a:r>
            <a:r>
              <a:rPr lang="pt-BR" i="1" baseline="-25000"/>
              <a:t>2</a:t>
            </a:r>
            <a:r>
              <a:rPr lang="pt-BR" i="1"/>
              <a:t>(n) </a:t>
            </a:r>
            <a:r>
              <a:rPr lang="pt-BR" i="1">
                <a:latin typeface="Symbol" pitchFamily="18" charset="2"/>
              </a:rPr>
              <a:t>³</a:t>
            </a:r>
            <a:r>
              <a:rPr lang="pt-BR" i="1"/>
              <a:t> h</a:t>
            </a:r>
            <a:r>
              <a:rPr lang="pt-BR" i="1" baseline="-25000"/>
              <a:t>1</a:t>
            </a:r>
            <a:r>
              <a:rPr lang="pt-BR" i="1"/>
              <a:t>(n) </a:t>
            </a:r>
          </a:p>
          <a:p>
            <a:pPr lvl="1">
              <a:lnSpc>
                <a:spcPct val="90000"/>
              </a:lnSpc>
            </a:pPr>
            <a:r>
              <a:rPr lang="pt-BR"/>
              <a:t>A* com h</a:t>
            </a:r>
            <a:r>
              <a:rPr lang="pt-BR" baseline="-25000"/>
              <a:t>2 </a:t>
            </a:r>
            <a:r>
              <a:rPr lang="pt-BR"/>
              <a:t>expande menos nós do que com h</a:t>
            </a:r>
            <a:r>
              <a:rPr lang="pt-BR" baseline="-25000"/>
              <a:t>1</a:t>
            </a:r>
            <a:endParaRPr lang="pt-BR"/>
          </a:p>
          <a:p>
            <a:pPr>
              <a:lnSpc>
                <a:spcPct val="90000"/>
              </a:lnSpc>
            </a:pPr>
            <a:r>
              <a:rPr lang="pt-BR" i="1">
                <a:solidFill>
                  <a:srgbClr val="800080"/>
                </a:solidFill>
              </a:rPr>
              <a:t>h</a:t>
            </a:r>
            <a:r>
              <a:rPr lang="pt-BR" i="1" baseline="-25000">
                <a:solidFill>
                  <a:srgbClr val="800080"/>
                </a:solidFill>
              </a:rPr>
              <a:t>i</a:t>
            </a:r>
            <a:r>
              <a:rPr lang="pt-BR" i="1">
                <a:solidFill>
                  <a:srgbClr val="800080"/>
                </a:solidFill>
              </a:rPr>
              <a:t> </a:t>
            </a:r>
            <a:r>
              <a:rPr lang="pt-BR" i="1" u="sng">
                <a:solidFill>
                  <a:srgbClr val="800080"/>
                </a:solidFill>
              </a:rPr>
              <a:t>domina</a:t>
            </a:r>
            <a:r>
              <a:rPr lang="pt-BR" i="1">
                <a:solidFill>
                  <a:srgbClr val="800080"/>
                </a:solidFill>
              </a:rPr>
              <a:t>  h</a:t>
            </a:r>
            <a:r>
              <a:rPr lang="pt-BR" i="1" baseline="-25000">
                <a:solidFill>
                  <a:srgbClr val="800080"/>
                </a:solidFill>
              </a:rPr>
              <a:t>k</a:t>
            </a:r>
            <a:r>
              <a:rPr lang="pt-BR" i="1">
                <a:solidFill>
                  <a:srgbClr val="800080"/>
                </a:solidFill>
              </a:rPr>
              <a:t> </a:t>
            </a:r>
            <a:r>
              <a:rPr lang="pt-BR" i="1">
                <a:solidFill>
                  <a:srgbClr val="800080"/>
                </a:solidFill>
                <a:latin typeface="Symbol" pitchFamily="18" charset="2"/>
              </a:rPr>
              <a:t>Þ</a:t>
            </a:r>
            <a:r>
              <a:rPr lang="pt-BR" i="1">
                <a:solidFill>
                  <a:srgbClr val="800080"/>
                </a:solidFill>
              </a:rPr>
              <a:t>  h</a:t>
            </a:r>
            <a:r>
              <a:rPr lang="pt-BR" i="1" baseline="-25000">
                <a:solidFill>
                  <a:srgbClr val="800080"/>
                </a:solidFill>
              </a:rPr>
              <a:t>i</a:t>
            </a:r>
            <a:r>
              <a:rPr lang="pt-BR" i="1">
                <a:solidFill>
                  <a:srgbClr val="800080"/>
                </a:solidFill>
              </a:rPr>
              <a:t>(n)  </a:t>
            </a:r>
            <a:r>
              <a:rPr lang="pt-BR" i="1">
                <a:solidFill>
                  <a:srgbClr val="800080"/>
                </a:solidFill>
                <a:latin typeface="Symbol" pitchFamily="18" charset="2"/>
              </a:rPr>
              <a:t>³</a:t>
            </a:r>
            <a:r>
              <a:rPr lang="pt-BR" i="1">
                <a:solidFill>
                  <a:srgbClr val="800080"/>
                </a:solidFill>
              </a:rPr>
              <a:t>  h</a:t>
            </a:r>
            <a:r>
              <a:rPr lang="pt-BR" i="1" baseline="-25000">
                <a:solidFill>
                  <a:srgbClr val="800080"/>
                </a:solidFill>
              </a:rPr>
              <a:t>k</a:t>
            </a:r>
            <a:r>
              <a:rPr lang="pt-BR" i="1">
                <a:solidFill>
                  <a:srgbClr val="800080"/>
                </a:solidFill>
              </a:rPr>
              <a:t>(n)</a:t>
            </a:r>
            <a:r>
              <a:rPr lang="pt-BR">
                <a:solidFill>
                  <a:srgbClr val="800080"/>
                </a:solidFill>
              </a:rPr>
              <a:t> </a:t>
            </a:r>
            <a:r>
              <a:rPr lang="pt-BR">
                <a:solidFill>
                  <a:srgbClr val="800080"/>
                </a:solidFill>
                <a:latin typeface="Symbol" pitchFamily="18" charset="2"/>
              </a:rPr>
              <a:t>"</a:t>
            </a:r>
            <a:r>
              <a:rPr lang="pt-BR">
                <a:solidFill>
                  <a:srgbClr val="800080"/>
                </a:solidFill>
              </a:rPr>
              <a:t>n no espaço de estados</a:t>
            </a:r>
          </a:p>
          <a:p>
            <a:pPr lvl="1">
              <a:lnSpc>
                <a:spcPct val="90000"/>
              </a:lnSpc>
            </a:pPr>
            <a:r>
              <a:rPr lang="pt-BR"/>
              <a:t>h</a:t>
            </a:r>
            <a:r>
              <a:rPr lang="pt-BR" baseline="-25000"/>
              <a:t>2</a:t>
            </a:r>
            <a:r>
              <a:rPr lang="pt-BR"/>
              <a:t> domina h</a:t>
            </a:r>
            <a:r>
              <a:rPr lang="pt-BR" baseline="-25000"/>
              <a:t>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31D2-ABCD-4DFF-9BF7-935C9717ED66}" type="slidenum">
              <a:rPr lang="pt-BR"/>
              <a:pPr/>
              <a:t>7</a:t>
            </a:fld>
            <a:endParaRPr lang="pt-B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336550"/>
            <a:ext cx="8783638" cy="701675"/>
          </a:xfrm>
          <a:noFill/>
          <a:ln/>
        </p:spPr>
        <p:txBody>
          <a:bodyPr lIns="92075" tIns="46038" rIns="92075" bIns="46038" anchor="ctr">
            <a:spAutoFit/>
          </a:bodyPr>
          <a:lstStyle/>
          <a:p>
            <a:r>
              <a:rPr lang="pt-BR"/>
              <a:t>Escolhendo Funções Heurísticas</a:t>
            </a:r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52600"/>
            <a:ext cx="8961438" cy="4268788"/>
          </a:xfrm>
          <a:noFill/>
          <a:ln/>
        </p:spPr>
        <p:txBody>
          <a:bodyPr lIns="92075" tIns="46038" rIns="92075" bIns="46038"/>
          <a:lstStyle/>
          <a:p>
            <a:r>
              <a:rPr lang="pt-BR" sz="2400"/>
              <a:t> Caso existam </a:t>
            </a:r>
            <a:r>
              <a:rPr lang="pt-BR" sz="2400">
                <a:solidFill>
                  <a:srgbClr val="800080"/>
                </a:solidFill>
              </a:rPr>
              <a:t>muitas funções heurísticas</a:t>
            </a:r>
            <a:r>
              <a:rPr lang="pt-BR" sz="2400"/>
              <a:t> para o mesmo problema,</a:t>
            </a:r>
          </a:p>
          <a:p>
            <a:pPr lvl="1"/>
            <a:r>
              <a:rPr lang="pt-BR" sz="2000"/>
              <a:t>e nenhuma delas domine as outras, </a:t>
            </a:r>
          </a:p>
          <a:p>
            <a:pPr lvl="1"/>
            <a:r>
              <a:rPr lang="pt-BR" sz="2000"/>
              <a:t>usa-se uma </a:t>
            </a:r>
            <a:r>
              <a:rPr lang="pt-BR" sz="2000">
                <a:solidFill>
                  <a:srgbClr val="800080"/>
                </a:solidFill>
              </a:rPr>
              <a:t>heurística composta</a:t>
            </a:r>
            <a:r>
              <a:rPr lang="pt-BR" sz="2000"/>
              <a:t>:</a:t>
            </a:r>
          </a:p>
          <a:p>
            <a:pPr lvl="2"/>
            <a:r>
              <a:rPr lang="pt-BR" sz="2000" i="1">
                <a:solidFill>
                  <a:srgbClr val="800080"/>
                </a:solidFill>
              </a:rPr>
              <a:t>h(n) = max (h</a:t>
            </a:r>
            <a:r>
              <a:rPr lang="pt-BR" sz="2000" i="1" baseline="-25000">
                <a:solidFill>
                  <a:srgbClr val="800080"/>
                </a:solidFill>
              </a:rPr>
              <a:t>1</a:t>
            </a:r>
            <a:r>
              <a:rPr lang="pt-BR" sz="2000" i="1">
                <a:solidFill>
                  <a:srgbClr val="800080"/>
                </a:solidFill>
              </a:rPr>
              <a:t>(n), h</a:t>
            </a:r>
            <a:r>
              <a:rPr lang="pt-BR" sz="2000" i="1" baseline="-25000">
                <a:solidFill>
                  <a:srgbClr val="800080"/>
                </a:solidFill>
              </a:rPr>
              <a:t>2</a:t>
            </a:r>
            <a:r>
              <a:rPr lang="pt-BR" sz="2000" i="1">
                <a:solidFill>
                  <a:srgbClr val="800080"/>
                </a:solidFill>
              </a:rPr>
              <a:t>(n),…,h</a:t>
            </a:r>
            <a:r>
              <a:rPr lang="pt-BR" sz="2000" i="1" baseline="-25000">
                <a:solidFill>
                  <a:srgbClr val="800080"/>
                </a:solidFill>
              </a:rPr>
              <a:t>m</a:t>
            </a:r>
            <a:r>
              <a:rPr lang="pt-BR" sz="2000" i="1">
                <a:solidFill>
                  <a:srgbClr val="800080"/>
                </a:solidFill>
              </a:rPr>
              <a:t>(n))</a:t>
            </a:r>
          </a:p>
          <a:p>
            <a:r>
              <a:rPr lang="pt-BR" sz="2400"/>
              <a:t>Assim definida, h</a:t>
            </a:r>
            <a:r>
              <a:rPr lang="pt-BR" sz="2400" baseline="-25000"/>
              <a:t>  </a:t>
            </a:r>
            <a:r>
              <a:rPr lang="pt-BR" sz="2400"/>
              <a:t>é </a:t>
            </a:r>
            <a:r>
              <a:rPr lang="pt-BR" sz="2400">
                <a:solidFill>
                  <a:srgbClr val="800080"/>
                </a:solidFill>
              </a:rPr>
              <a:t>admissível</a:t>
            </a:r>
            <a:r>
              <a:rPr lang="pt-BR" sz="2400"/>
              <a:t> e </a:t>
            </a:r>
            <a:r>
              <a:rPr lang="pt-BR" sz="2400">
                <a:solidFill>
                  <a:srgbClr val="800080"/>
                </a:solidFill>
              </a:rPr>
              <a:t>domina</a:t>
            </a:r>
            <a:r>
              <a:rPr lang="pt-BR" sz="2400"/>
              <a:t> cada função  h</a:t>
            </a:r>
            <a:r>
              <a:rPr lang="pt-BR" sz="2400" baseline="-25000"/>
              <a:t>i </a:t>
            </a:r>
            <a:r>
              <a:rPr lang="pt-BR" sz="2400"/>
              <a:t>individualmente</a:t>
            </a:r>
          </a:p>
          <a:p>
            <a:r>
              <a:rPr lang="pt-BR" sz="2400"/>
              <a:t>Existem software capazes de gerar automaticamente problemas relaxados</a:t>
            </a:r>
          </a:p>
          <a:p>
            <a:pPr lvl="1"/>
            <a:r>
              <a:rPr lang="pt-BR" sz="2000"/>
              <a:t>Se o problema for definido em uma linguagem formal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39EF-56C7-4736-9A2F-6A712C42E351}" type="slidenum">
              <a:rPr lang="pt-BR"/>
              <a:pPr/>
              <a:t>8</a:t>
            </a:fld>
            <a:endParaRPr lang="pt-BR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8975" y="198438"/>
            <a:ext cx="8783638" cy="1143000"/>
          </a:xfrm>
        </p:spPr>
        <p:txBody>
          <a:bodyPr/>
          <a:lstStyle/>
          <a:p>
            <a:r>
              <a:rPr lang="pt-BR"/>
              <a:t> Estratégias para definir </a:t>
            </a:r>
            <a:r>
              <a:rPr lang="pt-BR" i="1"/>
              <a:t>h</a:t>
            </a:r>
            <a:r>
              <a:rPr lang="pt-BR"/>
              <a:t> </a:t>
            </a:r>
            <a:br>
              <a:rPr lang="pt-BR"/>
            </a:br>
            <a:r>
              <a:rPr lang="pt-BR" sz="3200"/>
              <a:t>(2) Aprendendo a heurística </a:t>
            </a:r>
          </a:p>
        </p:txBody>
      </p:sp>
      <p:sp>
        <p:nvSpPr>
          <p:cNvPr id="440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62125"/>
            <a:ext cx="8782050" cy="4403725"/>
          </a:xfrm>
        </p:spPr>
        <p:txBody>
          <a:bodyPr/>
          <a:lstStyle/>
          <a:p>
            <a:r>
              <a:rPr lang="pt-BR"/>
              <a:t> Definindo </a:t>
            </a:r>
            <a:r>
              <a:rPr lang="pt-BR" i="1"/>
              <a:t>h</a:t>
            </a:r>
            <a:r>
              <a:rPr lang="pt-BR"/>
              <a:t> com </a:t>
            </a:r>
            <a:r>
              <a:rPr lang="pt-BR">
                <a:solidFill>
                  <a:srgbClr val="800080"/>
                </a:solidFill>
              </a:rPr>
              <a:t>aprendizagem automática</a:t>
            </a:r>
            <a:r>
              <a:rPr lang="pt-BR"/>
              <a:t> </a:t>
            </a:r>
          </a:p>
          <a:p>
            <a:pPr lvl="1"/>
            <a:r>
              <a:rPr lang="pt-BR"/>
              <a:t>Caps. 18 e 21 do livro – 2 aulas...</a:t>
            </a:r>
          </a:p>
          <a:p>
            <a:pPr>
              <a:buFont typeface="Wingdings" pitchFamily="2" charset="2"/>
              <a:buNone/>
            </a:pPr>
            <a:r>
              <a:rPr lang="pt-BR"/>
              <a:t>(1) Criar um corpus de </a:t>
            </a:r>
            <a:r>
              <a:rPr lang="pt-BR">
                <a:solidFill>
                  <a:srgbClr val="800080"/>
                </a:solidFill>
              </a:rPr>
              <a:t>exemplos de treinamento</a:t>
            </a:r>
          </a:p>
          <a:p>
            <a:pPr lvl="1"/>
            <a:r>
              <a:rPr lang="pt-BR"/>
              <a:t>Resolver um conjunto grande de problemas</a:t>
            </a:r>
          </a:p>
          <a:p>
            <a:pPr lvl="2"/>
            <a:r>
              <a:rPr lang="pt-BR"/>
              <a:t>e.g., 100 configurações diferentes do jogo dos 8 números</a:t>
            </a:r>
          </a:p>
          <a:p>
            <a:pPr lvl="1"/>
            <a:r>
              <a:rPr lang="pt-BR"/>
              <a:t>Cada solução ótima para um problema provê exemplos</a:t>
            </a:r>
          </a:p>
          <a:p>
            <a:pPr lvl="2"/>
            <a:r>
              <a:rPr lang="pt-BR"/>
              <a:t>Cada exemplo consiste em um par </a:t>
            </a:r>
          </a:p>
          <a:p>
            <a:pPr lvl="2"/>
            <a:r>
              <a:rPr lang="pt-BR"/>
              <a:t>(estado no caminho “solução”,  custo real da solução a partir daquele ponto)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A178-7DB2-4639-A75D-E8E85950C7EB}" type="slidenum">
              <a:rPr lang="pt-BR"/>
              <a:pPr/>
              <a:t>9</a:t>
            </a:fld>
            <a:endParaRPr lang="pt-B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98438"/>
            <a:ext cx="8783638" cy="1143000"/>
          </a:xfrm>
        </p:spPr>
        <p:txBody>
          <a:bodyPr/>
          <a:lstStyle/>
          <a:p>
            <a:r>
              <a:rPr lang="pt-BR"/>
              <a:t> Estratégias para definir </a:t>
            </a:r>
            <a:r>
              <a:rPr lang="pt-BR" i="1"/>
              <a:t>h</a:t>
            </a:r>
            <a:r>
              <a:rPr lang="pt-BR"/>
              <a:t> </a:t>
            </a:r>
            <a:br>
              <a:rPr lang="pt-BR"/>
            </a:br>
            <a:r>
              <a:rPr lang="pt-BR" sz="3200"/>
              <a:t>(2) Aprendendo a heurística 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62125"/>
            <a:ext cx="8782050" cy="4403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/>
              <a:t>(2) Treinar um </a:t>
            </a:r>
            <a:r>
              <a:rPr lang="pt-BR">
                <a:solidFill>
                  <a:srgbClr val="800080"/>
                </a:solidFill>
              </a:rPr>
              <a:t>algoritmo de aprendizagem indutiva</a:t>
            </a:r>
          </a:p>
          <a:p>
            <a:pPr lvl="1"/>
            <a:r>
              <a:rPr lang="pt-BR"/>
              <a:t>Que então será capaz de prever o custo de outros estados gerados durante a execução do algoritmo de busca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4619</TotalTime>
  <Words>653</Words>
  <Application>Microsoft Office PowerPoint</Application>
  <PresentationFormat>Personalizar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Times New Roman</vt:lpstr>
      <vt:lpstr>Tahoma</vt:lpstr>
      <vt:lpstr>Wingdings</vt:lpstr>
      <vt:lpstr>Symbol</vt:lpstr>
      <vt:lpstr>Arial</vt:lpstr>
      <vt:lpstr>Plano grafico</vt:lpstr>
      <vt:lpstr>Introdução aos Agentes Inteligentes  Inventando Funções Heurísticas</vt:lpstr>
      <vt:lpstr>Inventando Funções Heurísticas</vt:lpstr>
      <vt:lpstr>Estratégias para definir h  (1) Relaxando o problema</vt:lpstr>
      <vt:lpstr>Estratégias para definir h  (1) Relaxando o problema</vt:lpstr>
      <vt:lpstr>Estratégias para definir h  (1) Relaxando o problema</vt:lpstr>
      <vt:lpstr>Escolhendo Funções Heurísticas</vt:lpstr>
      <vt:lpstr>Escolhendo Funções Heurísticas</vt:lpstr>
      <vt:lpstr> Estratégias para definir h  (2) Aprendendo a heurística </vt:lpstr>
      <vt:lpstr> Estratégias para definir h  (2) Aprendendo a heurística </vt:lpstr>
      <vt:lpstr>Qualidade da função heurística</vt:lpstr>
      <vt:lpstr>Qualidade da função heurística</vt:lpstr>
      <vt:lpstr>Experimento com 100 problemas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437</cp:revision>
  <cp:lastPrinted>2000-04-01T15:16:47Z</cp:lastPrinted>
  <dcterms:created xsi:type="dcterms:W3CDTF">1997-10-22T21:28:29Z</dcterms:created>
  <dcterms:modified xsi:type="dcterms:W3CDTF">2018-04-17T15:44:05Z</dcterms:modified>
</cp:coreProperties>
</file>