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24"/>
  </p:notesMasterIdLst>
  <p:handoutMasterIdLst>
    <p:handoutMasterId r:id="rId25"/>
  </p:handoutMasterIdLst>
  <p:sldIdLst>
    <p:sldId id="285" r:id="rId2"/>
    <p:sldId id="280" r:id="rId3"/>
    <p:sldId id="258" r:id="rId4"/>
    <p:sldId id="282" r:id="rId5"/>
    <p:sldId id="263" r:id="rId6"/>
    <p:sldId id="264" r:id="rId7"/>
    <p:sldId id="260" r:id="rId8"/>
    <p:sldId id="283" r:id="rId9"/>
    <p:sldId id="261" r:id="rId10"/>
    <p:sldId id="272" r:id="rId11"/>
    <p:sldId id="262" r:id="rId12"/>
    <p:sldId id="281" r:id="rId13"/>
    <p:sldId id="265" r:id="rId14"/>
    <p:sldId id="269" r:id="rId15"/>
    <p:sldId id="274" r:id="rId16"/>
    <p:sldId id="276" r:id="rId17"/>
    <p:sldId id="284" r:id="rId18"/>
    <p:sldId id="277" r:id="rId19"/>
    <p:sldId id="278" r:id="rId20"/>
    <p:sldId id="279" r:id="rId21"/>
    <p:sldId id="259" r:id="rId22"/>
    <p:sldId id="287" r:id="rId23"/>
  </p:sldIdLst>
  <p:sldSz cx="9906000" cy="6858000" type="A4"/>
  <p:notesSz cx="6805613" cy="99187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bg1"/>
    </p:penClr>
  </p:showPr>
  <p:clrMru>
    <a:srgbClr val="800080"/>
    <a:srgbClr val="FF0000"/>
    <a:srgbClr val="3399FF"/>
    <a:srgbClr val="B2B2B2"/>
    <a:srgbClr val="09E65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50" d="100"/>
          <a:sy n="50" d="100"/>
        </p:scale>
        <p:origin x="-72" y="-43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9050" y="0"/>
            <a:ext cx="2965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62000" eaLnBrk="0" hangingPunct="0">
              <a:lnSpc>
                <a:spcPct val="90000"/>
              </a:lnSpc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65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 eaLnBrk="0" hangingPunct="0">
              <a:lnSpc>
                <a:spcPct val="90000"/>
              </a:lnSpc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9050" y="9385300"/>
            <a:ext cx="29654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62000" eaLnBrk="0" hangingPunct="0">
              <a:lnSpc>
                <a:spcPct val="90000"/>
              </a:lnSpc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385300"/>
            <a:ext cx="29654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 eaLnBrk="0" hangingPunct="0">
              <a:lnSpc>
                <a:spcPct val="90000"/>
              </a:lnSpc>
              <a:defRPr sz="1000" i="1">
                <a:latin typeface="Arial" charset="0"/>
              </a:defRPr>
            </a:lvl1pPr>
          </a:lstStyle>
          <a:p>
            <a:pPr>
              <a:defRPr/>
            </a:pPr>
            <a:fld id="{68D1E510-BE63-417A-B8CD-C3A78AE4C95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33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89000"/>
              </a:lnSpc>
              <a:defRPr sz="1200" b="1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895600" cy="533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89000"/>
              </a:lnSpc>
              <a:defRPr sz="1200" b="1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5325" y="762000"/>
            <a:ext cx="5391150" cy="3733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4953000" cy="4419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9000"/>
              </a:lnSpc>
              <a:defRPr sz="1200" b="1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488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89000"/>
              </a:lnSpc>
              <a:defRPr sz="1200" b="1">
                <a:latin typeface="Arial" charset="0"/>
              </a:defRPr>
            </a:lvl1pPr>
          </a:lstStyle>
          <a:p>
            <a:pPr>
              <a:defRPr/>
            </a:pPr>
            <a:fld id="{30D7E37D-E356-4840-B29C-9E9AA8A9F3B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76200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76200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76200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76200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4" y="862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9" cy="1812"/>
              <a:chOff x="1480" y="1952"/>
              <a:chExt cx="3809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10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8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122947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1073150" y="1752600"/>
            <a:ext cx="84201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122948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073150" y="3309938"/>
            <a:ext cx="6934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A4D36-27F9-4A9C-9DFF-66B0EABF8A0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920C4-83A3-441B-8BE5-4E5BF945F50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051675" y="304800"/>
            <a:ext cx="2130425" cy="54102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60400" y="304800"/>
            <a:ext cx="6238875" cy="54102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BA16C-E419-4D67-BC28-7601AA7E993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FA1C9-0841-4FE6-8245-F0996EA4F46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C9903-7686-46AF-962E-9D60983EBD0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62000" y="1600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48250" y="1600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DD9BA-E293-40F0-9D5A-F622EC6AB4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88D78-BE92-42A5-9956-FF77BD94CC7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ACA21-6AB9-4E85-A037-D997331A54A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BBE36-740B-4B7A-967A-08B11F821CA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E8957-DBE3-4427-8128-260C4288380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A4FAC-2038-450E-A0E6-606F10B00A2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grpSp>
          <p:nvGrpSpPr>
            <p:cNvPr id="2056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2063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21861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862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863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864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865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866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867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868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869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870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871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872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873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874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875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876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877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878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879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880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881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882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  <p:grpSp>
            <p:nvGrpSpPr>
              <p:cNvPr id="2064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21884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885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886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887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888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889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890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891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892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893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894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895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896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897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898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899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900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901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902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903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904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905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906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907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908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909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910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911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21912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</p:grpSp>
        <p:sp>
          <p:nvSpPr>
            <p:cNvPr id="121913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21914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grpSp>
          <p:nvGrpSpPr>
            <p:cNvPr id="2059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21916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5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21917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21918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2051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60400" y="3048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2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00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21921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21922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21923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BCC107E-C360-4501-BF10-917CEDB3BE9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2B83F8-24FB-4178-A582-5EC1C6EF2E15}" type="slidenum">
              <a:rPr lang="pt-BR" smtClean="0"/>
              <a:pPr/>
              <a:t>1</a:t>
            </a:fld>
            <a:endParaRPr lang="pt-BR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36650" y="1557338"/>
            <a:ext cx="8459788" cy="1143000"/>
          </a:xfrm>
        </p:spPr>
        <p:txBody>
          <a:bodyPr/>
          <a:lstStyle/>
          <a:p>
            <a:pPr algn="l" eaLnBrk="1" hangingPunct="1"/>
            <a:r>
              <a:rPr lang="pt-BR" smtClean="0"/>
              <a:t>Introdução aos Agentes Inteligentes</a:t>
            </a:r>
          </a:p>
        </p:txBody>
      </p:sp>
      <p:sp>
        <p:nvSpPr>
          <p:cNvPr id="410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073150" y="3143250"/>
            <a:ext cx="8023225" cy="2214563"/>
          </a:xfrm>
        </p:spPr>
        <p:txBody>
          <a:bodyPr/>
          <a:lstStyle/>
          <a:p>
            <a:pPr eaLnBrk="1" hangingPunct="1"/>
            <a:r>
              <a:rPr lang="pt-BR" dirty="0" smtClean="0"/>
              <a:t>Aula: Busca com Satisfação de Restrições </a:t>
            </a:r>
          </a:p>
          <a:p>
            <a:pPr eaLnBrk="1" hangingPunct="1"/>
            <a:r>
              <a:rPr lang="pt-BR" dirty="0" err="1" smtClean="0"/>
              <a:t>Constraint</a:t>
            </a:r>
            <a:r>
              <a:rPr lang="pt-BR" dirty="0" smtClean="0"/>
              <a:t> </a:t>
            </a:r>
            <a:r>
              <a:rPr lang="pt-BR" dirty="0" err="1" smtClean="0"/>
              <a:t>Satisfaction</a:t>
            </a:r>
            <a:r>
              <a:rPr lang="pt-BR" dirty="0" smtClean="0"/>
              <a:t> </a:t>
            </a:r>
            <a:r>
              <a:rPr lang="pt-BR" dirty="0" err="1" smtClean="0"/>
              <a:t>Problems</a:t>
            </a:r>
            <a:r>
              <a:rPr lang="pt-BR" dirty="0" smtClean="0"/>
              <a:t> (CSP)</a:t>
            </a:r>
          </a:p>
          <a:p>
            <a:pPr eaLnBrk="1" hangingPunct="1"/>
            <a:endParaRPr lang="pt-BR" sz="2800" dirty="0" smtClean="0"/>
          </a:p>
          <a:p>
            <a:pPr eaLnBrk="1" hangingPunct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609600" y="581025"/>
            <a:ext cx="3571875" cy="61245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defTabSz="762000">
              <a:lnSpc>
                <a:spcPct val="99000"/>
              </a:lnSpc>
            </a:pPr>
            <a:r>
              <a:rPr lang="pt-BR" sz="2000" b="1"/>
              <a:t>Simulação passo a passo...</a:t>
            </a:r>
          </a:p>
          <a:p>
            <a:pPr defTabSz="762000">
              <a:lnSpc>
                <a:spcPct val="99000"/>
              </a:lnSpc>
            </a:pPr>
            <a:r>
              <a:rPr lang="pt-BR" sz="2000" b="1"/>
              <a:t>A= green</a:t>
            </a:r>
          </a:p>
          <a:p>
            <a:pPr defTabSz="762000">
              <a:lnSpc>
                <a:spcPct val="99000"/>
              </a:lnSpc>
            </a:pPr>
            <a:r>
              <a:rPr lang="pt-BR" sz="2000"/>
              <a:t>B = green (falha c/ A)</a:t>
            </a:r>
          </a:p>
          <a:p>
            <a:pPr defTabSz="762000">
              <a:lnSpc>
                <a:spcPct val="99000"/>
              </a:lnSpc>
            </a:pPr>
            <a:r>
              <a:rPr lang="pt-BR" sz="2000" b="1"/>
              <a:t>B=red</a:t>
            </a:r>
          </a:p>
          <a:p>
            <a:pPr defTabSz="762000">
              <a:lnSpc>
                <a:spcPct val="99000"/>
              </a:lnSpc>
            </a:pPr>
            <a:r>
              <a:rPr lang="pt-BR" sz="2000"/>
              <a:t>C=green (falha c/ A)</a:t>
            </a:r>
          </a:p>
          <a:p>
            <a:pPr defTabSz="762000">
              <a:lnSpc>
                <a:spcPct val="99000"/>
              </a:lnSpc>
            </a:pPr>
            <a:r>
              <a:rPr lang="pt-BR" sz="2000" b="1"/>
              <a:t>C= red</a:t>
            </a:r>
          </a:p>
          <a:p>
            <a:pPr defTabSz="762000">
              <a:lnSpc>
                <a:spcPct val="99000"/>
              </a:lnSpc>
            </a:pPr>
            <a:r>
              <a:rPr lang="pt-BR" sz="2000" b="1"/>
              <a:t>D=green</a:t>
            </a:r>
          </a:p>
          <a:p>
            <a:pPr defTabSz="762000">
              <a:lnSpc>
                <a:spcPct val="99000"/>
              </a:lnSpc>
            </a:pPr>
            <a:r>
              <a:rPr lang="pt-BR" sz="2000"/>
              <a:t>E= green (falha c/ A)</a:t>
            </a:r>
          </a:p>
          <a:p>
            <a:pPr defTabSz="762000">
              <a:lnSpc>
                <a:spcPct val="99000"/>
              </a:lnSpc>
            </a:pPr>
            <a:r>
              <a:rPr lang="pt-BR" sz="2000"/>
              <a:t>E= red (falha c/ B e C)</a:t>
            </a:r>
          </a:p>
          <a:p>
            <a:pPr defTabSz="762000">
              <a:lnSpc>
                <a:spcPct val="99000"/>
              </a:lnSpc>
            </a:pPr>
            <a:r>
              <a:rPr lang="pt-BR" sz="2000" b="1"/>
              <a:t>E= blue</a:t>
            </a:r>
          </a:p>
          <a:p>
            <a:pPr defTabSz="762000">
              <a:lnSpc>
                <a:spcPct val="99000"/>
              </a:lnSpc>
            </a:pPr>
            <a:r>
              <a:rPr lang="pt-BR" sz="2000"/>
              <a:t>F=green (falha c/ D)</a:t>
            </a:r>
          </a:p>
          <a:p>
            <a:pPr defTabSz="762000">
              <a:lnSpc>
                <a:spcPct val="99000"/>
              </a:lnSpc>
            </a:pPr>
            <a:r>
              <a:rPr lang="pt-BR" sz="2000"/>
              <a:t>F=red (falha c/ C)</a:t>
            </a:r>
          </a:p>
          <a:p>
            <a:pPr defTabSz="762000">
              <a:lnSpc>
                <a:spcPct val="99000"/>
              </a:lnSpc>
            </a:pPr>
            <a:r>
              <a:rPr lang="pt-BR" sz="2000"/>
              <a:t>F = blue (falha c/ E)</a:t>
            </a:r>
          </a:p>
          <a:p>
            <a:pPr defTabSz="762000">
              <a:lnSpc>
                <a:spcPct val="99000"/>
              </a:lnSpc>
            </a:pPr>
            <a:r>
              <a:rPr lang="pt-BR" sz="2000"/>
              <a:t>F backtracking</a:t>
            </a:r>
          </a:p>
          <a:p>
            <a:pPr defTabSz="762000">
              <a:lnSpc>
                <a:spcPct val="99000"/>
              </a:lnSpc>
            </a:pPr>
            <a:r>
              <a:rPr lang="pt-BR" sz="2000"/>
              <a:t>E backtracking</a:t>
            </a:r>
          </a:p>
          <a:p>
            <a:pPr defTabSz="762000">
              <a:lnSpc>
                <a:spcPct val="99000"/>
              </a:lnSpc>
            </a:pPr>
            <a:r>
              <a:rPr lang="pt-BR" sz="2000" b="1"/>
              <a:t>D=red</a:t>
            </a:r>
          </a:p>
          <a:p>
            <a:pPr defTabSz="762000">
              <a:lnSpc>
                <a:spcPct val="99000"/>
              </a:lnSpc>
            </a:pPr>
            <a:r>
              <a:rPr lang="pt-BR" sz="2000"/>
              <a:t>E=green (falha c/ A)</a:t>
            </a:r>
          </a:p>
          <a:p>
            <a:pPr defTabSz="762000">
              <a:lnSpc>
                <a:spcPct val="99000"/>
              </a:lnSpc>
            </a:pPr>
            <a:r>
              <a:rPr lang="pt-BR" sz="2000"/>
              <a:t>E= red (falha c/ B)</a:t>
            </a:r>
          </a:p>
          <a:p>
            <a:pPr defTabSz="762000">
              <a:lnSpc>
                <a:spcPct val="99000"/>
              </a:lnSpc>
            </a:pPr>
            <a:r>
              <a:rPr lang="pt-BR" sz="2000" b="1"/>
              <a:t>E= blue</a:t>
            </a:r>
          </a:p>
          <a:p>
            <a:pPr defTabSz="762000">
              <a:lnSpc>
                <a:spcPct val="99000"/>
              </a:lnSpc>
            </a:pPr>
            <a:r>
              <a:rPr lang="pt-BR" sz="2000" b="1"/>
              <a:t>F=green</a:t>
            </a:r>
          </a:p>
        </p:txBody>
      </p:sp>
      <p:sp>
        <p:nvSpPr>
          <p:cNvPr id="13315" name="Rectangle 16"/>
          <p:cNvSpPr>
            <a:spLocks noGrp="1" noChangeArrowheads="1"/>
          </p:cNvSpPr>
          <p:nvPr>
            <p:ph type="title"/>
          </p:nvPr>
        </p:nvSpPr>
        <p:spPr>
          <a:xfrm>
            <a:off x="762000" y="119063"/>
            <a:ext cx="8458200" cy="414337"/>
          </a:xfrm>
        </p:spPr>
        <p:txBody>
          <a:bodyPr/>
          <a:lstStyle/>
          <a:p>
            <a:pPr eaLnBrk="1" hangingPunct="1"/>
            <a:r>
              <a:rPr lang="pt-BR" sz="3600" smtClean="0"/>
              <a:t>Exemplo: coloração de mapas</a:t>
            </a:r>
          </a:p>
        </p:txBody>
      </p:sp>
      <p:sp>
        <p:nvSpPr>
          <p:cNvPr id="13316" name="Text Box 17"/>
          <p:cNvSpPr txBox="1">
            <a:spLocks noChangeArrowheads="1"/>
          </p:cNvSpPr>
          <p:nvPr/>
        </p:nvSpPr>
        <p:spPr bwMode="auto">
          <a:xfrm>
            <a:off x="4343400" y="1190625"/>
            <a:ext cx="5334000" cy="1190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524000" indent="-1524000" defTabSz="762000">
              <a:lnSpc>
                <a:spcPct val="89000"/>
              </a:lnSpc>
            </a:pPr>
            <a:r>
              <a:rPr lang="pt-BR" sz="2000" b="1"/>
              <a:t>variáveis:</a:t>
            </a:r>
            <a:r>
              <a:rPr lang="pt-BR" sz="2000"/>
              <a:t> A,B,C,D,E,F</a:t>
            </a:r>
          </a:p>
          <a:p>
            <a:pPr marL="1524000" indent="-1524000" defTabSz="762000">
              <a:lnSpc>
                <a:spcPct val="89000"/>
              </a:lnSpc>
            </a:pPr>
            <a:r>
              <a:rPr lang="pt-BR" sz="2000" b="1"/>
              <a:t>domínio: </a:t>
            </a:r>
            <a:r>
              <a:rPr lang="pt-BR" sz="2000"/>
              <a:t>Da=Db...=Df={green,red,blue}</a:t>
            </a:r>
          </a:p>
          <a:p>
            <a:pPr marL="1524000" indent="-1524000" defTabSz="762000">
              <a:lnSpc>
                <a:spcPct val="89000"/>
              </a:lnSpc>
            </a:pPr>
            <a:r>
              <a:rPr lang="pt-BR" sz="2000" b="1"/>
              <a:t>restrições</a:t>
            </a:r>
            <a:r>
              <a:rPr lang="pt-BR" sz="2000"/>
              <a:t>: 	A </a:t>
            </a:r>
            <a:r>
              <a:rPr lang="pt-BR" sz="2000">
                <a:sym typeface="Symbol" pitchFamily="18" charset="2"/>
              </a:rPr>
              <a:t> B; A  C; A  E; B  E; B  F; C  E; C  F; D  F; E  F</a:t>
            </a:r>
          </a:p>
        </p:txBody>
      </p:sp>
      <p:grpSp>
        <p:nvGrpSpPr>
          <p:cNvPr id="13317" name="Group 60"/>
          <p:cNvGrpSpPr>
            <a:grpSpLocks/>
          </p:cNvGrpSpPr>
          <p:nvPr/>
        </p:nvGrpSpPr>
        <p:grpSpPr bwMode="auto">
          <a:xfrm>
            <a:off x="5934075" y="3352800"/>
            <a:ext cx="3514725" cy="2562225"/>
            <a:chOff x="3594" y="2754"/>
            <a:chExt cx="2214" cy="1518"/>
          </a:xfrm>
        </p:grpSpPr>
        <p:sp>
          <p:nvSpPr>
            <p:cNvPr id="13344" name="Rectangle 61"/>
            <p:cNvSpPr>
              <a:spLocks noChangeArrowheads="1"/>
            </p:cNvSpPr>
            <p:nvPr/>
          </p:nvSpPr>
          <p:spPr bwMode="auto">
            <a:xfrm>
              <a:off x="4674" y="2754"/>
              <a:ext cx="601" cy="75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3345" name="Rectangle 62"/>
            <p:cNvSpPr>
              <a:spLocks noChangeArrowheads="1"/>
            </p:cNvSpPr>
            <p:nvPr/>
          </p:nvSpPr>
          <p:spPr bwMode="auto">
            <a:xfrm>
              <a:off x="5025" y="3618"/>
              <a:ext cx="776" cy="65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3346" name="Rectangle 63"/>
            <p:cNvSpPr>
              <a:spLocks noChangeArrowheads="1"/>
            </p:cNvSpPr>
            <p:nvPr/>
          </p:nvSpPr>
          <p:spPr bwMode="auto">
            <a:xfrm>
              <a:off x="3745" y="3434"/>
              <a:ext cx="1455" cy="83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3347" name="Rectangle 64"/>
            <p:cNvSpPr>
              <a:spLocks noChangeArrowheads="1"/>
            </p:cNvSpPr>
            <p:nvPr/>
          </p:nvSpPr>
          <p:spPr bwMode="auto">
            <a:xfrm>
              <a:off x="4120" y="2806"/>
              <a:ext cx="703" cy="68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b="1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13348" name="Rectangle 65"/>
            <p:cNvSpPr>
              <a:spLocks noChangeArrowheads="1"/>
            </p:cNvSpPr>
            <p:nvPr/>
          </p:nvSpPr>
          <p:spPr bwMode="auto">
            <a:xfrm>
              <a:off x="4072" y="3277"/>
              <a:ext cx="877" cy="62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3349" name="Rectangle 66"/>
            <p:cNvSpPr>
              <a:spLocks noChangeArrowheads="1"/>
            </p:cNvSpPr>
            <p:nvPr/>
          </p:nvSpPr>
          <p:spPr bwMode="auto">
            <a:xfrm>
              <a:off x="3594" y="3068"/>
              <a:ext cx="904" cy="5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3350" name="Text Box 67"/>
            <p:cNvSpPr txBox="1">
              <a:spLocks noChangeArrowheads="1"/>
            </p:cNvSpPr>
            <p:nvPr/>
          </p:nvSpPr>
          <p:spPr bwMode="auto">
            <a:xfrm>
              <a:off x="4172" y="2833"/>
              <a:ext cx="255" cy="27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13351" name="Text Box 68"/>
            <p:cNvSpPr txBox="1">
              <a:spLocks noChangeArrowheads="1"/>
            </p:cNvSpPr>
            <p:nvPr/>
          </p:nvSpPr>
          <p:spPr bwMode="auto">
            <a:xfrm>
              <a:off x="4800" y="2781"/>
              <a:ext cx="255" cy="27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B</a:t>
              </a:r>
            </a:p>
          </p:txBody>
        </p:sp>
        <p:sp>
          <p:nvSpPr>
            <p:cNvPr id="13352" name="Text Box 69"/>
            <p:cNvSpPr txBox="1">
              <a:spLocks noChangeArrowheads="1"/>
            </p:cNvSpPr>
            <p:nvPr/>
          </p:nvSpPr>
          <p:spPr bwMode="auto">
            <a:xfrm>
              <a:off x="3656" y="3124"/>
              <a:ext cx="255" cy="27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13353" name="Text Box 70"/>
            <p:cNvSpPr txBox="1">
              <a:spLocks noChangeArrowheads="1"/>
            </p:cNvSpPr>
            <p:nvPr/>
          </p:nvSpPr>
          <p:spPr bwMode="auto">
            <a:xfrm>
              <a:off x="5553" y="3962"/>
              <a:ext cx="255" cy="27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D</a:t>
              </a:r>
            </a:p>
          </p:txBody>
        </p:sp>
        <p:sp>
          <p:nvSpPr>
            <p:cNvPr id="13354" name="Text Box 71"/>
            <p:cNvSpPr txBox="1">
              <a:spLocks noChangeArrowheads="1"/>
            </p:cNvSpPr>
            <p:nvPr/>
          </p:nvSpPr>
          <p:spPr bwMode="auto">
            <a:xfrm>
              <a:off x="4097" y="3653"/>
              <a:ext cx="244" cy="27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E</a:t>
              </a:r>
            </a:p>
          </p:txBody>
        </p:sp>
        <p:sp>
          <p:nvSpPr>
            <p:cNvPr id="13355" name="Text Box 72"/>
            <p:cNvSpPr txBox="1">
              <a:spLocks noChangeArrowheads="1"/>
            </p:cNvSpPr>
            <p:nvPr/>
          </p:nvSpPr>
          <p:spPr bwMode="auto">
            <a:xfrm>
              <a:off x="3833" y="3962"/>
              <a:ext cx="233" cy="27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F</a:t>
              </a:r>
            </a:p>
          </p:txBody>
        </p:sp>
      </p:grpSp>
      <p:grpSp>
        <p:nvGrpSpPr>
          <p:cNvPr id="3" name="Group 59"/>
          <p:cNvGrpSpPr>
            <a:grpSpLocks/>
          </p:cNvGrpSpPr>
          <p:nvPr/>
        </p:nvGrpSpPr>
        <p:grpSpPr bwMode="auto">
          <a:xfrm>
            <a:off x="5894388" y="3300413"/>
            <a:ext cx="3554412" cy="2643187"/>
            <a:chOff x="3600" y="2283"/>
            <a:chExt cx="1973" cy="1353"/>
          </a:xfrm>
        </p:grpSpPr>
        <p:grpSp>
          <p:nvGrpSpPr>
            <p:cNvPr id="13319" name="Group 3"/>
            <p:cNvGrpSpPr>
              <a:grpSpLocks/>
            </p:cNvGrpSpPr>
            <p:nvPr/>
          </p:nvGrpSpPr>
          <p:grpSpPr bwMode="auto">
            <a:xfrm>
              <a:off x="3600" y="2283"/>
              <a:ext cx="1973" cy="1353"/>
              <a:chOff x="3186" y="846"/>
              <a:chExt cx="2407" cy="1651"/>
            </a:xfrm>
          </p:grpSpPr>
          <p:sp>
            <p:nvSpPr>
              <p:cNvPr id="13332" name="Rectangle 4"/>
              <p:cNvSpPr>
                <a:spLocks noChangeArrowheads="1"/>
              </p:cNvSpPr>
              <p:nvPr/>
            </p:nvSpPr>
            <p:spPr bwMode="auto">
              <a:xfrm>
                <a:off x="4742" y="1786"/>
                <a:ext cx="845" cy="711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3333" name="Rectangle 5"/>
              <p:cNvSpPr>
                <a:spLocks noChangeArrowheads="1"/>
              </p:cNvSpPr>
              <p:nvPr/>
            </p:nvSpPr>
            <p:spPr bwMode="auto">
              <a:xfrm>
                <a:off x="3350" y="1586"/>
                <a:ext cx="1583" cy="911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3334" name="Rectangle 6"/>
              <p:cNvSpPr>
                <a:spLocks noChangeArrowheads="1"/>
              </p:cNvSpPr>
              <p:nvPr/>
            </p:nvSpPr>
            <p:spPr bwMode="auto">
              <a:xfrm>
                <a:off x="3759" y="903"/>
                <a:ext cx="764" cy="74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en-US" b="1">
                  <a:solidFill>
                    <a:schemeClr val="tx2"/>
                  </a:solidFill>
                  <a:latin typeface="Arial" charset="0"/>
                </a:endParaRPr>
              </a:p>
            </p:txBody>
          </p:sp>
          <p:sp>
            <p:nvSpPr>
              <p:cNvPr id="13335" name="Rectangle 7"/>
              <p:cNvSpPr>
                <a:spLocks noChangeArrowheads="1"/>
              </p:cNvSpPr>
              <p:nvPr/>
            </p:nvSpPr>
            <p:spPr bwMode="auto">
              <a:xfrm>
                <a:off x="4360" y="846"/>
                <a:ext cx="654" cy="82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3336" name="Rectangle 8"/>
              <p:cNvSpPr>
                <a:spLocks noChangeArrowheads="1"/>
              </p:cNvSpPr>
              <p:nvPr/>
            </p:nvSpPr>
            <p:spPr bwMode="auto">
              <a:xfrm>
                <a:off x="3705" y="1415"/>
                <a:ext cx="955" cy="68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3337" name="Rectangle 9"/>
              <p:cNvSpPr>
                <a:spLocks noChangeArrowheads="1"/>
              </p:cNvSpPr>
              <p:nvPr/>
            </p:nvSpPr>
            <p:spPr bwMode="auto">
              <a:xfrm>
                <a:off x="3186" y="1188"/>
                <a:ext cx="983" cy="569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3338" name="Text Box 10"/>
              <p:cNvSpPr txBox="1">
                <a:spLocks noChangeArrowheads="1"/>
              </p:cNvSpPr>
              <p:nvPr/>
            </p:nvSpPr>
            <p:spPr bwMode="auto">
              <a:xfrm>
                <a:off x="3816" y="931"/>
                <a:ext cx="274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pt-BR" b="1">
                    <a:solidFill>
                      <a:schemeClr val="tx2"/>
                    </a:solidFill>
                    <a:latin typeface="Arial" charset="0"/>
                  </a:rPr>
                  <a:t>A</a:t>
                </a:r>
              </a:p>
            </p:txBody>
          </p:sp>
          <p:sp>
            <p:nvSpPr>
              <p:cNvPr id="13339" name="Text Box 11"/>
              <p:cNvSpPr txBox="1">
                <a:spLocks noChangeArrowheads="1"/>
              </p:cNvSpPr>
              <p:nvPr/>
            </p:nvSpPr>
            <p:spPr bwMode="auto">
              <a:xfrm>
                <a:off x="4407" y="875"/>
                <a:ext cx="275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pt-BR" b="1">
                    <a:solidFill>
                      <a:schemeClr val="tx2"/>
                    </a:solidFill>
                    <a:latin typeface="Arial" charset="0"/>
                  </a:rPr>
                  <a:t>B</a:t>
                </a:r>
              </a:p>
            </p:txBody>
          </p:sp>
          <p:sp>
            <p:nvSpPr>
              <p:cNvPr id="13340" name="Text Box 12"/>
              <p:cNvSpPr txBox="1">
                <a:spLocks noChangeArrowheads="1"/>
              </p:cNvSpPr>
              <p:nvPr/>
            </p:nvSpPr>
            <p:spPr bwMode="auto">
              <a:xfrm>
                <a:off x="3254" y="1247"/>
                <a:ext cx="275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pt-BR" b="1">
                    <a:solidFill>
                      <a:schemeClr val="tx2"/>
                    </a:solidFill>
                    <a:latin typeface="Arial" charset="0"/>
                  </a:rPr>
                  <a:t>C</a:t>
                </a:r>
              </a:p>
            </p:txBody>
          </p:sp>
          <p:sp>
            <p:nvSpPr>
              <p:cNvPr id="13341" name="Text Box 13"/>
              <p:cNvSpPr txBox="1">
                <a:spLocks noChangeArrowheads="1"/>
              </p:cNvSpPr>
              <p:nvPr/>
            </p:nvSpPr>
            <p:spPr bwMode="auto">
              <a:xfrm>
                <a:off x="5318" y="2160"/>
                <a:ext cx="275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pt-BR" b="1">
                    <a:solidFill>
                      <a:schemeClr val="tx2"/>
                    </a:solidFill>
                    <a:latin typeface="Arial" charset="0"/>
                  </a:rPr>
                  <a:t>D</a:t>
                </a:r>
              </a:p>
            </p:txBody>
          </p:sp>
          <p:sp>
            <p:nvSpPr>
              <p:cNvPr id="13342" name="Text Box 14"/>
              <p:cNvSpPr txBox="1">
                <a:spLocks noChangeArrowheads="1"/>
              </p:cNvSpPr>
              <p:nvPr/>
            </p:nvSpPr>
            <p:spPr bwMode="auto">
              <a:xfrm>
                <a:off x="3735" y="1824"/>
                <a:ext cx="262" cy="285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pt-BR" b="1">
                    <a:solidFill>
                      <a:schemeClr val="tx2"/>
                    </a:solidFill>
                    <a:latin typeface="Arial" charset="0"/>
                  </a:rPr>
                  <a:t>E</a:t>
                </a:r>
              </a:p>
            </p:txBody>
          </p:sp>
          <p:sp>
            <p:nvSpPr>
              <p:cNvPr id="13343" name="Text Box 15"/>
              <p:cNvSpPr txBox="1">
                <a:spLocks noChangeArrowheads="1"/>
              </p:cNvSpPr>
              <p:nvPr/>
            </p:nvSpPr>
            <p:spPr bwMode="auto">
              <a:xfrm>
                <a:off x="3447" y="2160"/>
                <a:ext cx="250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pt-BR" b="1">
                    <a:solidFill>
                      <a:schemeClr val="tx2"/>
                    </a:solidFill>
                    <a:latin typeface="Arial" charset="0"/>
                  </a:rPr>
                  <a:t>F</a:t>
                </a:r>
              </a:p>
            </p:txBody>
          </p:sp>
        </p:grpSp>
        <p:sp>
          <p:nvSpPr>
            <p:cNvPr id="13320" name="Rectangle 32"/>
            <p:cNvSpPr>
              <a:spLocks noChangeArrowheads="1"/>
            </p:cNvSpPr>
            <p:nvPr/>
          </p:nvSpPr>
          <p:spPr bwMode="auto">
            <a:xfrm>
              <a:off x="4872" y="3051"/>
              <a:ext cx="690" cy="581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3321" name="Rectangle 33"/>
            <p:cNvSpPr>
              <a:spLocks noChangeArrowheads="1"/>
            </p:cNvSpPr>
            <p:nvPr/>
          </p:nvSpPr>
          <p:spPr bwMode="auto">
            <a:xfrm>
              <a:off x="3734" y="2887"/>
              <a:ext cx="1293" cy="745"/>
            </a:xfrm>
            <a:prstGeom prst="rect">
              <a:avLst/>
            </a:prstGeom>
            <a:solidFill>
              <a:srgbClr val="09E652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3322" name="Rectangle 34"/>
            <p:cNvSpPr>
              <a:spLocks noChangeArrowheads="1"/>
            </p:cNvSpPr>
            <p:nvPr/>
          </p:nvSpPr>
          <p:spPr bwMode="auto">
            <a:xfrm>
              <a:off x="4068" y="2329"/>
              <a:ext cx="624" cy="605"/>
            </a:xfrm>
            <a:prstGeom prst="rect">
              <a:avLst/>
            </a:prstGeom>
            <a:solidFill>
              <a:srgbClr val="09E652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b="1">
                <a:latin typeface="Arial" charset="0"/>
              </a:endParaRPr>
            </a:p>
          </p:txBody>
        </p:sp>
        <p:sp>
          <p:nvSpPr>
            <p:cNvPr id="13323" name="Rectangle 35"/>
            <p:cNvSpPr>
              <a:spLocks noChangeArrowheads="1"/>
            </p:cNvSpPr>
            <p:nvPr/>
          </p:nvSpPr>
          <p:spPr bwMode="auto">
            <a:xfrm>
              <a:off x="4559" y="2283"/>
              <a:ext cx="535" cy="674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3324" name="Rectangle 36"/>
            <p:cNvSpPr>
              <a:spLocks noChangeArrowheads="1"/>
            </p:cNvSpPr>
            <p:nvPr/>
          </p:nvSpPr>
          <p:spPr bwMode="auto">
            <a:xfrm>
              <a:off x="4024" y="2748"/>
              <a:ext cx="780" cy="558"/>
            </a:xfrm>
            <a:prstGeom prst="rect">
              <a:avLst/>
            </a:prstGeom>
            <a:solidFill>
              <a:srgbClr val="3399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3325" name="Rectangle 37"/>
            <p:cNvSpPr>
              <a:spLocks noChangeArrowheads="1"/>
            </p:cNvSpPr>
            <p:nvPr/>
          </p:nvSpPr>
          <p:spPr bwMode="auto">
            <a:xfrm>
              <a:off x="3600" y="2562"/>
              <a:ext cx="803" cy="466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3326" name="Text Box 38"/>
            <p:cNvSpPr txBox="1">
              <a:spLocks noChangeArrowheads="1"/>
            </p:cNvSpPr>
            <p:nvPr/>
          </p:nvSpPr>
          <p:spPr bwMode="auto">
            <a:xfrm>
              <a:off x="4115" y="2353"/>
              <a:ext cx="224" cy="23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13327" name="Text Box 39"/>
            <p:cNvSpPr txBox="1">
              <a:spLocks noChangeArrowheads="1"/>
            </p:cNvSpPr>
            <p:nvPr/>
          </p:nvSpPr>
          <p:spPr bwMode="auto">
            <a:xfrm>
              <a:off x="4597" y="2307"/>
              <a:ext cx="224" cy="23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B</a:t>
              </a:r>
            </a:p>
          </p:txBody>
        </p:sp>
        <p:sp>
          <p:nvSpPr>
            <p:cNvPr id="13328" name="Text Box 40"/>
            <p:cNvSpPr txBox="1">
              <a:spLocks noChangeArrowheads="1"/>
            </p:cNvSpPr>
            <p:nvPr/>
          </p:nvSpPr>
          <p:spPr bwMode="auto">
            <a:xfrm>
              <a:off x="3656" y="2612"/>
              <a:ext cx="225" cy="23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13329" name="Text Box 41"/>
            <p:cNvSpPr txBox="1">
              <a:spLocks noChangeArrowheads="1"/>
            </p:cNvSpPr>
            <p:nvPr/>
          </p:nvSpPr>
          <p:spPr bwMode="auto">
            <a:xfrm>
              <a:off x="5342" y="3357"/>
              <a:ext cx="225" cy="23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D</a:t>
              </a:r>
            </a:p>
          </p:txBody>
        </p:sp>
        <p:sp>
          <p:nvSpPr>
            <p:cNvPr id="13330" name="Text Box 42"/>
            <p:cNvSpPr txBox="1">
              <a:spLocks noChangeArrowheads="1"/>
            </p:cNvSpPr>
            <p:nvPr/>
          </p:nvSpPr>
          <p:spPr bwMode="auto">
            <a:xfrm>
              <a:off x="4049" y="3082"/>
              <a:ext cx="215" cy="23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E</a:t>
              </a:r>
            </a:p>
          </p:txBody>
        </p:sp>
        <p:sp>
          <p:nvSpPr>
            <p:cNvPr id="13331" name="Text Box 43"/>
            <p:cNvSpPr txBox="1">
              <a:spLocks noChangeArrowheads="1"/>
            </p:cNvSpPr>
            <p:nvPr/>
          </p:nvSpPr>
          <p:spPr bwMode="auto">
            <a:xfrm>
              <a:off x="3813" y="3357"/>
              <a:ext cx="206" cy="23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F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533400" y="1889125"/>
            <a:ext cx="3886200" cy="47069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defTabSz="762000">
              <a:lnSpc>
                <a:spcPct val="89000"/>
              </a:lnSpc>
            </a:pPr>
            <a:r>
              <a:rPr lang="pt-BR" sz="2000" b="1"/>
              <a:t>Mas poderia ser mais complicado começando por red...</a:t>
            </a:r>
          </a:p>
          <a:p>
            <a:pPr defTabSz="762000">
              <a:lnSpc>
                <a:spcPct val="89000"/>
              </a:lnSpc>
            </a:pPr>
            <a:r>
              <a:rPr lang="pt-BR" sz="2000" b="1"/>
              <a:t>A=red</a:t>
            </a:r>
          </a:p>
          <a:p>
            <a:pPr defTabSz="762000">
              <a:lnSpc>
                <a:spcPct val="89000"/>
              </a:lnSpc>
            </a:pPr>
            <a:r>
              <a:rPr lang="pt-BR" sz="2000" b="1"/>
              <a:t>B=green</a:t>
            </a:r>
          </a:p>
          <a:p>
            <a:pPr defTabSz="762000">
              <a:lnSpc>
                <a:spcPct val="89000"/>
              </a:lnSpc>
            </a:pPr>
            <a:r>
              <a:rPr lang="pt-BR" sz="2000" b="1"/>
              <a:t>C=blue</a:t>
            </a:r>
          </a:p>
          <a:p>
            <a:pPr defTabSz="762000">
              <a:lnSpc>
                <a:spcPct val="89000"/>
              </a:lnSpc>
            </a:pPr>
            <a:r>
              <a:rPr lang="pt-BR" sz="2000" b="1"/>
              <a:t>D=red</a:t>
            </a:r>
          </a:p>
          <a:p>
            <a:pPr defTabSz="762000">
              <a:lnSpc>
                <a:spcPct val="89000"/>
              </a:lnSpc>
            </a:pPr>
            <a:r>
              <a:rPr lang="pt-BR" sz="2000"/>
              <a:t>E= ?? Backtracking</a:t>
            </a:r>
          </a:p>
          <a:p>
            <a:pPr defTabSz="762000">
              <a:lnSpc>
                <a:spcPct val="89000"/>
              </a:lnSpc>
            </a:pPr>
            <a:r>
              <a:rPr lang="pt-BR" sz="2000" b="1"/>
              <a:t>D=green</a:t>
            </a:r>
          </a:p>
          <a:p>
            <a:pPr defTabSz="762000">
              <a:lnSpc>
                <a:spcPct val="89000"/>
              </a:lnSpc>
            </a:pPr>
            <a:r>
              <a:rPr lang="pt-BR" sz="2000"/>
              <a:t>E=?? Backtracking</a:t>
            </a:r>
          </a:p>
          <a:p>
            <a:pPr defTabSz="762000">
              <a:lnSpc>
                <a:spcPct val="89000"/>
              </a:lnSpc>
            </a:pPr>
            <a:r>
              <a:rPr lang="pt-BR" sz="2000" b="1"/>
              <a:t>D=blue</a:t>
            </a:r>
          </a:p>
          <a:p>
            <a:pPr defTabSz="762000">
              <a:lnSpc>
                <a:spcPct val="89000"/>
              </a:lnSpc>
            </a:pPr>
            <a:r>
              <a:rPr lang="pt-BR" sz="2000"/>
              <a:t>E=?? Backtracking</a:t>
            </a:r>
          </a:p>
          <a:p>
            <a:pPr defTabSz="762000">
              <a:lnSpc>
                <a:spcPct val="89000"/>
              </a:lnSpc>
            </a:pPr>
            <a:r>
              <a:rPr lang="pt-BR" sz="2000"/>
              <a:t>D= ?? Backtracking </a:t>
            </a:r>
          </a:p>
          <a:p>
            <a:pPr defTabSz="762000">
              <a:lnSpc>
                <a:spcPct val="89000"/>
              </a:lnSpc>
            </a:pPr>
            <a:r>
              <a:rPr lang="pt-BR" sz="2000" b="1"/>
              <a:t>C = green</a:t>
            </a:r>
          </a:p>
          <a:p>
            <a:pPr defTabSz="762000">
              <a:lnSpc>
                <a:spcPct val="89000"/>
              </a:lnSpc>
            </a:pPr>
            <a:r>
              <a:rPr lang="pt-BR" sz="2000" b="1"/>
              <a:t>D = green</a:t>
            </a:r>
          </a:p>
          <a:p>
            <a:pPr defTabSz="762000">
              <a:lnSpc>
                <a:spcPct val="89000"/>
              </a:lnSpc>
            </a:pPr>
            <a:r>
              <a:rPr lang="pt-BR" sz="2000" b="1"/>
              <a:t>E = blue</a:t>
            </a:r>
          </a:p>
          <a:p>
            <a:pPr defTabSz="762000">
              <a:lnSpc>
                <a:spcPct val="89000"/>
              </a:lnSpc>
            </a:pPr>
            <a:r>
              <a:rPr lang="pt-BR" sz="2000" b="1"/>
              <a:t>F=red</a:t>
            </a:r>
          </a:p>
        </p:txBody>
      </p:sp>
      <p:sp>
        <p:nvSpPr>
          <p:cNvPr id="14339" name="Rectangle 19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8458200" cy="609600"/>
          </a:xfrm>
        </p:spPr>
        <p:txBody>
          <a:bodyPr/>
          <a:lstStyle/>
          <a:p>
            <a:pPr eaLnBrk="1" hangingPunct="1"/>
            <a:r>
              <a:rPr lang="pt-BR" sz="3600" smtClean="0"/>
              <a:t>Exemplo: coloração de mapas</a:t>
            </a:r>
          </a:p>
        </p:txBody>
      </p:sp>
      <p:grpSp>
        <p:nvGrpSpPr>
          <p:cNvPr id="14340" name="Group 23"/>
          <p:cNvGrpSpPr>
            <a:grpSpLocks/>
          </p:cNvGrpSpPr>
          <p:nvPr/>
        </p:nvGrpSpPr>
        <p:grpSpPr bwMode="auto">
          <a:xfrm>
            <a:off x="5486400" y="3914775"/>
            <a:ext cx="3514725" cy="2409825"/>
            <a:chOff x="3186" y="846"/>
            <a:chExt cx="2408" cy="1651"/>
          </a:xfrm>
        </p:grpSpPr>
        <p:sp>
          <p:nvSpPr>
            <p:cNvPr id="14354" name="Rectangle 24"/>
            <p:cNvSpPr>
              <a:spLocks noChangeArrowheads="1"/>
            </p:cNvSpPr>
            <p:nvPr/>
          </p:nvSpPr>
          <p:spPr bwMode="auto">
            <a:xfrm>
              <a:off x="4742" y="1786"/>
              <a:ext cx="845" cy="71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355" name="Rectangle 25"/>
            <p:cNvSpPr>
              <a:spLocks noChangeArrowheads="1"/>
            </p:cNvSpPr>
            <p:nvPr/>
          </p:nvSpPr>
          <p:spPr bwMode="auto">
            <a:xfrm>
              <a:off x="3350" y="1586"/>
              <a:ext cx="1583" cy="91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356" name="Rectangle 26"/>
            <p:cNvSpPr>
              <a:spLocks noChangeArrowheads="1"/>
            </p:cNvSpPr>
            <p:nvPr/>
          </p:nvSpPr>
          <p:spPr bwMode="auto">
            <a:xfrm>
              <a:off x="3759" y="903"/>
              <a:ext cx="764" cy="7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b="1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14357" name="Rectangle 27"/>
            <p:cNvSpPr>
              <a:spLocks noChangeArrowheads="1"/>
            </p:cNvSpPr>
            <p:nvPr/>
          </p:nvSpPr>
          <p:spPr bwMode="auto">
            <a:xfrm>
              <a:off x="4360" y="846"/>
              <a:ext cx="654" cy="82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358" name="Rectangle 28"/>
            <p:cNvSpPr>
              <a:spLocks noChangeArrowheads="1"/>
            </p:cNvSpPr>
            <p:nvPr/>
          </p:nvSpPr>
          <p:spPr bwMode="auto">
            <a:xfrm>
              <a:off x="3705" y="1415"/>
              <a:ext cx="955" cy="6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359" name="Rectangle 29"/>
            <p:cNvSpPr>
              <a:spLocks noChangeArrowheads="1"/>
            </p:cNvSpPr>
            <p:nvPr/>
          </p:nvSpPr>
          <p:spPr bwMode="auto">
            <a:xfrm>
              <a:off x="3186" y="1188"/>
              <a:ext cx="983" cy="56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360" name="Text Box 30"/>
            <p:cNvSpPr txBox="1">
              <a:spLocks noChangeArrowheads="1"/>
            </p:cNvSpPr>
            <p:nvPr/>
          </p:nvSpPr>
          <p:spPr bwMode="auto">
            <a:xfrm>
              <a:off x="3815" y="932"/>
              <a:ext cx="277" cy="31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14361" name="Text Box 31"/>
            <p:cNvSpPr txBox="1">
              <a:spLocks noChangeArrowheads="1"/>
            </p:cNvSpPr>
            <p:nvPr/>
          </p:nvSpPr>
          <p:spPr bwMode="auto">
            <a:xfrm>
              <a:off x="4405" y="875"/>
              <a:ext cx="278" cy="31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B</a:t>
              </a:r>
            </a:p>
          </p:txBody>
        </p:sp>
        <p:sp>
          <p:nvSpPr>
            <p:cNvPr id="14362" name="Text Box 32"/>
            <p:cNvSpPr txBox="1">
              <a:spLocks noChangeArrowheads="1"/>
            </p:cNvSpPr>
            <p:nvPr/>
          </p:nvSpPr>
          <p:spPr bwMode="auto">
            <a:xfrm>
              <a:off x="3253" y="1248"/>
              <a:ext cx="278" cy="31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14363" name="Text Box 33"/>
            <p:cNvSpPr txBox="1">
              <a:spLocks noChangeArrowheads="1"/>
            </p:cNvSpPr>
            <p:nvPr/>
          </p:nvSpPr>
          <p:spPr bwMode="auto">
            <a:xfrm>
              <a:off x="5317" y="2160"/>
              <a:ext cx="277" cy="31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D</a:t>
              </a:r>
            </a:p>
          </p:txBody>
        </p:sp>
        <p:sp>
          <p:nvSpPr>
            <p:cNvPr id="14364" name="Text Box 34"/>
            <p:cNvSpPr txBox="1">
              <a:spLocks noChangeArrowheads="1"/>
            </p:cNvSpPr>
            <p:nvPr/>
          </p:nvSpPr>
          <p:spPr bwMode="auto">
            <a:xfrm>
              <a:off x="3734" y="1824"/>
              <a:ext cx="265" cy="31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E</a:t>
              </a:r>
            </a:p>
          </p:txBody>
        </p:sp>
        <p:sp>
          <p:nvSpPr>
            <p:cNvPr id="14365" name="Text Box 35"/>
            <p:cNvSpPr txBox="1">
              <a:spLocks noChangeArrowheads="1"/>
            </p:cNvSpPr>
            <p:nvPr/>
          </p:nvSpPr>
          <p:spPr bwMode="auto">
            <a:xfrm>
              <a:off x="3446" y="2160"/>
              <a:ext cx="253" cy="31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F</a:t>
              </a:r>
            </a:p>
          </p:txBody>
        </p:sp>
      </p:grpSp>
      <p:sp>
        <p:nvSpPr>
          <p:cNvPr id="14341" name="Rectangle 38"/>
          <p:cNvSpPr>
            <a:spLocks noChangeArrowheads="1"/>
          </p:cNvSpPr>
          <p:nvPr/>
        </p:nvSpPr>
        <p:spPr bwMode="auto">
          <a:xfrm>
            <a:off x="7758113" y="5286375"/>
            <a:ext cx="1233487" cy="1038225"/>
          </a:xfrm>
          <a:prstGeom prst="rect">
            <a:avLst/>
          </a:prstGeom>
          <a:solidFill>
            <a:srgbClr val="09E65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4342" name="Rectangle 39"/>
          <p:cNvSpPr>
            <a:spLocks noChangeArrowheads="1"/>
          </p:cNvSpPr>
          <p:nvPr/>
        </p:nvSpPr>
        <p:spPr bwMode="auto">
          <a:xfrm>
            <a:off x="5726113" y="4994275"/>
            <a:ext cx="2309812" cy="1330325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4343" name="Rectangle 40"/>
          <p:cNvSpPr>
            <a:spLocks noChangeArrowheads="1"/>
          </p:cNvSpPr>
          <p:nvPr/>
        </p:nvSpPr>
        <p:spPr bwMode="auto">
          <a:xfrm>
            <a:off x="6323013" y="3997325"/>
            <a:ext cx="1114425" cy="1081088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 b="1">
              <a:latin typeface="Arial" charset="0"/>
            </a:endParaRPr>
          </a:p>
        </p:txBody>
      </p:sp>
      <p:sp>
        <p:nvSpPr>
          <p:cNvPr id="14344" name="Rectangle 41"/>
          <p:cNvSpPr>
            <a:spLocks noChangeArrowheads="1"/>
          </p:cNvSpPr>
          <p:nvPr/>
        </p:nvSpPr>
        <p:spPr bwMode="auto">
          <a:xfrm>
            <a:off x="7199313" y="3914775"/>
            <a:ext cx="955675" cy="1204913"/>
          </a:xfrm>
          <a:prstGeom prst="rect">
            <a:avLst/>
          </a:prstGeom>
          <a:solidFill>
            <a:srgbClr val="09E65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4345" name="Rectangle 42"/>
          <p:cNvSpPr>
            <a:spLocks noChangeArrowheads="1"/>
          </p:cNvSpPr>
          <p:nvPr/>
        </p:nvSpPr>
        <p:spPr bwMode="auto">
          <a:xfrm>
            <a:off x="6243638" y="4745038"/>
            <a:ext cx="1393825" cy="998537"/>
          </a:xfrm>
          <a:prstGeom prst="rect">
            <a:avLst/>
          </a:prstGeom>
          <a:solidFill>
            <a:srgbClr val="3399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4346" name="Rectangle 43"/>
          <p:cNvSpPr>
            <a:spLocks noChangeArrowheads="1"/>
          </p:cNvSpPr>
          <p:nvPr/>
        </p:nvSpPr>
        <p:spPr bwMode="auto">
          <a:xfrm>
            <a:off x="5486400" y="4413250"/>
            <a:ext cx="1435100" cy="831850"/>
          </a:xfrm>
          <a:prstGeom prst="rect">
            <a:avLst/>
          </a:prstGeom>
          <a:solidFill>
            <a:srgbClr val="09E65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4347" name="Text Box 44"/>
          <p:cNvSpPr txBox="1">
            <a:spLocks noChangeArrowheads="1"/>
          </p:cNvSpPr>
          <p:nvPr/>
        </p:nvSpPr>
        <p:spPr bwMode="auto">
          <a:xfrm>
            <a:off x="6403975" y="4040188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pt-BR" b="1">
                <a:solidFill>
                  <a:schemeClr val="tx2"/>
                </a:solidFill>
                <a:latin typeface="Arial" charset="0"/>
              </a:rPr>
              <a:t>A</a:t>
            </a:r>
          </a:p>
        </p:txBody>
      </p:sp>
      <p:sp>
        <p:nvSpPr>
          <p:cNvPr id="14348" name="Text Box 45"/>
          <p:cNvSpPr txBox="1">
            <a:spLocks noChangeArrowheads="1"/>
          </p:cNvSpPr>
          <p:nvPr/>
        </p:nvSpPr>
        <p:spPr bwMode="auto">
          <a:xfrm>
            <a:off x="7265988" y="3957638"/>
            <a:ext cx="4048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pt-BR" b="1">
                <a:solidFill>
                  <a:schemeClr val="tx2"/>
                </a:solidFill>
                <a:latin typeface="Arial" charset="0"/>
              </a:rPr>
              <a:t>B</a:t>
            </a:r>
          </a:p>
        </p:txBody>
      </p:sp>
      <p:sp>
        <p:nvSpPr>
          <p:cNvPr id="14349" name="Text Box 46"/>
          <p:cNvSpPr txBox="1">
            <a:spLocks noChangeArrowheads="1"/>
          </p:cNvSpPr>
          <p:nvPr/>
        </p:nvSpPr>
        <p:spPr bwMode="auto">
          <a:xfrm>
            <a:off x="5584825" y="4502150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pt-BR" b="1">
                <a:solidFill>
                  <a:schemeClr val="tx2"/>
                </a:solidFill>
                <a:latin typeface="Arial" charset="0"/>
              </a:rPr>
              <a:t>C</a:t>
            </a:r>
          </a:p>
        </p:txBody>
      </p:sp>
      <p:sp>
        <p:nvSpPr>
          <p:cNvPr id="14350" name="Text Box 47"/>
          <p:cNvSpPr txBox="1">
            <a:spLocks noChangeArrowheads="1"/>
          </p:cNvSpPr>
          <p:nvPr/>
        </p:nvSpPr>
        <p:spPr bwMode="auto">
          <a:xfrm>
            <a:off x="8596313" y="5832475"/>
            <a:ext cx="4048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pt-BR" b="1">
                <a:solidFill>
                  <a:schemeClr val="tx2"/>
                </a:solidFill>
                <a:latin typeface="Arial" charset="0"/>
              </a:rPr>
              <a:t>D</a:t>
            </a:r>
          </a:p>
        </p:txBody>
      </p:sp>
      <p:sp>
        <p:nvSpPr>
          <p:cNvPr id="14351" name="Text Box 48"/>
          <p:cNvSpPr txBox="1">
            <a:spLocks noChangeArrowheads="1"/>
          </p:cNvSpPr>
          <p:nvPr/>
        </p:nvSpPr>
        <p:spPr bwMode="auto">
          <a:xfrm>
            <a:off x="6286500" y="5341938"/>
            <a:ext cx="3873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pt-BR" b="1">
                <a:solidFill>
                  <a:schemeClr val="tx2"/>
                </a:solidFill>
                <a:latin typeface="Arial" charset="0"/>
              </a:rPr>
              <a:t>E</a:t>
            </a:r>
          </a:p>
        </p:txBody>
      </p:sp>
      <p:sp>
        <p:nvSpPr>
          <p:cNvPr id="14352" name="Text Box 49"/>
          <p:cNvSpPr txBox="1">
            <a:spLocks noChangeArrowheads="1"/>
          </p:cNvSpPr>
          <p:nvPr/>
        </p:nvSpPr>
        <p:spPr bwMode="auto">
          <a:xfrm>
            <a:off x="5865813" y="5832475"/>
            <a:ext cx="369887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pt-BR" b="1">
                <a:solidFill>
                  <a:schemeClr val="tx2"/>
                </a:solidFill>
                <a:latin typeface="Arial" charset="0"/>
              </a:rPr>
              <a:t>F</a:t>
            </a:r>
          </a:p>
        </p:txBody>
      </p:sp>
      <p:sp>
        <p:nvSpPr>
          <p:cNvPr id="14353" name="Text Box 51"/>
          <p:cNvSpPr txBox="1">
            <a:spLocks noChangeArrowheads="1"/>
          </p:cNvSpPr>
          <p:nvPr/>
        </p:nvSpPr>
        <p:spPr bwMode="auto">
          <a:xfrm>
            <a:off x="4572000" y="1752600"/>
            <a:ext cx="4953000" cy="14620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524000" indent="-1524000" defTabSz="762000">
              <a:lnSpc>
                <a:spcPct val="89000"/>
              </a:lnSpc>
            </a:pPr>
            <a:r>
              <a:rPr lang="pt-BR" sz="2000" b="1"/>
              <a:t>variáveis:</a:t>
            </a:r>
            <a:r>
              <a:rPr lang="pt-BR" sz="2000"/>
              <a:t> A,B,C,D,E,F</a:t>
            </a:r>
          </a:p>
          <a:p>
            <a:pPr marL="1524000" indent="-1524000" defTabSz="762000">
              <a:lnSpc>
                <a:spcPct val="89000"/>
              </a:lnSpc>
            </a:pPr>
            <a:r>
              <a:rPr lang="pt-BR" sz="2000" b="1"/>
              <a:t>domínio: </a:t>
            </a:r>
            <a:r>
              <a:rPr lang="pt-BR" sz="2000"/>
              <a:t>Da=Db...=Df={green,red,blue}</a:t>
            </a:r>
          </a:p>
          <a:p>
            <a:pPr marL="1524000" indent="-1524000" defTabSz="762000">
              <a:lnSpc>
                <a:spcPct val="89000"/>
              </a:lnSpc>
            </a:pPr>
            <a:r>
              <a:rPr lang="pt-BR" sz="2000" b="1"/>
              <a:t>restrições</a:t>
            </a:r>
            <a:r>
              <a:rPr lang="pt-BR" sz="2000"/>
              <a:t>: 	A </a:t>
            </a:r>
            <a:r>
              <a:rPr lang="pt-BR" sz="2000">
                <a:sym typeface="Symbol" pitchFamily="18" charset="2"/>
              </a:rPr>
              <a:t> B; A  C; A  E; B  E; B  F; C  E; C  F; D  F; E  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EFBE43-9ED7-419A-9D2B-691965531C45}" type="slidenum">
              <a:rPr lang="pt-BR" smtClean="0"/>
              <a:pPr/>
              <a:t>12</a:t>
            </a:fld>
            <a:endParaRPr lang="pt-BR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457200"/>
            <a:ext cx="8420100" cy="838200"/>
          </a:xfrm>
        </p:spPr>
        <p:txBody>
          <a:bodyPr/>
          <a:lstStyle/>
          <a:p>
            <a:pPr eaLnBrk="1" hangingPunct="1"/>
            <a:r>
              <a:rPr lang="pt-BR" smtClean="0"/>
              <a:t>Backtracking não basta...</a:t>
            </a:r>
          </a:p>
        </p:txBody>
      </p:sp>
      <p:sp>
        <p:nvSpPr>
          <p:cNvPr id="1536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4201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mtClean="0">
                <a:sym typeface="Symbol" pitchFamily="18" charset="2"/>
              </a:rPr>
              <a:t> Problema do backtracking: 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>
                <a:sym typeface="Symbol" pitchFamily="18" charset="2"/>
              </a:rPr>
              <a:t>não adianta mexer na 7a. rainha para tentar posicionar a última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>
                <a:sym typeface="Symbol" pitchFamily="18" charset="2"/>
              </a:rPr>
              <a:t>O problema é mais em cima... </a:t>
            </a:r>
          </a:p>
          <a:p>
            <a:pPr lvl="2" eaLnBrk="1" hangingPunct="1">
              <a:lnSpc>
                <a:spcPct val="90000"/>
              </a:lnSpc>
            </a:pPr>
            <a:r>
              <a:rPr lang="pt-BR" smtClean="0">
                <a:sym typeface="Symbol" pitchFamily="18" charset="2"/>
              </a:rPr>
              <a:t>O </a:t>
            </a:r>
            <a:r>
              <a:rPr lang="pt-BR" i="1" smtClean="0">
                <a:sym typeface="Symbol" pitchFamily="18" charset="2"/>
              </a:rPr>
              <a:t>backtrack</a:t>
            </a:r>
            <a:r>
              <a:rPr lang="pt-BR" smtClean="0">
                <a:sym typeface="Symbol" pitchFamily="18" charset="2"/>
              </a:rPr>
              <a:t> tem </a:t>
            </a:r>
            <a:r>
              <a:rPr lang="en-US" smtClean="0">
                <a:sym typeface="Symbol" pitchFamily="18" charset="2"/>
              </a:rPr>
              <a:t>que</a:t>
            </a:r>
            <a:r>
              <a:rPr lang="pt-BR" smtClean="0">
                <a:sym typeface="Symbol" pitchFamily="18" charset="2"/>
              </a:rPr>
              <a:t> ser de mais de um passo</a:t>
            </a:r>
          </a:p>
          <a:p>
            <a:pPr eaLnBrk="1" hangingPunct="1">
              <a:lnSpc>
                <a:spcPct val="90000"/>
              </a:lnSpc>
            </a:pPr>
            <a:r>
              <a:rPr lang="pt-BR" smtClean="0"/>
              <a:t> Soluções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Verificação de arco-consistência </a:t>
            </a:r>
            <a:r>
              <a:rPr lang="pt-BR" i="1" smtClean="0"/>
              <a:t>(forward checking)</a:t>
            </a:r>
            <a:endParaRPr lang="pt-BR" smtClean="0"/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Propagação de restrições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D2FAA7-D4C9-40CA-AFFC-1F7894151997}" type="slidenum">
              <a:rPr lang="pt-BR" smtClean="0"/>
              <a:pPr/>
              <a:t>13</a:t>
            </a:fld>
            <a:endParaRPr lang="pt-BR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381000"/>
            <a:ext cx="8420100" cy="914400"/>
          </a:xfrm>
        </p:spPr>
        <p:txBody>
          <a:bodyPr/>
          <a:lstStyle/>
          <a:p>
            <a:pPr eaLnBrk="1" hangingPunct="1"/>
            <a:r>
              <a:rPr lang="pt-BR" smtClean="0"/>
              <a:t>Busca Cega - Refinamentos</a:t>
            </a:r>
          </a:p>
        </p:txBody>
      </p:sp>
      <p:sp>
        <p:nvSpPr>
          <p:cNvPr id="1638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4201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800" smtClean="0"/>
              <a:t>Verificação prévia (</a:t>
            </a:r>
            <a:r>
              <a:rPr lang="pt-BR" sz="2800" i="1" smtClean="0">
                <a:solidFill>
                  <a:srgbClr val="800080"/>
                </a:solidFill>
              </a:rPr>
              <a:t>forward checking</a:t>
            </a:r>
            <a:r>
              <a:rPr lang="pt-BR" sz="2800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b="1" smtClean="0"/>
              <a:t>idéia</a:t>
            </a:r>
            <a:r>
              <a:rPr lang="pt-BR" sz="2400" smtClean="0"/>
              <a:t>: olhar para frente para detectar situações insolúveis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/>
              <a:t>ex. no restaurante self-service ou no bar...</a:t>
            </a:r>
          </a:p>
          <a:p>
            <a:pPr eaLnBrk="1" hangingPunct="1">
              <a:lnSpc>
                <a:spcPct val="90000"/>
              </a:lnSpc>
            </a:pPr>
            <a:r>
              <a:rPr lang="pt-BR" sz="2800" smtClean="0"/>
              <a:t>Algoritmo: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smtClean="0"/>
              <a:t>Após cada atribuição, elimina do domínio das variáveis não instanciadas os valores incompatíveis com as atribuições feitas até agora </a:t>
            </a:r>
          </a:p>
          <a:p>
            <a:pPr lvl="1" eaLnBrk="1" hangingPunct="1">
              <a:lnSpc>
                <a:spcPct val="110000"/>
              </a:lnSpc>
            </a:pPr>
            <a:r>
              <a:rPr lang="pt-BR" sz="2400" smtClean="0"/>
              <a:t>Se um domínio torna-se vazio, </a:t>
            </a:r>
            <a:r>
              <a:rPr lang="pt-BR" sz="2400" i="1" smtClean="0"/>
              <a:t>backtrack</a:t>
            </a:r>
            <a:r>
              <a:rPr lang="pt-BR" sz="2400" smtClean="0"/>
              <a:t> imediatamente</a:t>
            </a:r>
          </a:p>
          <a:p>
            <a:pPr eaLnBrk="1" hangingPunct="1">
              <a:lnSpc>
                <a:spcPct val="90000"/>
              </a:lnSpc>
            </a:pPr>
            <a:r>
              <a:rPr lang="pt-BR" sz="2800" smtClean="0"/>
              <a:t>É bem mais eficiente!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3D3FBA-FF8E-4F0D-9E0C-CC43B12D1E80}" type="slidenum">
              <a:rPr lang="pt-BR" smtClean="0"/>
              <a:pPr/>
              <a:t>14</a:t>
            </a:fld>
            <a:endParaRPr lang="pt-BR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381000"/>
            <a:ext cx="8420100" cy="838200"/>
          </a:xfrm>
        </p:spPr>
        <p:txBody>
          <a:bodyPr/>
          <a:lstStyle/>
          <a:p>
            <a:pPr eaLnBrk="1" hangingPunct="1"/>
            <a:r>
              <a:rPr lang="pt-BR" smtClean="0"/>
              <a:t>Propagação de Restrições</a:t>
            </a:r>
          </a:p>
        </p:txBody>
      </p:sp>
      <p:sp>
        <p:nvSpPr>
          <p:cNvPr id="1741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4201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800" i="1" smtClean="0"/>
              <a:t>Forward checking</a:t>
            </a:r>
            <a:r>
              <a:rPr lang="pt-BR" sz="2800" smtClean="0"/>
              <a:t> é um caso particular de verificação de </a:t>
            </a:r>
            <a:r>
              <a:rPr lang="pt-BR" sz="2800" smtClean="0">
                <a:solidFill>
                  <a:srgbClr val="800080"/>
                </a:solidFill>
              </a:rPr>
              <a:t>arco-consistência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smtClean="0"/>
              <a:t>um estado é arco-consistente se o valor de cada variável é consistente com as restrições sobre esta variável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smtClean="0"/>
              <a:t>arco-consistência é obtida por sucessivas eliminações de valores inconsistentes</a:t>
            </a:r>
          </a:p>
          <a:p>
            <a:pPr eaLnBrk="1" hangingPunct="1">
              <a:lnSpc>
                <a:spcPct val="90000"/>
              </a:lnSpc>
            </a:pPr>
            <a:r>
              <a:rPr lang="pt-BR" sz="2800" smtClean="0"/>
              <a:t>Propagação de restrições (</a:t>
            </a:r>
            <a:r>
              <a:rPr lang="pt-BR" sz="2800" i="1" smtClean="0"/>
              <a:t>constraint propagation</a:t>
            </a:r>
            <a:r>
              <a:rPr lang="pt-BR" sz="2800" smtClean="0"/>
              <a:t>) 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smtClean="0"/>
              <a:t>uma conseqüência da verificação de arco-consistência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smtClean="0"/>
              <a:t>quando um valor é eliminado, outros podem se tornar inconsistentes e terem </a:t>
            </a:r>
            <a:r>
              <a:rPr lang="en-US" sz="2400" smtClean="0"/>
              <a:t>que</a:t>
            </a:r>
            <a:r>
              <a:rPr lang="pt-BR" sz="2400" smtClean="0"/>
              <a:t> ser eliminados também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smtClean="0"/>
              <a:t>é como uma onda que se propaga: as escolhas ficam cada vez mais restritas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2"/>
          <p:cNvSpPr txBox="1">
            <a:spLocks noChangeArrowheads="1"/>
          </p:cNvSpPr>
          <p:nvPr/>
        </p:nvSpPr>
        <p:spPr bwMode="auto">
          <a:xfrm>
            <a:off x="304800" y="1447800"/>
            <a:ext cx="6248400" cy="45561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defTabSz="762000">
              <a:lnSpc>
                <a:spcPct val="89000"/>
              </a:lnSpc>
            </a:pPr>
            <a:r>
              <a:rPr lang="pt-BR" sz="2000" b="1"/>
              <a:t>Passo a passo...	</a:t>
            </a:r>
          </a:p>
          <a:p>
            <a:pPr defTabSz="762000">
              <a:lnSpc>
                <a:spcPct val="89000"/>
              </a:lnSpc>
            </a:pPr>
            <a:endParaRPr lang="pt-BR" sz="2000"/>
          </a:p>
          <a:p>
            <a:pPr defTabSz="762000">
              <a:lnSpc>
                <a:spcPct val="99000"/>
              </a:lnSpc>
            </a:pPr>
            <a:r>
              <a:rPr lang="pt-BR" sz="2000" b="1"/>
              <a:t>A=red </a:t>
            </a:r>
          </a:p>
          <a:p>
            <a:pPr defTabSz="762000">
              <a:lnSpc>
                <a:spcPct val="99000"/>
              </a:lnSpc>
            </a:pPr>
            <a:r>
              <a:rPr lang="pt-BR" sz="2000"/>
              <a:t>    =&gt;</a:t>
            </a:r>
            <a:r>
              <a:rPr lang="pt-BR" sz="2000" b="1"/>
              <a:t> </a:t>
            </a:r>
            <a:r>
              <a:rPr lang="pt-BR" sz="2000"/>
              <a:t>B, C,  E ={green,blue} (restrições c/ A)</a:t>
            </a:r>
          </a:p>
          <a:p>
            <a:pPr defTabSz="762000">
              <a:lnSpc>
                <a:spcPct val="99000"/>
              </a:lnSpc>
            </a:pPr>
            <a:r>
              <a:rPr lang="pt-BR" sz="2000"/>
              <a:t>    =&gt; D, F ={red,green,blue} </a:t>
            </a:r>
          </a:p>
          <a:p>
            <a:pPr defTabSz="762000">
              <a:lnSpc>
                <a:spcPct val="99000"/>
              </a:lnSpc>
            </a:pPr>
            <a:r>
              <a:rPr lang="pt-BR" sz="2000" b="1"/>
              <a:t>B=green</a:t>
            </a:r>
            <a:r>
              <a:rPr lang="pt-BR" sz="2000"/>
              <a:t> </a:t>
            </a:r>
          </a:p>
          <a:p>
            <a:pPr defTabSz="762000">
              <a:lnSpc>
                <a:spcPct val="99000"/>
              </a:lnSpc>
            </a:pPr>
            <a:r>
              <a:rPr lang="pt-BR" sz="2000"/>
              <a:t>   =&gt; E = {blue}, F = {red, blue}  (restrições c/ B)</a:t>
            </a:r>
          </a:p>
          <a:p>
            <a:pPr defTabSz="762000">
              <a:lnSpc>
                <a:spcPct val="99000"/>
              </a:lnSpc>
            </a:pPr>
            <a:r>
              <a:rPr lang="pt-BR" sz="2000"/>
              <a:t>   =&gt; C ={green,blue}, D ={red,green,blue} </a:t>
            </a:r>
          </a:p>
          <a:p>
            <a:pPr defTabSz="762000">
              <a:lnSpc>
                <a:spcPct val="99000"/>
              </a:lnSpc>
            </a:pPr>
            <a:r>
              <a:rPr lang="pt-BR" sz="2000" b="1"/>
              <a:t>C = green</a:t>
            </a:r>
            <a:endParaRPr lang="pt-BR" sz="2000"/>
          </a:p>
          <a:p>
            <a:pPr defTabSz="762000">
              <a:lnSpc>
                <a:spcPct val="99000"/>
              </a:lnSpc>
            </a:pPr>
            <a:r>
              <a:rPr lang="pt-BR" sz="2000"/>
              <a:t>   =&gt; E ={blue}, F = {red, blue} (restrições c/ C)</a:t>
            </a:r>
          </a:p>
          <a:p>
            <a:pPr defTabSz="762000">
              <a:lnSpc>
                <a:spcPct val="99000"/>
              </a:lnSpc>
            </a:pPr>
            <a:r>
              <a:rPr lang="pt-BR" sz="2000"/>
              <a:t>   =&gt; D = {red,green,blue}</a:t>
            </a:r>
          </a:p>
          <a:p>
            <a:pPr defTabSz="762000">
              <a:lnSpc>
                <a:spcPct val="99000"/>
              </a:lnSpc>
            </a:pPr>
            <a:r>
              <a:rPr lang="pt-BR" sz="2000" b="1"/>
              <a:t>D=red, E=blue, F=</a:t>
            </a:r>
            <a:r>
              <a:rPr lang="pt-BR" sz="2000"/>
              <a:t>?? </a:t>
            </a:r>
          </a:p>
          <a:p>
            <a:pPr defTabSz="762000">
              <a:lnSpc>
                <a:spcPct val="99000"/>
              </a:lnSpc>
            </a:pPr>
            <a:endParaRPr lang="pt-BR" sz="2000"/>
          </a:p>
          <a:p>
            <a:pPr defTabSz="762000">
              <a:lnSpc>
                <a:spcPct val="99000"/>
              </a:lnSpc>
            </a:pPr>
            <a:r>
              <a:rPr lang="pt-BR" sz="2000"/>
              <a:t>Backtracking!!</a:t>
            </a:r>
            <a:endParaRPr lang="pt-BR" sz="2000" b="1"/>
          </a:p>
          <a:p>
            <a:pPr defTabSz="762000">
              <a:lnSpc>
                <a:spcPct val="99000"/>
              </a:lnSpc>
            </a:pPr>
            <a:r>
              <a:rPr lang="pt-BR" sz="2000" b="1"/>
              <a:t>D=green, E=blue, F=red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8458200" cy="920750"/>
          </a:xfrm>
        </p:spPr>
        <p:txBody>
          <a:bodyPr/>
          <a:lstStyle/>
          <a:p>
            <a:pPr eaLnBrk="1" hangingPunct="1">
              <a:lnSpc>
                <a:spcPct val="95000"/>
              </a:lnSpc>
            </a:pPr>
            <a:r>
              <a:rPr lang="pt-BR" smtClean="0"/>
              <a:t>Propagação de restrições</a:t>
            </a:r>
            <a:r>
              <a:rPr lang="pt-BR" sz="3600" smtClean="0"/>
              <a:t> </a:t>
            </a:r>
            <a:br>
              <a:rPr lang="pt-BR" sz="3600" smtClean="0"/>
            </a:br>
            <a:r>
              <a:rPr lang="pt-BR" sz="3600" smtClean="0"/>
              <a:t>Exemplo: coloração de mapas</a:t>
            </a:r>
          </a:p>
        </p:txBody>
      </p:sp>
      <p:grpSp>
        <p:nvGrpSpPr>
          <p:cNvPr id="18436" name="Group 4"/>
          <p:cNvGrpSpPr>
            <a:grpSpLocks/>
          </p:cNvGrpSpPr>
          <p:nvPr/>
        </p:nvGrpSpPr>
        <p:grpSpPr bwMode="auto">
          <a:xfrm>
            <a:off x="5934075" y="4143375"/>
            <a:ext cx="3514725" cy="2409825"/>
            <a:chOff x="3186" y="846"/>
            <a:chExt cx="2408" cy="1651"/>
          </a:xfrm>
        </p:grpSpPr>
        <p:sp>
          <p:nvSpPr>
            <p:cNvPr id="18450" name="Rectangle 5"/>
            <p:cNvSpPr>
              <a:spLocks noChangeArrowheads="1"/>
            </p:cNvSpPr>
            <p:nvPr/>
          </p:nvSpPr>
          <p:spPr bwMode="auto">
            <a:xfrm>
              <a:off x="4742" y="1786"/>
              <a:ext cx="845" cy="71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8451" name="Rectangle 6"/>
            <p:cNvSpPr>
              <a:spLocks noChangeArrowheads="1"/>
            </p:cNvSpPr>
            <p:nvPr/>
          </p:nvSpPr>
          <p:spPr bwMode="auto">
            <a:xfrm>
              <a:off x="3350" y="1586"/>
              <a:ext cx="1583" cy="91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8452" name="Rectangle 7"/>
            <p:cNvSpPr>
              <a:spLocks noChangeArrowheads="1"/>
            </p:cNvSpPr>
            <p:nvPr/>
          </p:nvSpPr>
          <p:spPr bwMode="auto">
            <a:xfrm>
              <a:off x="3759" y="903"/>
              <a:ext cx="764" cy="7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b="1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18453" name="Rectangle 8"/>
            <p:cNvSpPr>
              <a:spLocks noChangeArrowheads="1"/>
            </p:cNvSpPr>
            <p:nvPr/>
          </p:nvSpPr>
          <p:spPr bwMode="auto">
            <a:xfrm>
              <a:off x="4360" y="846"/>
              <a:ext cx="654" cy="82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8454" name="Rectangle 9"/>
            <p:cNvSpPr>
              <a:spLocks noChangeArrowheads="1"/>
            </p:cNvSpPr>
            <p:nvPr/>
          </p:nvSpPr>
          <p:spPr bwMode="auto">
            <a:xfrm>
              <a:off x="3705" y="1415"/>
              <a:ext cx="955" cy="6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8455" name="Rectangle 10"/>
            <p:cNvSpPr>
              <a:spLocks noChangeArrowheads="1"/>
            </p:cNvSpPr>
            <p:nvPr/>
          </p:nvSpPr>
          <p:spPr bwMode="auto">
            <a:xfrm>
              <a:off x="3186" y="1188"/>
              <a:ext cx="983" cy="56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8456" name="Text Box 11"/>
            <p:cNvSpPr txBox="1">
              <a:spLocks noChangeArrowheads="1"/>
            </p:cNvSpPr>
            <p:nvPr/>
          </p:nvSpPr>
          <p:spPr bwMode="auto">
            <a:xfrm>
              <a:off x="3815" y="932"/>
              <a:ext cx="277" cy="31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18457" name="Text Box 12"/>
            <p:cNvSpPr txBox="1">
              <a:spLocks noChangeArrowheads="1"/>
            </p:cNvSpPr>
            <p:nvPr/>
          </p:nvSpPr>
          <p:spPr bwMode="auto">
            <a:xfrm>
              <a:off x="4405" y="875"/>
              <a:ext cx="278" cy="31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B</a:t>
              </a:r>
            </a:p>
          </p:txBody>
        </p:sp>
        <p:sp>
          <p:nvSpPr>
            <p:cNvPr id="18458" name="Text Box 13"/>
            <p:cNvSpPr txBox="1">
              <a:spLocks noChangeArrowheads="1"/>
            </p:cNvSpPr>
            <p:nvPr/>
          </p:nvSpPr>
          <p:spPr bwMode="auto">
            <a:xfrm>
              <a:off x="3253" y="1248"/>
              <a:ext cx="278" cy="31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18459" name="Text Box 14"/>
            <p:cNvSpPr txBox="1">
              <a:spLocks noChangeArrowheads="1"/>
            </p:cNvSpPr>
            <p:nvPr/>
          </p:nvSpPr>
          <p:spPr bwMode="auto">
            <a:xfrm>
              <a:off x="5317" y="2160"/>
              <a:ext cx="277" cy="31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D</a:t>
              </a:r>
            </a:p>
          </p:txBody>
        </p:sp>
        <p:sp>
          <p:nvSpPr>
            <p:cNvPr id="18460" name="Text Box 15"/>
            <p:cNvSpPr txBox="1">
              <a:spLocks noChangeArrowheads="1"/>
            </p:cNvSpPr>
            <p:nvPr/>
          </p:nvSpPr>
          <p:spPr bwMode="auto">
            <a:xfrm>
              <a:off x="3734" y="1824"/>
              <a:ext cx="265" cy="31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E</a:t>
              </a:r>
            </a:p>
          </p:txBody>
        </p:sp>
        <p:sp>
          <p:nvSpPr>
            <p:cNvPr id="18461" name="Text Box 16"/>
            <p:cNvSpPr txBox="1">
              <a:spLocks noChangeArrowheads="1"/>
            </p:cNvSpPr>
            <p:nvPr/>
          </p:nvSpPr>
          <p:spPr bwMode="auto">
            <a:xfrm>
              <a:off x="3446" y="2160"/>
              <a:ext cx="253" cy="31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F</a:t>
              </a:r>
            </a:p>
          </p:txBody>
        </p:sp>
      </p:grpSp>
      <p:sp>
        <p:nvSpPr>
          <p:cNvPr id="18437" name="Rectangle 19"/>
          <p:cNvSpPr>
            <a:spLocks noChangeArrowheads="1"/>
          </p:cNvSpPr>
          <p:nvPr/>
        </p:nvSpPr>
        <p:spPr bwMode="auto">
          <a:xfrm>
            <a:off x="8205788" y="5514975"/>
            <a:ext cx="1233487" cy="1038225"/>
          </a:xfrm>
          <a:prstGeom prst="rect">
            <a:avLst/>
          </a:prstGeom>
          <a:solidFill>
            <a:srgbClr val="09E65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38" name="Rectangle 20"/>
          <p:cNvSpPr>
            <a:spLocks noChangeArrowheads="1"/>
          </p:cNvSpPr>
          <p:nvPr/>
        </p:nvSpPr>
        <p:spPr bwMode="auto">
          <a:xfrm>
            <a:off x="6173788" y="5222875"/>
            <a:ext cx="2309812" cy="1330325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39" name="Rectangle 21"/>
          <p:cNvSpPr>
            <a:spLocks noChangeArrowheads="1"/>
          </p:cNvSpPr>
          <p:nvPr/>
        </p:nvSpPr>
        <p:spPr bwMode="auto">
          <a:xfrm>
            <a:off x="6770688" y="4225925"/>
            <a:ext cx="1114425" cy="1081088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 b="1">
              <a:latin typeface="Arial" charset="0"/>
            </a:endParaRPr>
          </a:p>
        </p:txBody>
      </p:sp>
      <p:sp>
        <p:nvSpPr>
          <p:cNvPr id="18440" name="Rectangle 22"/>
          <p:cNvSpPr>
            <a:spLocks noChangeArrowheads="1"/>
          </p:cNvSpPr>
          <p:nvPr/>
        </p:nvSpPr>
        <p:spPr bwMode="auto">
          <a:xfrm>
            <a:off x="7646988" y="4143375"/>
            <a:ext cx="955675" cy="1204913"/>
          </a:xfrm>
          <a:prstGeom prst="rect">
            <a:avLst/>
          </a:prstGeom>
          <a:solidFill>
            <a:srgbClr val="09E65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41" name="Rectangle 23"/>
          <p:cNvSpPr>
            <a:spLocks noChangeArrowheads="1"/>
          </p:cNvSpPr>
          <p:nvPr/>
        </p:nvSpPr>
        <p:spPr bwMode="auto">
          <a:xfrm>
            <a:off x="6691313" y="4973638"/>
            <a:ext cx="1393825" cy="998537"/>
          </a:xfrm>
          <a:prstGeom prst="rect">
            <a:avLst/>
          </a:prstGeom>
          <a:solidFill>
            <a:srgbClr val="3399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42" name="Rectangle 24"/>
          <p:cNvSpPr>
            <a:spLocks noChangeArrowheads="1"/>
          </p:cNvSpPr>
          <p:nvPr/>
        </p:nvSpPr>
        <p:spPr bwMode="auto">
          <a:xfrm>
            <a:off x="5934075" y="4641850"/>
            <a:ext cx="1435100" cy="831850"/>
          </a:xfrm>
          <a:prstGeom prst="rect">
            <a:avLst/>
          </a:prstGeom>
          <a:solidFill>
            <a:srgbClr val="09E65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43" name="Text Box 25"/>
          <p:cNvSpPr txBox="1">
            <a:spLocks noChangeArrowheads="1"/>
          </p:cNvSpPr>
          <p:nvPr/>
        </p:nvSpPr>
        <p:spPr bwMode="auto">
          <a:xfrm>
            <a:off x="6851650" y="4268788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pt-BR" b="1">
                <a:solidFill>
                  <a:schemeClr val="tx2"/>
                </a:solidFill>
                <a:latin typeface="Arial" charset="0"/>
              </a:rPr>
              <a:t>A</a:t>
            </a:r>
          </a:p>
        </p:txBody>
      </p:sp>
      <p:sp>
        <p:nvSpPr>
          <p:cNvPr id="18444" name="Text Box 26"/>
          <p:cNvSpPr txBox="1">
            <a:spLocks noChangeArrowheads="1"/>
          </p:cNvSpPr>
          <p:nvPr/>
        </p:nvSpPr>
        <p:spPr bwMode="auto">
          <a:xfrm>
            <a:off x="7713663" y="4186238"/>
            <a:ext cx="4048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pt-BR" b="1">
                <a:solidFill>
                  <a:schemeClr val="tx2"/>
                </a:solidFill>
                <a:latin typeface="Arial" charset="0"/>
              </a:rPr>
              <a:t>B</a:t>
            </a:r>
          </a:p>
        </p:txBody>
      </p:sp>
      <p:sp>
        <p:nvSpPr>
          <p:cNvPr id="18445" name="Text Box 27"/>
          <p:cNvSpPr txBox="1">
            <a:spLocks noChangeArrowheads="1"/>
          </p:cNvSpPr>
          <p:nvPr/>
        </p:nvSpPr>
        <p:spPr bwMode="auto">
          <a:xfrm>
            <a:off x="6032500" y="4730750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pt-BR" b="1">
                <a:solidFill>
                  <a:schemeClr val="tx2"/>
                </a:solidFill>
                <a:latin typeface="Arial" charset="0"/>
              </a:rPr>
              <a:t>C</a:t>
            </a:r>
          </a:p>
        </p:txBody>
      </p:sp>
      <p:sp>
        <p:nvSpPr>
          <p:cNvPr id="18446" name="Text Box 28"/>
          <p:cNvSpPr txBox="1">
            <a:spLocks noChangeArrowheads="1"/>
          </p:cNvSpPr>
          <p:nvPr/>
        </p:nvSpPr>
        <p:spPr bwMode="auto">
          <a:xfrm>
            <a:off x="9043988" y="6061075"/>
            <a:ext cx="4048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pt-BR" b="1">
                <a:solidFill>
                  <a:schemeClr val="tx2"/>
                </a:solidFill>
                <a:latin typeface="Arial" charset="0"/>
              </a:rPr>
              <a:t>D</a:t>
            </a:r>
          </a:p>
        </p:txBody>
      </p:sp>
      <p:sp>
        <p:nvSpPr>
          <p:cNvPr id="18447" name="Text Box 29"/>
          <p:cNvSpPr txBox="1">
            <a:spLocks noChangeArrowheads="1"/>
          </p:cNvSpPr>
          <p:nvPr/>
        </p:nvSpPr>
        <p:spPr bwMode="auto">
          <a:xfrm>
            <a:off x="6734175" y="5570538"/>
            <a:ext cx="3873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pt-BR" b="1">
                <a:solidFill>
                  <a:schemeClr val="tx2"/>
                </a:solidFill>
                <a:latin typeface="Arial" charset="0"/>
              </a:rPr>
              <a:t>E</a:t>
            </a:r>
          </a:p>
        </p:txBody>
      </p:sp>
      <p:sp>
        <p:nvSpPr>
          <p:cNvPr id="18448" name="Text Box 30"/>
          <p:cNvSpPr txBox="1">
            <a:spLocks noChangeArrowheads="1"/>
          </p:cNvSpPr>
          <p:nvPr/>
        </p:nvSpPr>
        <p:spPr bwMode="auto">
          <a:xfrm>
            <a:off x="6313488" y="6061075"/>
            <a:ext cx="369887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pt-BR" b="1">
                <a:solidFill>
                  <a:schemeClr val="tx2"/>
                </a:solidFill>
                <a:latin typeface="Arial" charset="0"/>
              </a:rPr>
              <a:t>F</a:t>
            </a:r>
          </a:p>
        </p:txBody>
      </p:sp>
      <p:sp>
        <p:nvSpPr>
          <p:cNvPr id="18449" name="Text Box 31"/>
          <p:cNvSpPr txBox="1">
            <a:spLocks noChangeArrowheads="1"/>
          </p:cNvSpPr>
          <p:nvPr/>
        </p:nvSpPr>
        <p:spPr bwMode="auto">
          <a:xfrm>
            <a:off x="4572000" y="1524000"/>
            <a:ext cx="4953000" cy="647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524000" indent="-1524000" defTabSz="762000">
              <a:lnSpc>
                <a:spcPct val="89000"/>
              </a:lnSpc>
            </a:pPr>
            <a:r>
              <a:rPr lang="pt-BR" sz="2000" b="1"/>
              <a:t>variáveis:</a:t>
            </a:r>
            <a:r>
              <a:rPr lang="pt-BR" sz="2000"/>
              <a:t> A,B,C,D,E,F</a:t>
            </a:r>
          </a:p>
          <a:p>
            <a:pPr marL="1524000" indent="-1524000" defTabSz="762000">
              <a:lnSpc>
                <a:spcPct val="89000"/>
              </a:lnSpc>
            </a:pPr>
            <a:r>
              <a:rPr lang="pt-BR" sz="2000" b="1"/>
              <a:t>domínios </a:t>
            </a:r>
            <a:r>
              <a:rPr lang="pt-BR" sz="2000"/>
              <a:t>={red,green,blue}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0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0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0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0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08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08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08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08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08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08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08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08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08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08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08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08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08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08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08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08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089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089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089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089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A65018-5A37-4AC7-823C-8A3E0D930B34}" type="slidenum">
              <a:rPr lang="pt-BR" smtClean="0"/>
              <a:pPr/>
              <a:t>16</a:t>
            </a:fld>
            <a:endParaRPr lang="pt-BR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836613" y="652463"/>
            <a:ext cx="8396287" cy="414337"/>
          </a:xfrm>
        </p:spPr>
        <p:txBody>
          <a:bodyPr/>
          <a:lstStyle/>
          <a:p>
            <a:pPr eaLnBrk="1" hangingPunct="1"/>
            <a:r>
              <a:rPr lang="pt-BR" sz="3600" smtClean="0"/>
              <a:t>Heurísticas para CSP</a:t>
            </a:r>
            <a:endParaRPr lang="pt-BR" smtClean="0"/>
          </a:p>
        </p:txBody>
      </p:sp>
      <p:sp>
        <p:nvSpPr>
          <p:cNvPr id="1116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03275" y="1600200"/>
            <a:ext cx="8766175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600" smtClean="0"/>
              <a:t>Tentam reduzir o fator de expansão do espaço de estados</a:t>
            </a:r>
          </a:p>
          <a:p>
            <a:pPr eaLnBrk="1" hangingPunct="1">
              <a:lnSpc>
                <a:spcPct val="90000"/>
              </a:lnSpc>
            </a:pPr>
            <a:r>
              <a:rPr lang="pt-BR" sz="2600" smtClean="0"/>
              <a:t>Onde pode entrar uma heurística?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Ordenando a escolha da </a:t>
            </a:r>
            <a:r>
              <a:rPr lang="pt-BR" sz="2200" b="1" smtClean="0"/>
              <a:t>variável</a:t>
            </a:r>
            <a:r>
              <a:rPr lang="pt-BR" sz="2200" smtClean="0"/>
              <a:t> a instanciar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Ordenando a escolha do </a:t>
            </a:r>
            <a:r>
              <a:rPr lang="pt-BR" sz="2200" b="1" smtClean="0"/>
              <a:t>valor</a:t>
            </a:r>
            <a:r>
              <a:rPr lang="pt-BR" sz="2200" smtClean="0"/>
              <a:t> a ser associado a uma variável</a:t>
            </a:r>
          </a:p>
          <a:p>
            <a:pPr eaLnBrk="1" hangingPunct="1">
              <a:lnSpc>
                <a:spcPct val="110000"/>
              </a:lnSpc>
            </a:pPr>
            <a:r>
              <a:rPr lang="pt-BR" sz="2600" smtClean="0"/>
              <a:t>Existem 3 heurísticas para isto...</a:t>
            </a:r>
          </a:p>
          <a:p>
            <a:pPr lvl="1" eaLnBrk="1" hangingPunct="1">
              <a:lnSpc>
                <a:spcPct val="110000"/>
              </a:lnSpc>
            </a:pPr>
            <a:r>
              <a:rPr lang="pt-BR" sz="2200" b="1" smtClean="0"/>
              <a:t>variável mais restritiva:</a:t>
            </a:r>
            <a:r>
              <a:rPr lang="pt-BR" sz="2200" smtClean="0"/>
              <a:t> variável envolvida no maior número de restrições é preferida</a:t>
            </a:r>
          </a:p>
          <a:p>
            <a:pPr lvl="1" eaLnBrk="1" hangingPunct="1">
              <a:lnSpc>
                <a:spcPct val="110000"/>
              </a:lnSpc>
            </a:pPr>
            <a:r>
              <a:rPr lang="pt-BR" sz="2200" b="1" smtClean="0"/>
              <a:t>variável mais restringida:</a:t>
            </a:r>
            <a:r>
              <a:rPr lang="pt-BR" sz="2200" smtClean="0"/>
              <a:t> variável que pode assumir menos  valores é preferida</a:t>
            </a:r>
          </a:p>
          <a:p>
            <a:pPr lvl="1" eaLnBrk="1" hangingPunct="1">
              <a:lnSpc>
                <a:spcPct val="110000"/>
              </a:lnSpc>
            </a:pPr>
            <a:r>
              <a:rPr lang="pt-BR" sz="2200" b="1" smtClean="0"/>
              <a:t>valor menos restritivo:</a:t>
            </a:r>
            <a:r>
              <a:rPr lang="pt-BR" sz="2200" smtClean="0"/>
              <a:t> valor que deixa mais liberdade para futuras escolhas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title"/>
          </p:nvPr>
        </p:nvSpPr>
        <p:spPr>
          <a:xfrm>
            <a:off x="730250" y="419100"/>
            <a:ext cx="8458200" cy="723900"/>
          </a:xfrm>
        </p:spPr>
        <p:txBody>
          <a:bodyPr/>
          <a:lstStyle/>
          <a:p>
            <a:pPr eaLnBrk="1" hangingPunct="1"/>
            <a:r>
              <a:rPr lang="en-US" smtClean="0"/>
              <a:t>V</a:t>
            </a:r>
            <a:r>
              <a:rPr lang="pt-BR" smtClean="0"/>
              <a:t>ariável mais restritiva</a:t>
            </a:r>
            <a:br>
              <a:rPr lang="pt-BR" smtClean="0"/>
            </a:br>
            <a:r>
              <a:rPr lang="pt-BR" sz="2800" smtClean="0"/>
              <a:t>(variável envolvida no maior número de restrições</a:t>
            </a:r>
            <a:r>
              <a:rPr lang="pt-BR" sz="2400" smtClean="0"/>
              <a:t>)</a:t>
            </a:r>
          </a:p>
        </p:txBody>
      </p:sp>
      <p:sp>
        <p:nvSpPr>
          <p:cNvPr id="20483" name="Text Box 30"/>
          <p:cNvSpPr txBox="1">
            <a:spLocks noChangeArrowheads="1"/>
          </p:cNvSpPr>
          <p:nvPr/>
        </p:nvSpPr>
        <p:spPr bwMode="auto">
          <a:xfrm>
            <a:off x="4495800" y="1781175"/>
            <a:ext cx="5181600" cy="1190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524000" indent="-1524000" defTabSz="762000">
              <a:lnSpc>
                <a:spcPct val="89000"/>
              </a:lnSpc>
            </a:pPr>
            <a:r>
              <a:rPr lang="pt-BR" sz="2000" b="1"/>
              <a:t>variáveis:</a:t>
            </a:r>
            <a:r>
              <a:rPr lang="pt-BR" sz="2000"/>
              <a:t> A,B,C,D,E,F</a:t>
            </a:r>
          </a:p>
          <a:p>
            <a:pPr marL="1524000" indent="-1524000" defTabSz="762000">
              <a:lnSpc>
                <a:spcPct val="89000"/>
              </a:lnSpc>
            </a:pPr>
            <a:r>
              <a:rPr lang="pt-BR" sz="2000" b="1"/>
              <a:t>domínio: </a:t>
            </a:r>
            <a:r>
              <a:rPr lang="pt-BR" sz="2000"/>
              <a:t>Da=Db...=Df={green,red,blue}</a:t>
            </a:r>
          </a:p>
          <a:p>
            <a:pPr marL="1524000" indent="-1524000" defTabSz="762000">
              <a:lnSpc>
                <a:spcPct val="89000"/>
              </a:lnSpc>
            </a:pPr>
            <a:r>
              <a:rPr lang="pt-BR" sz="2000" b="1"/>
              <a:t>restrições</a:t>
            </a:r>
            <a:r>
              <a:rPr lang="pt-BR" sz="2000"/>
              <a:t>: 	A </a:t>
            </a:r>
            <a:r>
              <a:rPr lang="pt-BR" sz="2000">
                <a:sym typeface="Symbol" pitchFamily="18" charset="2"/>
              </a:rPr>
              <a:t> B; A  C; A  E; B  E; B  F; C  E; C  F; D  F; E  F</a:t>
            </a:r>
          </a:p>
        </p:txBody>
      </p:sp>
      <p:grpSp>
        <p:nvGrpSpPr>
          <p:cNvPr id="20484" name="Group 31"/>
          <p:cNvGrpSpPr>
            <a:grpSpLocks/>
          </p:cNvGrpSpPr>
          <p:nvPr/>
        </p:nvGrpSpPr>
        <p:grpSpPr bwMode="auto">
          <a:xfrm>
            <a:off x="5334000" y="3505200"/>
            <a:ext cx="3514725" cy="2409825"/>
            <a:chOff x="3594" y="2754"/>
            <a:chExt cx="2214" cy="1518"/>
          </a:xfrm>
        </p:grpSpPr>
        <p:sp>
          <p:nvSpPr>
            <p:cNvPr id="20500" name="Rectangle 8"/>
            <p:cNvSpPr>
              <a:spLocks noChangeArrowheads="1"/>
            </p:cNvSpPr>
            <p:nvPr/>
          </p:nvSpPr>
          <p:spPr bwMode="auto">
            <a:xfrm>
              <a:off x="4674" y="2754"/>
              <a:ext cx="601" cy="75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501" name="Rectangle 5"/>
            <p:cNvSpPr>
              <a:spLocks noChangeArrowheads="1"/>
            </p:cNvSpPr>
            <p:nvPr/>
          </p:nvSpPr>
          <p:spPr bwMode="auto">
            <a:xfrm>
              <a:off x="5025" y="3618"/>
              <a:ext cx="776" cy="65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502" name="Rectangle 6"/>
            <p:cNvSpPr>
              <a:spLocks noChangeArrowheads="1"/>
            </p:cNvSpPr>
            <p:nvPr/>
          </p:nvSpPr>
          <p:spPr bwMode="auto">
            <a:xfrm>
              <a:off x="3745" y="3434"/>
              <a:ext cx="1455" cy="83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503" name="Rectangle 7"/>
            <p:cNvSpPr>
              <a:spLocks noChangeArrowheads="1"/>
            </p:cNvSpPr>
            <p:nvPr/>
          </p:nvSpPr>
          <p:spPr bwMode="auto">
            <a:xfrm>
              <a:off x="4120" y="2806"/>
              <a:ext cx="703" cy="68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b="1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20504" name="Rectangle 9"/>
            <p:cNvSpPr>
              <a:spLocks noChangeArrowheads="1"/>
            </p:cNvSpPr>
            <p:nvPr/>
          </p:nvSpPr>
          <p:spPr bwMode="auto">
            <a:xfrm>
              <a:off x="4072" y="3277"/>
              <a:ext cx="877" cy="62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505" name="Rectangle 10"/>
            <p:cNvSpPr>
              <a:spLocks noChangeArrowheads="1"/>
            </p:cNvSpPr>
            <p:nvPr/>
          </p:nvSpPr>
          <p:spPr bwMode="auto">
            <a:xfrm>
              <a:off x="3594" y="3068"/>
              <a:ext cx="904" cy="5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506" name="Text Box 11"/>
            <p:cNvSpPr txBox="1">
              <a:spLocks noChangeArrowheads="1"/>
            </p:cNvSpPr>
            <p:nvPr/>
          </p:nvSpPr>
          <p:spPr bwMode="auto">
            <a:xfrm>
              <a:off x="4172" y="2833"/>
              <a:ext cx="255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20507" name="Text Box 12"/>
            <p:cNvSpPr txBox="1">
              <a:spLocks noChangeArrowheads="1"/>
            </p:cNvSpPr>
            <p:nvPr/>
          </p:nvSpPr>
          <p:spPr bwMode="auto">
            <a:xfrm>
              <a:off x="4800" y="2781"/>
              <a:ext cx="255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B</a:t>
              </a:r>
            </a:p>
          </p:txBody>
        </p:sp>
        <p:sp>
          <p:nvSpPr>
            <p:cNvPr id="20508" name="Text Box 13"/>
            <p:cNvSpPr txBox="1">
              <a:spLocks noChangeArrowheads="1"/>
            </p:cNvSpPr>
            <p:nvPr/>
          </p:nvSpPr>
          <p:spPr bwMode="auto">
            <a:xfrm>
              <a:off x="3656" y="3124"/>
              <a:ext cx="255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20509" name="Text Box 14"/>
            <p:cNvSpPr txBox="1">
              <a:spLocks noChangeArrowheads="1"/>
            </p:cNvSpPr>
            <p:nvPr/>
          </p:nvSpPr>
          <p:spPr bwMode="auto">
            <a:xfrm>
              <a:off x="5553" y="3962"/>
              <a:ext cx="255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D</a:t>
              </a:r>
            </a:p>
          </p:txBody>
        </p:sp>
        <p:sp>
          <p:nvSpPr>
            <p:cNvPr id="20510" name="Text Box 15"/>
            <p:cNvSpPr txBox="1">
              <a:spLocks noChangeArrowheads="1"/>
            </p:cNvSpPr>
            <p:nvPr/>
          </p:nvSpPr>
          <p:spPr bwMode="auto">
            <a:xfrm>
              <a:off x="4097" y="3653"/>
              <a:ext cx="244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E</a:t>
              </a:r>
            </a:p>
          </p:txBody>
        </p:sp>
        <p:sp>
          <p:nvSpPr>
            <p:cNvPr id="20511" name="Text Box 16"/>
            <p:cNvSpPr txBox="1">
              <a:spLocks noChangeArrowheads="1"/>
            </p:cNvSpPr>
            <p:nvPr/>
          </p:nvSpPr>
          <p:spPr bwMode="auto">
            <a:xfrm>
              <a:off x="3833" y="3962"/>
              <a:ext cx="233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F</a:t>
              </a:r>
            </a:p>
          </p:txBody>
        </p:sp>
      </p:grp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5334000" y="3505200"/>
            <a:ext cx="3514725" cy="2409825"/>
            <a:chOff x="3552" y="1200"/>
            <a:chExt cx="2214" cy="1518"/>
          </a:xfrm>
        </p:grpSpPr>
        <p:sp>
          <p:nvSpPr>
            <p:cNvPr id="20488" name="Rectangle 18"/>
            <p:cNvSpPr>
              <a:spLocks noChangeArrowheads="1"/>
            </p:cNvSpPr>
            <p:nvPr/>
          </p:nvSpPr>
          <p:spPr bwMode="auto">
            <a:xfrm>
              <a:off x="4983" y="2064"/>
              <a:ext cx="776" cy="654"/>
            </a:xfrm>
            <a:prstGeom prst="rect">
              <a:avLst/>
            </a:prstGeom>
            <a:solidFill>
              <a:srgbClr val="09E652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489" name="Rectangle 19"/>
            <p:cNvSpPr>
              <a:spLocks noChangeArrowheads="1"/>
            </p:cNvSpPr>
            <p:nvPr/>
          </p:nvSpPr>
          <p:spPr bwMode="auto">
            <a:xfrm>
              <a:off x="3703" y="1880"/>
              <a:ext cx="1455" cy="838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490" name="Rectangle 20"/>
            <p:cNvSpPr>
              <a:spLocks noChangeArrowheads="1"/>
            </p:cNvSpPr>
            <p:nvPr/>
          </p:nvSpPr>
          <p:spPr bwMode="auto">
            <a:xfrm>
              <a:off x="4078" y="1252"/>
              <a:ext cx="703" cy="681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b="1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20491" name="Rectangle 21"/>
            <p:cNvSpPr>
              <a:spLocks noChangeArrowheads="1"/>
            </p:cNvSpPr>
            <p:nvPr/>
          </p:nvSpPr>
          <p:spPr bwMode="auto">
            <a:xfrm>
              <a:off x="4632" y="1200"/>
              <a:ext cx="601" cy="759"/>
            </a:xfrm>
            <a:prstGeom prst="rect">
              <a:avLst/>
            </a:prstGeom>
            <a:solidFill>
              <a:srgbClr val="3399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492" name="Rectangle 22"/>
            <p:cNvSpPr>
              <a:spLocks noChangeArrowheads="1"/>
            </p:cNvSpPr>
            <p:nvPr/>
          </p:nvSpPr>
          <p:spPr bwMode="auto">
            <a:xfrm>
              <a:off x="4030" y="1723"/>
              <a:ext cx="877" cy="629"/>
            </a:xfrm>
            <a:prstGeom prst="rect">
              <a:avLst/>
            </a:prstGeom>
            <a:solidFill>
              <a:srgbClr val="09E652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493" name="Rectangle 23"/>
            <p:cNvSpPr>
              <a:spLocks noChangeArrowheads="1"/>
            </p:cNvSpPr>
            <p:nvPr/>
          </p:nvSpPr>
          <p:spPr bwMode="auto">
            <a:xfrm>
              <a:off x="3552" y="1514"/>
              <a:ext cx="904" cy="524"/>
            </a:xfrm>
            <a:prstGeom prst="rect">
              <a:avLst/>
            </a:prstGeom>
            <a:solidFill>
              <a:srgbClr val="3399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494" name="Text Box 24"/>
            <p:cNvSpPr txBox="1">
              <a:spLocks noChangeArrowheads="1"/>
            </p:cNvSpPr>
            <p:nvPr/>
          </p:nvSpPr>
          <p:spPr bwMode="auto">
            <a:xfrm>
              <a:off x="4130" y="1279"/>
              <a:ext cx="255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20495" name="Text Box 25"/>
            <p:cNvSpPr txBox="1">
              <a:spLocks noChangeArrowheads="1"/>
            </p:cNvSpPr>
            <p:nvPr/>
          </p:nvSpPr>
          <p:spPr bwMode="auto">
            <a:xfrm>
              <a:off x="4673" y="1227"/>
              <a:ext cx="255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B</a:t>
              </a:r>
            </a:p>
          </p:txBody>
        </p:sp>
        <p:sp>
          <p:nvSpPr>
            <p:cNvPr id="20496" name="Text Box 26"/>
            <p:cNvSpPr txBox="1">
              <a:spLocks noChangeArrowheads="1"/>
            </p:cNvSpPr>
            <p:nvPr/>
          </p:nvSpPr>
          <p:spPr bwMode="auto">
            <a:xfrm>
              <a:off x="3614" y="1570"/>
              <a:ext cx="255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20497" name="Text Box 27"/>
            <p:cNvSpPr txBox="1">
              <a:spLocks noChangeArrowheads="1"/>
            </p:cNvSpPr>
            <p:nvPr/>
          </p:nvSpPr>
          <p:spPr bwMode="auto">
            <a:xfrm>
              <a:off x="5511" y="2408"/>
              <a:ext cx="255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D</a:t>
              </a:r>
            </a:p>
          </p:txBody>
        </p:sp>
        <p:sp>
          <p:nvSpPr>
            <p:cNvPr id="20498" name="Text Box 28"/>
            <p:cNvSpPr txBox="1">
              <a:spLocks noChangeArrowheads="1"/>
            </p:cNvSpPr>
            <p:nvPr/>
          </p:nvSpPr>
          <p:spPr bwMode="auto">
            <a:xfrm>
              <a:off x="4055" y="2099"/>
              <a:ext cx="244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E</a:t>
              </a:r>
            </a:p>
          </p:txBody>
        </p:sp>
        <p:sp>
          <p:nvSpPr>
            <p:cNvPr id="20499" name="Text Box 29"/>
            <p:cNvSpPr txBox="1">
              <a:spLocks noChangeArrowheads="1"/>
            </p:cNvSpPr>
            <p:nvPr/>
          </p:nvSpPr>
          <p:spPr bwMode="auto">
            <a:xfrm>
              <a:off x="3791" y="2408"/>
              <a:ext cx="233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F</a:t>
              </a:r>
            </a:p>
          </p:txBody>
        </p:sp>
      </p:grpSp>
      <p:sp>
        <p:nvSpPr>
          <p:cNvPr id="120864" name="Text Box 32"/>
          <p:cNvSpPr txBox="1">
            <a:spLocks noChangeArrowheads="1"/>
          </p:cNvSpPr>
          <p:nvPr/>
        </p:nvSpPr>
        <p:spPr bwMode="auto">
          <a:xfrm>
            <a:off x="457200" y="1981200"/>
            <a:ext cx="4724400" cy="3854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defTabSz="762000" eaLnBrk="0" hangingPunct="0">
              <a:tabLst>
                <a:tab pos="381000" algn="l"/>
              </a:tabLst>
            </a:pPr>
            <a:r>
              <a:rPr lang="pt-BR" sz="2000">
                <a:sym typeface="Symbol" pitchFamily="18" charset="2"/>
              </a:rPr>
              <a:t>	</a:t>
            </a:r>
            <a:r>
              <a:rPr lang="pt-BR" sz="2000">
                <a:solidFill>
                  <a:srgbClr val="800080"/>
                </a:solidFill>
                <a:sym typeface="Symbol" pitchFamily="18" charset="2"/>
              </a:rPr>
              <a:t>Candidatas</a:t>
            </a:r>
            <a:r>
              <a:rPr lang="pt-BR" sz="2000" baseline="30000">
                <a:solidFill>
                  <a:srgbClr val="800080"/>
                </a:solidFill>
                <a:sym typeface="Symbol" pitchFamily="18" charset="2"/>
              </a:rPr>
              <a:t>1</a:t>
            </a:r>
            <a:r>
              <a:rPr lang="pt-BR" sz="2000">
                <a:solidFill>
                  <a:srgbClr val="800080"/>
                </a:solidFill>
                <a:sym typeface="Symbol" pitchFamily="18" charset="2"/>
              </a:rPr>
              <a:t>: E, F, ...resto</a:t>
            </a:r>
          </a:p>
          <a:p>
            <a:pPr defTabSz="762000" eaLnBrk="0" hangingPunct="0">
              <a:tabLst>
                <a:tab pos="381000" algn="l"/>
              </a:tabLst>
            </a:pPr>
            <a:r>
              <a:rPr lang="pt-BR" sz="2000" b="1">
                <a:sym typeface="Symbol" pitchFamily="18" charset="2"/>
              </a:rPr>
              <a:t>E = green</a:t>
            </a:r>
          </a:p>
          <a:p>
            <a:pPr defTabSz="762000" eaLnBrk="0" hangingPunct="0">
              <a:tabLst>
                <a:tab pos="381000" algn="l"/>
              </a:tabLst>
            </a:pPr>
            <a:r>
              <a:rPr lang="pt-BR" sz="2000" b="1">
                <a:sym typeface="Symbol" pitchFamily="18" charset="2"/>
              </a:rPr>
              <a:t>	</a:t>
            </a:r>
            <a:r>
              <a:rPr lang="pt-BR" sz="2000">
                <a:solidFill>
                  <a:srgbClr val="800080"/>
                </a:solidFill>
                <a:sym typeface="Symbol" pitchFamily="18" charset="2"/>
              </a:rPr>
              <a:t>Candidatas: F, ...resto</a:t>
            </a:r>
            <a:endParaRPr lang="pt-BR" sz="2000" b="1">
              <a:solidFill>
                <a:srgbClr val="800080"/>
              </a:solidFill>
              <a:sym typeface="Symbol" pitchFamily="18" charset="2"/>
            </a:endParaRPr>
          </a:p>
          <a:p>
            <a:pPr defTabSz="762000" eaLnBrk="0" hangingPunct="0">
              <a:tabLst>
                <a:tab pos="381000" algn="l"/>
              </a:tabLst>
            </a:pPr>
            <a:r>
              <a:rPr lang="pt-BR" sz="2000" b="1">
                <a:sym typeface="Symbol" pitchFamily="18" charset="2"/>
              </a:rPr>
              <a:t>F = red</a:t>
            </a:r>
            <a:endParaRPr lang="pt-BR" sz="2000">
              <a:sym typeface="Symbol" pitchFamily="18" charset="2"/>
            </a:endParaRPr>
          </a:p>
          <a:p>
            <a:pPr defTabSz="762000" eaLnBrk="0" hangingPunct="0">
              <a:tabLst>
                <a:tab pos="381000" algn="l"/>
              </a:tabLst>
            </a:pPr>
            <a:r>
              <a:rPr lang="pt-BR" sz="2000">
                <a:sym typeface="Symbol" pitchFamily="18" charset="2"/>
              </a:rPr>
              <a:t>	</a:t>
            </a:r>
            <a:r>
              <a:rPr lang="pt-BR" sz="2000">
                <a:solidFill>
                  <a:srgbClr val="800080"/>
                </a:solidFill>
                <a:sym typeface="Symbol" pitchFamily="18" charset="2"/>
              </a:rPr>
              <a:t>Candidatas: A, B, C, D</a:t>
            </a:r>
            <a:r>
              <a:rPr lang="pt-BR" sz="2000">
                <a:sym typeface="Symbol" pitchFamily="18" charset="2"/>
              </a:rPr>
              <a:t>	</a:t>
            </a:r>
          </a:p>
          <a:p>
            <a:pPr defTabSz="762000" eaLnBrk="0" hangingPunct="0">
              <a:tabLst>
                <a:tab pos="381000" algn="l"/>
              </a:tabLst>
            </a:pPr>
            <a:r>
              <a:rPr lang="pt-BR" sz="2000" b="1"/>
              <a:t>A= red</a:t>
            </a:r>
          </a:p>
          <a:p>
            <a:pPr defTabSz="762000" eaLnBrk="0" hangingPunct="0">
              <a:tabLst>
                <a:tab pos="381000" algn="l"/>
              </a:tabLst>
            </a:pPr>
            <a:r>
              <a:rPr lang="pt-BR" sz="2000">
                <a:sym typeface="Symbol" pitchFamily="18" charset="2"/>
              </a:rPr>
              <a:t>	</a:t>
            </a:r>
            <a:r>
              <a:rPr lang="pt-BR" sz="2000">
                <a:solidFill>
                  <a:srgbClr val="800080"/>
                </a:solidFill>
                <a:sym typeface="Symbol" pitchFamily="18" charset="2"/>
              </a:rPr>
              <a:t>Candidatas: B, C, D</a:t>
            </a:r>
            <a:endParaRPr lang="pt-BR" sz="2000" b="1">
              <a:solidFill>
                <a:srgbClr val="800080"/>
              </a:solidFill>
            </a:endParaRPr>
          </a:p>
          <a:p>
            <a:pPr defTabSz="762000">
              <a:lnSpc>
                <a:spcPct val="89000"/>
              </a:lnSpc>
              <a:tabLst>
                <a:tab pos="381000" algn="l"/>
              </a:tabLst>
            </a:pPr>
            <a:r>
              <a:rPr lang="pt-BR" sz="2000" b="1"/>
              <a:t>B= blue</a:t>
            </a:r>
          </a:p>
          <a:p>
            <a:pPr defTabSz="762000">
              <a:lnSpc>
                <a:spcPct val="89000"/>
              </a:lnSpc>
              <a:tabLst>
                <a:tab pos="381000" algn="l"/>
              </a:tabLst>
            </a:pPr>
            <a:r>
              <a:rPr lang="pt-BR" sz="2000">
                <a:sym typeface="Symbol" pitchFamily="18" charset="2"/>
              </a:rPr>
              <a:t>	</a:t>
            </a:r>
            <a:r>
              <a:rPr lang="pt-BR" sz="2000">
                <a:solidFill>
                  <a:srgbClr val="800080"/>
                </a:solidFill>
                <a:sym typeface="Symbol" pitchFamily="18" charset="2"/>
              </a:rPr>
              <a:t>Candidatas: C, D</a:t>
            </a:r>
            <a:endParaRPr lang="pt-BR" sz="2000" b="1">
              <a:solidFill>
                <a:srgbClr val="800080"/>
              </a:solidFill>
            </a:endParaRPr>
          </a:p>
          <a:p>
            <a:pPr defTabSz="762000">
              <a:lnSpc>
                <a:spcPct val="89000"/>
              </a:lnSpc>
              <a:tabLst>
                <a:tab pos="381000" algn="l"/>
              </a:tabLst>
            </a:pPr>
            <a:r>
              <a:rPr lang="pt-BR" sz="2000" b="1"/>
              <a:t>C= blue</a:t>
            </a:r>
          </a:p>
          <a:p>
            <a:pPr defTabSz="762000">
              <a:lnSpc>
                <a:spcPct val="89000"/>
              </a:lnSpc>
              <a:tabLst>
                <a:tab pos="381000" algn="l"/>
              </a:tabLst>
            </a:pPr>
            <a:r>
              <a:rPr lang="pt-BR" sz="2000" b="1"/>
              <a:t>D = green</a:t>
            </a:r>
          </a:p>
          <a:p>
            <a:pPr defTabSz="762000">
              <a:lnSpc>
                <a:spcPct val="89000"/>
              </a:lnSpc>
              <a:tabLst>
                <a:tab pos="381000" algn="l"/>
              </a:tabLst>
            </a:pPr>
            <a:endParaRPr lang="pt-BR" sz="2000" b="1"/>
          </a:p>
          <a:p>
            <a:pPr defTabSz="762000">
              <a:lnSpc>
                <a:spcPct val="89000"/>
              </a:lnSpc>
              <a:tabLst>
                <a:tab pos="381000" algn="l"/>
              </a:tabLst>
            </a:pPr>
            <a:r>
              <a:rPr lang="pt-BR" sz="2000" b="1"/>
              <a:t>SEM BACKTRACK!!</a:t>
            </a:r>
          </a:p>
        </p:txBody>
      </p:sp>
      <p:sp>
        <p:nvSpPr>
          <p:cNvPr id="20487" name="Text Box 33"/>
          <p:cNvSpPr txBox="1">
            <a:spLocks noChangeArrowheads="1"/>
          </p:cNvSpPr>
          <p:nvPr/>
        </p:nvSpPr>
        <p:spPr bwMode="auto">
          <a:xfrm>
            <a:off x="914400" y="6172200"/>
            <a:ext cx="2797175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defTabSz="762000">
              <a:lnSpc>
                <a:spcPct val="89000"/>
              </a:lnSpc>
            </a:pPr>
            <a:r>
              <a:rPr lang="pt-BR" sz="2000" b="1" i="1" baseline="30000">
                <a:solidFill>
                  <a:srgbClr val="800080"/>
                </a:solidFill>
              </a:rPr>
              <a:t>1</a:t>
            </a:r>
            <a:r>
              <a:rPr lang="pt-BR" sz="1800" i="1">
                <a:solidFill>
                  <a:srgbClr val="800080"/>
                </a:solidFill>
              </a:rPr>
              <a:t> em ordem de prioridade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6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64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7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8458200" cy="990600"/>
          </a:xfrm>
        </p:spPr>
        <p:txBody>
          <a:bodyPr/>
          <a:lstStyle/>
          <a:p>
            <a:pPr eaLnBrk="1" hangingPunct="1"/>
            <a:r>
              <a:rPr lang="pt-BR" sz="3600" smtClean="0"/>
              <a:t>Variável mais restringida</a:t>
            </a:r>
            <a:br>
              <a:rPr lang="pt-BR" sz="3600" smtClean="0"/>
            </a:br>
            <a:r>
              <a:rPr lang="pt-BR" sz="2400" smtClean="0"/>
              <a:t>(</a:t>
            </a:r>
            <a:r>
              <a:rPr lang="pt-BR" sz="2800" smtClean="0"/>
              <a:t>variável que pode assumir menos  valores</a:t>
            </a:r>
            <a:r>
              <a:rPr lang="pt-BR" sz="2400" smtClean="0"/>
              <a:t>)</a:t>
            </a:r>
            <a:endParaRPr lang="pt-BR" sz="3600" smtClean="0"/>
          </a:p>
        </p:txBody>
      </p:sp>
      <p:sp>
        <p:nvSpPr>
          <p:cNvPr id="21507" name="Text Box 1056"/>
          <p:cNvSpPr txBox="1">
            <a:spLocks noChangeArrowheads="1"/>
          </p:cNvSpPr>
          <p:nvPr/>
        </p:nvSpPr>
        <p:spPr bwMode="auto">
          <a:xfrm>
            <a:off x="4114800" y="1752600"/>
            <a:ext cx="4953000" cy="1190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524000" indent="-1524000" defTabSz="762000">
              <a:lnSpc>
                <a:spcPct val="89000"/>
              </a:lnSpc>
            </a:pPr>
            <a:r>
              <a:rPr lang="pt-BR" sz="2000" b="1"/>
              <a:t>variáveis:</a:t>
            </a:r>
            <a:r>
              <a:rPr lang="pt-BR" sz="2000"/>
              <a:t> A,B,C,D,E,F</a:t>
            </a:r>
          </a:p>
          <a:p>
            <a:pPr marL="1524000" indent="-1524000" defTabSz="762000">
              <a:lnSpc>
                <a:spcPct val="89000"/>
              </a:lnSpc>
            </a:pPr>
            <a:r>
              <a:rPr lang="pt-BR" sz="2000" b="1"/>
              <a:t>domínio: </a:t>
            </a:r>
            <a:r>
              <a:rPr lang="pt-BR" sz="2000"/>
              <a:t>Da=Db...=Df={green,red,blue}</a:t>
            </a:r>
          </a:p>
          <a:p>
            <a:pPr marL="1524000" indent="-1524000" defTabSz="762000">
              <a:lnSpc>
                <a:spcPct val="89000"/>
              </a:lnSpc>
            </a:pPr>
            <a:r>
              <a:rPr lang="pt-BR" sz="2000" b="1"/>
              <a:t>restrições</a:t>
            </a:r>
            <a:r>
              <a:rPr lang="pt-BR" sz="2000"/>
              <a:t>: 	A </a:t>
            </a:r>
            <a:r>
              <a:rPr lang="pt-BR" sz="2000">
                <a:sym typeface="Symbol" pitchFamily="18" charset="2"/>
              </a:rPr>
              <a:t> B; A  C; A  E; B  E; </a:t>
            </a:r>
          </a:p>
          <a:p>
            <a:pPr marL="1524000" indent="-1524000" defTabSz="762000">
              <a:lnSpc>
                <a:spcPct val="89000"/>
              </a:lnSpc>
            </a:pPr>
            <a:r>
              <a:rPr lang="pt-BR" sz="2000">
                <a:sym typeface="Symbol" pitchFamily="18" charset="2"/>
              </a:rPr>
              <a:t>              B  F; C  E; C  F; D  F; E  F</a:t>
            </a:r>
          </a:p>
        </p:txBody>
      </p:sp>
      <p:grpSp>
        <p:nvGrpSpPr>
          <p:cNvPr id="21508" name="Group 1057"/>
          <p:cNvGrpSpPr>
            <a:grpSpLocks/>
          </p:cNvGrpSpPr>
          <p:nvPr/>
        </p:nvGrpSpPr>
        <p:grpSpPr bwMode="auto">
          <a:xfrm>
            <a:off x="5705475" y="3838575"/>
            <a:ext cx="3514725" cy="2409825"/>
            <a:chOff x="3594" y="2754"/>
            <a:chExt cx="2214" cy="1518"/>
          </a:xfrm>
        </p:grpSpPr>
        <p:sp>
          <p:nvSpPr>
            <p:cNvPr id="21523" name="Rectangle 1058"/>
            <p:cNvSpPr>
              <a:spLocks noChangeArrowheads="1"/>
            </p:cNvSpPr>
            <p:nvPr/>
          </p:nvSpPr>
          <p:spPr bwMode="auto">
            <a:xfrm>
              <a:off x="4674" y="2754"/>
              <a:ext cx="601" cy="75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1524" name="Rectangle 1059"/>
            <p:cNvSpPr>
              <a:spLocks noChangeArrowheads="1"/>
            </p:cNvSpPr>
            <p:nvPr/>
          </p:nvSpPr>
          <p:spPr bwMode="auto">
            <a:xfrm>
              <a:off x="5025" y="3618"/>
              <a:ext cx="776" cy="65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1525" name="Rectangle 1060"/>
            <p:cNvSpPr>
              <a:spLocks noChangeArrowheads="1"/>
            </p:cNvSpPr>
            <p:nvPr/>
          </p:nvSpPr>
          <p:spPr bwMode="auto">
            <a:xfrm>
              <a:off x="3745" y="3434"/>
              <a:ext cx="1455" cy="83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1526" name="Rectangle 1061"/>
            <p:cNvSpPr>
              <a:spLocks noChangeArrowheads="1"/>
            </p:cNvSpPr>
            <p:nvPr/>
          </p:nvSpPr>
          <p:spPr bwMode="auto">
            <a:xfrm>
              <a:off x="4120" y="2806"/>
              <a:ext cx="703" cy="68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b="1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21527" name="Rectangle 1062"/>
            <p:cNvSpPr>
              <a:spLocks noChangeArrowheads="1"/>
            </p:cNvSpPr>
            <p:nvPr/>
          </p:nvSpPr>
          <p:spPr bwMode="auto">
            <a:xfrm>
              <a:off x="4072" y="3277"/>
              <a:ext cx="877" cy="62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1528" name="Rectangle 1063"/>
            <p:cNvSpPr>
              <a:spLocks noChangeArrowheads="1"/>
            </p:cNvSpPr>
            <p:nvPr/>
          </p:nvSpPr>
          <p:spPr bwMode="auto">
            <a:xfrm>
              <a:off x="3594" y="3068"/>
              <a:ext cx="904" cy="5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1529" name="Text Box 1064"/>
            <p:cNvSpPr txBox="1">
              <a:spLocks noChangeArrowheads="1"/>
            </p:cNvSpPr>
            <p:nvPr/>
          </p:nvSpPr>
          <p:spPr bwMode="auto">
            <a:xfrm>
              <a:off x="4172" y="2833"/>
              <a:ext cx="255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21530" name="Text Box 1065"/>
            <p:cNvSpPr txBox="1">
              <a:spLocks noChangeArrowheads="1"/>
            </p:cNvSpPr>
            <p:nvPr/>
          </p:nvSpPr>
          <p:spPr bwMode="auto">
            <a:xfrm>
              <a:off x="4800" y="2781"/>
              <a:ext cx="255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B</a:t>
              </a:r>
            </a:p>
          </p:txBody>
        </p:sp>
        <p:sp>
          <p:nvSpPr>
            <p:cNvPr id="21531" name="Text Box 1066"/>
            <p:cNvSpPr txBox="1">
              <a:spLocks noChangeArrowheads="1"/>
            </p:cNvSpPr>
            <p:nvPr/>
          </p:nvSpPr>
          <p:spPr bwMode="auto">
            <a:xfrm>
              <a:off x="3656" y="3124"/>
              <a:ext cx="255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21532" name="Text Box 1067"/>
            <p:cNvSpPr txBox="1">
              <a:spLocks noChangeArrowheads="1"/>
            </p:cNvSpPr>
            <p:nvPr/>
          </p:nvSpPr>
          <p:spPr bwMode="auto">
            <a:xfrm>
              <a:off x="5553" y="3962"/>
              <a:ext cx="255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D</a:t>
              </a:r>
            </a:p>
          </p:txBody>
        </p:sp>
        <p:sp>
          <p:nvSpPr>
            <p:cNvPr id="21533" name="Text Box 1068"/>
            <p:cNvSpPr txBox="1">
              <a:spLocks noChangeArrowheads="1"/>
            </p:cNvSpPr>
            <p:nvPr/>
          </p:nvSpPr>
          <p:spPr bwMode="auto">
            <a:xfrm>
              <a:off x="4097" y="3653"/>
              <a:ext cx="244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E</a:t>
              </a:r>
            </a:p>
          </p:txBody>
        </p:sp>
        <p:sp>
          <p:nvSpPr>
            <p:cNvPr id="21534" name="Text Box 1069"/>
            <p:cNvSpPr txBox="1">
              <a:spLocks noChangeArrowheads="1"/>
            </p:cNvSpPr>
            <p:nvPr/>
          </p:nvSpPr>
          <p:spPr bwMode="auto">
            <a:xfrm>
              <a:off x="3833" y="3962"/>
              <a:ext cx="233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F</a:t>
              </a:r>
            </a:p>
          </p:txBody>
        </p:sp>
      </p:grpSp>
      <p:grpSp>
        <p:nvGrpSpPr>
          <p:cNvPr id="3" name="Group 1070"/>
          <p:cNvGrpSpPr>
            <a:grpSpLocks/>
          </p:cNvGrpSpPr>
          <p:nvPr/>
        </p:nvGrpSpPr>
        <p:grpSpPr bwMode="auto">
          <a:xfrm>
            <a:off x="5715000" y="3829050"/>
            <a:ext cx="3514725" cy="2409825"/>
            <a:chOff x="3168" y="2592"/>
            <a:chExt cx="2214" cy="1518"/>
          </a:xfrm>
        </p:grpSpPr>
        <p:sp>
          <p:nvSpPr>
            <p:cNvPr id="21511" name="Rectangle 1071"/>
            <p:cNvSpPr>
              <a:spLocks noChangeArrowheads="1"/>
            </p:cNvSpPr>
            <p:nvPr/>
          </p:nvSpPr>
          <p:spPr bwMode="auto">
            <a:xfrm>
              <a:off x="4599" y="3456"/>
              <a:ext cx="776" cy="654"/>
            </a:xfrm>
            <a:prstGeom prst="rect">
              <a:avLst/>
            </a:prstGeom>
            <a:solidFill>
              <a:srgbClr val="3399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1512" name="Rectangle 1072"/>
            <p:cNvSpPr>
              <a:spLocks noChangeArrowheads="1"/>
            </p:cNvSpPr>
            <p:nvPr/>
          </p:nvSpPr>
          <p:spPr bwMode="auto">
            <a:xfrm>
              <a:off x="3319" y="3272"/>
              <a:ext cx="1455" cy="838"/>
            </a:xfrm>
            <a:prstGeom prst="rect">
              <a:avLst/>
            </a:prstGeom>
            <a:solidFill>
              <a:srgbClr val="00FF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1513" name="Rectangle 1073"/>
            <p:cNvSpPr>
              <a:spLocks noChangeArrowheads="1"/>
            </p:cNvSpPr>
            <p:nvPr/>
          </p:nvSpPr>
          <p:spPr bwMode="auto">
            <a:xfrm>
              <a:off x="3694" y="2644"/>
              <a:ext cx="703" cy="681"/>
            </a:xfrm>
            <a:prstGeom prst="rect">
              <a:avLst/>
            </a:prstGeom>
            <a:solidFill>
              <a:srgbClr val="00FF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b="1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21514" name="Rectangle 1074"/>
            <p:cNvSpPr>
              <a:spLocks noChangeArrowheads="1"/>
            </p:cNvSpPr>
            <p:nvPr/>
          </p:nvSpPr>
          <p:spPr bwMode="auto">
            <a:xfrm>
              <a:off x="4248" y="2592"/>
              <a:ext cx="601" cy="759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1515" name="Rectangle 1075"/>
            <p:cNvSpPr>
              <a:spLocks noChangeArrowheads="1"/>
            </p:cNvSpPr>
            <p:nvPr/>
          </p:nvSpPr>
          <p:spPr bwMode="auto">
            <a:xfrm>
              <a:off x="3646" y="3115"/>
              <a:ext cx="877" cy="629"/>
            </a:xfrm>
            <a:prstGeom prst="rect">
              <a:avLst/>
            </a:prstGeom>
            <a:solidFill>
              <a:srgbClr val="3399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1516" name="Rectangle 1076"/>
            <p:cNvSpPr>
              <a:spLocks noChangeArrowheads="1"/>
            </p:cNvSpPr>
            <p:nvPr/>
          </p:nvSpPr>
          <p:spPr bwMode="auto">
            <a:xfrm>
              <a:off x="3168" y="2906"/>
              <a:ext cx="904" cy="524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1517" name="Text Box 1077"/>
            <p:cNvSpPr txBox="1">
              <a:spLocks noChangeArrowheads="1"/>
            </p:cNvSpPr>
            <p:nvPr/>
          </p:nvSpPr>
          <p:spPr bwMode="auto">
            <a:xfrm>
              <a:off x="3746" y="2671"/>
              <a:ext cx="255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21518" name="Text Box 1078"/>
            <p:cNvSpPr txBox="1">
              <a:spLocks noChangeArrowheads="1"/>
            </p:cNvSpPr>
            <p:nvPr/>
          </p:nvSpPr>
          <p:spPr bwMode="auto">
            <a:xfrm>
              <a:off x="4289" y="2619"/>
              <a:ext cx="255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B</a:t>
              </a:r>
            </a:p>
          </p:txBody>
        </p:sp>
        <p:sp>
          <p:nvSpPr>
            <p:cNvPr id="21519" name="Text Box 1079"/>
            <p:cNvSpPr txBox="1">
              <a:spLocks noChangeArrowheads="1"/>
            </p:cNvSpPr>
            <p:nvPr/>
          </p:nvSpPr>
          <p:spPr bwMode="auto">
            <a:xfrm>
              <a:off x="3230" y="2962"/>
              <a:ext cx="255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21520" name="Text Box 1080"/>
            <p:cNvSpPr txBox="1">
              <a:spLocks noChangeArrowheads="1"/>
            </p:cNvSpPr>
            <p:nvPr/>
          </p:nvSpPr>
          <p:spPr bwMode="auto">
            <a:xfrm>
              <a:off x="5127" y="3800"/>
              <a:ext cx="255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D</a:t>
              </a:r>
            </a:p>
          </p:txBody>
        </p:sp>
        <p:sp>
          <p:nvSpPr>
            <p:cNvPr id="21521" name="Text Box 1081"/>
            <p:cNvSpPr txBox="1">
              <a:spLocks noChangeArrowheads="1"/>
            </p:cNvSpPr>
            <p:nvPr/>
          </p:nvSpPr>
          <p:spPr bwMode="auto">
            <a:xfrm>
              <a:off x="3671" y="3491"/>
              <a:ext cx="244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E</a:t>
              </a:r>
            </a:p>
          </p:txBody>
        </p:sp>
        <p:sp>
          <p:nvSpPr>
            <p:cNvPr id="21522" name="Text Box 1082"/>
            <p:cNvSpPr txBox="1">
              <a:spLocks noChangeArrowheads="1"/>
            </p:cNvSpPr>
            <p:nvPr/>
          </p:nvSpPr>
          <p:spPr bwMode="auto">
            <a:xfrm>
              <a:off x="3407" y="3800"/>
              <a:ext cx="233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F</a:t>
              </a:r>
            </a:p>
          </p:txBody>
        </p:sp>
      </p:grpSp>
      <p:sp>
        <p:nvSpPr>
          <p:cNvPr id="112699" name="Text Box 1083"/>
          <p:cNvSpPr txBox="1">
            <a:spLocks noChangeArrowheads="1"/>
          </p:cNvSpPr>
          <p:nvPr/>
        </p:nvSpPr>
        <p:spPr bwMode="auto">
          <a:xfrm>
            <a:off x="381000" y="1828800"/>
            <a:ext cx="4724400" cy="391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defTabSz="762000" eaLnBrk="0" hangingPunct="0"/>
            <a:r>
              <a:rPr lang="pt-BR" sz="2000">
                <a:sym typeface="Symbol" pitchFamily="18" charset="2"/>
              </a:rPr>
              <a:t>	</a:t>
            </a:r>
            <a:r>
              <a:rPr lang="pt-BR" sz="2000">
                <a:solidFill>
                  <a:srgbClr val="800080"/>
                </a:solidFill>
                <a:sym typeface="Symbol" pitchFamily="18" charset="2"/>
              </a:rPr>
              <a:t>Candidatas: todas</a:t>
            </a:r>
          </a:p>
          <a:p>
            <a:pPr defTabSz="762000" eaLnBrk="0" hangingPunct="0"/>
            <a:r>
              <a:rPr lang="pt-BR" sz="2000" b="1">
                <a:sym typeface="Symbol" pitchFamily="18" charset="2"/>
              </a:rPr>
              <a:t>A = green</a:t>
            </a:r>
          </a:p>
          <a:p>
            <a:pPr defTabSz="762000" eaLnBrk="0" hangingPunct="0"/>
            <a:r>
              <a:rPr lang="pt-BR" sz="2000" b="1">
                <a:sym typeface="Symbol" pitchFamily="18" charset="2"/>
              </a:rPr>
              <a:t>	</a:t>
            </a:r>
            <a:r>
              <a:rPr lang="pt-BR" sz="2000">
                <a:solidFill>
                  <a:srgbClr val="800080"/>
                </a:solidFill>
                <a:sym typeface="Symbol" pitchFamily="18" charset="2"/>
              </a:rPr>
              <a:t>Candidatas: B, C, E, ...</a:t>
            </a:r>
            <a:endParaRPr lang="pt-BR" sz="2000" b="1">
              <a:solidFill>
                <a:srgbClr val="800080"/>
              </a:solidFill>
              <a:sym typeface="Symbol" pitchFamily="18" charset="2"/>
            </a:endParaRPr>
          </a:p>
          <a:p>
            <a:pPr defTabSz="762000" eaLnBrk="0" hangingPunct="0"/>
            <a:r>
              <a:rPr lang="pt-BR" sz="2000" b="1">
                <a:sym typeface="Symbol" pitchFamily="18" charset="2"/>
              </a:rPr>
              <a:t>B = red</a:t>
            </a:r>
            <a:endParaRPr lang="pt-BR" sz="2000">
              <a:sym typeface="Symbol" pitchFamily="18" charset="2"/>
            </a:endParaRPr>
          </a:p>
          <a:p>
            <a:pPr defTabSz="762000" eaLnBrk="0" hangingPunct="0"/>
            <a:r>
              <a:rPr lang="pt-BR" sz="2000">
                <a:sym typeface="Symbol" pitchFamily="18" charset="2"/>
              </a:rPr>
              <a:t>	</a:t>
            </a:r>
            <a:r>
              <a:rPr lang="pt-BR" sz="2000">
                <a:solidFill>
                  <a:srgbClr val="800080"/>
                </a:solidFill>
                <a:sym typeface="Symbol" pitchFamily="18" charset="2"/>
              </a:rPr>
              <a:t>Candidatos: E, F, ...	</a:t>
            </a:r>
          </a:p>
          <a:p>
            <a:pPr defTabSz="762000" eaLnBrk="0" hangingPunct="0"/>
            <a:r>
              <a:rPr lang="pt-BR" sz="2000" b="1"/>
              <a:t>E=blue</a:t>
            </a:r>
          </a:p>
          <a:p>
            <a:pPr defTabSz="762000" eaLnBrk="0" hangingPunct="0"/>
            <a:r>
              <a:rPr lang="pt-BR" sz="2000">
                <a:sym typeface="Symbol" pitchFamily="18" charset="2"/>
              </a:rPr>
              <a:t>	</a:t>
            </a:r>
            <a:r>
              <a:rPr lang="pt-BR" sz="2000">
                <a:solidFill>
                  <a:srgbClr val="800080"/>
                </a:solidFill>
                <a:sym typeface="Symbol" pitchFamily="18" charset="2"/>
              </a:rPr>
              <a:t>Candidatos: C, F, D</a:t>
            </a:r>
            <a:endParaRPr lang="pt-BR" sz="2000" b="1">
              <a:solidFill>
                <a:srgbClr val="800080"/>
              </a:solidFill>
            </a:endParaRPr>
          </a:p>
          <a:p>
            <a:pPr defTabSz="762000">
              <a:lnSpc>
                <a:spcPct val="89000"/>
              </a:lnSpc>
            </a:pPr>
            <a:r>
              <a:rPr lang="pt-BR" sz="2000" b="1"/>
              <a:t>C=red</a:t>
            </a:r>
          </a:p>
          <a:p>
            <a:pPr defTabSz="762000">
              <a:lnSpc>
                <a:spcPct val="89000"/>
              </a:lnSpc>
            </a:pPr>
            <a:r>
              <a:rPr lang="pt-BR" sz="2000">
                <a:sym typeface="Symbol" pitchFamily="18" charset="2"/>
              </a:rPr>
              <a:t>	</a:t>
            </a:r>
            <a:r>
              <a:rPr lang="pt-BR" sz="2000">
                <a:solidFill>
                  <a:srgbClr val="800080"/>
                </a:solidFill>
                <a:sym typeface="Symbol" pitchFamily="18" charset="2"/>
              </a:rPr>
              <a:t>Candidatos: F, D</a:t>
            </a:r>
            <a:endParaRPr lang="pt-BR" sz="2000" b="1">
              <a:solidFill>
                <a:srgbClr val="800080"/>
              </a:solidFill>
            </a:endParaRPr>
          </a:p>
          <a:p>
            <a:pPr defTabSz="762000">
              <a:lnSpc>
                <a:spcPct val="89000"/>
              </a:lnSpc>
            </a:pPr>
            <a:r>
              <a:rPr lang="pt-BR" sz="2000" b="1"/>
              <a:t>F=green</a:t>
            </a:r>
          </a:p>
          <a:p>
            <a:pPr defTabSz="762000">
              <a:lnSpc>
                <a:spcPct val="109000"/>
              </a:lnSpc>
            </a:pPr>
            <a:r>
              <a:rPr lang="pt-BR" sz="2000" b="1"/>
              <a:t>D = blue ou red</a:t>
            </a:r>
          </a:p>
          <a:p>
            <a:pPr defTabSz="762000">
              <a:lnSpc>
                <a:spcPct val="89000"/>
              </a:lnSpc>
            </a:pPr>
            <a:endParaRPr lang="pt-BR" sz="2000" b="1"/>
          </a:p>
          <a:p>
            <a:pPr defTabSz="762000">
              <a:lnSpc>
                <a:spcPct val="89000"/>
              </a:lnSpc>
            </a:pPr>
            <a:r>
              <a:rPr lang="pt-BR" sz="2000" b="1"/>
              <a:t>SEM BACKTRACK!!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9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ext Box 1026"/>
          <p:cNvSpPr txBox="1">
            <a:spLocks noChangeArrowheads="1"/>
          </p:cNvSpPr>
          <p:nvPr/>
        </p:nvSpPr>
        <p:spPr bwMode="auto">
          <a:xfrm>
            <a:off x="381000" y="3657600"/>
            <a:ext cx="4572000" cy="13954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defTabSz="762000" eaLnBrk="0" hangingPunct="0"/>
            <a:r>
              <a:rPr lang="pt-BR" sz="2200">
                <a:solidFill>
                  <a:srgbClr val="800080"/>
                </a:solidFill>
                <a:sym typeface="Symbol" pitchFamily="18" charset="2"/>
              </a:rPr>
              <a:t>Começando com</a:t>
            </a:r>
            <a:r>
              <a:rPr lang="pt-BR" sz="2200">
                <a:sym typeface="Symbol" pitchFamily="18" charset="2"/>
              </a:rPr>
              <a:t> </a:t>
            </a:r>
          </a:p>
          <a:p>
            <a:pPr defTabSz="762000" eaLnBrk="0" hangingPunct="0"/>
            <a:r>
              <a:rPr lang="pt-BR" sz="2200" b="1">
                <a:sym typeface="Symbol" pitchFamily="18" charset="2"/>
              </a:rPr>
              <a:t>A = green</a:t>
            </a:r>
          </a:p>
          <a:p>
            <a:pPr defTabSz="762000" eaLnBrk="0" hangingPunct="0"/>
            <a:r>
              <a:rPr lang="pt-BR" sz="2200" b="1">
                <a:sym typeface="Symbol" pitchFamily="18" charset="2"/>
              </a:rPr>
              <a:t>B = red</a:t>
            </a:r>
            <a:endParaRPr lang="pt-BR" sz="2200">
              <a:sym typeface="Symbol" pitchFamily="18" charset="2"/>
            </a:endParaRPr>
          </a:p>
          <a:p>
            <a:pPr defTabSz="762000">
              <a:lnSpc>
                <a:spcPct val="89000"/>
              </a:lnSpc>
            </a:pPr>
            <a:r>
              <a:rPr lang="pt-BR" sz="2200" b="1"/>
              <a:t>C=???  red </a:t>
            </a:r>
            <a:r>
              <a:rPr lang="pt-BR" sz="2200"/>
              <a:t>é melhor do que</a:t>
            </a:r>
            <a:r>
              <a:rPr lang="pt-BR" sz="2200" b="1"/>
              <a:t> blue</a:t>
            </a:r>
          </a:p>
        </p:txBody>
      </p:sp>
      <p:sp>
        <p:nvSpPr>
          <p:cNvPr id="22531" name="Rectangle 1027"/>
          <p:cNvSpPr>
            <a:spLocks noGrp="1" noChangeArrowheads="1"/>
          </p:cNvSpPr>
          <p:nvPr>
            <p:ph type="title"/>
          </p:nvPr>
        </p:nvSpPr>
        <p:spPr>
          <a:xfrm>
            <a:off x="838200" y="317500"/>
            <a:ext cx="8458200" cy="977900"/>
          </a:xfrm>
        </p:spPr>
        <p:txBody>
          <a:bodyPr/>
          <a:lstStyle/>
          <a:p>
            <a:pPr eaLnBrk="1" hangingPunct="1"/>
            <a:r>
              <a:rPr lang="pt-BR" sz="3600" smtClean="0"/>
              <a:t>Valor menos restritivo</a:t>
            </a:r>
            <a:br>
              <a:rPr lang="pt-BR" sz="3600" smtClean="0"/>
            </a:br>
            <a:r>
              <a:rPr lang="pt-BR" sz="2400" smtClean="0"/>
              <a:t>(</a:t>
            </a:r>
            <a:r>
              <a:rPr lang="pt-BR" sz="2800" smtClean="0"/>
              <a:t>valor que deixa mais liberdade</a:t>
            </a:r>
            <a:r>
              <a:rPr lang="pt-BR" sz="2400" smtClean="0"/>
              <a:t>)</a:t>
            </a:r>
            <a:endParaRPr lang="pt-BR" sz="3600" smtClean="0"/>
          </a:p>
        </p:txBody>
      </p:sp>
      <p:sp>
        <p:nvSpPr>
          <p:cNvPr id="22532" name="Rectangle 1028"/>
          <p:cNvSpPr>
            <a:spLocks noChangeArrowheads="1"/>
          </p:cNvSpPr>
          <p:nvPr/>
        </p:nvSpPr>
        <p:spPr bwMode="auto">
          <a:xfrm>
            <a:off x="7975600" y="5438775"/>
            <a:ext cx="1233488" cy="10382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2533" name="Rectangle 1029"/>
          <p:cNvSpPr>
            <a:spLocks noChangeArrowheads="1"/>
          </p:cNvSpPr>
          <p:nvPr/>
        </p:nvSpPr>
        <p:spPr bwMode="auto">
          <a:xfrm>
            <a:off x="5945188" y="5146675"/>
            <a:ext cx="2309812" cy="13303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2534" name="Rectangle 1030"/>
          <p:cNvSpPr>
            <a:spLocks noChangeArrowheads="1"/>
          </p:cNvSpPr>
          <p:nvPr/>
        </p:nvSpPr>
        <p:spPr bwMode="auto">
          <a:xfrm>
            <a:off x="6540500" y="4149725"/>
            <a:ext cx="1116013" cy="1081088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 b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2535" name="Rectangle 1031"/>
          <p:cNvSpPr>
            <a:spLocks noChangeArrowheads="1"/>
          </p:cNvSpPr>
          <p:nvPr/>
        </p:nvSpPr>
        <p:spPr bwMode="auto">
          <a:xfrm>
            <a:off x="7419975" y="4067175"/>
            <a:ext cx="954088" cy="12049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2536" name="Rectangle 1032"/>
          <p:cNvSpPr>
            <a:spLocks noChangeArrowheads="1"/>
          </p:cNvSpPr>
          <p:nvPr/>
        </p:nvSpPr>
        <p:spPr bwMode="auto">
          <a:xfrm>
            <a:off x="6462713" y="4897438"/>
            <a:ext cx="1393825" cy="99853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2537" name="Rectangle 1033"/>
          <p:cNvSpPr>
            <a:spLocks noChangeArrowheads="1"/>
          </p:cNvSpPr>
          <p:nvPr/>
        </p:nvSpPr>
        <p:spPr bwMode="auto">
          <a:xfrm>
            <a:off x="5705475" y="4565650"/>
            <a:ext cx="1435100" cy="8318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2538" name="Text Box 1034"/>
          <p:cNvSpPr txBox="1">
            <a:spLocks noChangeArrowheads="1"/>
          </p:cNvSpPr>
          <p:nvPr/>
        </p:nvSpPr>
        <p:spPr bwMode="auto">
          <a:xfrm>
            <a:off x="6623050" y="4192588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pt-BR" b="1">
                <a:solidFill>
                  <a:schemeClr val="tx2"/>
                </a:solidFill>
                <a:latin typeface="Arial" charset="0"/>
              </a:rPr>
              <a:t>A</a:t>
            </a:r>
          </a:p>
        </p:txBody>
      </p:sp>
      <p:sp>
        <p:nvSpPr>
          <p:cNvPr id="22539" name="Text Box 1035"/>
          <p:cNvSpPr txBox="1">
            <a:spLocks noChangeArrowheads="1"/>
          </p:cNvSpPr>
          <p:nvPr/>
        </p:nvSpPr>
        <p:spPr bwMode="auto">
          <a:xfrm>
            <a:off x="7485063" y="4110038"/>
            <a:ext cx="4048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pt-BR" b="1">
                <a:solidFill>
                  <a:schemeClr val="tx2"/>
                </a:solidFill>
                <a:latin typeface="Arial" charset="0"/>
              </a:rPr>
              <a:t>B</a:t>
            </a:r>
          </a:p>
        </p:txBody>
      </p:sp>
      <p:sp>
        <p:nvSpPr>
          <p:cNvPr id="22540" name="Text Box 1036"/>
          <p:cNvSpPr txBox="1">
            <a:spLocks noChangeArrowheads="1"/>
          </p:cNvSpPr>
          <p:nvPr/>
        </p:nvSpPr>
        <p:spPr bwMode="auto">
          <a:xfrm>
            <a:off x="5803900" y="4654550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pt-BR" b="1">
                <a:solidFill>
                  <a:schemeClr val="tx2"/>
                </a:solidFill>
                <a:latin typeface="Arial" charset="0"/>
              </a:rPr>
              <a:t>C</a:t>
            </a:r>
          </a:p>
        </p:txBody>
      </p:sp>
      <p:sp>
        <p:nvSpPr>
          <p:cNvPr id="22541" name="Text Box 1037"/>
          <p:cNvSpPr txBox="1">
            <a:spLocks noChangeArrowheads="1"/>
          </p:cNvSpPr>
          <p:nvPr/>
        </p:nvSpPr>
        <p:spPr bwMode="auto">
          <a:xfrm>
            <a:off x="8813800" y="5984875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pt-BR" b="1">
                <a:solidFill>
                  <a:schemeClr val="tx2"/>
                </a:solidFill>
                <a:latin typeface="Arial" charset="0"/>
              </a:rPr>
              <a:t>D</a:t>
            </a:r>
          </a:p>
        </p:txBody>
      </p:sp>
      <p:sp>
        <p:nvSpPr>
          <p:cNvPr id="22542" name="Text Box 1038"/>
          <p:cNvSpPr txBox="1">
            <a:spLocks noChangeArrowheads="1"/>
          </p:cNvSpPr>
          <p:nvPr/>
        </p:nvSpPr>
        <p:spPr bwMode="auto">
          <a:xfrm>
            <a:off x="6503988" y="5494338"/>
            <a:ext cx="3873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pt-BR" b="1">
                <a:solidFill>
                  <a:schemeClr val="tx2"/>
                </a:solidFill>
                <a:latin typeface="Arial" charset="0"/>
              </a:rPr>
              <a:t>E</a:t>
            </a:r>
          </a:p>
        </p:txBody>
      </p:sp>
      <p:sp>
        <p:nvSpPr>
          <p:cNvPr id="22543" name="Text Box 1039"/>
          <p:cNvSpPr txBox="1">
            <a:spLocks noChangeArrowheads="1"/>
          </p:cNvSpPr>
          <p:nvPr/>
        </p:nvSpPr>
        <p:spPr bwMode="auto">
          <a:xfrm>
            <a:off x="6084888" y="5984875"/>
            <a:ext cx="369887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pt-BR" b="1">
                <a:solidFill>
                  <a:schemeClr val="tx2"/>
                </a:solidFill>
                <a:latin typeface="Arial" charset="0"/>
              </a:rPr>
              <a:t>F</a:t>
            </a:r>
          </a:p>
        </p:txBody>
      </p:sp>
      <p:sp>
        <p:nvSpPr>
          <p:cNvPr id="22544" name="Text Box 1041"/>
          <p:cNvSpPr txBox="1">
            <a:spLocks noChangeArrowheads="1"/>
          </p:cNvSpPr>
          <p:nvPr/>
        </p:nvSpPr>
        <p:spPr bwMode="auto">
          <a:xfrm>
            <a:off x="3962400" y="1981200"/>
            <a:ext cx="5562600" cy="1298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524000" indent="-1524000" defTabSz="762000">
              <a:lnSpc>
                <a:spcPct val="89000"/>
              </a:lnSpc>
            </a:pPr>
            <a:r>
              <a:rPr lang="pt-BR" sz="2200" b="1"/>
              <a:t>variáveis:</a:t>
            </a:r>
            <a:r>
              <a:rPr lang="pt-BR" sz="2200"/>
              <a:t> A,B,C,D,E,F</a:t>
            </a:r>
          </a:p>
          <a:p>
            <a:pPr marL="1524000" indent="-1524000" defTabSz="762000">
              <a:lnSpc>
                <a:spcPct val="89000"/>
              </a:lnSpc>
            </a:pPr>
            <a:r>
              <a:rPr lang="pt-BR" sz="2200" b="1"/>
              <a:t>domínio: </a:t>
            </a:r>
            <a:r>
              <a:rPr lang="pt-BR" sz="2200"/>
              <a:t>Da=Db...=Df={green,red,blue}</a:t>
            </a:r>
          </a:p>
          <a:p>
            <a:pPr marL="1524000" indent="-1524000" defTabSz="762000">
              <a:lnSpc>
                <a:spcPct val="89000"/>
              </a:lnSpc>
            </a:pPr>
            <a:r>
              <a:rPr lang="pt-BR" sz="2200" b="1"/>
              <a:t>restrições</a:t>
            </a:r>
            <a:r>
              <a:rPr lang="pt-BR" sz="2200"/>
              <a:t>: A </a:t>
            </a:r>
            <a:r>
              <a:rPr lang="pt-BR" sz="2200">
                <a:sym typeface="Symbol" pitchFamily="18" charset="2"/>
              </a:rPr>
              <a:t> B; A  C; A  E; B  E;</a:t>
            </a:r>
          </a:p>
          <a:p>
            <a:pPr marL="1524000" indent="-1524000" defTabSz="762000">
              <a:lnSpc>
                <a:spcPct val="89000"/>
              </a:lnSpc>
            </a:pPr>
            <a:r>
              <a:rPr lang="pt-BR" sz="2200">
                <a:sym typeface="Symbol" pitchFamily="18" charset="2"/>
              </a:rPr>
              <a:t>               B  F; C  E; C  F; D  F; E  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6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142875"/>
            <a:ext cx="8420100" cy="1143000"/>
          </a:xfrm>
        </p:spPr>
        <p:txBody>
          <a:bodyPr/>
          <a:lstStyle/>
          <a:p>
            <a:pPr algn="l" eaLnBrk="1" hangingPunct="1"/>
            <a:r>
              <a:rPr lang="pt-BR" smtClean="0"/>
              <a:t>Roteiro</a:t>
            </a:r>
            <a:endParaRPr lang="pt-BR" sz="3600" smtClean="0"/>
          </a:p>
        </p:txBody>
      </p:sp>
      <p:sp>
        <p:nvSpPr>
          <p:cNvPr id="51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800" smtClean="0"/>
              <a:t> Conceitos básicos</a:t>
            </a:r>
          </a:p>
          <a:p>
            <a:pPr eaLnBrk="1" hangingPunct="1"/>
            <a:r>
              <a:rPr lang="pt-BR" sz="2800" smtClean="0"/>
              <a:t> Busca cega simples e refinada</a:t>
            </a:r>
          </a:p>
          <a:p>
            <a:pPr eaLnBrk="1" hangingPunct="1"/>
            <a:r>
              <a:rPr lang="pt-BR" sz="2800" smtClean="0"/>
              <a:t> Busca heurística</a:t>
            </a:r>
          </a:p>
          <a:p>
            <a:pPr eaLnBrk="1" hangingPunct="1"/>
            <a:r>
              <a:rPr lang="pt-BR" sz="2800" smtClean="0"/>
              <a:t> CSP iterativo</a:t>
            </a:r>
          </a:p>
        </p:txBody>
      </p:sp>
      <p:sp>
        <p:nvSpPr>
          <p:cNvPr id="5124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14CD89-BB03-4D13-B978-7B1A5CC678E9}" type="slidenum">
              <a:rPr lang="pt-BR" smtClean="0"/>
              <a:pPr/>
              <a:t>2</a:t>
            </a:fld>
            <a:endParaRPr lang="pt-BR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4710" name="Object 22"/>
          <p:cNvGraphicFramePr>
            <a:graphicFrameLocks noChangeAspect="1"/>
          </p:cNvGraphicFramePr>
          <p:nvPr/>
        </p:nvGraphicFramePr>
        <p:xfrm>
          <a:off x="3752850" y="4267200"/>
          <a:ext cx="2724150" cy="2476500"/>
        </p:xfrm>
        <a:graphic>
          <a:graphicData uri="http://schemas.openxmlformats.org/presentationml/2006/ole">
            <p:oleObj spid="_x0000_s1026" name="Imagem de Bitmap" r:id="rId3" imgW="2724166" imgH="2476346" progId="">
              <p:embed/>
            </p:oleObj>
          </a:graphicData>
        </a:graphic>
      </p:graphicFrame>
      <p:graphicFrame>
        <p:nvGraphicFramePr>
          <p:cNvPr id="114709" name="Object 21"/>
          <p:cNvGraphicFramePr>
            <a:graphicFrameLocks noChangeAspect="1"/>
          </p:cNvGraphicFramePr>
          <p:nvPr/>
        </p:nvGraphicFramePr>
        <p:xfrm>
          <a:off x="485775" y="4305300"/>
          <a:ext cx="2714625" cy="2476500"/>
        </p:xfrm>
        <a:graphic>
          <a:graphicData uri="http://schemas.openxmlformats.org/presentationml/2006/ole">
            <p:oleObj spid="_x0000_s1027" name="Imagem de Bitmap" r:id="rId4" imgW="2714402" imgH="2476346" progId="">
              <p:embed/>
            </p:oleObj>
          </a:graphicData>
        </a:graphic>
      </p:graphicFrame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228600"/>
            <a:ext cx="8420100" cy="762000"/>
          </a:xfrm>
        </p:spPr>
        <p:txBody>
          <a:bodyPr/>
          <a:lstStyle/>
          <a:p>
            <a:pPr eaLnBrk="1" hangingPunct="1"/>
            <a:r>
              <a:rPr lang="pt-BR" smtClean="0"/>
              <a:t>CSP iterativo</a:t>
            </a:r>
          </a:p>
        </p:txBody>
      </p:sp>
      <p:sp>
        <p:nvSpPr>
          <p:cNvPr id="103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940800" cy="2971800"/>
          </a:xfrm>
        </p:spPr>
        <p:txBody>
          <a:bodyPr/>
          <a:lstStyle/>
          <a:p>
            <a:pPr eaLnBrk="1" hangingPunct="1"/>
            <a:r>
              <a:rPr lang="pt-BR" sz="2400" smtClean="0"/>
              <a:t>CSP pode ser resolvido iterativamente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z="2000" smtClean="0"/>
              <a:t>1) instancia aleatoriamente todas variáveis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z="2000" smtClean="0"/>
              <a:t>2) aplica operadores para trocar os valores e então diminuir número de restrições não satisfeitas   (</a:t>
            </a:r>
            <a:r>
              <a:rPr lang="pt-BR" sz="2000" i="1" smtClean="0"/>
              <a:t>min-conflicts</a:t>
            </a:r>
            <a:r>
              <a:rPr lang="pt-BR" sz="2000" smtClean="0"/>
              <a:t>).</a:t>
            </a:r>
          </a:p>
          <a:p>
            <a:pPr eaLnBrk="1" hangingPunct="1"/>
            <a:r>
              <a:rPr lang="pt-BR" sz="2400" smtClean="0"/>
              <a:t>Heurística de reparos</a:t>
            </a:r>
          </a:p>
          <a:p>
            <a:pPr lvl="1" eaLnBrk="1" hangingPunct="1"/>
            <a:r>
              <a:rPr lang="pt-BR" sz="2000" smtClean="0"/>
              <a:t>repara inconsistências</a:t>
            </a:r>
          </a:p>
          <a:p>
            <a:pPr eaLnBrk="1" hangingPunct="1"/>
            <a:r>
              <a:rPr lang="pt-BR" sz="2400" smtClean="0"/>
              <a:t> Min-conflict resolve 8 rainhas em menos de 50 passos!!!</a:t>
            </a:r>
            <a:endParaRPr lang="pt-BR" sz="2200" smtClean="0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828800" y="3886200"/>
            <a:ext cx="2190750" cy="793750"/>
            <a:chOff x="1164" y="2524"/>
            <a:chExt cx="1380" cy="500"/>
          </a:xfrm>
        </p:grpSpPr>
        <p:sp>
          <p:nvSpPr>
            <p:cNvPr id="1040" name="Text Box 5"/>
            <p:cNvSpPr txBox="1">
              <a:spLocks noChangeArrowheads="1"/>
            </p:cNvSpPr>
            <p:nvPr/>
          </p:nvSpPr>
          <p:spPr bwMode="auto">
            <a:xfrm>
              <a:off x="1164" y="2524"/>
              <a:ext cx="1380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defTabSz="762000">
                <a:lnSpc>
                  <a:spcPct val="89000"/>
                </a:lnSpc>
              </a:pPr>
              <a:r>
                <a:rPr lang="pt-BR" sz="1800">
                  <a:solidFill>
                    <a:srgbClr val="800080"/>
                  </a:solidFill>
                  <a:latin typeface="Arial" charset="0"/>
                </a:rPr>
                <a:t>Número de ataques</a:t>
              </a:r>
            </a:p>
          </p:txBody>
        </p:sp>
        <p:sp>
          <p:nvSpPr>
            <p:cNvPr id="1041" name="Line 6"/>
            <p:cNvSpPr>
              <a:spLocks noChangeShapeType="1"/>
            </p:cNvSpPr>
            <p:nvPr/>
          </p:nvSpPr>
          <p:spPr bwMode="auto">
            <a:xfrm>
              <a:off x="1872" y="2688"/>
              <a:ext cx="0" cy="336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1447800" y="5181600"/>
            <a:ext cx="1752600" cy="1600200"/>
            <a:chOff x="912" y="3264"/>
            <a:chExt cx="1104" cy="1008"/>
          </a:xfrm>
        </p:grpSpPr>
        <p:sp>
          <p:nvSpPr>
            <p:cNvPr id="1037" name="Oval 9"/>
            <p:cNvSpPr>
              <a:spLocks noChangeArrowheads="1"/>
            </p:cNvSpPr>
            <p:nvPr/>
          </p:nvSpPr>
          <p:spPr bwMode="auto">
            <a:xfrm>
              <a:off x="912" y="3264"/>
              <a:ext cx="336" cy="288"/>
            </a:xfrm>
            <a:prstGeom prst="ellipse">
              <a:avLst/>
            </a:prstGeom>
            <a:noFill/>
            <a:ln w="28575">
              <a:solidFill>
                <a:schemeClr val="accent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38" name="Oval 10"/>
            <p:cNvSpPr>
              <a:spLocks noChangeArrowheads="1"/>
            </p:cNvSpPr>
            <p:nvPr/>
          </p:nvSpPr>
          <p:spPr bwMode="auto">
            <a:xfrm>
              <a:off x="1728" y="3984"/>
              <a:ext cx="288" cy="288"/>
            </a:xfrm>
            <a:prstGeom prst="ellipse">
              <a:avLst/>
            </a:prstGeom>
            <a:noFill/>
            <a:ln w="28575">
              <a:solidFill>
                <a:schemeClr val="accent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39" name="Line 12"/>
            <p:cNvSpPr>
              <a:spLocks noChangeShapeType="1"/>
            </p:cNvSpPr>
            <p:nvPr/>
          </p:nvSpPr>
          <p:spPr bwMode="auto">
            <a:xfrm>
              <a:off x="1200" y="3504"/>
              <a:ext cx="576" cy="576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5334000" y="4800600"/>
            <a:ext cx="1143000" cy="457200"/>
            <a:chOff x="3168" y="3120"/>
            <a:chExt cx="720" cy="288"/>
          </a:xfrm>
        </p:grpSpPr>
        <p:sp>
          <p:nvSpPr>
            <p:cNvPr id="1034" name="Oval 16"/>
            <p:cNvSpPr>
              <a:spLocks noChangeArrowheads="1"/>
            </p:cNvSpPr>
            <p:nvPr/>
          </p:nvSpPr>
          <p:spPr bwMode="auto">
            <a:xfrm>
              <a:off x="3600" y="3120"/>
              <a:ext cx="288" cy="288"/>
            </a:xfrm>
            <a:prstGeom prst="ellipse">
              <a:avLst/>
            </a:prstGeom>
            <a:noFill/>
            <a:ln w="28575">
              <a:solidFill>
                <a:schemeClr val="accent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35" name="Line 17"/>
            <p:cNvSpPr>
              <a:spLocks noChangeShapeType="1"/>
            </p:cNvSpPr>
            <p:nvPr/>
          </p:nvSpPr>
          <p:spPr bwMode="auto">
            <a:xfrm>
              <a:off x="3456" y="3264"/>
              <a:ext cx="144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36" name="Oval 18"/>
            <p:cNvSpPr>
              <a:spLocks noChangeArrowheads="1"/>
            </p:cNvSpPr>
            <p:nvPr/>
          </p:nvSpPr>
          <p:spPr bwMode="auto">
            <a:xfrm>
              <a:off x="3168" y="3120"/>
              <a:ext cx="288" cy="288"/>
            </a:xfrm>
            <a:prstGeom prst="ellipse">
              <a:avLst/>
            </a:prstGeom>
            <a:noFill/>
            <a:ln w="28575">
              <a:solidFill>
                <a:schemeClr val="accent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aphicFrame>
        <p:nvGraphicFramePr>
          <p:cNvPr id="114711" name="Object 23"/>
          <p:cNvGraphicFramePr>
            <a:graphicFrameLocks noChangeAspect="1"/>
          </p:cNvGraphicFramePr>
          <p:nvPr/>
        </p:nvGraphicFramePr>
        <p:xfrm>
          <a:off x="7010400" y="4219575"/>
          <a:ext cx="2695575" cy="2486025"/>
        </p:xfrm>
        <a:graphic>
          <a:graphicData uri="http://schemas.openxmlformats.org/presentationml/2006/ole">
            <p:oleObj spid="_x0000_s1028" name="Imagem de Bitmap" r:id="rId5" imgW="2695605" imgH="2486134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4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4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4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4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7712AC-D26C-4B38-9549-9064F641600C}" type="slidenum">
              <a:rPr lang="pt-BR" smtClean="0"/>
              <a:pPr/>
              <a:t>21</a:t>
            </a:fld>
            <a:endParaRPr lang="pt-BR" smtClean="0"/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title"/>
          </p:nvPr>
        </p:nvSpPr>
        <p:spPr>
          <a:xfrm>
            <a:off x="660400" y="533400"/>
            <a:ext cx="8420100" cy="685800"/>
          </a:xfrm>
        </p:spPr>
        <p:txBody>
          <a:bodyPr/>
          <a:lstStyle/>
          <a:p>
            <a:pPr eaLnBrk="1" hangingPunct="1"/>
            <a:r>
              <a:rPr lang="pt-BR" smtClean="0"/>
              <a:t>CSP</a:t>
            </a:r>
          </a:p>
        </p:txBody>
      </p:sp>
      <p:sp>
        <p:nvSpPr>
          <p:cNvPr id="23556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4201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smtClean="0"/>
              <a:t>Grande importância prática, sobretudo em tarefas de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criação (design) 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agendamento (scheduling)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onde várias soluções existem e é mais fácil dizer o que não se quer...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Estado atual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Grandes aplicações industriais $$$$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Número crescente de artigos nas principais conferências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Observação: 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a sigla CSP também é usada para falar de Constraint Satisfaction Programming, que é um paradigma de programação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Próxima aula</a:t>
            </a:r>
          </a:p>
        </p:txBody>
      </p:sp>
      <p:sp>
        <p:nvSpPr>
          <p:cNvPr id="24579" name="Espaço Reservado para Conteúdo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 Revisão da lista para a prova</a:t>
            </a:r>
          </a:p>
          <a:p>
            <a:pPr lvl="1" eaLnBrk="1" hangingPunct="1"/>
            <a:r>
              <a:rPr lang="pt-BR" smtClean="0"/>
              <a:t>Não faltem...</a:t>
            </a:r>
          </a:p>
          <a:p>
            <a:pPr lvl="1" eaLnBrk="1" hangingPunct="1"/>
            <a:endParaRPr lang="pt-BR" smtClean="0"/>
          </a:p>
        </p:txBody>
      </p:sp>
      <p:sp>
        <p:nvSpPr>
          <p:cNvPr id="24580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34D130-D4E8-40C2-8E9D-4702424A5784}" type="slidenum">
              <a:rPr lang="pt-BR" smtClean="0"/>
              <a:pPr/>
              <a:t>22</a:t>
            </a:fld>
            <a:endParaRPr lang="pt-BR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F3148A-D875-4DE1-9F9D-C0B6418471CB}" type="slidenum">
              <a:rPr lang="pt-BR" smtClean="0"/>
              <a:pPr/>
              <a:t>3</a:t>
            </a:fld>
            <a:endParaRPr lang="pt-BR" smtClean="0"/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title"/>
          </p:nvPr>
        </p:nvSpPr>
        <p:spPr>
          <a:xfrm>
            <a:off x="660400" y="71438"/>
            <a:ext cx="8420100" cy="1143000"/>
          </a:xfrm>
        </p:spPr>
        <p:txBody>
          <a:bodyPr/>
          <a:lstStyle/>
          <a:p>
            <a:pPr eaLnBrk="1" hangingPunct="1"/>
            <a:r>
              <a:rPr lang="pt-BR" smtClean="0"/>
              <a:t>Constraint Satisfaction Problems</a:t>
            </a:r>
          </a:p>
        </p:txBody>
      </p:sp>
      <p:sp>
        <p:nvSpPr>
          <p:cNvPr id="6148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4201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800" smtClean="0"/>
              <a:t>Problema de Satisfação de Restrições 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smtClean="0"/>
              <a:t>tipo de problema que impõe </a:t>
            </a:r>
            <a:r>
              <a:rPr lang="pt-BR" sz="2400" smtClean="0">
                <a:solidFill>
                  <a:srgbClr val="800080"/>
                </a:solidFill>
              </a:rPr>
              <a:t>propriedades estruturais</a:t>
            </a:r>
            <a:r>
              <a:rPr lang="pt-BR" sz="2400" smtClean="0"/>
              <a:t> adicionais à </a:t>
            </a:r>
            <a:r>
              <a:rPr lang="pt-BR" sz="2400" smtClean="0">
                <a:solidFill>
                  <a:srgbClr val="800080"/>
                </a:solidFill>
              </a:rPr>
              <a:t>solução</a:t>
            </a:r>
            <a:r>
              <a:rPr lang="pt-BR" sz="2400" smtClean="0"/>
              <a:t> a ser encontrada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smtClean="0"/>
              <a:t>há uma demanda mais refinada do que na busca clássica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200" smtClean="0"/>
              <a:t>ex. ir de Recife à Cajazeiras com no máximo 3 tanques de gasolina e 7 horas de viagem </a:t>
            </a:r>
          </a:p>
          <a:p>
            <a:pPr eaLnBrk="1" hangingPunct="1">
              <a:lnSpc>
                <a:spcPct val="90000"/>
              </a:lnSpc>
            </a:pPr>
            <a:r>
              <a:rPr lang="pt-BR" sz="2800" smtClean="0"/>
              <a:t>Um CSP consistem em: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smtClean="0"/>
              <a:t>um conjunto de </a:t>
            </a:r>
            <a:r>
              <a:rPr lang="pt-BR" sz="2400" smtClean="0">
                <a:solidFill>
                  <a:srgbClr val="800080"/>
                </a:solidFill>
              </a:rPr>
              <a:t>variáveis</a:t>
            </a:r>
            <a:r>
              <a:rPr lang="pt-BR" sz="2400" smtClean="0"/>
              <a:t> que podem assumir valores dentro de um dado domínio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smtClean="0"/>
              <a:t>um conjunto de </a:t>
            </a:r>
            <a:r>
              <a:rPr lang="pt-BR" sz="2400" smtClean="0">
                <a:solidFill>
                  <a:srgbClr val="800080"/>
                </a:solidFill>
              </a:rPr>
              <a:t>restrições</a:t>
            </a:r>
            <a:r>
              <a:rPr lang="pt-BR" sz="2400" smtClean="0"/>
              <a:t> que especificam </a:t>
            </a:r>
            <a:r>
              <a:rPr lang="pt-BR" sz="2400" smtClean="0">
                <a:solidFill>
                  <a:srgbClr val="800080"/>
                </a:solidFill>
              </a:rPr>
              <a:t>propriedades da solução</a:t>
            </a:r>
            <a:r>
              <a:rPr lang="pt-BR" sz="2400" smtClean="0"/>
              <a:t> 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/>
              <a:t> </a:t>
            </a:r>
            <a:r>
              <a:rPr lang="pt-BR" sz="2200" smtClean="0"/>
              <a:t>valores que essas variáveis </a:t>
            </a:r>
            <a:r>
              <a:rPr lang="pt-BR" sz="2200" i="1" smtClean="0"/>
              <a:t>podem</a:t>
            </a:r>
            <a:r>
              <a:rPr lang="pt-BR" sz="2200" smtClean="0"/>
              <a:t> assumir</a:t>
            </a:r>
            <a:endParaRPr lang="pt-BR" sz="20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85A8DF-6C38-45CB-8B43-88679E1F14A3}" type="slidenum">
              <a:rPr lang="pt-BR" smtClean="0"/>
              <a:pPr/>
              <a:t>4</a:t>
            </a:fld>
            <a:endParaRPr lang="pt-BR" smtClean="0"/>
          </a:p>
        </p:txBody>
      </p:sp>
      <p:sp>
        <p:nvSpPr>
          <p:cNvPr id="7171" name="Rectangle 12"/>
          <p:cNvSpPr>
            <a:spLocks noGrp="1" noChangeArrowheads="1"/>
          </p:cNvSpPr>
          <p:nvPr>
            <p:ph type="title"/>
          </p:nvPr>
        </p:nvSpPr>
        <p:spPr>
          <a:xfrm>
            <a:off x="660400" y="457200"/>
            <a:ext cx="8420100" cy="685800"/>
          </a:xfrm>
        </p:spPr>
        <p:txBody>
          <a:bodyPr/>
          <a:lstStyle/>
          <a:p>
            <a:pPr eaLnBrk="1" hangingPunct="1"/>
            <a:r>
              <a:rPr lang="pt-BR" smtClean="0"/>
              <a:t>CSP: Formulação</a:t>
            </a:r>
          </a:p>
        </p:txBody>
      </p:sp>
      <p:sp>
        <p:nvSpPr>
          <p:cNvPr id="118797" name="Rectangle 1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420100" cy="4495800"/>
          </a:xfrm>
        </p:spPr>
        <p:txBody>
          <a:bodyPr/>
          <a:lstStyle/>
          <a:p>
            <a:pPr eaLnBrk="1" hangingPunct="1"/>
            <a:r>
              <a:rPr lang="pt-BR" sz="2600" b="1" smtClean="0"/>
              <a:t>Estados:</a:t>
            </a:r>
            <a:r>
              <a:rPr lang="pt-BR" sz="2600" smtClean="0"/>
              <a:t> definidos pelos valores </a:t>
            </a:r>
            <a:r>
              <a:rPr lang="en-US" sz="2600" smtClean="0"/>
              <a:t>possíveis </a:t>
            </a:r>
            <a:r>
              <a:rPr lang="pt-BR" sz="2600" smtClean="0"/>
              <a:t>das variáveis</a:t>
            </a:r>
          </a:p>
          <a:p>
            <a:pPr eaLnBrk="1" hangingPunct="1"/>
            <a:r>
              <a:rPr lang="pt-BR" sz="2600" b="1" smtClean="0"/>
              <a:t>Estado inicial:</a:t>
            </a:r>
            <a:r>
              <a:rPr lang="pt-BR" sz="2600" smtClean="0"/>
              <a:t> nenhuma variável instanciada ainda</a:t>
            </a:r>
            <a:endParaRPr lang="en-US" sz="2600" smtClean="0"/>
          </a:p>
          <a:p>
            <a:pPr eaLnBrk="1" hangingPunct="1"/>
            <a:r>
              <a:rPr lang="pt-BR" sz="2600" b="1" smtClean="0"/>
              <a:t>Operadores:</a:t>
            </a:r>
            <a:r>
              <a:rPr lang="pt-BR" sz="2600" smtClean="0"/>
              <a:t> </a:t>
            </a:r>
            <a:r>
              <a:rPr lang="en-US" sz="2600" smtClean="0"/>
              <a:t>atribuem</a:t>
            </a:r>
            <a:r>
              <a:rPr lang="pt-BR" sz="2600" smtClean="0"/>
              <a:t> valores às variáveis</a:t>
            </a:r>
          </a:p>
          <a:p>
            <a:pPr eaLnBrk="1" hangingPunct="1"/>
            <a:r>
              <a:rPr lang="en-US" sz="2600" b="1" smtClean="0"/>
              <a:t>Teste de término:</a:t>
            </a:r>
            <a:r>
              <a:rPr lang="pt-BR" sz="2600" smtClean="0"/>
              <a:t> </a:t>
            </a:r>
            <a:r>
              <a:rPr lang="en-US" sz="2600" smtClean="0"/>
              <a:t>verificar se </a:t>
            </a:r>
            <a:r>
              <a:rPr lang="pt-BR" sz="2600" smtClean="0"/>
              <a:t>todas as variáveis </a:t>
            </a:r>
            <a:r>
              <a:rPr lang="en-US" sz="2600" smtClean="0"/>
              <a:t>estão </a:t>
            </a:r>
            <a:r>
              <a:rPr lang="pt-BR" sz="2600" smtClean="0"/>
              <a:t>instanciadas </a:t>
            </a:r>
            <a:r>
              <a:rPr lang="en-US" sz="2600" smtClean="0"/>
              <a:t>obedecendo</a:t>
            </a:r>
            <a:r>
              <a:rPr lang="pt-BR" sz="2600" smtClean="0"/>
              <a:t> </a:t>
            </a:r>
            <a:r>
              <a:rPr lang="en-US" sz="2600" smtClean="0"/>
              <a:t>as</a:t>
            </a:r>
            <a:r>
              <a:rPr lang="pt-BR" sz="2600" smtClean="0"/>
              <a:t> restrições do problema</a:t>
            </a:r>
          </a:p>
          <a:p>
            <a:pPr eaLnBrk="1" hangingPunct="1"/>
            <a:r>
              <a:rPr lang="en-US" sz="2600" b="1" smtClean="0"/>
              <a:t>Solução:</a:t>
            </a:r>
            <a:r>
              <a:rPr lang="en-US" sz="2600" smtClean="0"/>
              <a:t> conjunto dos </a:t>
            </a:r>
            <a:r>
              <a:rPr lang="pt-BR" sz="2600" smtClean="0"/>
              <a:t>valores</a:t>
            </a:r>
            <a:r>
              <a:rPr lang="en-US" sz="2600" smtClean="0"/>
              <a:t> das variáveis instanciadas</a:t>
            </a:r>
            <a:endParaRPr lang="pt-BR" sz="2600" smtClean="0"/>
          </a:p>
          <a:p>
            <a:pPr eaLnBrk="1" hangingPunct="1"/>
            <a:r>
              <a:rPr lang="pt-BR" sz="2600" b="1" smtClean="0"/>
              <a:t>Custo de caminho:</a:t>
            </a:r>
            <a:r>
              <a:rPr lang="pt-BR" sz="2600" smtClean="0"/>
              <a:t> número de passos de atribuição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8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8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87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87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87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87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87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87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87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87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87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87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7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0FF814-9EA5-44E0-817E-705081E83022}" type="slidenum">
              <a:rPr lang="pt-BR" smtClean="0"/>
              <a:pPr/>
              <a:t>5</a:t>
            </a:fld>
            <a:endParaRPr lang="pt-BR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457200"/>
            <a:ext cx="8420100" cy="685800"/>
          </a:xfrm>
        </p:spPr>
        <p:txBody>
          <a:bodyPr/>
          <a:lstStyle/>
          <a:p>
            <a:pPr eaLnBrk="1" hangingPunct="1"/>
            <a:r>
              <a:rPr lang="pt-BR" smtClean="0"/>
              <a:t>CSP: características das restrições</a:t>
            </a:r>
          </a:p>
        </p:txBody>
      </p:sp>
      <p:sp>
        <p:nvSpPr>
          <p:cNvPr id="819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8459788" cy="4953000"/>
          </a:xfrm>
        </p:spPr>
        <p:txBody>
          <a:bodyPr/>
          <a:lstStyle/>
          <a:p>
            <a:pPr eaLnBrk="1" hangingPunct="1"/>
            <a:r>
              <a:rPr lang="pt-BR" sz="2400" smtClean="0"/>
              <a:t>O conjunto de valores que a variável</a:t>
            </a:r>
            <a:r>
              <a:rPr lang="pt-BR" sz="2400" i="1" smtClean="0"/>
              <a:t> </a:t>
            </a:r>
            <a:r>
              <a:rPr lang="pt-BR" sz="2400" smtClean="0"/>
              <a:t>pode assumir é chamado de </a:t>
            </a:r>
            <a:r>
              <a:rPr lang="pt-BR" sz="2400" smtClean="0">
                <a:solidFill>
                  <a:srgbClr val="800080"/>
                </a:solidFill>
              </a:rPr>
              <a:t>domínio (</a:t>
            </a:r>
            <a:r>
              <a:rPr lang="pt-BR" sz="2400" i="1" smtClean="0">
                <a:solidFill>
                  <a:srgbClr val="800080"/>
                </a:solidFill>
              </a:rPr>
              <a:t>Di)</a:t>
            </a:r>
            <a:endParaRPr lang="pt-BR" sz="2400" smtClean="0">
              <a:solidFill>
                <a:srgbClr val="800080"/>
              </a:solidFill>
            </a:endParaRPr>
          </a:p>
          <a:p>
            <a:pPr lvl="1" eaLnBrk="1" hangingPunct="1"/>
            <a:r>
              <a:rPr lang="pt-BR" sz="2000" smtClean="0"/>
              <a:t>O domínio pode ser </a:t>
            </a:r>
            <a:r>
              <a:rPr lang="pt-BR" sz="2000" b="1" smtClean="0"/>
              <a:t>discreto</a:t>
            </a:r>
            <a:r>
              <a:rPr lang="pt-BR" sz="2000" smtClean="0"/>
              <a:t> (fabricantes de uma peça do carro) ou </a:t>
            </a:r>
            <a:r>
              <a:rPr lang="pt-BR" sz="2000" b="1" smtClean="0"/>
              <a:t>contínuo</a:t>
            </a:r>
            <a:r>
              <a:rPr lang="pt-BR" sz="2000" smtClean="0"/>
              <a:t> (peso das peças do carro) </a:t>
            </a:r>
          </a:p>
          <a:p>
            <a:pPr eaLnBrk="1" hangingPunct="1"/>
            <a:r>
              <a:rPr lang="pt-BR" sz="2400" smtClean="0"/>
              <a:t>Quanto à aridade, as restrições podem ser</a:t>
            </a:r>
          </a:p>
          <a:p>
            <a:pPr lvl="1" eaLnBrk="1" hangingPunct="1"/>
            <a:r>
              <a:rPr lang="pt-BR" sz="2000" smtClean="0"/>
              <a:t>unárias (sobre uma única variável)</a:t>
            </a:r>
          </a:p>
          <a:p>
            <a:pPr lvl="1" eaLnBrk="1" hangingPunct="1"/>
            <a:r>
              <a:rPr lang="pt-BR" sz="2000" smtClean="0"/>
              <a:t>binárias (sobre duas variáveis) - ex. 8-rainhas</a:t>
            </a:r>
          </a:p>
          <a:p>
            <a:pPr lvl="1" eaLnBrk="1" hangingPunct="1"/>
            <a:r>
              <a:rPr lang="pt-BR" sz="2000" smtClean="0"/>
              <a:t>n-árias - ex. palavras cruzadas</a:t>
            </a:r>
          </a:p>
          <a:p>
            <a:pPr lvl="1" eaLnBrk="1" hangingPunct="1"/>
            <a:r>
              <a:rPr lang="pt-BR" sz="2000" smtClean="0"/>
              <a:t>a restrição unária é um sub-conjunto do domínio, enquanto que a n-ária é um produto cartesiano dos domínios</a:t>
            </a:r>
          </a:p>
          <a:p>
            <a:pPr eaLnBrk="1" hangingPunct="1"/>
            <a:r>
              <a:rPr lang="pt-BR" sz="2400" smtClean="0"/>
              <a:t>Quanto à natureza, as restrições podem ser</a:t>
            </a:r>
          </a:p>
          <a:p>
            <a:pPr lvl="1" eaLnBrk="1" hangingPunct="1"/>
            <a:r>
              <a:rPr lang="pt-BR" sz="2000" b="1" smtClean="0"/>
              <a:t>absolutas</a:t>
            </a:r>
            <a:r>
              <a:rPr lang="pt-BR" sz="2000" smtClean="0"/>
              <a:t> (não podem ser violadas)</a:t>
            </a:r>
          </a:p>
          <a:p>
            <a:pPr lvl="1" eaLnBrk="1" hangingPunct="1"/>
            <a:r>
              <a:rPr lang="pt-BR" sz="2000" b="1" smtClean="0"/>
              <a:t>preferenciais</a:t>
            </a:r>
            <a:r>
              <a:rPr lang="pt-BR" sz="2000" smtClean="0"/>
              <a:t> (devem ser satisfeitas quando possível)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6BAECF-87E1-4FD1-A091-505EC38A598D}" type="slidenum">
              <a:rPr lang="pt-BR" smtClean="0"/>
              <a:pPr/>
              <a:t>6</a:t>
            </a:fld>
            <a:endParaRPr lang="pt-BR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457200"/>
            <a:ext cx="8420100" cy="762000"/>
          </a:xfrm>
        </p:spPr>
        <p:txBody>
          <a:bodyPr/>
          <a:lstStyle/>
          <a:p>
            <a:pPr eaLnBrk="1" hangingPunct="1"/>
            <a:r>
              <a:rPr lang="pt-BR" smtClean="0"/>
              <a:t>Exemplo</a:t>
            </a:r>
          </a:p>
        </p:txBody>
      </p:sp>
      <p:sp>
        <p:nvSpPr>
          <p:cNvPr id="922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420100" cy="3048000"/>
          </a:xfrm>
        </p:spPr>
        <p:txBody>
          <a:bodyPr/>
          <a:lstStyle/>
          <a:p>
            <a:pPr eaLnBrk="1" hangingPunct="1"/>
            <a:r>
              <a:rPr lang="pt-BR" sz="2800" smtClean="0"/>
              <a:t>Jogo das 8-rainhas</a:t>
            </a:r>
          </a:p>
          <a:p>
            <a:pPr lvl="1" eaLnBrk="1" hangingPunct="1"/>
            <a:r>
              <a:rPr lang="pt-BR" sz="2400" smtClean="0"/>
              <a:t>variáveis: localização das rainhas</a:t>
            </a:r>
          </a:p>
          <a:p>
            <a:pPr lvl="1" eaLnBrk="1" hangingPunct="1"/>
            <a:r>
              <a:rPr lang="pt-BR" sz="2400" smtClean="0"/>
              <a:t>valores: possíveis posições do tabuleiro</a:t>
            </a:r>
          </a:p>
          <a:p>
            <a:pPr lvl="1" eaLnBrk="1" hangingPunct="1"/>
            <a:r>
              <a:rPr lang="pt-BR" sz="2400" smtClean="0"/>
              <a:t>restrição binária: duas rainhas não podem estar na mesma coluna, linha ou diagonal</a:t>
            </a:r>
          </a:p>
          <a:p>
            <a:pPr lvl="1" eaLnBrk="1" hangingPunct="1"/>
            <a:r>
              <a:rPr lang="pt-BR" sz="2400" smtClean="0"/>
              <a:t>solução: valores para os quais a restrição é satisfeita</a:t>
            </a:r>
          </a:p>
        </p:txBody>
      </p:sp>
      <p:grpSp>
        <p:nvGrpSpPr>
          <p:cNvPr id="9221" name="Group 142"/>
          <p:cNvGrpSpPr>
            <a:grpSpLocks/>
          </p:cNvGrpSpPr>
          <p:nvPr/>
        </p:nvGrpSpPr>
        <p:grpSpPr bwMode="auto">
          <a:xfrm>
            <a:off x="3810000" y="4572000"/>
            <a:ext cx="1905000" cy="1905000"/>
            <a:chOff x="4512" y="240"/>
            <a:chExt cx="1200" cy="1200"/>
          </a:xfrm>
        </p:grpSpPr>
        <p:grpSp>
          <p:nvGrpSpPr>
            <p:cNvPr id="9222" name="Group 69"/>
            <p:cNvGrpSpPr>
              <a:grpSpLocks/>
            </p:cNvGrpSpPr>
            <p:nvPr/>
          </p:nvGrpSpPr>
          <p:grpSpPr bwMode="auto">
            <a:xfrm>
              <a:off x="4512" y="240"/>
              <a:ext cx="1200" cy="1200"/>
              <a:chOff x="3936" y="864"/>
              <a:chExt cx="768" cy="768"/>
            </a:xfrm>
          </p:grpSpPr>
          <p:sp>
            <p:nvSpPr>
              <p:cNvPr id="9231" name="Rectangle 70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32" name="Rectangle 71"/>
              <p:cNvSpPr>
                <a:spLocks noChangeArrowheads="1"/>
              </p:cNvSpPr>
              <p:nvPr/>
            </p:nvSpPr>
            <p:spPr bwMode="auto">
              <a:xfrm>
                <a:off x="4032" y="864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33" name="Rectangle 72"/>
              <p:cNvSpPr>
                <a:spLocks noChangeArrowheads="1"/>
              </p:cNvSpPr>
              <p:nvPr/>
            </p:nvSpPr>
            <p:spPr bwMode="auto">
              <a:xfrm>
                <a:off x="4128" y="864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34" name="Rectangle 73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35" name="Rectangle 74"/>
              <p:cNvSpPr>
                <a:spLocks noChangeArrowheads="1"/>
              </p:cNvSpPr>
              <p:nvPr/>
            </p:nvSpPr>
            <p:spPr bwMode="auto">
              <a:xfrm>
                <a:off x="4320" y="864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36" name="Rectangle 75"/>
              <p:cNvSpPr>
                <a:spLocks noChangeArrowheads="1"/>
              </p:cNvSpPr>
              <p:nvPr/>
            </p:nvSpPr>
            <p:spPr bwMode="auto">
              <a:xfrm>
                <a:off x="4416" y="864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37" name="Rectangle 76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38" name="Rectangle 77"/>
              <p:cNvSpPr>
                <a:spLocks noChangeArrowheads="1"/>
              </p:cNvSpPr>
              <p:nvPr/>
            </p:nvSpPr>
            <p:spPr bwMode="auto">
              <a:xfrm>
                <a:off x="4608" y="864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39" name="Rectangle 78"/>
              <p:cNvSpPr>
                <a:spLocks noChangeArrowheads="1"/>
              </p:cNvSpPr>
              <p:nvPr/>
            </p:nvSpPr>
            <p:spPr bwMode="auto">
              <a:xfrm>
                <a:off x="4608" y="960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40" name="Rectangle 79"/>
              <p:cNvSpPr>
                <a:spLocks noChangeArrowheads="1"/>
              </p:cNvSpPr>
              <p:nvPr/>
            </p:nvSpPr>
            <p:spPr bwMode="auto">
              <a:xfrm>
                <a:off x="3936" y="960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41" name="Rectangle 80"/>
              <p:cNvSpPr>
                <a:spLocks noChangeArrowheads="1"/>
              </p:cNvSpPr>
              <p:nvPr/>
            </p:nvSpPr>
            <p:spPr bwMode="auto">
              <a:xfrm>
                <a:off x="4032" y="960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42" name="Rectangle 81"/>
              <p:cNvSpPr>
                <a:spLocks noChangeArrowheads="1"/>
              </p:cNvSpPr>
              <p:nvPr/>
            </p:nvSpPr>
            <p:spPr bwMode="auto">
              <a:xfrm>
                <a:off x="4128" y="960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43" name="Rectangle 82"/>
              <p:cNvSpPr>
                <a:spLocks noChangeArrowheads="1"/>
              </p:cNvSpPr>
              <p:nvPr/>
            </p:nvSpPr>
            <p:spPr bwMode="auto">
              <a:xfrm>
                <a:off x="4224" y="960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44" name="Rectangle 83"/>
              <p:cNvSpPr>
                <a:spLocks noChangeArrowheads="1"/>
              </p:cNvSpPr>
              <p:nvPr/>
            </p:nvSpPr>
            <p:spPr bwMode="auto">
              <a:xfrm>
                <a:off x="4320" y="960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45" name="Rectangle 84"/>
              <p:cNvSpPr>
                <a:spLocks noChangeArrowheads="1"/>
              </p:cNvSpPr>
              <p:nvPr/>
            </p:nvSpPr>
            <p:spPr bwMode="auto">
              <a:xfrm>
                <a:off x="4416" y="960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46" name="Rectangle 85"/>
              <p:cNvSpPr>
                <a:spLocks noChangeArrowheads="1"/>
              </p:cNvSpPr>
              <p:nvPr/>
            </p:nvSpPr>
            <p:spPr bwMode="auto">
              <a:xfrm>
                <a:off x="4512" y="960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47" name="Rectangle 86"/>
              <p:cNvSpPr>
                <a:spLocks noChangeArrowheads="1"/>
              </p:cNvSpPr>
              <p:nvPr/>
            </p:nvSpPr>
            <p:spPr bwMode="auto">
              <a:xfrm>
                <a:off x="3936" y="1056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48" name="Rectangle 87"/>
              <p:cNvSpPr>
                <a:spLocks noChangeArrowheads="1"/>
              </p:cNvSpPr>
              <p:nvPr/>
            </p:nvSpPr>
            <p:spPr bwMode="auto">
              <a:xfrm>
                <a:off x="4032" y="1056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49" name="Rectangle 88"/>
              <p:cNvSpPr>
                <a:spLocks noChangeArrowheads="1"/>
              </p:cNvSpPr>
              <p:nvPr/>
            </p:nvSpPr>
            <p:spPr bwMode="auto">
              <a:xfrm>
                <a:off x="4128" y="1056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50" name="Rectangle 89"/>
              <p:cNvSpPr>
                <a:spLocks noChangeArrowheads="1"/>
              </p:cNvSpPr>
              <p:nvPr/>
            </p:nvSpPr>
            <p:spPr bwMode="auto">
              <a:xfrm>
                <a:off x="4224" y="1056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51" name="Rectangle 90"/>
              <p:cNvSpPr>
                <a:spLocks noChangeArrowheads="1"/>
              </p:cNvSpPr>
              <p:nvPr/>
            </p:nvSpPr>
            <p:spPr bwMode="auto">
              <a:xfrm>
                <a:off x="4320" y="1056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52" name="Rectangle 91"/>
              <p:cNvSpPr>
                <a:spLocks noChangeArrowheads="1"/>
              </p:cNvSpPr>
              <p:nvPr/>
            </p:nvSpPr>
            <p:spPr bwMode="auto">
              <a:xfrm>
                <a:off x="4416" y="1056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53" name="Rectangle 92"/>
              <p:cNvSpPr>
                <a:spLocks noChangeArrowheads="1"/>
              </p:cNvSpPr>
              <p:nvPr/>
            </p:nvSpPr>
            <p:spPr bwMode="auto">
              <a:xfrm>
                <a:off x="4512" y="1056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54" name="Rectangle 93"/>
              <p:cNvSpPr>
                <a:spLocks noChangeArrowheads="1"/>
              </p:cNvSpPr>
              <p:nvPr/>
            </p:nvSpPr>
            <p:spPr bwMode="auto">
              <a:xfrm>
                <a:off x="4608" y="1056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55" name="Rectangle 94"/>
              <p:cNvSpPr>
                <a:spLocks noChangeArrowheads="1"/>
              </p:cNvSpPr>
              <p:nvPr/>
            </p:nvSpPr>
            <p:spPr bwMode="auto">
              <a:xfrm>
                <a:off x="4608" y="1152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56" name="Rectangle 95"/>
              <p:cNvSpPr>
                <a:spLocks noChangeArrowheads="1"/>
              </p:cNvSpPr>
              <p:nvPr/>
            </p:nvSpPr>
            <p:spPr bwMode="auto">
              <a:xfrm>
                <a:off x="3936" y="1152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57" name="Rectangle 96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58" name="Rectangle 97"/>
              <p:cNvSpPr>
                <a:spLocks noChangeArrowheads="1"/>
              </p:cNvSpPr>
              <p:nvPr/>
            </p:nvSpPr>
            <p:spPr bwMode="auto">
              <a:xfrm>
                <a:off x="4128" y="1152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59" name="Rectangle 98"/>
              <p:cNvSpPr>
                <a:spLocks noChangeArrowheads="1"/>
              </p:cNvSpPr>
              <p:nvPr/>
            </p:nvSpPr>
            <p:spPr bwMode="auto">
              <a:xfrm>
                <a:off x="4224" y="1152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60" name="Rectangle 99"/>
              <p:cNvSpPr>
                <a:spLocks noChangeArrowheads="1"/>
              </p:cNvSpPr>
              <p:nvPr/>
            </p:nvSpPr>
            <p:spPr bwMode="auto">
              <a:xfrm>
                <a:off x="4320" y="1152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61" name="Rectangle 100"/>
              <p:cNvSpPr>
                <a:spLocks noChangeArrowheads="1"/>
              </p:cNvSpPr>
              <p:nvPr/>
            </p:nvSpPr>
            <p:spPr bwMode="auto">
              <a:xfrm>
                <a:off x="4416" y="1152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62" name="Rectangle 101"/>
              <p:cNvSpPr>
                <a:spLocks noChangeArrowheads="1"/>
              </p:cNvSpPr>
              <p:nvPr/>
            </p:nvSpPr>
            <p:spPr bwMode="auto">
              <a:xfrm>
                <a:off x="4512" y="1152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63" name="Rectangle 102"/>
              <p:cNvSpPr>
                <a:spLocks noChangeArrowheads="1"/>
              </p:cNvSpPr>
              <p:nvPr/>
            </p:nvSpPr>
            <p:spPr bwMode="auto">
              <a:xfrm>
                <a:off x="3936" y="1248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64" name="Rectangle 103"/>
              <p:cNvSpPr>
                <a:spLocks noChangeArrowheads="1"/>
              </p:cNvSpPr>
              <p:nvPr/>
            </p:nvSpPr>
            <p:spPr bwMode="auto">
              <a:xfrm>
                <a:off x="4032" y="1248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65" name="Rectangle 104"/>
              <p:cNvSpPr>
                <a:spLocks noChangeArrowheads="1"/>
              </p:cNvSpPr>
              <p:nvPr/>
            </p:nvSpPr>
            <p:spPr bwMode="auto">
              <a:xfrm>
                <a:off x="4128" y="1248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66" name="Rectangle 105"/>
              <p:cNvSpPr>
                <a:spLocks noChangeArrowheads="1"/>
              </p:cNvSpPr>
              <p:nvPr/>
            </p:nvSpPr>
            <p:spPr bwMode="auto">
              <a:xfrm>
                <a:off x="4224" y="1248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67" name="Rectangle 106"/>
              <p:cNvSpPr>
                <a:spLocks noChangeArrowheads="1"/>
              </p:cNvSpPr>
              <p:nvPr/>
            </p:nvSpPr>
            <p:spPr bwMode="auto">
              <a:xfrm>
                <a:off x="4320" y="1248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68" name="Rectangle 107"/>
              <p:cNvSpPr>
                <a:spLocks noChangeArrowheads="1"/>
              </p:cNvSpPr>
              <p:nvPr/>
            </p:nvSpPr>
            <p:spPr bwMode="auto">
              <a:xfrm>
                <a:off x="4416" y="1248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69" name="Rectangle 108"/>
              <p:cNvSpPr>
                <a:spLocks noChangeArrowheads="1"/>
              </p:cNvSpPr>
              <p:nvPr/>
            </p:nvSpPr>
            <p:spPr bwMode="auto">
              <a:xfrm>
                <a:off x="4512" y="1248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70" name="Rectangle 109"/>
              <p:cNvSpPr>
                <a:spLocks noChangeArrowheads="1"/>
              </p:cNvSpPr>
              <p:nvPr/>
            </p:nvSpPr>
            <p:spPr bwMode="auto">
              <a:xfrm>
                <a:off x="4608" y="1248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71" name="Rectangle 110"/>
              <p:cNvSpPr>
                <a:spLocks noChangeArrowheads="1"/>
              </p:cNvSpPr>
              <p:nvPr/>
            </p:nvSpPr>
            <p:spPr bwMode="auto">
              <a:xfrm>
                <a:off x="4608" y="1344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72" name="Rectangle 111"/>
              <p:cNvSpPr>
                <a:spLocks noChangeArrowheads="1"/>
              </p:cNvSpPr>
              <p:nvPr/>
            </p:nvSpPr>
            <p:spPr bwMode="auto">
              <a:xfrm>
                <a:off x="3936" y="1344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73" name="Rectangle 112"/>
              <p:cNvSpPr>
                <a:spLocks noChangeArrowheads="1"/>
              </p:cNvSpPr>
              <p:nvPr/>
            </p:nvSpPr>
            <p:spPr bwMode="auto">
              <a:xfrm>
                <a:off x="4032" y="1344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74" name="Rectangle 113"/>
              <p:cNvSpPr>
                <a:spLocks noChangeArrowheads="1"/>
              </p:cNvSpPr>
              <p:nvPr/>
            </p:nvSpPr>
            <p:spPr bwMode="auto">
              <a:xfrm>
                <a:off x="4128" y="1344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75" name="Rectangle 114"/>
              <p:cNvSpPr>
                <a:spLocks noChangeArrowheads="1"/>
              </p:cNvSpPr>
              <p:nvPr/>
            </p:nvSpPr>
            <p:spPr bwMode="auto">
              <a:xfrm>
                <a:off x="4224" y="1344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76" name="Rectangle 115"/>
              <p:cNvSpPr>
                <a:spLocks noChangeArrowheads="1"/>
              </p:cNvSpPr>
              <p:nvPr/>
            </p:nvSpPr>
            <p:spPr bwMode="auto">
              <a:xfrm>
                <a:off x="4320" y="1344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77" name="Rectangle 116"/>
              <p:cNvSpPr>
                <a:spLocks noChangeArrowheads="1"/>
              </p:cNvSpPr>
              <p:nvPr/>
            </p:nvSpPr>
            <p:spPr bwMode="auto">
              <a:xfrm>
                <a:off x="4416" y="1344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78" name="Rectangle 117"/>
              <p:cNvSpPr>
                <a:spLocks noChangeArrowheads="1"/>
              </p:cNvSpPr>
              <p:nvPr/>
            </p:nvSpPr>
            <p:spPr bwMode="auto">
              <a:xfrm>
                <a:off x="4512" y="1344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79" name="Rectangle 118"/>
              <p:cNvSpPr>
                <a:spLocks noChangeArrowheads="1"/>
              </p:cNvSpPr>
              <p:nvPr/>
            </p:nvSpPr>
            <p:spPr bwMode="auto">
              <a:xfrm>
                <a:off x="3936" y="1440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80" name="Rectangle 119"/>
              <p:cNvSpPr>
                <a:spLocks noChangeArrowheads="1"/>
              </p:cNvSpPr>
              <p:nvPr/>
            </p:nvSpPr>
            <p:spPr bwMode="auto">
              <a:xfrm>
                <a:off x="4032" y="1440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81" name="Rectangle 120"/>
              <p:cNvSpPr>
                <a:spLocks noChangeArrowheads="1"/>
              </p:cNvSpPr>
              <p:nvPr/>
            </p:nvSpPr>
            <p:spPr bwMode="auto">
              <a:xfrm>
                <a:off x="4128" y="1440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82" name="Rectangle 121"/>
              <p:cNvSpPr>
                <a:spLocks noChangeArrowheads="1"/>
              </p:cNvSpPr>
              <p:nvPr/>
            </p:nvSpPr>
            <p:spPr bwMode="auto">
              <a:xfrm>
                <a:off x="4224" y="1440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83" name="Rectangle 122"/>
              <p:cNvSpPr>
                <a:spLocks noChangeArrowheads="1"/>
              </p:cNvSpPr>
              <p:nvPr/>
            </p:nvSpPr>
            <p:spPr bwMode="auto">
              <a:xfrm>
                <a:off x="4320" y="1440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84" name="Rectangle 123"/>
              <p:cNvSpPr>
                <a:spLocks noChangeArrowheads="1"/>
              </p:cNvSpPr>
              <p:nvPr/>
            </p:nvSpPr>
            <p:spPr bwMode="auto">
              <a:xfrm>
                <a:off x="4416" y="1440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85" name="Rectangle 124"/>
              <p:cNvSpPr>
                <a:spLocks noChangeArrowheads="1"/>
              </p:cNvSpPr>
              <p:nvPr/>
            </p:nvSpPr>
            <p:spPr bwMode="auto">
              <a:xfrm>
                <a:off x="4512" y="1440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86" name="Rectangle 125"/>
              <p:cNvSpPr>
                <a:spLocks noChangeArrowheads="1"/>
              </p:cNvSpPr>
              <p:nvPr/>
            </p:nvSpPr>
            <p:spPr bwMode="auto">
              <a:xfrm>
                <a:off x="4608" y="1440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87" name="Rectangle 126"/>
              <p:cNvSpPr>
                <a:spLocks noChangeArrowheads="1"/>
              </p:cNvSpPr>
              <p:nvPr/>
            </p:nvSpPr>
            <p:spPr bwMode="auto">
              <a:xfrm>
                <a:off x="4608" y="1536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88" name="Rectangle 127"/>
              <p:cNvSpPr>
                <a:spLocks noChangeArrowheads="1"/>
              </p:cNvSpPr>
              <p:nvPr/>
            </p:nvSpPr>
            <p:spPr bwMode="auto">
              <a:xfrm>
                <a:off x="3936" y="1536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89" name="Rectangle 128"/>
              <p:cNvSpPr>
                <a:spLocks noChangeArrowheads="1"/>
              </p:cNvSpPr>
              <p:nvPr/>
            </p:nvSpPr>
            <p:spPr bwMode="auto">
              <a:xfrm>
                <a:off x="4032" y="1536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90" name="Rectangle 129"/>
              <p:cNvSpPr>
                <a:spLocks noChangeArrowheads="1"/>
              </p:cNvSpPr>
              <p:nvPr/>
            </p:nvSpPr>
            <p:spPr bwMode="auto">
              <a:xfrm>
                <a:off x="4128" y="1536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91" name="Rectangle 130"/>
              <p:cNvSpPr>
                <a:spLocks noChangeArrowheads="1"/>
              </p:cNvSpPr>
              <p:nvPr/>
            </p:nvSpPr>
            <p:spPr bwMode="auto">
              <a:xfrm>
                <a:off x="4224" y="1536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92" name="Rectangle 131"/>
              <p:cNvSpPr>
                <a:spLocks noChangeArrowheads="1"/>
              </p:cNvSpPr>
              <p:nvPr/>
            </p:nvSpPr>
            <p:spPr bwMode="auto">
              <a:xfrm>
                <a:off x="4320" y="1536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93" name="Rectangle 132"/>
              <p:cNvSpPr>
                <a:spLocks noChangeArrowheads="1"/>
              </p:cNvSpPr>
              <p:nvPr/>
            </p:nvSpPr>
            <p:spPr bwMode="auto">
              <a:xfrm>
                <a:off x="4416" y="1536"/>
                <a:ext cx="96" cy="9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294" name="Rectangle 133"/>
              <p:cNvSpPr>
                <a:spLocks noChangeArrowheads="1"/>
              </p:cNvSpPr>
              <p:nvPr/>
            </p:nvSpPr>
            <p:spPr bwMode="auto">
              <a:xfrm>
                <a:off x="4512" y="1536"/>
                <a:ext cx="96" cy="9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9223" name="Freeform 134"/>
            <p:cNvSpPr>
              <a:spLocks noChangeAspect="1"/>
            </p:cNvSpPr>
            <p:nvPr/>
          </p:nvSpPr>
          <p:spPr bwMode="auto">
            <a:xfrm>
              <a:off x="4512" y="240"/>
              <a:ext cx="123" cy="125"/>
            </a:xfrm>
            <a:custGeom>
              <a:avLst/>
              <a:gdLst>
                <a:gd name="T0" fmla="*/ 0 w 2075"/>
                <a:gd name="T1" fmla="*/ 42 h 2127"/>
                <a:gd name="T2" fmla="*/ 0 w 2075"/>
                <a:gd name="T3" fmla="*/ 15 h 2127"/>
                <a:gd name="T4" fmla="*/ 26 w 2075"/>
                <a:gd name="T5" fmla="*/ 24 h 2127"/>
                <a:gd name="T6" fmla="*/ 21 w 2075"/>
                <a:gd name="T7" fmla="*/ 29 h 2127"/>
                <a:gd name="T8" fmla="*/ 27 w 2075"/>
                <a:gd name="T9" fmla="*/ 35 h 2127"/>
                <a:gd name="T10" fmla="*/ 33 w 2075"/>
                <a:gd name="T11" fmla="*/ 43 h 2127"/>
                <a:gd name="T12" fmla="*/ 37 w 2075"/>
                <a:gd name="T13" fmla="*/ 49 h 2127"/>
                <a:gd name="T14" fmla="*/ 43 w 2075"/>
                <a:gd name="T15" fmla="*/ 56 h 2127"/>
                <a:gd name="T16" fmla="*/ 48 w 2075"/>
                <a:gd name="T17" fmla="*/ 66 h 2127"/>
                <a:gd name="T18" fmla="*/ 52 w 2075"/>
                <a:gd name="T19" fmla="*/ 76 h 2127"/>
                <a:gd name="T20" fmla="*/ 53 w 2075"/>
                <a:gd name="T21" fmla="*/ 22 h 2127"/>
                <a:gd name="T22" fmla="*/ 45 w 2075"/>
                <a:gd name="T23" fmla="*/ 22 h 2127"/>
                <a:gd name="T24" fmla="*/ 61 w 2075"/>
                <a:gd name="T25" fmla="*/ 0 h 2127"/>
                <a:gd name="T26" fmla="*/ 77 w 2075"/>
                <a:gd name="T27" fmla="*/ 22 h 2127"/>
                <a:gd name="T28" fmla="*/ 70 w 2075"/>
                <a:gd name="T29" fmla="*/ 22 h 2127"/>
                <a:gd name="T30" fmla="*/ 70 w 2075"/>
                <a:gd name="T31" fmla="*/ 77 h 2127"/>
                <a:gd name="T32" fmla="*/ 75 w 2075"/>
                <a:gd name="T33" fmla="*/ 66 h 2127"/>
                <a:gd name="T34" fmla="*/ 79 w 2075"/>
                <a:gd name="T35" fmla="*/ 58 h 2127"/>
                <a:gd name="T36" fmla="*/ 84 w 2075"/>
                <a:gd name="T37" fmla="*/ 50 h 2127"/>
                <a:gd name="T38" fmla="*/ 90 w 2075"/>
                <a:gd name="T39" fmla="*/ 43 h 2127"/>
                <a:gd name="T40" fmla="*/ 95 w 2075"/>
                <a:gd name="T41" fmla="*/ 36 h 2127"/>
                <a:gd name="T42" fmla="*/ 102 w 2075"/>
                <a:gd name="T43" fmla="*/ 29 h 2127"/>
                <a:gd name="T44" fmla="*/ 97 w 2075"/>
                <a:gd name="T45" fmla="*/ 24 h 2127"/>
                <a:gd name="T46" fmla="*/ 123 w 2075"/>
                <a:gd name="T47" fmla="*/ 15 h 2127"/>
                <a:gd name="T48" fmla="*/ 122 w 2075"/>
                <a:gd name="T49" fmla="*/ 42 h 2127"/>
                <a:gd name="T50" fmla="*/ 116 w 2075"/>
                <a:gd name="T51" fmla="*/ 38 h 2127"/>
                <a:gd name="T52" fmla="*/ 111 w 2075"/>
                <a:gd name="T53" fmla="*/ 46 h 2127"/>
                <a:gd name="T54" fmla="*/ 105 w 2075"/>
                <a:gd name="T55" fmla="*/ 54 h 2127"/>
                <a:gd name="T56" fmla="*/ 100 w 2075"/>
                <a:gd name="T57" fmla="*/ 61 h 2127"/>
                <a:gd name="T58" fmla="*/ 95 w 2075"/>
                <a:gd name="T59" fmla="*/ 68 h 2127"/>
                <a:gd name="T60" fmla="*/ 92 w 2075"/>
                <a:gd name="T61" fmla="*/ 75 h 2127"/>
                <a:gd name="T62" fmla="*/ 88 w 2075"/>
                <a:gd name="T63" fmla="*/ 82 h 2127"/>
                <a:gd name="T64" fmla="*/ 84 w 2075"/>
                <a:gd name="T65" fmla="*/ 90 h 2127"/>
                <a:gd name="T66" fmla="*/ 82 w 2075"/>
                <a:gd name="T67" fmla="*/ 99 h 2127"/>
                <a:gd name="T68" fmla="*/ 82 w 2075"/>
                <a:gd name="T69" fmla="*/ 125 h 2127"/>
                <a:gd name="T70" fmla="*/ 41 w 2075"/>
                <a:gd name="T71" fmla="*/ 125 h 2127"/>
                <a:gd name="T72" fmla="*/ 41 w 2075"/>
                <a:gd name="T73" fmla="*/ 99 h 2127"/>
                <a:gd name="T74" fmla="*/ 39 w 2075"/>
                <a:gd name="T75" fmla="*/ 90 h 2127"/>
                <a:gd name="T76" fmla="*/ 34 w 2075"/>
                <a:gd name="T77" fmla="*/ 80 h 2127"/>
                <a:gd name="T78" fmla="*/ 30 w 2075"/>
                <a:gd name="T79" fmla="*/ 73 h 2127"/>
                <a:gd name="T80" fmla="*/ 27 w 2075"/>
                <a:gd name="T81" fmla="*/ 67 h 2127"/>
                <a:gd name="T82" fmla="*/ 23 w 2075"/>
                <a:gd name="T83" fmla="*/ 60 h 2127"/>
                <a:gd name="T84" fmla="*/ 18 w 2075"/>
                <a:gd name="T85" fmla="*/ 53 h 2127"/>
                <a:gd name="T86" fmla="*/ 13 w 2075"/>
                <a:gd name="T87" fmla="*/ 46 h 2127"/>
                <a:gd name="T88" fmla="*/ 7 w 2075"/>
                <a:gd name="T89" fmla="*/ 38 h 2127"/>
                <a:gd name="T90" fmla="*/ 0 w 2075"/>
                <a:gd name="T91" fmla="*/ 42 h 212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075"/>
                <a:gd name="T139" fmla="*/ 0 h 2127"/>
                <a:gd name="T140" fmla="*/ 2075 w 2075"/>
                <a:gd name="T141" fmla="*/ 2127 h 2127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075" h="2127">
                  <a:moveTo>
                    <a:pt x="8" y="713"/>
                  </a:moveTo>
                  <a:lnTo>
                    <a:pt x="0" y="254"/>
                  </a:lnTo>
                  <a:lnTo>
                    <a:pt x="447" y="406"/>
                  </a:lnTo>
                  <a:lnTo>
                    <a:pt x="351" y="487"/>
                  </a:lnTo>
                  <a:lnTo>
                    <a:pt x="450" y="597"/>
                  </a:lnTo>
                  <a:lnTo>
                    <a:pt x="551" y="731"/>
                  </a:lnTo>
                  <a:lnTo>
                    <a:pt x="631" y="832"/>
                  </a:lnTo>
                  <a:lnTo>
                    <a:pt x="718" y="960"/>
                  </a:lnTo>
                  <a:lnTo>
                    <a:pt x="812" y="1121"/>
                  </a:lnTo>
                  <a:lnTo>
                    <a:pt x="885" y="1294"/>
                  </a:lnTo>
                  <a:lnTo>
                    <a:pt x="886" y="370"/>
                  </a:lnTo>
                  <a:lnTo>
                    <a:pt x="766" y="371"/>
                  </a:lnTo>
                  <a:lnTo>
                    <a:pt x="1033" y="0"/>
                  </a:lnTo>
                  <a:lnTo>
                    <a:pt x="1301" y="371"/>
                  </a:lnTo>
                  <a:lnTo>
                    <a:pt x="1183" y="369"/>
                  </a:lnTo>
                  <a:lnTo>
                    <a:pt x="1183" y="1305"/>
                  </a:lnTo>
                  <a:lnTo>
                    <a:pt x="1261" y="1127"/>
                  </a:lnTo>
                  <a:lnTo>
                    <a:pt x="1335" y="987"/>
                  </a:lnTo>
                  <a:lnTo>
                    <a:pt x="1423" y="858"/>
                  </a:lnTo>
                  <a:lnTo>
                    <a:pt x="1526" y="725"/>
                  </a:lnTo>
                  <a:lnTo>
                    <a:pt x="1602" y="620"/>
                  </a:lnTo>
                  <a:lnTo>
                    <a:pt x="1717" y="487"/>
                  </a:lnTo>
                  <a:lnTo>
                    <a:pt x="1629" y="406"/>
                  </a:lnTo>
                  <a:lnTo>
                    <a:pt x="2075" y="251"/>
                  </a:lnTo>
                  <a:lnTo>
                    <a:pt x="2064" y="713"/>
                  </a:lnTo>
                  <a:lnTo>
                    <a:pt x="1953" y="645"/>
                  </a:lnTo>
                  <a:lnTo>
                    <a:pt x="1867" y="775"/>
                  </a:lnTo>
                  <a:lnTo>
                    <a:pt x="1765" y="914"/>
                  </a:lnTo>
                  <a:lnTo>
                    <a:pt x="1681" y="1042"/>
                  </a:lnTo>
                  <a:lnTo>
                    <a:pt x="1607" y="1160"/>
                  </a:lnTo>
                  <a:lnTo>
                    <a:pt x="1545" y="1271"/>
                  </a:lnTo>
                  <a:lnTo>
                    <a:pt x="1484" y="1388"/>
                  </a:lnTo>
                  <a:lnTo>
                    <a:pt x="1418" y="1533"/>
                  </a:lnTo>
                  <a:lnTo>
                    <a:pt x="1388" y="1680"/>
                  </a:lnTo>
                  <a:lnTo>
                    <a:pt x="1387" y="2127"/>
                  </a:lnTo>
                  <a:lnTo>
                    <a:pt x="693" y="2127"/>
                  </a:lnTo>
                  <a:lnTo>
                    <a:pt x="693" y="1681"/>
                  </a:lnTo>
                  <a:lnTo>
                    <a:pt x="662" y="1533"/>
                  </a:lnTo>
                  <a:lnTo>
                    <a:pt x="579" y="1353"/>
                  </a:lnTo>
                  <a:lnTo>
                    <a:pt x="511" y="1235"/>
                  </a:lnTo>
                  <a:lnTo>
                    <a:pt x="452" y="1135"/>
                  </a:lnTo>
                  <a:lnTo>
                    <a:pt x="380" y="1018"/>
                  </a:lnTo>
                  <a:lnTo>
                    <a:pt x="306" y="907"/>
                  </a:lnTo>
                  <a:lnTo>
                    <a:pt x="219" y="785"/>
                  </a:lnTo>
                  <a:lnTo>
                    <a:pt x="118" y="641"/>
                  </a:lnTo>
                  <a:lnTo>
                    <a:pt x="8" y="713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24" name="Freeform 135"/>
            <p:cNvSpPr>
              <a:spLocks noChangeAspect="1"/>
            </p:cNvSpPr>
            <p:nvPr/>
          </p:nvSpPr>
          <p:spPr bwMode="auto">
            <a:xfrm>
              <a:off x="5139" y="390"/>
              <a:ext cx="123" cy="125"/>
            </a:xfrm>
            <a:custGeom>
              <a:avLst/>
              <a:gdLst>
                <a:gd name="T0" fmla="*/ 0 w 2075"/>
                <a:gd name="T1" fmla="*/ 42 h 2127"/>
                <a:gd name="T2" fmla="*/ 0 w 2075"/>
                <a:gd name="T3" fmla="*/ 15 h 2127"/>
                <a:gd name="T4" fmla="*/ 26 w 2075"/>
                <a:gd name="T5" fmla="*/ 24 h 2127"/>
                <a:gd name="T6" fmla="*/ 21 w 2075"/>
                <a:gd name="T7" fmla="*/ 29 h 2127"/>
                <a:gd name="T8" fmla="*/ 27 w 2075"/>
                <a:gd name="T9" fmla="*/ 35 h 2127"/>
                <a:gd name="T10" fmla="*/ 33 w 2075"/>
                <a:gd name="T11" fmla="*/ 43 h 2127"/>
                <a:gd name="T12" fmla="*/ 37 w 2075"/>
                <a:gd name="T13" fmla="*/ 49 h 2127"/>
                <a:gd name="T14" fmla="*/ 43 w 2075"/>
                <a:gd name="T15" fmla="*/ 56 h 2127"/>
                <a:gd name="T16" fmla="*/ 48 w 2075"/>
                <a:gd name="T17" fmla="*/ 66 h 2127"/>
                <a:gd name="T18" fmla="*/ 52 w 2075"/>
                <a:gd name="T19" fmla="*/ 76 h 2127"/>
                <a:gd name="T20" fmla="*/ 53 w 2075"/>
                <a:gd name="T21" fmla="*/ 22 h 2127"/>
                <a:gd name="T22" fmla="*/ 45 w 2075"/>
                <a:gd name="T23" fmla="*/ 22 h 2127"/>
                <a:gd name="T24" fmla="*/ 61 w 2075"/>
                <a:gd name="T25" fmla="*/ 0 h 2127"/>
                <a:gd name="T26" fmla="*/ 77 w 2075"/>
                <a:gd name="T27" fmla="*/ 22 h 2127"/>
                <a:gd name="T28" fmla="*/ 70 w 2075"/>
                <a:gd name="T29" fmla="*/ 22 h 2127"/>
                <a:gd name="T30" fmla="*/ 70 w 2075"/>
                <a:gd name="T31" fmla="*/ 77 h 2127"/>
                <a:gd name="T32" fmla="*/ 75 w 2075"/>
                <a:gd name="T33" fmla="*/ 66 h 2127"/>
                <a:gd name="T34" fmla="*/ 79 w 2075"/>
                <a:gd name="T35" fmla="*/ 58 h 2127"/>
                <a:gd name="T36" fmla="*/ 84 w 2075"/>
                <a:gd name="T37" fmla="*/ 50 h 2127"/>
                <a:gd name="T38" fmla="*/ 90 w 2075"/>
                <a:gd name="T39" fmla="*/ 43 h 2127"/>
                <a:gd name="T40" fmla="*/ 95 w 2075"/>
                <a:gd name="T41" fmla="*/ 36 h 2127"/>
                <a:gd name="T42" fmla="*/ 102 w 2075"/>
                <a:gd name="T43" fmla="*/ 29 h 2127"/>
                <a:gd name="T44" fmla="*/ 97 w 2075"/>
                <a:gd name="T45" fmla="*/ 24 h 2127"/>
                <a:gd name="T46" fmla="*/ 123 w 2075"/>
                <a:gd name="T47" fmla="*/ 15 h 2127"/>
                <a:gd name="T48" fmla="*/ 122 w 2075"/>
                <a:gd name="T49" fmla="*/ 42 h 2127"/>
                <a:gd name="T50" fmla="*/ 116 w 2075"/>
                <a:gd name="T51" fmla="*/ 38 h 2127"/>
                <a:gd name="T52" fmla="*/ 111 w 2075"/>
                <a:gd name="T53" fmla="*/ 46 h 2127"/>
                <a:gd name="T54" fmla="*/ 105 w 2075"/>
                <a:gd name="T55" fmla="*/ 54 h 2127"/>
                <a:gd name="T56" fmla="*/ 100 w 2075"/>
                <a:gd name="T57" fmla="*/ 61 h 2127"/>
                <a:gd name="T58" fmla="*/ 95 w 2075"/>
                <a:gd name="T59" fmla="*/ 68 h 2127"/>
                <a:gd name="T60" fmla="*/ 92 w 2075"/>
                <a:gd name="T61" fmla="*/ 75 h 2127"/>
                <a:gd name="T62" fmla="*/ 88 w 2075"/>
                <a:gd name="T63" fmla="*/ 82 h 2127"/>
                <a:gd name="T64" fmla="*/ 84 w 2075"/>
                <a:gd name="T65" fmla="*/ 90 h 2127"/>
                <a:gd name="T66" fmla="*/ 82 w 2075"/>
                <a:gd name="T67" fmla="*/ 99 h 2127"/>
                <a:gd name="T68" fmla="*/ 82 w 2075"/>
                <a:gd name="T69" fmla="*/ 125 h 2127"/>
                <a:gd name="T70" fmla="*/ 41 w 2075"/>
                <a:gd name="T71" fmla="*/ 125 h 2127"/>
                <a:gd name="T72" fmla="*/ 41 w 2075"/>
                <a:gd name="T73" fmla="*/ 99 h 2127"/>
                <a:gd name="T74" fmla="*/ 39 w 2075"/>
                <a:gd name="T75" fmla="*/ 90 h 2127"/>
                <a:gd name="T76" fmla="*/ 34 w 2075"/>
                <a:gd name="T77" fmla="*/ 80 h 2127"/>
                <a:gd name="T78" fmla="*/ 30 w 2075"/>
                <a:gd name="T79" fmla="*/ 73 h 2127"/>
                <a:gd name="T80" fmla="*/ 27 w 2075"/>
                <a:gd name="T81" fmla="*/ 67 h 2127"/>
                <a:gd name="T82" fmla="*/ 23 w 2075"/>
                <a:gd name="T83" fmla="*/ 60 h 2127"/>
                <a:gd name="T84" fmla="*/ 18 w 2075"/>
                <a:gd name="T85" fmla="*/ 53 h 2127"/>
                <a:gd name="T86" fmla="*/ 13 w 2075"/>
                <a:gd name="T87" fmla="*/ 46 h 2127"/>
                <a:gd name="T88" fmla="*/ 7 w 2075"/>
                <a:gd name="T89" fmla="*/ 38 h 2127"/>
                <a:gd name="T90" fmla="*/ 0 w 2075"/>
                <a:gd name="T91" fmla="*/ 42 h 212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075"/>
                <a:gd name="T139" fmla="*/ 0 h 2127"/>
                <a:gd name="T140" fmla="*/ 2075 w 2075"/>
                <a:gd name="T141" fmla="*/ 2127 h 2127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075" h="2127">
                  <a:moveTo>
                    <a:pt x="8" y="713"/>
                  </a:moveTo>
                  <a:lnTo>
                    <a:pt x="0" y="254"/>
                  </a:lnTo>
                  <a:lnTo>
                    <a:pt x="447" y="406"/>
                  </a:lnTo>
                  <a:lnTo>
                    <a:pt x="351" y="487"/>
                  </a:lnTo>
                  <a:lnTo>
                    <a:pt x="450" y="597"/>
                  </a:lnTo>
                  <a:lnTo>
                    <a:pt x="551" y="731"/>
                  </a:lnTo>
                  <a:lnTo>
                    <a:pt x="631" y="832"/>
                  </a:lnTo>
                  <a:lnTo>
                    <a:pt x="718" y="960"/>
                  </a:lnTo>
                  <a:lnTo>
                    <a:pt x="812" y="1121"/>
                  </a:lnTo>
                  <a:lnTo>
                    <a:pt x="885" y="1294"/>
                  </a:lnTo>
                  <a:lnTo>
                    <a:pt x="886" y="370"/>
                  </a:lnTo>
                  <a:lnTo>
                    <a:pt x="766" y="371"/>
                  </a:lnTo>
                  <a:lnTo>
                    <a:pt x="1033" y="0"/>
                  </a:lnTo>
                  <a:lnTo>
                    <a:pt x="1301" y="371"/>
                  </a:lnTo>
                  <a:lnTo>
                    <a:pt x="1183" y="369"/>
                  </a:lnTo>
                  <a:lnTo>
                    <a:pt x="1183" y="1305"/>
                  </a:lnTo>
                  <a:lnTo>
                    <a:pt x="1261" y="1127"/>
                  </a:lnTo>
                  <a:lnTo>
                    <a:pt x="1335" y="987"/>
                  </a:lnTo>
                  <a:lnTo>
                    <a:pt x="1423" y="858"/>
                  </a:lnTo>
                  <a:lnTo>
                    <a:pt x="1526" y="725"/>
                  </a:lnTo>
                  <a:lnTo>
                    <a:pt x="1602" y="620"/>
                  </a:lnTo>
                  <a:lnTo>
                    <a:pt x="1717" y="487"/>
                  </a:lnTo>
                  <a:lnTo>
                    <a:pt x="1629" y="406"/>
                  </a:lnTo>
                  <a:lnTo>
                    <a:pt x="2075" y="251"/>
                  </a:lnTo>
                  <a:lnTo>
                    <a:pt x="2064" y="713"/>
                  </a:lnTo>
                  <a:lnTo>
                    <a:pt x="1953" y="645"/>
                  </a:lnTo>
                  <a:lnTo>
                    <a:pt x="1867" y="775"/>
                  </a:lnTo>
                  <a:lnTo>
                    <a:pt x="1765" y="914"/>
                  </a:lnTo>
                  <a:lnTo>
                    <a:pt x="1681" y="1042"/>
                  </a:lnTo>
                  <a:lnTo>
                    <a:pt x="1607" y="1160"/>
                  </a:lnTo>
                  <a:lnTo>
                    <a:pt x="1545" y="1271"/>
                  </a:lnTo>
                  <a:lnTo>
                    <a:pt x="1484" y="1388"/>
                  </a:lnTo>
                  <a:lnTo>
                    <a:pt x="1418" y="1533"/>
                  </a:lnTo>
                  <a:lnTo>
                    <a:pt x="1388" y="1680"/>
                  </a:lnTo>
                  <a:lnTo>
                    <a:pt x="1387" y="2127"/>
                  </a:lnTo>
                  <a:lnTo>
                    <a:pt x="693" y="2127"/>
                  </a:lnTo>
                  <a:lnTo>
                    <a:pt x="693" y="1681"/>
                  </a:lnTo>
                  <a:lnTo>
                    <a:pt x="662" y="1533"/>
                  </a:lnTo>
                  <a:lnTo>
                    <a:pt x="579" y="1353"/>
                  </a:lnTo>
                  <a:lnTo>
                    <a:pt x="511" y="1235"/>
                  </a:lnTo>
                  <a:lnTo>
                    <a:pt x="452" y="1135"/>
                  </a:lnTo>
                  <a:lnTo>
                    <a:pt x="380" y="1018"/>
                  </a:lnTo>
                  <a:lnTo>
                    <a:pt x="306" y="907"/>
                  </a:lnTo>
                  <a:lnTo>
                    <a:pt x="219" y="785"/>
                  </a:lnTo>
                  <a:lnTo>
                    <a:pt x="118" y="641"/>
                  </a:lnTo>
                  <a:lnTo>
                    <a:pt x="8" y="713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25" name="Freeform 136"/>
            <p:cNvSpPr>
              <a:spLocks noChangeAspect="1"/>
            </p:cNvSpPr>
            <p:nvPr/>
          </p:nvSpPr>
          <p:spPr bwMode="auto">
            <a:xfrm>
              <a:off x="4689" y="565"/>
              <a:ext cx="123" cy="125"/>
            </a:xfrm>
            <a:custGeom>
              <a:avLst/>
              <a:gdLst>
                <a:gd name="T0" fmla="*/ 0 w 2075"/>
                <a:gd name="T1" fmla="*/ 42 h 2127"/>
                <a:gd name="T2" fmla="*/ 0 w 2075"/>
                <a:gd name="T3" fmla="*/ 15 h 2127"/>
                <a:gd name="T4" fmla="*/ 26 w 2075"/>
                <a:gd name="T5" fmla="*/ 24 h 2127"/>
                <a:gd name="T6" fmla="*/ 21 w 2075"/>
                <a:gd name="T7" fmla="*/ 29 h 2127"/>
                <a:gd name="T8" fmla="*/ 27 w 2075"/>
                <a:gd name="T9" fmla="*/ 35 h 2127"/>
                <a:gd name="T10" fmla="*/ 33 w 2075"/>
                <a:gd name="T11" fmla="*/ 43 h 2127"/>
                <a:gd name="T12" fmla="*/ 37 w 2075"/>
                <a:gd name="T13" fmla="*/ 49 h 2127"/>
                <a:gd name="T14" fmla="*/ 43 w 2075"/>
                <a:gd name="T15" fmla="*/ 56 h 2127"/>
                <a:gd name="T16" fmla="*/ 48 w 2075"/>
                <a:gd name="T17" fmla="*/ 66 h 2127"/>
                <a:gd name="T18" fmla="*/ 52 w 2075"/>
                <a:gd name="T19" fmla="*/ 76 h 2127"/>
                <a:gd name="T20" fmla="*/ 53 w 2075"/>
                <a:gd name="T21" fmla="*/ 22 h 2127"/>
                <a:gd name="T22" fmla="*/ 45 w 2075"/>
                <a:gd name="T23" fmla="*/ 22 h 2127"/>
                <a:gd name="T24" fmla="*/ 61 w 2075"/>
                <a:gd name="T25" fmla="*/ 0 h 2127"/>
                <a:gd name="T26" fmla="*/ 77 w 2075"/>
                <a:gd name="T27" fmla="*/ 22 h 2127"/>
                <a:gd name="T28" fmla="*/ 70 w 2075"/>
                <a:gd name="T29" fmla="*/ 22 h 2127"/>
                <a:gd name="T30" fmla="*/ 70 w 2075"/>
                <a:gd name="T31" fmla="*/ 77 h 2127"/>
                <a:gd name="T32" fmla="*/ 75 w 2075"/>
                <a:gd name="T33" fmla="*/ 66 h 2127"/>
                <a:gd name="T34" fmla="*/ 79 w 2075"/>
                <a:gd name="T35" fmla="*/ 58 h 2127"/>
                <a:gd name="T36" fmla="*/ 84 w 2075"/>
                <a:gd name="T37" fmla="*/ 50 h 2127"/>
                <a:gd name="T38" fmla="*/ 90 w 2075"/>
                <a:gd name="T39" fmla="*/ 43 h 2127"/>
                <a:gd name="T40" fmla="*/ 95 w 2075"/>
                <a:gd name="T41" fmla="*/ 36 h 2127"/>
                <a:gd name="T42" fmla="*/ 102 w 2075"/>
                <a:gd name="T43" fmla="*/ 29 h 2127"/>
                <a:gd name="T44" fmla="*/ 97 w 2075"/>
                <a:gd name="T45" fmla="*/ 24 h 2127"/>
                <a:gd name="T46" fmla="*/ 123 w 2075"/>
                <a:gd name="T47" fmla="*/ 15 h 2127"/>
                <a:gd name="T48" fmla="*/ 122 w 2075"/>
                <a:gd name="T49" fmla="*/ 42 h 2127"/>
                <a:gd name="T50" fmla="*/ 116 w 2075"/>
                <a:gd name="T51" fmla="*/ 38 h 2127"/>
                <a:gd name="T52" fmla="*/ 111 w 2075"/>
                <a:gd name="T53" fmla="*/ 46 h 2127"/>
                <a:gd name="T54" fmla="*/ 105 w 2075"/>
                <a:gd name="T55" fmla="*/ 54 h 2127"/>
                <a:gd name="T56" fmla="*/ 100 w 2075"/>
                <a:gd name="T57" fmla="*/ 61 h 2127"/>
                <a:gd name="T58" fmla="*/ 95 w 2075"/>
                <a:gd name="T59" fmla="*/ 68 h 2127"/>
                <a:gd name="T60" fmla="*/ 92 w 2075"/>
                <a:gd name="T61" fmla="*/ 75 h 2127"/>
                <a:gd name="T62" fmla="*/ 88 w 2075"/>
                <a:gd name="T63" fmla="*/ 82 h 2127"/>
                <a:gd name="T64" fmla="*/ 84 w 2075"/>
                <a:gd name="T65" fmla="*/ 90 h 2127"/>
                <a:gd name="T66" fmla="*/ 82 w 2075"/>
                <a:gd name="T67" fmla="*/ 99 h 2127"/>
                <a:gd name="T68" fmla="*/ 82 w 2075"/>
                <a:gd name="T69" fmla="*/ 125 h 2127"/>
                <a:gd name="T70" fmla="*/ 41 w 2075"/>
                <a:gd name="T71" fmla="*/ 125 h 2127"/>
                <a:gd name="T72" fmla="*/ 41 w 2075"/>
                <a:gd name="T73" fmla="*/ 99 h 2127"/>
                <a:gd name="T74" fmla="*/ 39 w 2075"/>
                <a:gd name="T75" fmla="*/ 90 h 2127"/>
                <a:gd name="T76" fmla="*/ 34 w 2075"/>
                <a:gd name="T77" fmla="*/ 80 h 2127"/>
                <a:gd name="T78" fmla="*/ 30 w 2075"/>
                <a:gd name="T79" fmla="*/ 73 h 2127"/>
                <a:gd name="T80" fmla="*/ 27 w 2075"/>
                <a:gd name="T81" fmla="*/ 67 h 2127"/>
                <a:gd name="T82" fmla="*/ 23 w 2075"/>
                <a:gd name="T83" fmla="*/ 60 h 2127"/>
                <a:gd name="T84" fmla="*/ 18 w 2075"/>
                <a:gd name="T85" fmla="*/ 53 h 2127"/>
                <a:gd name="T86" fmla="*/ 13 w 2075"/>
                <a:gd name="T87" fmla="*/ 46 h 2127"/>
                <a:gd name="T88" fmla="*/ 7 w 2075"/>
                <a:gd name="T89" fmla="*/ 38 h 2127"/>
                <a:gd name="T90" fmla="*/ 0 w 2075"/>
                <a:gd name="T91" fmla="*/ 42 h 212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075"/>
                <a:gd name="T139" fmla="*/ 0 h 2127"/>
                <a:gd name="T140" fmla="*/ 2075 w 2075"/>
                <a:gd name="T141" fmla="*/ 2127 h 2127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075" h="2127">
                  <a:moveTo>
                    <a:pt x="8" y="713"/>
                  </a:moveTo>
                  <a:lnTo>
                    <a:pt x="0" y="254"/>
                  </a:lnTo>
                  <a:lnTo>
                    <a:pt x="447" y="406"/>
                  </a:lnTo>
                  <a:lnTo>
                    <a:pt x="351" y="487"/>
                  </a:lnTo>
                  <a:lnTo>
                    <a:pt x="450" y="597"/>
                  </a:lnTo>
                  <a:lnTo>
                    <a:pt x="551" y="731"/>
                  </a:lnTo>
                  <a:lnTo>
                    <a:pt x="631" y="832"/>
                  </a:lnTo>
                  <a:lnTo>
                    <a:pt x="718" y="960"/>
                  </a:lnTo>
                  <a:lnTo>
                    <a:pt x="812" y="1121"/>
                  </a:lnTo>
                  <a:lnTo>
                    <a:pt x="885" y="1294"/>
                  </a:lnTo>
                  <a:lnTo>
                    <a:pt x="886" y="370"/>
                  </a:lnTo>
                  <a:lnTo>
                    <a:pt x="766" y="371"/>
                  </a:lnTo>
                  <a:lnTo>
                    <a:pt x="1033" y="0"/>
                  </a:lnTo>
                  <a:lnTo>
                    <a:pt x="1301" y="371"/>
                  </a:lnTo>
                  <a:lnTo>
                    <a:pt x="1183" y="369"/>
                  </a:lnTo>
                  <a:lnTo>
                    <a:pt x="1183" y="1305"/>
                  </a:lnTo>
                  <a:lnTo>
                    <a:pt x="1261" y="1127"/>
                  </a:lnTo>
                  <a:lnTo>
                    <a:pt x="1335" y="987"/>
                  </a:lnTo>
                  <a:lnTo>
                    <a:pt x="1423" y="858"/>
                  </a:lnTo>
                  <a:lnTo>
                    <a:pt x="1526" y="725"/>
                  </a:lnTo>
                  <a:lnTo>
                    <a:pt x="1602" y="620"/>
                  </a:lnTo>
                  <a:lnTo>
                    <a:pt x="1717" y="487"/>
                  </a:lnTo>
                  <a:lnTo>
                    <a:pt x="1629" y="406"/>
                  </a:lnTo>
                  <a:lnTo>
                    <a:pt x="2075" y="251"/>
                  </a:lnTo>
                  <a:lnTo>
                    <a:pt x="2064" y="713"/>
                  </a:lnTo>
                  <a:lnTo>
                    <a:pt x="1953" y="645"/>
                  </a:lnTo>
                  <a:lnTo>
                    <a:pt x="1867" y="775"/>
                  </a:lnTo>
                  <a:lnTo>
                    <a:pt x="1765" y="914"/>
                  </a:lnTo>
                  <a:lnTo>
                    <a:pt x="1681" y="1042"/>
                  </a:lnTo>
                  <a:lnTo>
                    <a:pt x="1607" y="1160"/>
                  </a:lnTo>
                  <a:lnTo>
                    <a:pt x="1545" y="1271"/>
                  </a:lnTo>
                  <a:lnTo>
                    <a:pt x="1484" y="1388"/>
                  </a:lnTo>
                  <a:lnTo>
                    <a:pt x="1418" y="1533"/>
                  </a:lnTo>
                  <a:lnTo>
                    <a:pt x="1388" y="1680"/>
                  </a:lnTo>
                  <a:lnTo>
                    <a:pt x="1387" y="2127"/>
                  </a:lnTo>
                  <a:lnTo>
                    <a:pt x="693" y="2127"/>
                  </a:lnTo>
                  <a:lnTo>
                    <a:pt x="693" y="1681"/>
                  </a:lnTo>
                  <a:lnTo>
                    <a:pt x="662" y="1533"/>
                  </a:lnTo>
                  <a:lnTo>
                    <a:pt x="579" y="1353"/>
                  </a:lnTo>
                  <a:lnTo>
                    <a:pt x="511" y="1235"/>
                  </a:lnTo>
                  <a:lnTo>
                    <a:pt x="452" y="1135"/>
                  </a:lnTo>
                  <a:lnTo>
                    <a:pt x="380" y="1018"/>
                  </a:lnTo>
                  <a:lnTo>
                    <a:pt x="306" y="907"/>
                  </a:lnTo>
                  <a:lnTo>
                    <a:pt x="219" y="785"/>
                  </a:lnTo>
                  <a:lnTo>
                    <a:pt x="118" y="641"/>
                  </a:lnTo>
                  <a:lnTo>
                    <a:pt x="8" y="713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26" name="Freeform 137"/>
            <p:cNvSpPr>
              <a:spLocks noChangeAspect="1"/>
            </p:cNvSpPr>
            <p:nvPr/>
          </p:nvSpPr>
          <p:spPr bwMode="auto">
            <a:xfrm>
              <a:off x="5289" y="715"/>
              <a:ext cx="123" cy="125"/>
            </a:xfrm>
            <a:custGeom>
              <a:avLst/>
              <a:gdLst>
                <a:gd name="T0" fmla="*/ 0 w 2075"/>
                <a:gd name="T1" fmla="*/ 42 h 2127"/>
                <a:gd name="T2" fmla="*/ 0 w 2075"/>
                <a:gd name="T3" fmla="*/ 15 h 2127"/>
                <a:gd name="T4" fmla="*/ 26 w 2075"/>
                <a:gd name="T5" fmla="*/ 24 h 2127"/>
                <a:gd name="T6" fmla="*/ 21 w 2075"/>
                <a:gd name="T7" fmla="*/ 29 h 2127"/>
                <a:gd name="T8" fmla="*/ 27 w 2075"/>
                <a:gd name="T9" fmla="*/ 35 h 2127"/>
                <a:gd name="T10" fmla="*/ 33 w 2075"/>
                <a:gd name="T11" fmla="*/ 43 h 2127"/>
                <a:gd name="T12" fmla="*/ 37 w 2075"/>
                <a:gd name="T13" fmla="*/ 49 h 2127"/>
                <a:gd name="T14" fmla="*/ 43 w 2075"/>
                <a:gd name="T15" fmla="*/ 56 h 2127"/>
                <a:gd name="T16" fmla="*/ 48 w 2075"/>
                <a:gd name="T17" fmla="*/ 66 h 2127"/>
                <a:gd name="T18" fmla="*/ 52 w 2075"/>
                <a:gd name="T19" fmla="*/ 76 h 2127"/>
                <a:gd name="T20" fmla="*/ 53 w 2075"/>
                <a:gd name="T21" fmla="*/ 22 h 2127"/>
                <a:gd name="T22" fmla="*/ 45 w 2075"/>
                <a:gd name="T23" fmla="*/ 22 h 2127"/>
                <a:gd name="T24" fmla="*/ 61 w 2075"/>
                <a:gd name="T25" fmla="*/ 0 h 2127"/>
                <a:gd name="T26" fmla="*/ 77 w 2075"/>
                <a:gd name="T27" fmla="*/ 22 h 2127"/>
                <a:gd name="T28" fmla="*/ 70 w 2075"/>
                <a:gd name="T29" fmla="*/ 22 h 2127"/>
                <a:gd name="T30" fmla="*/ 70 w 2075"/>
                <a:gd name="T31" fmla="*/ 77 h 2127"/>
                <a:gd name="T32" fmla="*/ 75 w 2075"/>
                <a:gd name="T33" fmla="*/ 66 h 2127"/>
                <a:gd name="T34" fmla="*/ 79 w 2075"/>
                <a:gd name="T35" fmla="*/ 58 h 2127"/>
                <a:gd name="T36" fmla="*/ 84 w 2075"/>
                <a:gd name="T37" fmla="*/ 50 h 2127"/>
                <a:gd name="T38" fmla="*/ 90 w 2075"/>
                <a:gd name="T39" fmla="*/ 43 h 2127"/>
                <a:gd name="T40" fmla="*/ 95 w 2075"/>
                <a:gd name="T41" fmla="*/ 36 h 2127"/>
                <a:gd name="T42" fmla="*/ 102 w 2075"/>
                <a:gd name="T43" fmla="*/ 29 h 2127"/>
                <a:gd name="T44" fmla="*/ 97 w 2075"/>
                <a:gd name="T45" fmla="*/ 24 h 2127"/>
                <a:gd name="T46" fmla="*/ 123 w 2075"/>
                <a:gd name="T47" fmla="*/ 15 h 2127"/>
                <a:gd name="T48" fmla="*/ 122 w 2075"/>
                <a:gd name="T49" fmla="*/ 42 h 2127"/>
                <a:gd name="T50" fmla="*/ 116 w 2075"/>
                <a:gd name="T51" fmla="*/ 38 h 2127"/>
                <a:gd name="T52" fmla="*/ 111 w 2075"/>
                <a:gd name="T53" fmla="*/ 46 h 2127"/>
                <a:gd name="T54" fmla="*/ 105 w 2075"/>
                <a:gd name="T55" fmla="*/ 54 h 2127"/>
                <a:gd name="T56" fmla="*/ 100 w 2075"/>
                <a:gd name="T57" fmla="*/ 61 h 2127"/>
                <a:gd name="T58" fmla="*/ 95 w 2075"/>
                <a:gd name="T59" fmla="*/ 68 h 2127"/>
                <a:gd name="T60" fmla="*/ 92 w 2075"/>
                <a:gd name="T61" fmla="*/ 75 h 2127"/>
                <a:gd name="T62" fmla="*/ 88 w 2075"/>
                <a:gd name="T63" fmla="*/ 82 h 2127"/>
                <a:gd name="T64" fmla="*/ 84 w 2075"/>
                <a:gd name="T65" fmla="*/ 90 h 2127"/>
                <a:gd name="T66" fmla="*/ 82 w 2075"/>
                <a:gd name="T67" fmla="*/ 99 h 2127"/>
                <a:gd name="T68" fmla="*/ 82 w 2075"/>
                <a:gd name="T69" fmla="*/ 125 h 2127"/>
                <a:gd name="T70" fmla="*/ 41 w 2075"/>
                <a:gd name="T71" fmla="*/ 125 h 2127"/>
                <a:gd name="T72" fmla="*/ 41 w 2075"/>
                <a:gd name="T73" fmla="*/ 99 h 2127"/>
                <a:gd name="T74" fmla="*/ 39 w 2075"/>
                <a:gd name="T75" fmla="*/ 90 h 2127"/>
                <a:gd name="T76" fmla="*/ 34 w 2075"/>
                <a:gd name="T77" fmla="*/ 80 h 2127"/>
                <a:gd name="T78" fmla="*/ 30 w 2075"/>
                <a:gd name="T79" fmla="*/ 73 h 2127"/>
                <a:gd name="T80" fmla="*/ 27 w 2075"/>
                <a:gd name="T81" fmla="*/ 67 h 2127"/>
                <a:gd name="T82" fmla="*/ 23 w 2075"/>
                <a:gd name="T83" fmla="*/ 60 h 2127"/>
                <a:gd name="T84" fmla="*/ 18 w 2075"/>
                <a:gd name="T85" fmla="*/ 53 h 2127"/>
                <a:gd name="T86" fmla="*/ 13 w 2075"/>
                <a:gd name="T87" fmla="*/ 46 h 2127"/>
                <a:gd name="T88" fmla="*/ 7 w 2075"/>
                <a:gd name="T89" fmla="*/ 38 h 2127"/>
                <a:gd name="T90" fmla="*/ 0 w 2075"/>
                <a:gd name="T91" fmla="*/ 42 h 212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075"/>
                <a:gd name="T139" fmla="*/ 0 h 2127"/>
                <a:gd name="T140" fmla="*/ 2075 w 2075"/>
                <a:gd name="T141" fmla="*/ 2127 h 2127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075" h="2127">
                  <a:moveTo>
                    <a:pt x="8" y="713"/>
                  </a:moveTo>
                  <a:lnTo>
                    <a:pt x="0" y="254"/>
                  </a:lnTo>
                  <a:lnTo>
                    <a:pt x="447" y="406"/>
                  </a:lnTo>
                  <a:lnTo>
                    <a:pt x="351" y="487"/>
                  </a:lnTo>
                  <a:lnTo>
                    <a:pt x="450" y="597"/>
                  </a:lnTo>
                  <a:lnTo>
                    <a:pt x="551" y="731"/>
                  </a:lnTo>
                  <a:lnTo>
                    <a:pt x="631" y="832"/>
                  </a:lnTo>
                  <a:lnTo>
                    <a:pt x="718" y="960"/>
                  </a:lnTo>
                  <a:lnTo>
                    <a:pt x="812" y="1121"/>
                  </a:lnTo>
                  <a:lnTo>
                    <a:pt x="885" y="1294"/>
                  </a:lnTo>
                  <a:lnTo>
                    <a:pt x="886" y="370"/>
                  </a:lnTo>
                  <a:lnTo>
                    <a:pt x="766" y="371"/>
                  </a:lnTo>
                  <a:lnTo>
                    <a:pt x="1033" y="0"/>
                  </a:lnTo>
                  <a:lnTo>
                    <a:pt x="1301" y="371"/>
                  </a:lnTo>
                  <a:lnTo>
                    <a:pt x="1183" y="369"/>
                  </a:lnTo>
                  <a:lnTo>
                    <a:pt x="1183" y="1305"/>
                  </a:lnTo>
                  <a:lnTo>
                    <a:pt x="1261" y="1127"/>
                  </a:lnTo>
                  <a:lnTo>
                    <a:pt x="1335" y="987"/>
                  </a:lnTo>
                  <a:lnTo>
                    <a:pt x="1423" y="858"/>
                  </a:lnTo>
                  <a:lnTo>
                    <a:pt x="1526" y="725"/>
                  </a:lnTo>
                  <a:lnTo>
                    <a:pt x="1602" y="620"/>
                  </a:lnTo>
                  <a:lnTo>
                    <a:pt x="1717" y="487"/>
                  </a:lnTo>
                  <a:lnTo>
                    <a:pt x="1629" y="406"/>
                  </a:lnTo>
                  <a:lnTo>
                    <a:pt x="2075" y="251"/>
                  </a:lnTo>
                  <a:lnTo>
                    <a:pt x="2064" y="713"/>
                  </a:lnTo>
                  <a:lnTo>
                    <a:pt x="1953" y="645"/>
                  </a:lnTo>
                  <a:lnTo>
                    <a:pt x="1867" y="775"/>
                  </a:lnTo>
                  <a:lnTo>
                    <a:pt x="1765" y="914"/>
                  </a:lnTo>
                  <a:lnTo>
                    <a:pt x="1681" y="1042"/>
                  </a:lnTo>
                  <a:lnTo>
                    <a:pt x="1607" y="1160"/>
                  </a:lnTo>
                  <a:lnTo>
                    <a:pt x="1545" y="1271"/>
                  </a:lnTo>
                  <a:lnTo>
                    <a:pt x="1484" y="1388"/>
                  </a:lnTo>
                  <a:lnTo>
                    <a:pt x="1418" y="1533"/>
                  </a:lnTo>
                  <a:lnTo>
                    <a:pt x="1388" y="1680"/>
                  </a:lnTo>
                  <a:lnTo>
                    <a:pt x="1387" y="2127"/>
                  </a:lnTo>
                  <a:lnTo>
                    <a:pt x="693" y="2127"/>
                  </a:lnTo>
                  <a:lnTo>
                    <a:pt x="693" y="1681"/>
                  </a:lnTo>
                  <a:lnTo>
                    <a:pt x="662" y="1533"/>
                  </a:lnTo>
                  <a:lnTo>
                    <a:pt x="579" y="1353"/>
                  </a:lnTo>
                  <a:lnTo>
                    <a:pt x="511" y="1235"/>
                  </a:lnTo>
                  <a:lnTo>
                    <a:pt x="452" y="1135"/>
                  </a:lnTo>
                  <a:lnTo>
                    <a:pt x="380" y="1018"/>
                  </a:lnTo>
                  <a:lnTo>
                    <a:pt x="306" y="907"/>
                  </a:lnTo>
                  <a:lnTo>
                    <a:pt x="219" y="785"/>
                  </a:lnTo>
                  <a:lnTo>
                    <a:pt x="118" y="641"/>
                  </a:lnTo>
                  <a:lnTo>
                    <a:pt x="8" y="713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27" name="Freeform 138"/>
            <p:cNvSpPr>
              <a:spLocks noChangeAspect="1"/>
            </p:cNvSpPr>
            <p:nvPr/>
          </p:nvSpPr>
          <p:spPr bwMode="auto">
            <a:xfrm>
              <a:off x="4839" y="865"/>
              <a:ext cx="123" cy="125"/>
            </a:xfrm>
            <a:custGeom>
              <a:avLst/>
              <a:gdLst>
                <a:gd name="T0" fmla="*/ 0 w 2075"/>
                <a:gd name="T1" fmla="*/ 42 h 2127"/>
                <a:gd name="T2" fmla="*/ 0 w 2075"/>
                <a:gd name="T3" fmla="*/ 15 h 2127"/>
                <a:gd name="T4" fmla="*/ 26 w 2075"/>
                <a:gd name="T5" fmla="*/ 24 h 2127"/>
                <a:gd name="T6" fmla="*/ 21 w 2075"/>
                <a:gd name="T7" fmla="*/ 29 h 2127"/>
                <a:gd name="T8" fmla="*/ 27 w 2075"/>
                <a:gd name="T9" fmla="*/ 35 h 2127"/>
                <a:gd name="T10" fmla="*/ 33 w 2075"/>
                <a:gd name="T11" fmla="*/ 43 h 2127"/>
                <a:gd name="T12" fmla="*/ 37 w 2075"/>
                <a:gd name="T13" fmla="*/ 49 h 2127"/>
                <a:gd name="T14" fmla="*/ 43 w 2075"/>
                <a:gd name="T15" fmla="*/ 56 h 2127"/>
                <a:gd name="T16" fmla="*/ 48 w 2075"/>
                <a:gd name="T17" fmla="*/ 66 h 2127"/>
                <a:gd name="T18" fmla="*/ 52 w 2075"/>
                <a:gd name="T19" fmla="*/ 76 h 2127"/>
                <a:gd name="T20" fmla="*/ 53 w 2075"/>
                <a:gd name="T21" fmla="*/ 22 h 2127"/>
                <a:gd name="T22" fmla="*/ 45 w 2075"/>
                <a:gd name="T23" fmla="*/ 22 h 2127"/>
                <a:gd name="T24" fmla="*/ 61 w 2075"/>
                <a:gd name="T25" fmla="*/ 0 h 2127"/>
                <a:gd name="T26" fmla="*/ 77 w 2075"/>
                <a:gd name="T27" fmla="*/ 22 h 2127"/>
                <a:gd name="T28" fmla="*/ 70 w 2075"/>
                <a:gd name="T29" fmla="*/ 22 h 2127"/>
                <a:gd name="T30" fmla="*/ 70 w 2075"/>
                <a:gd name="T31" fmla="*/ 77 h 2127"/>
                <a:gd name="T32" fmla="*/ 75 w 2075"/>
                <a:gd name="T33" fmla="*/ 66 h 2127"/>
                <a:gd name="T34" fmla="*/ 79 w 2075"/>
                <a:gd name="T35" fmla="*/ 58 h 2127"/>
                <a:gd name="T36" fmla="*/ 84 w 2075"/>
                <a:gd name="T37" fmla="*/ 50 h 2127"/>
                <a:gd name="T38" fmla="*/ 90 w 2075"/>
                <a:gd name="T39" fmla="*/ 43 h 2127"/>
                <a:gd name="T40" fmla="*/ 95 w 2075"/>
                <a:gd name="T41" fmla="*/ 36 h 2127"/>
                <a:gd name="T42" fmla="*/ 102 w 2075"/>
                <a:gd name="T43" fmla="*/ 29 h 2127"/>
                <a:gd name="T44" fmla="*/ 97 w 2075"/>
                <a:gd name="T45" fmla="*/ 24 h 2127"/>
                <a:gd name="T46" fmla="*/ 123 w 2075"/>
                <a:gd name="T47" fmla="*/ 15 h 2127"/>
                <a:gd name="T48" fmla="*/ 122 w 2075"/>
                <a:gd name="T49" fmla="*/ 42 h 2127"/>
                <a:gd name="T50" fmla="*/ 116 w 2075"/>
                <a:gd name="T51" fmla="*/ 38 h 2127"/>
                <a:gd name="T52" fmla="*/ 111 w 2075"/>
                <a:gd name="T53" fmla="*/ 46 h 2127"/>
                <a:gd name="T54" fmla="*/ 105 w 2075"/>
                <a:gd name="T55" fmla="*/ 54 h 2127"/>
                <a:gd name="T56" fmla="*/ 100 w 2075"/>
                <a:gd name="T57" fmla="*/ 61 h 2127"/>
                <a:gd name="T58" fmla="*/ 95 w 2075"/>
                <a:gd name="T59" fmla="*/ 68 h 2127"/>
                <a:gd name="T60" fmla="*/ 92 w 2075"/>
                <a:gd name="T61" fmla="*/ 75 h 2127"/>
                <a:gd name="T62" fmla="*/ 88 w 2075"/>
                <a:gd name="T63" fmla="*/ 82 h 2127"/>
                <a:gd name="T64" fmla="*/ 84 w 2075"/>
                <a:gd name="T65" fmla="*/ 90 h 2127"/>
                <a:gd name="T66" fmla="*/ 82 w 2075"/>
                <a:gd name="T67" fmla="*/ 99 h 2127"/>
                <a:gd name="T68" fmla="*/ 82 w 2075"/>
                <a:gd name="T69" fmla="*/ 125 h 2127"/>
                <a:gd name="T70" fmla="*/ 41 w 2075"/>
                <a:gd name="T71" fmla="*/ 125 h 2127"/>
                <a:gd name="T72" fmla="*/ 41 w 2075"/>
                <a:gd name="T73" fmla="*/ 99 h 2127"/>
                <a:gd name="T74" fmla="*/ 39 w 2075"/>
                <a:gd name="T75" fmla="*/ 90 h 2127"/>
                <a:gd name="T76" fmla="*/ 34 w 2075"/>
                <a:gd name="T77" fmla="*/ 80 h 2127"/>
                <a:gd name="T78" fmla="*/ 30 w 2075"/>
                <a:gd name="T79" fmla="*/ 73 h 2127"/>
                <a:gd name="T80" fmla="*/ 27 w 2075"/>
                <a:gd name="T81" fmla="*/ 67 h 2127"/>
                <a:gd name="T82" fmla="*/ 23 w 2075"/>
                <a:gd name="T83" fmla="*/ 60 h 2127"/>
                <a:gd name="T84" fmla="*/ 18 w 2075"/>
                <a:gd name="T85" fmla="*/ 53 h 2127"/>
                <a:gd name="T86" fmla="*/ 13 w 2075"/>
                <a:gd name="T87" fmla="*/ 46 h 2127"/>
                <a:gd name="T88" fmla="*/ 7 w 2075"/>
                <a:gd name="T89" fmla="*/ 38 h 2127"/>
                <a:gd name="T90" fmla="*/ 0 w 2075"/>
                <a:gd name="T91" fmla="*/ 42 h 212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075"/>
                <a:gd name="T139" fmla="*/ 0 h 2127"/>
                <a:gd name="T140" fmla="*/ 2075 w 2075"/>
                <a:gd name="T141" fmla="*/ 2127 h 2127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075" h="2127">
                  <a:moveTo>
                    <a:pt x="8" y="713"/>
                  </a:moveTo>
                  <a:lnTo>
                    <a:pt x="0" y="254"/>
                  </a:lnTo>
                  <a:lnTo>
                    <a:pt x="447" y="406"/>
                  </a:lnTo>
                  <a:lnTo>
                    <a:pt x="351" y="487"/>
                  </a:lnTo>
                  <a:lnTo>
                    <a:pt x="450" y="597"/>
                  </a:lnTo>
                  <a:lnTo>
                    <a:pt x="551" y="731"/>
                  </a:lnTo>
                  <a:lnTo>
                    <a:pt x="631" y="832"/>
                  </a:lnTo>
                  <a:lnTo>
                    <a:pt x="718" y="960"/>
                  </a:lnTo>
                  <a:lnTo>
                    <a:pt x="812" y="1121"/>
                  </a:lnTo>
                  <a:lnTo>
                    <a:pt x="885" y="1294"/>
                  </a:lnTo>
                  <a:lnTo>
                    <a:pt x="886" y="370"/>
                  </a:lnTo>
                  <a:lnTo>
                    <a:pt x="766" y="371"/>
                  </a:lnTo>
                  <a:lnTo>
                    <a:pt x="1033" y="0"/>
                  </a:lnTo>
                  <a:lnTo>
                    <a:pt x="1301" y="371"/>
                  </a:lnTo>
                  <a:lnTo>
                    <a:pt x="1183" y="369"/>
                  </a:lnTo>
                  <a:lnTo>
                    <a:pt x="1183" y="1305"/>
                  </a:lnTo>
                  <a:lnTo>
                    <a:pt x="1261" y="1127"/>
                  </a:lnTo>
                  <a:lnTo>
                    <a:pt x="1335" y="987"/>
                  </a:lnTo>
                  <a:lnTo>
                    <a:pt x="1423" y="858"/>
                  </a:lnTo>
                  <a:lnTo>
                    <a:pt x="1526" y="725"/>
                  </a:lnTo>
                  <a:lnTo>
                    <a:pt x="1602" y="620"/>
                  </a:lnTo>
                  <a:lnTo>
                    <a:pt x="1717" y="487"/>
                  </a:lnTo>
                  <a:lnTo>
                    <a:pt x="1629" y="406"/>
                  </a:lnTo>
                  <a:lnTo>
                    <a:pt x="2075" y="251"/>
                  </a:lnTo>
                  <a:lnTo>
                    <a:pt x="2064" y="713"/>
                  </a:lnTo>
                  <a:lnTo>
                    <a:pt x="1953" y="645"/>
                  </a:lnTo>
                  <a:lnTo>
                    <a:pt x="1867" y="775"/>
                  </a:lnTo>
                  <a:lnTo>
                    <a:pt x="1765" y="914"/>
                  </a:lnTo>
                  <a:lnTo>
                    <a:pt x="1681" y="1042"/>
                  </a:lnTo>
                  <a:lnTo>
                    <a:pt x="1607" y="1160"/>
                  </a:lnTo>
                  <a:lnTo>
                    <a:pt x="1545" y="1271"/>
                  </a:lnTo>
                  <a:lnTo>
                    <a:pt x="1484" y="1388"/>
                  </a:lnTo>
                  <a:lnTo>
                    <a:pt x="1418" y="1533"/>
                  </a:lnTo>
                  <a:lnTo>
                    <a:pt x="1388" y="1680"/>
                  </a:lnTo>
                  <a:lnTo>
                    <a:pt x="1387" y="2127"/>
                  </a:lnTo>
                  <a:lnTo>
                    <a:pt x="693" y="2127"/>
                  </a:lnTo>
                  <a:lnTo>
                    <a:pt x="693" y="1681"/>
                  </a:lnTo>
                  <a:lnTo>
                    <a:pt x="662" y="1533"/>
                  </a:lnTo>
                  <a:lnTo>
                    <a:pt x="579" y="1353"/>
                  </a:lnTo>
                  <a:lnTo>
                    <a:pt x="511" y="1235"/>
                  </a:lnTo>
                  <a:lnTo>
                    <a:pt x="452" y="1135"/>
                  </a:lnTo>
                  <a:lnTo>
                    <a:pt x="380" y="1018"/>
                  </a:lnTo>
                  <a:lnTo>
                    <a:pt x="306" y="907"/>
                  </a:lnTo>
                  <a:lnTo>
                    <a:pt x="219" y="785"/>
                  </a:lnTo>
                  <a:lnTo>
                    <a:pt x="118" y="641"/>
                  </a:lnTo>
                  <a:lnTo>
                    <a:pt x="8" y="713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28" name="Freeform 139"/>
            <p:cNvSpPr>
              <a:spLocks noChangeAspect="1"/>
            </p:cNvSpPr>
            <p:nvPr/>
          </p:nvSpPr>
          <p:spPr bwMode="auto">
            <a:xfrm>
              <a:off x="5439" y="1015"/>
              <a:ext cx="123" cy="125"/>
            </a:xfrm>
            <a:custGeom>
              <a:avLst/>
              <a:gdLst>
                <a:gd name="T0" fmla="*/ 0 w 2075"/>
                <a:gd name="T1" fmla="*/ 42 h 2127"/>
                <a:gd name="T2" fmla="*/ 0 w 2075"/>
                <a:gd name="T3" fmla="*/ 15 h 2127"/>
                <a:gd name="T4" fmla="*/ 26 w 2075"/>
                <a:gd name="T5" fmla="*/ 24 h 2127"/>
                <a:gd name="T6" fmla="*/ 21 w 2075"/>
                <a:gd name="T7" fmla="*/ 29 h 2127"/>
                <a:gd name="T8" fmla="*/ 27 w 2075"/>
                <a:gd name="T9" fmla="*/ 35 h 2127"/>
                <a:gd name="T10" fmla="*/ 33 w 2075"/>
                <a:gd name="T11" fmla="*/ 43 h 2127"/>
                <a:gd name="T12" fmla="*/ 37 w 2075"/>
                <a:gd name="T13" fmla="*/ 49 h 2127"/>
                <a:gd name="T14" fmla="*/ 43 w 2075"/>
                <a:gd name="T15" fmla="*/ 56 h 2127"/>
                <a:gd name="T16" fmla="*/ 48 w 2075"/>
                <a:gd name="T17" fmla="*/ 66 h 2127"/>
                <a:gd name="T18" fmla="*/ 52 w 2075"/>
                <a:gd name="T19" fmla="*/ 76 h 2127"/>
                <a:gd name="T20" fmla="*/ 53 w 2075"/>
                <a:gd name="T21" fmla="*/ 22 h 2127"/>
                <a:gd name="T22" fmla="*/ 45 w 2075"/>
                <a:gd name="T23" fmla="*/ 22 h 2127"/>
                <a:gd name="T24" fmla="*/ 61 w 2075"/>
                <a:gd name="T25" fmla="*/ 0 h 2127"/>
                <a:gd name="T26" fmla="*/ 77 w 2075"/>
                <a:gd name="T27" fmla="*/ 22 h 2127"/>
                <a:gd name="T28" fmla="*/ 70 w 2075"/>
                <a:gd name="T29" fmla="*/ 22 h 2127"/>
                <a:gd name="T30" fmla="*/ 70 w 2075"/>
                <a:gd name="T31" fmla="*/ 77 h 2127"/>
                <a:gd name="T32" fmla="*/ 75 w 2075"/>
                <a:gd name="T33" fmla="*/ 66 h 2127"/>
                <a:gd name="T34" fmla="*/ 79 w 2075"/>
                <a:gd name="T35" fmla="*/ 58 h 2127"/>
                <a:gd name="T36" fmla="*/ 84 w 2075"/>
                <a:gd name="T37" fmla="*/ 50 h 2127"/>
                <a:gd name="T38" fmla="*/ 90 w 2075"/>
                <a:gd name="T39" fmla="*/ 43 h 2127"/>
                <a:gd name="T40" fmla="*/ 95 w 2075"/>
                <a:gd name="T41" fmla="*/ 36 h 2127"/>
                <a:gd name="T42" fmla="*/ 102 w 2075"/>
                <a:gd name="T43" fmla="*/ 29 h 2127"/>
                <a:gd name="T44" fmla="*/ 97 w 2075"/>
                <a:gd name="T45" fmla="*/ 24 h 2127"/>
                <a:gd name="T46" fmla="*/ 123 w 2075"/>
                <a:gd name="T47" fmla="*/ 15 h 2127"/>
                <a:gd name="T48" fmla="*/ 122 w 2075"/>
                <a:gd name="T49" fmla="*/ 42 h 2127"/>
                <a:gd name="T50" fmla="*/ 116 w 2075"/>
                <a:gd name="T51" fmla="*/ 38 h 2127"/>
                <a:gd name="T52" fmla="*/ 111 w 2075"/>
                <a:gd name="T53" fmla="*/ 46 h 2127"/>
                <a:gd name="T54" fmla="*/ 105 w 2075"/>
                <a:gd name="T55" fmla="*/ 54 h 2127"/>
                <a:gd name="T56" fmla="*/ 100 w 2075"/>
                <a:gd name="T57" fmla="*/ 61 h 2127"/>
                <a:gd name="T58" fmla="*/ 95 w 2075"/>
                <a:gd name="T59" fmla="*/ 68 h 2127"/>
                <a:gd name="T60" fmla="*/ 92 w 2075"/>
                <a:gd name="T61" fmla="*/ 75 h 2127"/>
                <a:gd name="T62" fmla="*/ 88 w 2075"/>
                <a:gd name="T63" fmla="*/ 82 h 2127"/>
                <a:gd name="T64" fmla="*/ 84 w 2075"/>
                <a:gd name="T65" fmla="*/ 90 h 2127"/>
                <a:gd name="T66" fmla="*/ 82 w 2075"/>
                <a:gd name="T67" fmla="*/ 99 h 2127"/>
                <a:gd name="T68" fmla="*/ 82 w 2075"/>
                <a:gd name="T69" fmla="*/ 125 h 2127"/>
                <a:gd name="T70" fmla="*/ 41 w 2075"/>
                <a:gd name="T71" fmla="*/ 125 h 2127"/>
                <a:gd name="T72" fmla="*/ 41 w 2075"/>
                <a:gd name="T73" fmla="*/ 99 h 2127"/>
                <a:gd name="T74" fmla="*/ 39 w 2075"/>
                <a:gd name="T75" fmla="*/ 90 h 2127"/>
                <a:gd name="T76" fmla="*/ 34 w 2075"/>
                <a:gd name="T77" fmla="*/ 80 h 2127"/>
                <a:gd name="T78" fmla="*/ 30 w 2075"/>
                <a:gd name="T79" fmla="*/ 73 h 2127"/>
                <a:gd name="T80" fmla="*/ 27 w 2075"/>
                <a:gd name="T81" fmla="*/ 67 h 2127"/>
                <a:gd name="T82" fmla="*/ 23 w 2075"/>
                <a:gd name="T83" fmla="*/ 60 h 2127"/>
                <a:gd name="T84" fmla="*/ 18 w 2075"/>
                <a:gd name="T85" fmla="*/ 53 h 2127"/>
                <a:gd name="T86" fmla="*/ 13 w 2075"/>
                <a:gd name="T87" fmla="*/ 46 h 2127"/>
                <a:gd name="T88" fmla="*/ 7 w 2075"/>
                <a:gd name="T89" fmla="*/ 38 h 2127"/>
                <a:gd name="T90" fmla="*/ 0 w 2075"/>
                <a:gd name="T91" fmla="*/ 42 h 212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075"/>
                <a:gd name="T139" fmla="*/ 0 h 2127"/>
                <a:gd name="T140" fmla="*/ 2075 w 2075"/>
                <a:gd name="T141" fmla="*/ 2127 h 2127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075" h="2127">
                  <a:moveTo>
                    <a:pt x="8" y="713"/>
                  </a:moveTo>
                  <a:lnTo>
                    <a:pt x="0" y="254"/>
                  </a:lnTo>
                  <a:lnTo>
                    <a:pt x="447" y="406"/>
                  </a:lnTo>
                  <a:lnTo>
                    <a:pt x="351" y="487"/>
                  </a:lnTo>
                  <a:lnTo>
                    <a:pt x="450" y="597"/>
                  </a:lnTo>
                  <a:lnTo>
                    <a:pt x="551" y="731"/>
                  </a:lnTo>
                  <a:lnTo>
                    <a:pt x="631" y="832"/>
                  </a:lnTo>
                  <a:lnTo>
                    <a:pt x="718" y="960"/>
                  </a:lnTo>
                  <a:lnTo>
                    <a:pt x="812" y="1121"/>
                  </a:lnTo>
                  <a:lnTo>
                    <a:pt x="885" y="1294"/>
                  </a:lnTo>
                  <a:lnTo>
                    <a:pt x="886" y="370"/>
                  </a:lnTo>
                  <a:lnTo>
                    <a:pt x="766" y="371"/>
                  </a:lnTo>
                  <a:lnTo>
                    <a:pt x="1033" y="0"/>
                  </a:lnTo>
                  <a:lnTo>
                    <a:pt x="1301" y="371"/>
                  </a:lnTo>
                  <a:lnTo>
                    <a:pt x="1183" y="369"/>
                  </a:lnTo>
                  <a:lnTo>
                    <a:pt x="1183" y="1305"/>
                  </a:lnTo>
                  <a:lnTo>
                    <a:pt x="1261" y="1127"/>
                  </a:lnTo>
                  <a:lnTo>
                    <a:pt x="1335" y="987"/>
                  </a:lnTo>
                  <a:lnTo>
                    <a:pt x="1423" y="858"/>
                  </a:lnTo>
                  <a:lnTo>
                    <a:pt x="1526" y="725"/>
                  </a:lnTo>
                  <a:lnTo>
                    <a:pt x="1602" y="620"/>
                  </a:lnTo>
                  <a:lnTo>
                    <a:pt x="1717" y="487"/>
                  </a:lnTo>
                  <a:lnTo>
                    <a:pt x="1629" y="406"/>
                  </a:lnTo>
                  <a:lnTo>
                    <a:pt x="2075" y="251"/>
                  </a:lnTo>
                  <a:lnTo>
                    <a:pt x="2064" y="713"/>
                  </a:lnTo>
                  <a:lnTo>
                    <a:pt x="1953" y="645"/>
                  </a:lnTo>
                  <a:lnTo>
                    <a:pt x="1867" y="775"/>
                  </a:lnTo>
                  <a:lnTo>
                    <a:pt x="1765" y="914"/>
                  </a:lnTo>
                  <a:lnTo>
                    <a:pt x="1681" y="1042"/>
                  </a:lnTo>
                  <a:lnTo>
                    <a:pt x="1607" y="1160"/>
                  </a:lnTo>
                  <a:lnTo>
                    <a:pt x="1545" y="1271"/>
                  </a:lnTo>
                  <a:lnTo>
                    <a:pt x="1484" y="1388"/>
                  </a:lnTo>
                  <a:lnTo>
                    <a:pt x="1418" y="1533"/>
                  </a:lnTo>
                  <a:lnTo>
                    <a:pt x="1388" y="1680"/>
                  </a:lnTo>
                  <a:lnTo>
                    <a:pt x="1387" y="2127"/>
                  </a:lnTo>
                  <a:lnTo>
                    <a:pt x="693" y="2127"/>
                  </a:lnTo>
                  <a:lnTo>
                    <a:pt x="693" y="1681"/>
                  </a:lnTo>
                  <a:lnTo>
                    <a:pt x="662" y="1533"/>
                  </a:lnTo>
                  <a:lnTo>
                    <a:pt x="579" y="1353"/>
                  </a:lnTo>
                  <a:lnTo>
                    <a:pt x="511" y="1235"/>
                  </a:lnTo>
                  <a:lnTo>
                    <a:pt x="452" y="1135"/>
                  </a:lnTo>
                  <a:lnTo>
                    <a:pt x="380" y="1018"/>
                  </a:lnTo>
                  <a:lnTo>
                    <a:pt x="306" y="907"/>
                  </a:lnTo>
                  <a:lnTo>
                    <a:pt x="219" y="785"/>
                  </a:lnTo>
                  <a:lnTo>
                    <a:pt x="118" y="641"/>
                  </a:lnTo>
                  <a:lnTo>
                    <a:pt x="8" y="713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29" name="Freeform 140"/>
            <p:cNvSpPr>
              <a:spLocks noChangeAspect="1"/>
            </p:cNvSpPr>
            <p:nvPr/>
          </p:nvSpPr>
          <p:spPr bwMode="auto">
            <a:xfrm>
              <a:off x="4989" y="1165"/>
              <a:ext cx="123" cy="125"/>
            </a:xfrm>
            <a:custGeom>
              <a:avLst/>
              <a:gdLst>
                <a:gd name="T0" fmla="*/ 0 w 2075"/>
                <a:gd name="T1" fmla="*/ 42 h 2127"/>
                <a:gd name="T2" fmla="*/ 0 w 2075"/>
                <a:gd name="T3" fmla="*/ 15 h 2127"/>
                <a:gd name="T4" fmla="*/ 26 w 2075"/>
                <a:gd name="T5" fmla="*/ 24 h 2127"/>
                <a:gd name="T6" fmla="*/ 21 w 2075"/>
                <a:gd name="T7" fmla="*/ 29 h 2127"/>
                <a:gd name="T8" fmla="*/ 27 w 2075"/>
                <a:gd name="T9" fmla="*/ 35 h 2127"/>
                <a:gd name="T10" fmla="*/ 33 w 2075"/>
                <a:gd name="T11" fmla="*/ 43 h 2127"/>
                <a:gd name="T12" fmla="*/ 37 w 2075"/>
                <a:gd name="T13" fmla="*/ 49 h 2127"/>
                <a:gd name="T14" fmla="*/ 43 w 2075"/>
                <a:gd name="T15" fmla="*/ 56 h 2127"/>
                <a:gd name="T16" fmla="*/ 48 w 2075"/>
                <a:gd name="T17" fmla="*/ 66 h 2127"/>
                <a:gd name="T18" fmla="*/ 52 w 2075"/>
                <a:gd name="T19" fmla="*/ 76 h 2127"/>
                <a:gd name="T20" fmla="*/ 53 w 2075"/>
                <a:gd name="T21" fmla="*/ 22 h 2127"/>
                <a:gd name="T22" fmla="*/ 45 w 2075"/>
                <a:gd name="T23" fmla="*/ 22 h 2127"/>
                <a:gd name="T24" fmla="*/ 61 w 2075"/>
                <a:gd name="T25" fmla="*/ 0 h 2127"/>
                <a:gd name="T26" fmla="*/ 77 w 2075"/>
                <a:gd name="T27" fmla="*/ 22 h 2127"/>
                <a:gd name="T28" fmla="*/ 70 w 2075"/>
                <a:gd name="T29" fmla="*/ 22 h 2127"/>
                <a:gd name="T30" fmla="*/ 70 w 2075"/>
                <a:gd name="T31" fmla="*/ 77 h 2127"/>
                <a:gd name="T32" fmla="*/ 75 w 2075"/>
                <a:gd name="T33" fmla="*/ 66 h 2127"/>
                <a:gd name="T34" fmla="*/ 79 w 2075"/>
                <a:gd name="T35" fmla="*/ 58 h 2127"/>
                <a:gd name="T36" fmla="*/ 84 w 2075"/>
                <a:gd name="T37" fmla="*/ 50 h 2127"/>
                <a:gd name="T38" fmla="*/ 90 w 2075"/>
                <a:gd name="T39" fmla="*/ 43 h 2127"/>
                <a:gd name="T40" fmla="*/ 95 w 2075"/>
                <a:gd name="T41" fmla="*/ 36 h 2127"/>
                <a:gd name="T42" fmla="*/ 102 w 2075"/>
                <a:gd name="T43" fmla="*/ 29 h 2127"/>
                <a:gd name="T44" fmla="*/ 97 w 2075"/>
                <a:gd name="T45" fmla="*/ 24 h 2127"/>
                <a:gd name="T46" fmla="*/ 123 w 2075"/>
                <a:gd name="T47" fmla="*/ 15 h 2127"/>
                <a:gd name="T48" fmla="*/ 122 w 2075"/>
                <a:gd name="T49" fmla="*/ 42 h 2127"/>
                <a:gd name="T50" fmla="*/ 116 w 2075"/>
                <a:gd name="T51" fmla="*/ 38 h 2127"/>
                <a:gd name="T52" fmla="*/ 111 w 2075"/>
                <a:gd name="T53" fmla="*/ 46 h 2127"/>
                <a:gd name="T54" fmla="*/ 105 w 2075"/>
                <a:gd name="T55" fmla="*/ 54 h 2127"/>
                <a:gd name="T56" fmla="*/ 100 w 2075"/>
                <a:gd name="T57" fmla="*/ 61 h 2127"/>
                <a:gd name="T58" fmla="*/ 95 w 2075"/>
                <a:gd name="T59" fmla="*/ 68 h 2127"/>
                <a:gd name="T60" fmla="*/ 92 w 2075"/>
                <a:gd name="T61" fmla="*/ 75 h 2127"/>
                <a:gd name="T62" fmla="*/ 88 w 2075"/>
                <a:gd name="T63" fmla="*/ 82 h 2127"/>
                <a:gd name="T64" fmla="*/ 84 w 2075"/>
                <a:gd name="T65" fmla="*/ 90 h 2127"/>
                <a:gd name="T66" fmla="*/ 82 w 2075"/>
                <a:gd name="T67" fmla="*/ 99 h 2127"/>
                <a:gd name="T68" fmla="*/ 82 w 2075"/>
                <a:gd name="T69" fmla="*/ 125 h 2127"/>
                <a:gd name="T70" fmla="*/ 41 w 2075"/>
                <a:gd name="T71" fmla="*/ 125 h 2127"/>
                <a:gd name="T72" fmla="*/ 41 w 2075"/>
                <a:gd name="T73" fmla="*/ 99 h 2127"/>
                <a:gd name="T74" fmla="*/ 39 w 2075"/>
                <a:gd name="T75" fmla="*/ 90 h 2127"/>
                <a:gd name="T76" fmla="*/ 34 w 2075"/>
                <a:gd name="T77" fmla="*/ 80 h 2127"/>
                <a:gd name="T78" fmla="*/ 30 w 2075"/>
                <a:gd name="T79" fmla="*/ 73 h 2127"/>
                <a:gd name="T80" fmla="*/ 27 w 2075"/>
                <a:gd name="T81" fmla="*/ 67 h 2127"/>
                <a:gd name="T82" fmla="*/ 23 w 2075"/>
                <a:gd name="T83" fmla="*/ 60 h 2127"/>
                <a:gd name="T84" fmla="*/ 18 w 2075"/>
                <a:gd name="T85" fmla="*/ 53 h 2127"/>
                <a:gd name="T86" fmla="*/ 13 w 2075"/>
                <a:gd name="T87" fmla="*/ 46 h 2127"/>
                <a:gd name="T88" fmla="*/ 7 w 2075"/>
                <a:gd name="T89" fmla="*/ 38 h 2127"/>
                <a:gd name="T90" fmla="*/ 0 w 2075"/>
                <a:gd name="T91" fmla="*/ 42 h 212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075"/>
                <a:gd name="T139" fmla="*/ 0 h 2127"/>
                <a:gd name="T140" fmla="*/ 2075 w 2075"/>
                <a:gd name="T141" fmla="*/ 2127 h 2127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075" h="2127">
                  <a:moveTo>
                    <a:pt x="8" y="713"/>
                  </a:moveTo>
                  <a:lnTo>
                    <a:pt x="0" y="254"/>
                  </a:lnTo>
                  <a:lnTo>
                    <a:pt x="447" y="406"/>
                  </a:lnTo>
                  <a:lnTo>
                    <a:pt x="351" y="487"/>
                  </a:lnTo>
                  <a:lnTo>
                    <a:pt x="450" y="597"/>
                  </a:lnTo>
                  <a:lnTo>
                    <a:pt x="551" y="731"/>
                  </a:lnTo>
                  <a:lnTo>
                    <a:pt x="631" y="832"/>
                  </a:lnTo>
                  <a:lnTo>
                    <a:pt x="718" y="960"/>
                  </a:lnTo>
                  <a:lnTo>
                    <a:pt x="812" y="1121"/>
                  </a:lnTo>
                  <a:lnTo>
                    <a:pt x="885" y="1294"/>
                  </a:lnTo>
                  <a:lnTo>
                    <a:pt x="886" y="370"/>
                  </a:lnTo>
                  <a:lnTo>
                    <a:pt x="766" y="371"/>
                  </a:lnTo>
                  <a:lnTo>
                    <a:pt x="1033" y="0"/>
                  </a:lnTo>
                  <a:lnTo>
                    <a:pt x="1301" y="371"/>
                  </a:lnTo>
                  <a:lnTo>
                    <a:pt x="1183" y="369"/>
                  </a:lnTo>
                  <a:lnTo>
                    <a:pt x="1183" y="1305"/>
                  </a:lnTo>
                  <a:lnTo>
                    <a:pt x="1261" y="1127"/>
                  </a:lnTo>
                  <a:lnTo>
                    <a:pt x="1335" y="987"/>
                  </a:lnTo>
                  <a:lnTo>
                    <a:pt x="1423" y="858"/>
                  </a:lnTo>
                  <a:lnTo>
                    <a:pt x="1526" y="725"/>
                  </a:lnTo>
                  <a:lnTo>
                    <a:pt x="1602" y="620"/>
                  </a:lnTo>
                  <a:lnTo>
                    <a:pt x="1717" y="487"/>
                  </a:lnTo>
                  <a:lnTo>
                    <a:pt x="1629" y="406"/>
                  </a:lnTo>
                  <a:lnTo>
                    <a:pt x="2075" y="251"/>
                  </a:lnTo>
                  <a:lnTo>
                    <a:pt x="2064" y="713"/>
                  </a:lnTo>
                  <a:lnTo>
                    <a:pt x="1953" y="645"/>
                  </a:lnTo>
                  <a:lnTo>
                    <a:pt x="1867" y="775"/>
                  </a:lnTo>
                  <a:lnTo>
                    <a:pt x="1765" y="914"/>
                  </a:lnTo>
                  <a:lnTo>
                    <a:pt x="1681" y="1042"/>
                  </a:lnTo>
                  <a:lnTo>
                    <a:pt x="1607" y="1160"/>
                  </a:lnTo>
                  <a:lnTo>
                    <a:pt x="1545" y="1271"/>
                  </a:lnTo>
                  <a:lnTo>
                    <a:pt x="1484" y="1388"/>
                  </a:lnTo>
                  <a:lnTo>
                    <a:pt x="1418" y="1533"/>
                  </a:lnTo>
                  <a:lnTo>
                    <a:pt x="1388" y="1680"/>
                  </a:lnTo>
                  <a:lnTo>
                    <a:pt x="1387" y="2127"/>
                  </a:lnTo>
                  <a:lnTo>
                    <a:pt x="693" y="2127"/>
                  </a:lnTo>
                  <a:lnTo>
                    <a:pt x="693" y="1681"/>
                  </a:lnTo>
                  <a:lnTo>
                    <a:pt x="662" y="1533"/>
                  </a:lnTo>
                  <a:lnTo>
                    <a:pt x="579" y="1353"/>
                  </a:lnTo>
                  <a:lnTo>
                    <a:pt x="511" y="1235"/>
                  </a:lnTo>
                  <a:lnTo>
                    <a:pt x="452" y="1135"/>
                  </a:lnTo>
                  <a:lnTo>
                    <a:pt x="380" y="1018"/>
                  </a:lnTo>
                  <a:lnTo>
                    <a:pt x="306" y="907"/>
                  </a:lnTo>
                  <a:lnTo>
                    <a:pt x="219" y="785"/>
                  </a:lnTo>
                  <a:lnTo>
                    <a:pt x="118" y="641"/>
                  </a:lnTo>
                  <a:lnTo>
                    <a:pt x="8" y="713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230" name="Freeform 141"/>
            <p:cNvSpPr>
              <a:spLocks noChangeAspect="1"/>
            </p:cNvSpPr>
            <p:nvPr/>
          </p:nvSpPr>
          <p:spPr bwMode="auto">
            <a:xfrm>
              <a:off x="5589" y="1315"/>
              <a:ext cx="123" cy="125"/>
            </a:xfrm>
            <a:custGeom>
              <a:avLst/>
              <a:gdLst>
                <a:gd name="T0" fmla="*/ 0 w 2075"/>
                <a:gd name="T1" fmla="*/ 42 h 2127"/>
                <a:gd name="T2" fmla="*/ 0 w 2075"/>
                <a:gd name="T3" fmla="*/ 15 h 2127"/>
                <a:gd name="T4" fmla="*/ 26 w 2075"/>
                <a:gd name="T5" fmla="*/ 24 h 2127"/>
                <a:gd name="T6" fmla="*/ 21 w 2075"/>
                <a:gd name="T7" fmla="*/ 29 h 2127"/>
                <a:gd name="T8" fmla="*/ 27 w 2075"/>
                <a:gd name="T9" fmla="*/ 35 h 2127"/>
                <a:gd name="T10" fmla="*/ 33 w 2075"/>
                <a:gd name="T11" fmla="*/ 43 h 2127"/>
                <a:gd name="T12" fmla="*/ 37 w 2075"/>
                <a:gd name="T13" fmla="*/ 49 h 2127"/>
                <a:gd name="T14" fmla="*/ 43 w 2075"/>
                <a:gd name="T15" fmla="*/ 56 h 2127"/>
                <a:gd name="T16" fmla="*/ 48 w 2075"/>
                <a:gd name="T17" fmla="*/ 66 h 2127"/>
                <a:gd name="T18" fmla="*/ 52 w 2075"/>
                <a:gd name="T19" fmla="*/ 76 h 2127"/>
                <a:gd name="T20" fmla="*/ 53 w 2075"/>
                <a:gd name="T21" fmla="*/ 22 h 2127"/>
                <a:gd name="T22" fmla="*/ 45 w 2075"/>
                <a:gd name="T23" fmla="*/ 22 h 2127"/>
                <a:gd name="T24" fmla="*/ 61 w 2075"/>
                <a:gd name="T25" fmla="*/ 0 h 2127"/>
                <a:gd name="T26" fmla="*/ 77 w 2075"/>
                <a:gd name="T27" fmla="*/ 22 h 2127"/>
                <a:gd name="T28" fmla="*/ 70 w 2075"/>
                <a:gd name="T29" fmla="*/ 22 h 2127"/>
                <a:gd name="T30" fmla="*/ 70 w 2075"/>
                <a:gd name="T31" fmla="*/ 77 h 2127"/>
                <a:gd name="T32" fmla="*/ 75 w 2075"/>
                <a:gd name="T33" fmla="*/ 66 h 2127"/>
                <a:gd name="T34" fmla="*/ 79 w 2075"/>
                <a:gd name="T35" fmla="*/ 58 h 2127"/>
                <a:gd name="T36" fmla="*/ 84 w 2075"/>
                <a:gd name="T37" fmla="*/ 50 h 2127"/>
                <a:gd name="T38" fmla="*/ 90 w 2075"/>
                <a:gd name="T39" fmla="*/ 43 h 2127"/>
                <a:gd name="T40" fmla="*/ 95 w 2075"/>
                <a:gd name="T41" fmla="*/ 36 h 2127"/>
                <a:gd name="T42" fmla="*/ 102 w 2075"/>
                <a:gd name="T43" fmla="*/ 29 h 2127"/>
                <a:gd name="T44" fmla="*/ 97 w 2075"/>
                <a:gd name="T45" fmla="*/ 24 h 2127"/>
                <a:gd name="T46" fmla="*/ 123 w 2075"/>
                <a:gd name="T47" fmla="*/ 15 h 2127"/>
                <a:gd name="T48" fmla="*/ 122 w 2075"/>
                <a:gd name="T49" fmla="*/ 42 h 2127"/>
                <a:gd name="T50" fmla="*/ 116 w 2075"/>
                <a:gd name="T51" fmla="*/ 38 h 2127"/>
                <a:gd name="T52" fmla="*/ 111 w 2075"/>
                <a:gd name="T53" fmla="*/ 46 h 2127"/>
                <a:gd name="T54" fmla="*/ 105 w 2075"/>
                <a:gd name="T55" fmla="*/ 54 h 2127"/>
                <a:gd name="T56" fmla="*/ 100 w 2075"/>
                <a:gd name="T57" fmla="*/ 61 h 2127"/>
                <a:gd name="T58" fmla="*/ 95 w 2075"/>
                <a:gd name="T59" fmla="*/ 68 h 2127"/>
                <a:gd name="T60" fmla="*/ 92 w 2075"/>
                <a:gd name="T61" fmla="*/ 75 h 2127"/>
                <a:gd name="T62" fmla="*/ 88 w 2075"/>
                <a:gd name="T63" fmla="*/ 82 h 2127"/>
                <a:gd name="T64" fmla="*/ 84 w 2075"/>
                <a:gd name="T65" fmla="*/ 90 h 2127"/>
                <a:gd name="T66" fmla="*/ 82 w 2075"/>
                <a:gd name="T67" fmla="*/ 99 h 2127"/>
                <a:gd name="T68" fmla="*/ 82 w 2075"/>
                <a:gd name="T69" fmla="*/ 125 h 2127"/>
                <a:gd name="T70" fmla="*/ 41 w 2075"/>
                <a:gd name="T71" fmla="*/ 125 h 2127"/>
                <a:gd name="T72" fmla="*/ 41 w 2075"/>
                <a:gd name="T73" fmla="*/ 99 h 2127"/>
                <a:gd name="T74" fmla="*/ 39 w 2075"/>
                <a:gd name="T75" fmla="*/ 90 h 2127"/>
                <a:gd name="T76" fmla="*/ 34 w 2075"/>
                <a:gd name="T77" fmla="*/ 80 h 2127"/>
                <a:gd name="T78" fmla="*/ 30 w 2075"/>
                <a:gd name="T79" fmla="*/ 73 h 2127"/>
                <a:gd name="T80" fmla="*/ 27 w 2075"/>
                <a:gd name="T81" fmla="*/ 67 h 2127"/>
                <a:gd name="T82" fmla="*/ 23 w 2075"/>
                <a:gd name="T83" fmla="*/ 60 h 2127"/>
                <a:gd name="T84" fmla="*/ 18 w 2075"/>
                <a:gd name="T85" fmla="*/ 53 h 2127"/>
                <a:gd name="T86" fmla="*/ 13 w 2075"/>
                <a:gd name="T87" fmla="*/ 46 h 2127"/>
                <a:gd name="T88" fmla="*/ 7 w 2075"/>
                <a:gd name="T89" fmla="*/ 38 h 2127"/>
                <a:gd name="T90" fmla="*/ 0 w 2075"/>
                <a:gd name="T91" fmla="*/ 42 h 212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075"/>
                <a:gd name="T139" fmla="*/ 0 h 2127"/>
                <a:gd name="T140" fmla="*/ 2075 w 2075"/>
                <a:gd name="T141" fmla="*/ 2127 h 2127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075" h="2127">
                  <a:moveTo>
                    <a:pt x="8" y="713"/>
                  </a:moveTo>
                  <a:lnTo>
                    <a:pt x="0" y="254"/>
                  </a:lnTo>
                  <a:lnTo>
                    <a:pt x="447" y="406"/>
                  </a:lnTo>
                  <a:lnTo>
                    <a:pt x="351" y="487"/>
                  </a:lnTo>
                  <a:lnTo>
                    <a:pt x="450" y="597"/>
                  </a:lnTo>
                  <a:lnTo>
                    <a:pt x="551" y="731"/>
                  </a:lnTo>
                  <a:lnTo>
                    <a:pt x="631" y="832"/>
                  </a:lnTo>
                  <a:lnTo>
                    <a:pt x="718" y="960"/>
                  </a:lnTo>
                  <a:lnTo>
                    <a:pt x="812" y="1121"/>
                  </a:lnTo>
                  <a:lnTo>
                    <a:pt x="885" y="1294"/>
                  </a:lnTo>
                  <a:lnTo>
                    <a:pt x="886" y="370"/>
                  </a:lnTo>
                  <a:lnTo>
                    <a:pt x="766" y="371"/>
                  </a:lnTo>
                  <a:lnTo>
                    <a:pt x="1033" y="0"/>
                  </a:lnTo>
                  <a:lnTo>
                    <a:pt x="1301" y="371"/>
                  </a:lnTo>
                  <a:lnTo>
                    <a:pt x="1183" y="369"/>
                  </a:lnTo>
                  <a:lnTo>
                    <a:pt x="1183" y="1305"/>
                  </a:lnTo>
                  <a:lnTo>
                    <a:pt x="1261" y="1127"/>
                  </a:lnTo>
                  <a:lnTo>
                    <a:pt x="1335" y="987"/>
                  </a:lnTo>
                  <a:lnTo>
                    <a:pt x="1423" y="858"/>
                  </a:lnTo>
                  <a:lnTo>
                    <a:pt x="1526" y="725"/>
                  </a:lnTo>
                  <a:lnTo>
                    <a:pt x="1602" y="620"/>
                  </a:lnTo>
                  <a:lnTo>
                    <a:pt x="1717" y="487"/>
                  </a:lnTo>
                  <a:lnTo>
                    <a:pt x="1629" y="406"/>
                  </a:lnTo>
                  <a:lnTo>
                    <a:pt x="2075" y="251"/>
                  </a:lnTo>
                  <a:lnTo>
                    <a:pt x="2064" y="713"/>
                  </a:lnTo>
                  <a:lnTo>
                    <a:pt x="1953" y="645"/>
                  </a:lnTo>
                  <a:lnTo>
                    <a:pt x="1867" y="775"/>
                  </a:lnTo>
                  <a:lnTo>
                    <a:pt x="1765" y="914"/>
                  </a:lnTo>
                  <a:lnTo>
                    <a:pt x="1681" y="1042"/>
                  </a:lnTo>
                  <a:lnTo>
                    <a:pt x="1607" y="1160"/>
                  </a:lnTo>
                  <a:lnTo>
                    <a:pt x="1545" y="1271"/>
                  </a:lnTo>
                  <a:lnTo>
                    <a:pt x="1484" y="1388"/>
                  </a:lnTo>
                  <a:lnTo>
                    <a:pt x="1418" y="1533"/>
                  </a:lnTo>
                  <a:lnTo>
                    <a:pt x="1388" y="1680"/>
                  </a:lnTo>
                  <a:lnTo>
                    <a:pt x="1387" y="2127"/>
                  </a:lnTo>
                  <a:lnTo>
                    <a:pt x="693" y="2127"/>
                  </a:lnTo>
                  <a:lnTo>
                    <a:pt x="693" y="1681"/>
                  </a:lnTo>
                  <a:lnTo>
                    <a:pt x="662" y="1533"/>
                  </a:lnTo>
                  <a:lnTo>
                    <a:pt x="579" y="1353"/>
                  </a:lnTo>
                  <a:lnTo>
                    <a:pt x="511" y="1235"/>
                  </a:lnTo>
                  <a:lnTo>
                    <a:pt x="452" y="1135"/>
                  </a:lnTo>
                  <a:lnTo>
                    <a:pt x="380" y="1018"/>
                  </a:lnTo>
                  <a:lnTo>
                    <a:pt x="306" y="907"/>
                  </a:lnTo>
                  <a:lnTo>
                    <a:pt x="219" y="785"/>
                  </a:lnTo>
                  <a:lnTo>
                    <a:pt x="118" y="641"/>
                  </a:lnTo>
                  <a:lnTo>
                    <a:pt x="8" y="713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79716C-9441-49C5-A59D-13F765A5F221}" type="slidenum">
              <a:rPr lang="pt-BR" smtClean="0"/>
              <a:pPr/>
              <a:t>7</a:t>
            </a:fld>
            <a:endParaRPr lang="pt-BR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533400"/>
            <a:ext cx="8420100" cy="685800"/>
          </a:xfrm>
        </p:spPr>
        <p:txBody>
          <a:bodyPr/>
          <a:lstStyle/>
          <a:p>
            <a:pPr eaLnBrk="1" hangingPunct="1"/>
            <a:r>
              <a:rPr lang="pt-BR" smtClean="0"/>
              <a:t>Busca cega para CSP</a:t>
            </a:r>
          </a:p>
        </p:txBody>
      </p:sp>
      <p:sp>
        <p:nvSpPr>
          <p:cNvPr id="1024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459788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800" smtClean="0"/>
              <a:t>Funcionamento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smtClean="0"/>
              <a:t>estado inicial: variáveis sem atribuição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smtClean="0"/>
              <a:t>aplica operador: instanciar </a:t>
            </a:r>
            <a:r>
              <a:rPr lang="pt-BR" sz="2400" b="1" smtClean="0"/>
              <a:t>uma</a:t>
            </a:r>
            <a:r>
              <a:rPr lang="pt-BR" sz="2400" smtClean="0"/>
              <a:t> variável</a:t>
            </a:r>
            <a:endParaRPr lang="pt-BR" sz="2400" smtClean="0">
              <a:sym typeface="Symbol" pitchFamily="18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pt-BR" sz="2400" smtClean="0">
                <a:sym typeface="Symbol" pitchFamily="18" charset="2"/>
              </a:rPr>
              <a:t>teste de parada: todas variáveis instanciadas sem violações</a:t>
            </a:r>
          </a:p>
          <a:p>
            <a:pPr eaLnBrk="1" hangingPunct="1">
              <a:lnSpc>
                <a:spcPct val="90000"/>
              </a:lnSpc>
            </a:pPr>
            <a:r>
              <a:rPr lang="pt-BR" sz="2800" smtClean="0"/>
              <a:t>Análise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smtClean="0"/>
              <a:t>pode ser implementada com</a:t>
            </a:r>
            <a:r>
              <a:rPr lang="pt-BR" sz="2400" b="1" smtClean="0"/>
              <a:t> busca em profundidade limitada</a:t>
            </a:r>
            <a:r>
              <a:rPr lang="pt-BR" sz="2400" smtClean="0"/>
              <a:t> (</a:t>
            </a:r>
            <a:r>
              <a:rPr lang="en-US" sz="2400" smtClean="0"/>
              <a:t> l </a:t>
            </a:r>
            <a:r>
              <a:rPr lang="pt-BR" sz="2400" smtClean="0"/>
              <a:t>= número de variáveis)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smtClean="0"/>
              <a:t>é completa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smtClean="0"/>
              <a:t>fator de expansão: </a:t>
            </a:r>
            <a:r>
              <a:rPr lang="pt-BR" sz="2400" smtClean="0">
                <a:sym typeface="Symbol" pitchFamily="18" charset="2"/>
              </a:rPr>
              <a:t></a:t>
            </a:r>
            <a:r>
              <a:rPr lang="pt-BR" sz="2400" baseline="-25000" smtClean="0">
                <a:sym typeface="Symbol" pitchFamily="18" charset="2"/>
              </a:rPr>
              <a:t>i</a:t>
            </a:r>
            <a:r>
              <a:rPr lang="pt-BR" sz="2400" smtClean="0">
                <a:sym typeface="Symbol" pitchFamily="18" charset="2"/>
              </a:rPr>
              <a:t> </a:t>
            </a:r>
            <a:r>
              <a:rPr lang="pt-BR" sz="2400" smtClean="0"/>
              <a:t> |Di|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smtClean="0"/>
              <a:t>o teste de parada é decomposto em um conjunto de restrições sobre as variáveis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Text Box 2"/>
          <p:cNvSpPr txBox="1">
            <a:spLocks noChangeArrowheads="1"/>
          </p:cNvSpPr>
          <p:nvPr/>
        </p:nvSpPr>
        <p:spPr bwMode="auto">
          <a:xfrm>
            <a:off x="838200" y="1606550"/>
            <a:ext cx="3571875" cy="4314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defTabSz="762000">
              <a:lnSpc>
                <a:spcPct val="99000"/>
              </a:lnSpc>
            </a:pPr>
            <a:r>
              <a:rPr lang="pt-BR" sz="2000" b="1"/>
              <a:t>Simulação passo a passo...</a:t>
            </a:r>
          </a:p>
          <a:p>
            <a:pPr defTabSz="762000">
              <a:lnSpc>
                <a:spcPct val="99000"/>
              </a:lnSpc>
            </a:pPr>
            <a:r>
              <a:rPr lang="pt-BR" sz="2000" b="1"/>
              <a:t>A= green</a:t>
            </a:r>
          </a:p>
          <a:p>
            <a:pPr defTabSz="762000">
              <a:lnSpc>
                <a:spcPct val="99000"/>
              </a:lnSpc>
            </a:pPr>
            <a:r>
              <a:rPr lang="pt-BR" sz="2000" b="1"/>
              <a:t>B = green</a:t>
            </a:r>
          </a:p>
          <a:p>
            <a:pPr defTabSz="762000">
              <a:lnSpc>
                <a:spcPct val="99000"/>
              </a:lnSpc>
            </a:pPr>
            <a:r>
              <a:rPr lang="pt-BR" sz="2000" b="1"/>
              <a:t>C= green</a:t>
            </a:r>
          </a:p>
          <a:p>
            <a:pPr defTabSz="762000">
              <a:lnSpc>
                <a:spcPct val="99000"/>
              </a:lnSpc>
            </a:pPr>
            <a:r>
              <a:rPr lang="pt-BR" sz="2000" b="1"/>
              <a:t>D=green</a:t>
            </a:r>
          </a:p>
          <a:p>
            <a:pPr defTabSz="762000">
              <a:lnSpc>
                <a:spcPct val="99000"/>
              </a:lnSpc>
            </a:pPr>
            <a:r>
              <a:rPr lang="pt-BR" sz="2000" b="1"/>
              <a:t>E=green</a:t>
            </a:r>
            <a:endParaRPr lang="pt-BR" sz="2000"/>
          </a:p>
          <a:p>
            <a:pPr defTabSz="762000">
              <a:lnSpc>
                <a:spcPct val="99000"/>
              </a:lnSpc>
            </a:pPr>
            <a:r>
              <a:rPr lang="pt-BR" sz="2000"/>
              <a:t>F=green (falha c/ C, E, D)</a:t>
            </a:r>
          </a:p>
          <a:p>
            <a:pPr defTabSz="762000">
              <a:lnSpc>
                <a:spcPct val="99000"/>
              </a:lnSpc>
            </a:pPr>
            <a:r>
              <a:rPr lang="pt-BR" sz="2000" b="1"/>
              <a:t>F=red</a:t>
            </a:r>
          </a:p>
          <a:p>
            <a:pPr defTabSz="762000">
              <a:lnSpc>
                <a:spcPct val="99000"/>
              </a:lnSpc>
            </a:pPr>
            <a:r>
              <a:rPr lang="pt-BR" sz="2000"/>
              <a:t>E (falha c/ C,A,B)</a:t>
            </a:r>
          </a:p>
          <a:p>
            <a:pPr defTabSz="762000">
              <a:lnSpc>
                <a:spcPct val="99000"/>
              </a:lnSpc>
            </a:pPr>
            <a:r>
              <a:rPr lang="pt-BR" sz="2000"/>
              <a:t>E=red (falha c/ F)</a:t>
            </a:r>
          </a:p>
          <a:p>
            <a:pPr defTabSz="762000">
              <a:lnSpc>
                <a:spcPct val="99000"/>
              </a:lnSpc>
            </a:pPr>
            <a:r>
              <a:rPr lang="pt-BR" sz="2000" b="1"/>
              <a:t>E=blue </a:t>
            </a:r>
          </a:p>
          <a:p>
            <a:pPr defTabSz="762000">
              <a:lnSpc>
                <a:spcPct val="99000"/>
              </a:lnSpc>
            </a:pPr>
            <a:r>
              <a:rPr lang="pt-BR" sz="2000"/>
              <a:t>C (falha c/ A)</a:t>
            </a:r>
          </a:p>
          <a:p>
            <a:pPr defTabSz="762000">
              <a:lnSpc>
                <a:spcPct val="99000"/>
              </a:lnSpc>
            </a:pPr>
            <a:r>
              <a:rPr lang="pt-BR" sz="2000"/>
              <a:t>...</a:t>
            </a:r>
          </a:p>
          <a:p>
            <a:pPr defTabSz="762000">
              <a:lnSpc>
                <a:spcPct val="99000"/>
              </a:lnSpc>
            </a:pPr>
            <a:r>
              <a:rPr lang="pt-BR" sz="2000"/>
              <a:t>Muito dispendioso</a:t>
            </a:r>
          </a:p>
        </p:txBody>
      </p:sp>
      <p:grpSp>
        <p:nvGrpSpPr>
          <p:cNvPr id="11267" name="Group 3"/>
          <p:cNvGrpSpPr>
            <a:grpSpLocks/>
          </p:cNvGrpSpPr>
          <p:nvPr/>
        </p:nvGrpSpPr>
        <p:grpSpPr bwMode="auto">
          <a:xfrm>
            <a:off x="5105400" y="3505200"/>
            <a:ext cx="3811588" cy="2620963"/>
            <a:chOff x="3186" y="846"/>
            <a:chExt cx="2401" cy="1651"/>
          </a:xfrm>
        </p:grpSpPr>
        <p:sp>
          <p:nvSpPr>
            <p:cNvPr id="11270" name="Rectangle 4"/>
            <p:cNvSpPr>
              <a:spLocks noChangeArrowheads="1"/>
            </p:cNvSpPr>
            <p:nvPr/>
          </p:nvSpPr>
          <p:spPr bwMode="auto">
            <a:xfrm>
              <a:off x="4742" y="1786"/>
              <a:ext cx="845" cy="71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71" name="Rectangle 5"/>
            <p:cNvSpPr>
              <a:spLocks noChangeArrowheads="1"/>
            </p:cNvSpPr>
            <p:nvPr/>
          </p:nvSpPr>
          <p:spPr bwMode="auto">
            <a:xfrm>
              <a:off x="3350" y="1586"/>
              <a:ext cx="1583" cy="91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72" name="Rectangle 6"/>
            <p:cNvSpPr>
              <a:spLocks noChangeArrowheads="1"/>
            </p:cNvSpPr>
            <p:nvPr/>
          </p:nvSpPr>
          <p:spPr bwMode="auto">
            <a:xfrm>
              <a:off x="3759" y="903"/>
              <a:ext cx="764" cy="7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b="1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11273" name="Rectangle 7"/>
            <p:cNvSpPr>
              <a:spLocks noChangeArrowheads="1"/>
            </p:cNvSpPr>
            <p:nvPr/>
          </p:nvSpPr>
          <p:spPr bwMode="auto">
            <a:xfrm>
              <a:off x="4360" y="846"/>
              <a:ext cx="654" cy="82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74" name="Rectangle 8"/>
            <p:cNvSpPr>
              <a:spLocks noChangeArrowheads="1"/>
            </p:cNvSpPr>
            <p:nvPr/>
          </p:nvSpPr>
          <p:spPr bwMode="auto">
            <a:xfrm>
              <a:off x="3705" y="1415"/>
              <a:ext cx="955" cy="6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75" name="Rectangle 9"/>
            <p:cNvSpPr>
              <a:spLocks noChangeArrowheads="1"/>
            </p:cNvSpPr>
            <p:nvPr/>
          </p:nvSpPr>
          <p:spPr bwMode="auto">
            <a:xfrm>
              <a:off x="3186" y="1188"/>
              <a:ext cx="983" cy="56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76" name="Text Box 10"/>
            <p:cNvSpPr txBox="1">
              <a:spLocks noChangeArrowheads="1"/>
            </p:cNvSpPr>
            <p:nvPr/>
          </p:nvSpPr>
          <p:spPr bwMode="auto">
            <a:xfrm>
              <a:off x="3825" y="932"/>
              <a:ext cx="255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11277" name="Text Box 11"/>
            <p:cNvSpPr txBox="1">
              <a:spLocks noChangeArrowheads="1"/>
            </p:cNvSpPr>
            <p:nvPr/>
          </p:nvSpPr>
          <p:spPr bwMode="auto">
            <a:xfrm>
              <a:off x="4416" y="875"/>
              <a:ext cx="255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B</a:t>
              </a:r>
            </a:p>
          </p:txBody>
        </p:sp>
        <p:sp>
          <p:nvSpPr>
            <p:cNvPr id="11278" name="Text Box 12"/>
            <p:cNvSpPr txBox="1">
              <a:spLocks noChangeArrowheads="1"/>
            </p:cNvSpPr>
            <p:nvPr/>
          </p:nvSpPr>
          <p:spPr bwMode="auto">
            <a:xfrm>
              <a:off x="3264" y="1248"/>
              <a:ext cx="255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11279" name="Text Box 13"/>
            <p:cNvSpPr txBox="1">
              <a:spLocks noChangeArrowheads="1"/>
            </p:cNvSpPr>
            <p:nvPr/>
          </p:nvSpPr>
          <p:spPr bwMode="auto">
            <a:xfrm>
              <a:off x="5328" y="2160"/>
              <a:ext cx="255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D</a:t>
              </a:r>
            </a:p>
          </p:txBody>
        </p:sp>
        <p:sp>
          <p:nvSpPr>
            <p:cNvPr id="11280" name="Text Box 14"/>
            <p:cNvSpPr txBox="1">
              <a:spLocks noChangeArrowheads="1"/>
            </p:cNvSpPr>
            <p:nvPr/>
          </p:nvSpPr>
          <p:spPr bwMode="auto">
            <a:xfrm>
              <a:off x="3744" y="1824"/>
              <a:ext cx="244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E</a:t>
              </a:r>
            </a:p>
          </p:txBody>
        </p:sp>
        <p:sp>
          <p:nvSpPr>
            <p:cNvPr id="11281" name="Text Box 15"/>
            <p:cNvSpPr txBox="1">
              <a:spLocks noChangeArrowheads="1"/>
            </p:cNvSpPr>
            <p:nvPr/>
          </p:nvSpPr>
          <p:spPr bwMode="auto">
            <a:xfrm>
              <a:off x="3456" y="2160"/>
              <a:ext cx="233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b="1">
                  <a:solidFill>
                    <a:schemeClr val="tx2"/>
                  </a:solidFill>
                  <a:latin typeface="Arial" charset="0"/>
                </a:rPr>
                <a:t>F</a:t>
              </a:r>
            </a:p>
          </p:txBody>
        </p:sp>
      </p:grpSp>
      <p:sp>
        <p:nvSpPr>
          <p:cNvPr id="11268" name="Rectangle 16"/>
          <p:cNvSpPr>
            <a:spLocks noGrp="1" noChangeArrowheads="1"/>
          </p:cNvSpPr>
          <p:nvPr>
            <p:ph type="title"/>
          </p:nvPr>
        </p:nvSpPr>
        <p:spPr>
          <a:xfrm>
            <a:off x="660400" y="381000"/>
            <a:ext cx="8420100" cy="838200"/>
          </a:xfrm>
        </p:spPr>
        <p:txBody>
          <a:bodyPr/>
          <a:lstStyle/>
          <a:p>
            <a:pPr eaLnBrk="1" hangingPunct="1"/>
            <a:r>
              <a:rPr lang="pt-BR" smtClean="0"/>
              <a:t>Exemplo: coloração de mapas</a:t>
            </a:r>
          </a:p>
        </p:txBody>
      </p:sp>
      <p:sp>
        <p:nvSpPr>
          <p:cNvPr id="119825" name="Text Box 17"/>
          <p:cNvSpPr txBox="1">
            <a:spLocks noChangeArrowheads="1"/>
          </p:cNvSpPr>
          <p:nvPr/>
        </p:nvSpPr>
        <p:spPr bwMode="auto">
          <a:xfrm>
            <a:off x="5181600" y="1544638"/>
            <a:ext cx="4495800" cy="14620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524000" indent="-1524000" defTabSz="762000">
              <a:lnSpc>
                <a:spcPct val="89000"/>
              </a:lnSpc>
            </a:pPr>
            <a:r>
              <a:rPr lang="pt-BR" sz="2000" b="1"/>
              <a:t>variáveis:</a:t>
            </a:r>
            <a:r>
              <a:rPr lang="pt-BR" sz="2000"/>
              <a:t> A,B,C,D,E,F</a:t>
            </a:r>
          </a:p>
          <a:p>
            <a:pPr marL="1524000" indent="-1524000" defTabSz="762000">
              <a:lnSpc>
                <a:spcPct val="89000"/>
              </a:lnSpc>
            </a:pPr>
            <a:r>
              <a:rPr lang="pt-BR" sz="2000" b="1"/>
              <a:t>domínio:</a:t>
            </a:r>
            <a:r>
              <a:rPr lang="pt-BR" sz="2000"/>
              <a:t> {green,red,blue}</a:t>
            </a:r>
          </a:p>
          <a:p>
            <a:pPr marL="1524000" indent="-1524000" defTabSz="762000">
              <a:lnSpc>
                <a:spcPct val="89000"/>
              </a:lnSpc>
            </a:pPr>
            <a:r>
              <a:rPr lang="pt-BR" sz="2000" b="1"/>
              <a:t>restrições</a:t>
            </a:r>
            <a:r>
              <a:rPr lang="pt-BR" sz="2000"/>
              <a:t>: A </a:t>
            </a:r>
            <a:r>
              <a:rPr lang="pt-BR" sz="2000">
                <a:sym typeface="Symbol" pitchFamily="18" charset="2"/>
              </a:rPr>
              <a:t> B; A  C; A  E; B  E; B  F; C  E; C  F; D  F; E  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9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9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9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9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9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9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9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9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9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9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98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98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98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98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98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98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98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98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98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98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98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98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98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98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98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98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198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98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98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98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 build="p" autoUpdateAnimBg="0"/>
      <p:bldP spid="119825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E1763A-E1ED-4D08-B820-6FF9F0D6BAF3}" type="slidenum">
              <a:rPr lang="pt-BR" smtClean="0"/>
              <a:pPr/>
              <a:t>9</a:t>
            </a:fld>
            <a:endParaRPr lang="pt-BR" smtClean="0"/>
          </a:p>
        </p:txBody>
      </p:sp>
      <p:sp>
        <p:nvSpPr>
          <p:cNvPr id="12291" name="Rectangle 4"/>
          <p:cNvSpPr>
            <a:spLocks noGrp="1" noChangeArrowheads="1"/>
          </p:cNvSpPr>
          <p:nvPr>
            <p:ph type="title"/>
          </p:nvPr>
        </p:nvSpPr>
        <p:spPr>
          <a:xfrm>
            <a:off x="660400" y="457200"/>
            <a:ext cx="8420100" cy="762000"/>
          </a:xfrm>
        </p:spPr>
        <p:txBody>
          <a:bodyPr/>
          <a:lstStyle/>
          <a:p>
            <a:pPr eaLnBrk="1" hangingPunct="1"/>
            <a:r>
              <a:rPr lang="pt-BR" smtClean="0"/>
              <a:t>Backtracking na Busca Cega</a:t>
            </a:r>
          </a:p>
        </p:txBody>
      </p:sp>
      <p:sp>
        <p:nvSpPr>
          <p:cNvPr id="12292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 Problema da busca em profundidade</a:t>
            </a:r>
          </a:p>
          <a:p>
            <a:pPr lvl="1" eaLnBrk="1" hangingPunct="1"/>
            <a:r>
              <a:rPr lang="pt-BR" smtClean="0"/>
              <a:t>perda de tempo, pois continua mesmo que uma restrição já tenha sido violada </a:t>
            </a:r>
          </a:p>
          <a:p>
            <a:pPr lvl="2" eaLnBrk="1" hangingPunct="1"/>
            <a:r>
              <a:rPr lang="pt-BR" smtClean="0"/>
              <a:t>não se pode mais redimir o erro</a:t>
            </a:r>
          </a:p>
          <a:p>
            <a:pPr eaLnBrk="1" hangingPunct="1"/>
            <a:r>
              <a:rPr lang="pt-BR" smtClean="0"/>
              <a:t> Solução: Backtracking</a:t>
            </a:r>
          </a:p>
          <a:p>
            <a:pPr lvl="1" eaLnBrk="1" hangingPunct="1"/>
            <a:r>
              <a:rPr lang="pt-BR" smtClean="0"/>
              <a:t>depois de realizar uma atribuição, verifica se restrições não são violadas</a:t>
            </a:r>
          </a:p>
          <a:p>
            <a:pPr lvl="1" eaLnBrk="1" hangingPunct="1"/>
            <a:r>
              <a:rPr lang="pt-BR" smtClean="0"/>
              <a:t>caso haja violação </a:t>
            </a:r>
            <a:r>
              <a:rPr lang="pt-BR" smtClean="0">
                <a:sym typeface="Symbol" pitchFamily="18" charset="2"/>
              </a:rPr>
              <a:t> backtrack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no grafico">
  <a:themeElements>
    <a:clrScheme name="Plano grafico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Plano graf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lano grafico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Office\Templates\Estruturas de apresentação\Plano grafico.pot</Template>
  <TotalTime>915</TotalTime>
  <Words>1346</Words>
  <Application>Microsoft Office PowerPoint</Application>
  <PresentationFormat>Papel A4 (210 x 297 mm)</PresentationFormat>
  <Paragraphs>328</Paragraphs>
  <Slides>22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4" baseType="lpstr">
      <vt:lpstr>Plano grafico</vt:lpstr>
      <vt:lpstr>Imagem de Bitmap</vt:lpstr>
      <vt:lpstr>Introdução aos Agentes Inteligentes</vt:lpstr>
      <vt:lpstr>Roteiro</vt:lpstr>
      <vt:lpstr>Constraint Satisfaction Problems</vt:lpstr>
      <vt:lpstr>CSP: Formulação</vt:lpstr>
      <vt:lpstr>CSP: características das restrições</vt:lpstr>
      <vt:lpstr>Exemplo</vt:lpstr>
      <vt:lpstr>Busca cega para CSP</vt:lpstr>
      <vt:lpstr>Exemplo: coloração de mapas</vt:lpstr>
      <vt:lpstr>Backtracking na Busca Cega</vt:lpstr>
      <vt:lpstr>Exemplo: coloração de mapas</vt:lpstr>
      <vt:lpstr>Exemplo: coloração de mapas</vt:lpstr>
      <vt:lpstr>Backtracking não basta...</vt:lpstr>
      <vt:lpstr>Busca Cega - Refinamentos</vt:lpstr>
      <vt:lpstr>Propagação de Restrições</vt:lpstr>
      <vt:lpstr>Propagação de restrições  Exemplo: coloração de mapas</vt:lpstr>
      <vt:lpstr>Heurísticas para CSP</vt:lpstr>
      <vt:lpstr>Variável mais restritiva (variável envolvida no maior número de restrições)</vt:lpstr>
      <vt:lpstr>Variável mais restringida (variável que pode assumir menos  valores)</vt:lpstr>
      <vt:lpstr>Valor menos restritivo (valor que deixa mais liberdade)</vt:lpstr>
      <vt:lpstr>CSP iterativo</vt:lpstr>
      <vt:lpstr>CSP</vt:lpstr>
      <vt:lpstr>Próxima aula</vt:lpstr>
    </vt:vector>
  </TitlesOfParts>
  <Company>UFPE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Constraint Satisfaction Problems</dc:title>
  <dc:creator>flavia</dc:creator>
  <cp:lastModifiedBy>fab</cp:lastModifiedBy>
  <cp:revision>138</cp:revision>
  <cp:lastPrinted>1998-03-16T14:38:14Z</cp:lastPrinted>
  <dcterms:created xsi:type="dcterms:W3CDTF">1998-09-14T12:22:34Z</dcterms:created>
  <dcterms:modified xsi:type="dcterms:W3CDTF">2019-02-26T13:13:06Z</dcterms:modified>
</cp:coreProperties>
</file>