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95" r:id="rId3"/>
    <p:sldId id="257" r:id="rId4"/>
    <p:sldId id="29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9" r:id="rId25"/>
    <p:sldId id="280" r:id="rId26"/>
    <p:sldId id="281" r:id="rId27"/>
    <p:sldId id="275" r:id="rId28"/>
    <p:sldId id="277" r:id="rId29"/>
    <p:sldId id="282" r:id="rId30"/>
    <p:sldId id="283" r:id="rId31"/>
    <p:sldId id="284" r:id="rId32"/>
    <p:sldId id="287" r:id="rId33"/>
    <p:sldId id="288" r:id="rId34"/>
    <p:sldId id="294" r:id="rId35"/>
    <p:sldId id="285" r:id="rId36"/>
    <p:sldId id="286" r:id="rId37"/>
    <p:sldId id="289" r:id="rId38"/>
    <p:sldId id="292" r:id="rId39"/>
    <p:sldId id="290" r:id="rId40"/>
    <p:sldId id="291" r:id="rId41"/>
    <p:sldId id="29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86" d="100"/>
          <a:sy n="8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240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553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35533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53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53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A910D38B-C933-4D5C-821E-DB1FA840464E}" type="slidenum">
              <a:rPr lang="en-US"/>
              <a:pPr/>
              <a:t>‹nº›</a:t>
            </a:fld>
            <a:endParaRPr lang="en-US"/>
          </a:p>
        </p:txBody>
      </p:sp>
      <p:grpSp>
        <p:nvGrpSpPr>
          <p:cNvPr id="355342" name="Group 14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55331" name="Rectangle 3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pt-BR" sz="2400"/>
            </a:p>
          </p:txBody>
        </p:sp>
        <p:sp>
          <p:nvSpPr>
            <p:cNvPr id="355332" name="Rectangle 4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2400"/>
            </a:p>
          </p:txBody>
        </p:sp>
        <p:sp>
          <p:nvSpPr>
            <p:cNvPr id="355333" name="Rectangle 5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pt-BR" sz="2400"/>
            </a:p>
          </p:txBody>
        </p:sp>
        <p:sp>
          <p:nvSpPr>
            <p:cNvPr id="355334" name="Rectangle 6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2400"/>
            </a:p>
          </p:txBody>
        </p:sp>
        <p:sp>
          <p:nvSpPr>
            <p:cNvPr id="355340" name="Line 12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55341" name="Rectangle 13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01B89-C578-4490-877B-D681EE0EFD7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CE019-32AF-4B0F-9E0F-E34D9F095D3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310E4A-FF6F-4CC4-839B-F0EC5249028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29CE-383D-4452-9AED-9B15898C1C9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A00AB-4F3D-40FF-B4F1-05BCFAB583C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7E020-294C-416C-AFE6-9C96C89D674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6D484-7EC1-4B88-A412-56157EA04C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0F2E-BA40-4100-89AC-CBA21DEEFF2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6728-C4AA-4C45-A665-B73657D2AC2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83465-4CC1-4EE8-8EC4-8F58EBE7D8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99229-4F14-4460-BD4F-E6AB1BDC99B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4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88FDC9E-6CE4-4EF3-B59B-DDE2097533CA}" type="slidenum">
              <a:rPr lang="en-US"/>
              <a:pPr/>
              <a:t>‹nº›</a:t>
            </a:fld>
            <a:endParaRPr lang="en-US"/>
          </a:p>
        </p:txBody>
      </p:sp>
      <p:grpSp>
        <p:nvGrpSpPr>
          <p:cNvPr id="354329" name="Group 25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354311" name="Line 7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54312" name="Rectangle 8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2400"/>
            </a:p>
          </p:txBody>
        </p:sp>
        <p:sp>
          <p:nvSpPr>
            <p:cNvPr id="354313" name="Rectangle 9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2400"/>
            </a:p>
          </p:txBody>
        </p:sp>
        <p:sp>
          <p:nvSpPr>
            <p:cNvPr id="354314" name="Rectangle 10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2400"/>
            </a:p>
          </p:txBody>
        </p:sp>
        <p:sp>
          <p:nvSpPr>
            <p:cNvPr id="354315" name="Rectangle 11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5538"/>
            <a:ext cx="7696200" cy="2057400"/>
          </a:xfrm>
        </p:spPr>
        <p:txBody>
          <a:bodyPr/>
          <a:lstStyle/>
          <a:p>
            <a:r>
              <a:rPr lang="en-US"/>
              <a:t>Algoritmos Genéticos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Ricardo Prudêncio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Algoritmos Genéticos</a:t>
            </a:r>
          </a:p>
        </p:txBody>
      </p:sp>
      <p:pic>
        <p:nvPicPr>
          <p:cNvPr id="400389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7113" t="18413" r="27711" b="36383"/>
          <a:stretch>
            <a:fillRect/>
          </a:stretch>
        </p:blipFill>
        <p:spPr>
          <a:xfrm>
            <a:off x="468313" y="1989138"/>
            <a:ext cx="7775575" cy="4667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Algoritmos Genéticos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AGs são algoritmos de busca Meta-Heurística</a:t>
            </a:r>
          </a:p>
          <a:p>
            <a:pPr lvl="1"/>
            <a:r>
              <a:rPr lang="en-US"/>
              <a:t>I.e., algoritmo de alto nível customizável a uma ampla quantidade de problemas</a:t>
            </a:r>
          </a:p>
          <a:p>
            <a:pPr lvl="1"/>
            <a:endParaRPr lang="en-US"/>
          </a:p>
          <a:p>
            <a:r>
              <a:rPr lang="en-US"/>
              <a:t>Pontos importantes a definir:</a:t>
            </a:r>
          </a:p>
          <a:p>
            <a:pPr lvl="1"/>
            <a:r>
              <a:rPr lang="en-US"/>
              <a:t>Representação dos invivíduos</a:t>
            </a:r>
          </a:p>
          <a:p>
            <a:pPr lvl="1"/>
            <a:r>
              <a:rPr lang="en-US"/>
              <a:t>Estratégia de seleção</a:t>
            </a:r>
          </a:p>
          <a:p>
            <a:pPr lvl="1"/>
            <a:r>
              <a:rPr lang="en-US"/>
              <a:t>Operadores de busca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Representação de Indivíduos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40288"/>
          </a:xfrm>
        </p:spPr>
        <p:txBody>
          <a:bodyPr/>
          <a:lstStyle/>
          <a:p>
            <a:r>
              <a:rPr lang="en-US"/>
              <a:t>Um cromossomo representa (codifica) um conjunto de parâmetros da função objetivo</a:t>
            </a:r>
          </a:p>
          <a:p>
            <a:pPr lvl="1"/>
            <a:r>
              <a:rPr lang="en-US" sz="2600"/>
              <a:t>E.g., na função f(x) = xsen(10</a:t>
            </a:r>
            <a:r>
              <a:rPr lang="el-GR" sz="2600">
                <a:cs typeface="Times New Roman" pitchFamily="18" charset="0"/>
              </a:rPr>
              <a:t>π</a:t>
            </a:r>
            <a:r>
              <a:rPr lang="pt-BR" sz="2600">
                <a:cs typeface="Times New Roman" pitchFamily="18" charset="0"/>
              </a:rPr>
              <a:t>x</a:t>
            </a:r>
            <a:r>
              <a:rPr lang="en-US" sz="2600"/>
              <a:t>) + 1, um cromossomo codifica um valor do parâmetro x</a:t>
            </a:r>
          </a:p>
          <a:p>
            <a:pPr lvl="1"/>
            <a:endParaRPr lang="en-US" sz="2600"/>
          </a:p>
          <a:p>
            <a:r>
              <a:rPr lang="en-US" sz="3000"/>
              <a:t>A representação de uma solução do espaço de busca é dependente do problema de otimização</a:t>
            </a:r>
          </a:p>
          <a:p>
            <a:pPr lvl="1"/>
            <a:r>
              <a:rPr lang="en-US" sz="2600"/>
              <a:t>Porém, alguns esquemas de representação podem ser reaproveitados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Representação Binária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40288"/>
          </a:xfrm>
        </p:spPr>
        <p:txBody>
          <a:bodyPr/>
          <a:lstStyle/>
          <a:p>
            <a:r>
              <a:rPr lang="en-US"/>
              <a:t>Cromossomo representado por uma cadeia de bits (0 ou 1)</a:t>
            </a:r>
          </a:p>
          <a:p>
            <a:pPr lvl="1"/>
            <a:r>
              <a:rPr lang="en-US"/>
              <a:t>Cada sequência de bits é mapeada para uma solução do espaço de busca</a:t>
            </a:r>
          </a:p>
          <a:p>
            <a:pPr lvl="1"/>
            <a:endParaRPr lang="en-US"/>
          </a:p>
          <a:p>
            <a:r>
              <a:rPr lang="en-US"/>
              <a:t>Representação tradicional, fácil de manipular através de operadores de busca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Representação Binária - Exemplo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40288"/>
          </a:xfrm>
        </p:spPr>
        <p:txBody>
          <a:bodyPr/>
          <a:lstStyle/>
          <a:p>
            <a:r>
              <a:rPr lang="en-US"/>
              <a:t>Codificação de -1 </a:t>
            </a:r>
            <a:r>
              <a:rPr lang="en-US">
                <a:cs typeface="Times New Roman" pitchFamily="18" charset="0"/>
              </a:rPr>
              <a:t>≤ x ≤ 2</a:t>
            </a:r>
            <a:r>
              <a:rPr lang="en-US"/>
              <a:t> com 22 bits </a:t>
            </a:r>
          </a:p>
          <a:p>
            <a:pPr lvl="1"/>
            <a:r>
              <a:rPr lang="en-US"/>
              <a:t>2</a:t>
            </a:r>
            <a:r>
              <a:rPr lang="en-US" baseline="30000"/>
              <a:t>22</a:t>
            </a:r>
            <a:r>
              <a:rPr lang="en-US"/>
              <a:t> valores possíveis (tamanho do espaço)</a:t>
            </a:r>
            <a:endParaRPr lang="en-US" sz="2000"/>
          </a:p>
          <a:p>
            <a:pPr lvl="1"/>
            <a:endParaRPr lang="en-US" sz="2000"/>
          </a:p>
          <a:p>
            <a:pPr lvl="1"/>
            <a:r>
              <a:rPr lang="en-US"/>
              <a:t>S</a:t>
            </a:r>
            <a:r>
              <a:rPr lang="en-US" baseline="-25000"/>
              <a:t>1</a:t>
            </a:r>
            <a:r>
              <a:rPr lang="en-US"/>
              <a:t> = 1000101110110101000111 na base 10 seria igual a 2288967</a:t>
            </a:r>
          </a:p>
          <a:p>
            <a:pPr lvl="1"/>
            <a:endParaRPr lang="en-US" sz="1800"/>
          </a:p>
          <a:p>
            <a:pPr lvl="1"/>
            <a:r>
              <a:rPr lang="en-US"/>
              <a:t>Mapeado para intervalo [-1; 2] representaria a solução:</a:t>
            </a:r>
          </a:p>
          <a:p>
            <a:pPr lvl="2"/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 =   min + (max –min)*b</a:t>
            </a:r>
            <a:r>
              <a:rPr lang="en-US" baseline="-25000"/>
              <a:t>10</a:t>
            </a:r>
            <a:r>
              <a:rPr lang="en-US"/>
              <a:t>/(2</a:t>
            </a:r>
            <a:r>
              <a:rPr lang="en-US" baseline="30000"/>
              <a:t>22</a:t>
            </a:r>
            <a:r>
              <a:rPr lang="en-US"/>
              <a:t>-1) = 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		  -1 + (2+1)*228896/(2</a:t>
            </a:r>
            <a:r>
              <a:rPr lang="en-US" baseline="30000"/>
              <a:t>22</a:t>
            </a:r>
            <a:r>
              <a:rPr lang="en-US"/>
              <a:t>-1) = 0,637197  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Representação Real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 otimização de parâmetros contínuos a representação binária não é adequada</a:t>
            </a:r>
          </a:p>
          <a:p>
            <a:pPr lvl="1"/>
            <a:r>
              <a:rPr lang="en-US"/>
              <a:t>Muitos bits para obter boa precisão numérica</a:t>
            </a:r>
          </a:p>
          <a:p>
            <a:pPr lvl="1"/>
            <a:endParaRPr lang="en-US"/>
          </a:p>
          <a:p>
            <a:r>
              <a:rPr lang="en-US"/>
              <a:t>Parâmetros numéricos podem ser codificados diretamente nos cromossomos</a:t>
            </a:r>
          </a:p>
          <a:p>
            <a:pPr lvl="1"/>
            <a:r>
              <a:rPr lang="en-US"/>
              <a:t>Ex.: S</a:t>
            </a:r>
            <a:r>
              <a:rPr lang="en-US" baseline="-25000"/>
              <a:t>1</a:t>
            </a:r>
            <a:r>
              <a:rPr lang="en-US"/>
              <a:t> = 0,637197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Seleção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479925"/>
          </a:xfrm>
        </p:spPr>
        <p:txBody>
          <a:bodyPr/>
          <a:lstStyle/>
          <a:p>
            <a:r>
              <a:rPr lang="en-US" sz="2800"/>
              <a:t>AGs selecionam indivíduos aptos de uma população para gerar novos indivíduos </a:t>
            </a:r>
          </a:p>
          <a:p>
            <a:pPr lvl="1"/>
            <a:r>
              <a:rPr lang="en-US" sz="2400" b="1" i="1">
                <a:solidFill>
                  <a:schemeClr val="bg2"/>
                </a:solidFill>
              </a:rPr>
              <a:t>Cromossomos filhos</a:t>
            </a:r>
            <a:r>
              <a:rPr lang="en-US" sz="2400"/>
              <a:t> (novas soluções)</a:t>
            </a:r>
          </a:p>
          <a:p>
            <a:pPr lvl="1"/>
            <a:endParaRPr lang="en-US" sz="2400"/>
          </a:p>
          <a:p>
            <a:r>
              <a:rPr lang="en-US" sz="2800"/>
              <a:t>Em geral, indivíduos pais são selecionados com uma probabilidade proporcional a seus valores de fitness</a:t>
            </a:r>
          </a:p>
          <a:p>
            <a:pPr lvl="1"/>
            <a:r>
              <a:rPr lang="en-US" sz="2400"/>
              <a:t>Probabilidade de seleção  </a:t>
            </a:r>
          </a:p>
        </p:txBody>
      </p:sp>
      <p:graphicFrame>
        <p:nvGraphicFramePr>
          <p:cNvPr id="4065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0" y="4776788"/>
          <a:ext cx="1795463" cy="1100137"/>
        </p:xfrm>
        <a:graphic>
          <a:graphicData uri="http://schemas.openxmlformats.org/presentationml/2006/ole">
            <p:oleObj spid="_x0000_s406532" name="Equation" r:id="rId3" imgW="7873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Seleção – Roda da Roleta</a:t>
            </a:r>
          </a:p>
        </p:txBody>
      </p:sp>
      <p:grpSp>
        <p:nvGrpSpPr>
          <p:cNvPr id="408586" name="Group 10"/>
          <p:cNvGrpSpPr>
            <a:grpSpLocks/>
          </p:cNvGrpSpPr>
          <p:nvPr/>
        </p:nvGrpSpPr>
        <p:grpSpPr bwMode="auto">
          <a:xfrm>
            <a:off x="468313" y="2349500"/>
            <a:ext cx="3960812" cy="2663825"/>
            <a:chOff x="294" y="1797"/>
            <a:chExt cx="2495" cy="167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294" y="1797"/>
              <a:ext cx="2495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b="1"/>
                <a:t>Ind.    Aptidão       Aptidão    		             Acumulada</a:t>
              </a:r>
            </a:p>
            <a:p>
              <a:pPr marL="342900" indent="-342900"/>
              <a:r>
                <a:rPr lang="en-US" b="1"/>
                <a:t>i            fi                  </a:t>
              </a:r>
              <a:r>
                <a:rPr lang="en-US" b="1">
                  <a:sym typeface="Symbol" pitchFamily="18" charset="2"/>
                </a:rPr>
                <a:t>(fi)</a:t>
              </a:r>
            </a:p>
            <a:p>
              <a:pPr marL="342900" indent="-342900"/>
              <a:endParaRPr lang="en-US" b="1"/>
            </a:p>
            <a:p>
              <a:pPr marL="342900" indent="-342900">
                <a:buFontTx/>
                <a:buChar char="•"/>
              </a:pPr>
              <a:r>
                <a:rPr lang="en-US"/>
                <a:t>      2,0                  2,0 </a:t>
              </a:r>
            </a:p>
            <a:p>
              <a:pPr marL="342900" indent="-342900">
                <a:buFontTx/>
                <a:buChar char="•"/>
              </a:pPr>
              <a:r>
                <a:rPr lang="en-US"/>
                <a:t>      1,6                  3,6</a:t>
              </a:r>
            </a:p>
            <a:p>
              <a:pPr marL="342900" indent="-342900"/>
              <a:r>
                <a:rPr lang="en-US"/>
                <a:t>3          1,4         	   5,0</a:t>
              </a:r>
            </a:p>
            <a:p>
              <a:pPr marL="342900" indent="-342900"/>
              <a:r>
                <a:rPr lang="en-US"/>
                <a:t>4          0,7                  5,7 </a:t>
              </a:r>
            </a:p>
            <a:p>
              <a:pPr marL="342900" indent="-342900"/>
              <a:r>
                <a:rPr lang="en-US"/>
                <a:t>5          0.3         	   6,0</a:t>
              </a:r>
            </a:p>
          </p:txBody>
        </p:sp>
        <p:sp>
          <p:nvSpPr>
            <p:cNvPr id="408582" name="Line 6"/>
            <p:cNvSpPr>
              <a:spLocks noChangeShapeType="1"/>
            </p:cNvSpPr>
            <p:nvPr/>
          </p:nvSpPr>
          <p:spPr bwMode="auto">
            <a:xfrm>
              <a:off x="295" y="2477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08583" name="Line 7"/>
            <p:cNvSpPr>
              <a:spLocks noChangeShapeType="1"/>
            </p:cNvSpPr>
            <p:nvPr/>
          </p:nvSpPr>
          <p:spPr bwMode="auto">
            <a:xfrm>
              <a:off x="295" y="347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08584" name="Line 8"/>
            <p:cNvSpPr>
              <a:spLocks noChangeShapeType="1"/>
            </p:cNvSpPr>
            <p:nvPr/>
          </p:nvSpPr>
          <p:spPr bwMode="auto">
            <a:xfrm>
              <a:off x="295" y="1797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4140200" y="2060575"/>
            <a:ext cx="41910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100"/>
              <a:t>1. Ordenar aptidões da população</a:t>
            </a:r>
          </a:p>
          <a:p>
            <a:endParaRPr lang="en-US" sz="2100"/>
          </a:p>
          <a:p>
            <a:r>
              <a:rPr lang="en-US" sz="2100"/>
              <a:t>2. Calcular aptidões acumuladas</a:t>
            </a:r>
          </a:p>
          <a:p>
            <a:endParaRPr lang="en-US" sz="2100"/>
          </a:p>
          <a:p>
            <a:r>
              <a:rPr lang="en-US" sz="2100"/>
              <a:t>3. Gerar número aleatório entre </a:t>
            </a:r>
          </a:p>
          <a:p>
            <a:r>
              <a:rPr lang="en-US" sz="2100"/>
              <a:t>[0; Ultima aptidão acumulada]</a:t>
            </a:r>
          </a:p>
          <a:p>
            <a:endParaRPr lang="en-US" sz="2100"/>
          </a:p>
          <a:p>
            <a:r>
              <a:rPr lang="en-US" sz="2100"/>
              <a:t>4. Indivíduo selecionado é o primeiro</a:t>
            </a:r>
          </a:p>
          <a:p>
            <a:r>
              <a:rPr lang="en-US" sz="2100"/>
              <a:t>com aptidão acumulada maior </a:t>
            </a:r>
          </a:p>
          <a:p>
            <a:r>
              <a:rPr lang="en-US" sz="2100"/>
              <a:t>que o número aleatório gerado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76238" y="568325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Exemplo: gerar número aleatório entre [0; 6].  Se 4.2 for </a:t>
            </a:r>
          </a:p>
          <a:p>
            <a:r>
              <a:rPr lang="en-US"/>
              <a:t>                o número gerado selecione indivíduo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Seleção – Roda da Roleta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Observação importante:</a:t>
            </a:r>
          </a:p>
          <a:p>
            <a:pPr lvl="1"/>
            <a:r>
              <a:rPr lang="en-US"/>
              <a:t>Não funciona para valores negativos da função de objetivo</a:t>
            </a:r>
          </a:p>
          <a:p>
            <a:pPr lvl="1"/>
            <a:r>
              <a:rPr lang="en-US"/>
              <a:t>Nesse caso, deve-se função aptidão para valores positivos ou realizar </a:t>
            </a:r>
            <a:r>
              <a:rPr lang="en-US" b="1" i="1">
                <a:solidFill>
                  <a:schemeClr val="bg2"/>
                </a:solidFill>
              </a:rPr>
              <a:t>Seleção por Torneio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Seleção por Torneio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Passo 1: Escolher inicialmente com a mesma probabilidade </a:t>
            </a:r>
            <a:r>
              <a:rPr lang="en-US" i="1"/>
              <a:t>n</a:t>
            </a:r>
            <a:r>
              <a:rPr lang="en-US"/>
              <a:t> indivíduos</a:t>
            </a:r>
          </a:p>
          <a:p>
            <a:endParaRPr lang="en-US" sz="1800"/>
          </a:p>
          <a:p>
            <a:r>
              <a:rPr lang="en-US"/>
              <a:t>Passo 2: Selecionar cromossomo com maior aptidão dentre os n escolhidos</a:t>
            </a:r>
          </a:p>
          <a:p>
            <a:endParaRPr lang="en-US" sz="1800"/>
          </a:p>
          <a:p>
            <a:r>
              <a:rPr lang="en-US"/>
              <a:t>Passo 3: Repetir passos 1 e 2 até preencher população desejada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/>
              <a:t>Algoritmos Genéticos – </a:t>
            </a:r>
            <a:br>
              <a:rPr lang="en-US"/>
            </a:br>
            <a:r>
              <a:rPr lang="en-US"/>
              <a:t>Referência Básica da Aula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02125"/>
          </a:xfrm>
        </p:spPr>
        <p:txBody>
          <a:bodyPr/>
          <a:lstStyle/>
          <a:p>
            <a:r>
              <a:rPr lang="en-US" sz="2800"/>
              <a:t>Estefane Lacerda – Introdução aos Algoritmos Genéticos. Em </a:t>
            </a:r>
            <a:r>
              <a:rPr lang="en-US" sz="2800" i="1"/>
              <a:t>Sistemas Inteligentes – Aplicações a Recursos Hídricos e Ciências Ambientais</a:t>
            </a:r>
            <a:r>
              <a:rPr lang="en-US" sz="2800"/>
              <a:t>, 1999</a:t>
            </a:r>
            <a:endParaRPr lang="en-US"/>
          </a:p>
          <a:p>
            <a:pPr lvl="1"/>
            <a:r>
              <a:rPr lang="en-US"/>
              <a:t>http://www.dca.ufrn.br/~estefane/metaheuristicas/index.html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Operadores Genéticos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etapa de seleção, gera uma população intermediária de potenciais cromossomos pais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Na nova geração, escolhe-se aleatoriamente dois pais para aplicação de operadores genéticos (</a:t>
            </a:r>
            <a:r>
              <a:rPr lang="en-US" b="1" i="1">
                <a:solidFill>
                  <a:schemeClr val="bg2"/>
                </a:solidFill>
              </a:rPr>
              <a:t>crossover</a:t>
            </a:r>
            <a:r>
              <a:rPr lang="en-US"/>
              <a:t> e </a:t>
            </a:r>
            <a:r>
              <a:rPr lang="en-US" b="1" i="1">
                <a:solidFill>
                  <a:schemeClr val="bg2"/>
                </a:solidFill>
              </a:rPr>
              <a:t>mutação</a:t>
            </a:r>
            <a:r>
              <a:rPr lang="en-US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Produção de filhos é feita até completar o tamanho da população desejada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Operador Crossover – </a:t>
            </a:r>
            <a:br>
              <a:rPr lang="en-US" sz="4000"/>
            </a:br>
            <a:r>
              <a:rPr lang="en-US" sz="4000"/>
              <a:t>Representação Binária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Aplicado a um par de cromossomos retirados da população intermediária para gerar filhos</a:t>
            </a:r>
          </a:p>
          <a:p>
            <a:pPr lvl="1"/>
            <a:r>
              <a:rPr lang="en-US" sz="2400"/>
              <a:t>Filhos herdam características dois pais</a:t>
            </a:r>
          </a:p>
          <a:p>
            <a:pPr>
              <a:buFont typeface="Wingdings" pitchFamily="2" charset="2"/>
              <a:buNone/>
            </a:pPr>
            <a:endParaRPr lang="en-US" sz="1800"/>
          </a:p>
          <a:p>
            <a:r>
              <a:rPr lang="en-US" sz="2800"/>
              <a:t>Crossover de um ponto </a:t>
            </a:r>
          </a:p>
          <a:p>
            <a:pPr lvl="1"/>
            <a:r>
              <a:rPr lang="en-US" sz="2400"/>
              <a:t>Cortar pais em uma posição aleatória e recombinar as partes geradas</a:t>
            </a:r>
          </a:p>
        </p:txBody>
      </p:sp>
      <p:pic>
        <p:nvPicPr>
          <p:cNvPr id="41267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42755" t="38875" r="32610" b="41687"/>
          <a:stretch>
            <a:fillRect/>
          </a:stretch>
        </p:blipFill>
        <p:spPr>
          <a:xfrm>
            <a:off x="3419475" y="4508500"/>
            <a:ext cx="4319588" cy="2044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Operador Crossover – </a:t>
            </a:r>
            <a:br>
              <a:rPr lang="en-US" sz="4000"/>
            </a:br>
            <a:r>
              <a:rPr lang="en-US" sz="4000"/>
              <a:t>Representação Binária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Crossover de dois pontos </a:t>
            </a:r>
          </a:p>
          <a:p>
            <a:pPr lvl="1"/>
            <a:r>
              <a:rPr lang="en-US" sz="2400"/>
              <a:t>Cortar pais em duas posições aleatórias e recombinar as partes geradas</a:t>
            </a:r>
          </a:p>
        </p:txBody>
      </p:sp>
      <p:pic>
        <p:nvPicPr>
          <p:cNvPr id="41472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43469" t="50740" r="33693" b="23891"/>
          <a:stretch>
            <a:fillRect/>
          </a:stretch>
        </p:blipFill>
        <p:spPr>
          <a:xfrm>
            <a:off x="2555875" y="3213100"/>
            <a:ext cx="3240088" cy="2159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Operador Crossover – </a:t>
            </a:r>
            <a:br>
              <a:rPr lang="en-US" sz="4000"/>
            </a:br>
            <a:r>
              <a:rPr lang="en-US" sz="4000"/>
              <a:t>Representação Binária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Crossover uniforme </a:t>
            </a:r>
          </a:p>
          <a:p>
            <a:pPr lvl="1"/>
            <a:r>
              <a:rPr lang="en-US" sz="2400"/>
              <a:t>Gerar uma máscara de bits aleatórios e combinar os bits dos pais de acordo com a máscara gerada</a:t>
            </a:r>
          </a:p>
        </p:txBody>
      </p:sp>
      <p:pic>
        <p:nvPicPr>
          <p:cNvPr id="41779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40839" t="32884" r="28168" b="43605"/>
          <a:stretch>
            <a:fillRect/>
          </a:stretch>
        </p:blipFill>
        <p:spPr>
          <a:xfrm>
            <a:off x="1692275" y="3500438"/>
            <a:ext cx="5329238" cy="2424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sz="4000"/>
              <a:t>Operador Crossover – </a:t>
            </a:r>
            <a:br>
              <a:rPr lang="en-US" sz="4000"/>
            </a:br>
            <a:r>
              <a:rPr lang="en-US" sz="4000"/>
              <a:t>Representação Real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Na representação real, crossover é obtido através de operações aritméticas sobre os pais</a:t>
            </a:r>
          </a:p>
          <a:p>
            <a:endParaRPr lang="en-US" sz="2800"/>
          </a:p>
          <a:p>
            <a:r>
              <a:rPr lang="en-US" sz="2800"/>
              <a:t>Crossover média aritmética</a:t>
            </a:r>
          </a:p>
          <a:p>
            <a:pPr lvl="1"/>
            <a:r>
              <a:rPr lang="en-US" sz="2400"/>
              <a:t>Filho = (pai1 + pai2)/2</a:t>
            </a:r>
          </a:p>
          <a:p>
            <a:endParaRPr lang="en-US" sz="2800"/>
          </a:p>
          <a:p>
            <a:r>
              <a:rPr lang="en-US" sz="2800"/>
              <a:t>Crossover média geométrica</a:t>
            </a:r>
          </a:p>
          <a:p>
            <a:pPr lvl="1"/>
            <a:r>
              <a:rPr lang="en-US" sz="2400"/>
              <a:t>Filho = raiz(p1*p2)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sz="4000"/>
              <a:t>Operador Crossover – </a:t>
            </a:r>
            <a:br>
              <a:rPr lang="en-US" sz="4000"/>
            </a:br>
            <a:r>
              <a:rPr lang="en-US" sz="4000"/>
              <a:t>Representação Real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Operadores de média tendem a diminuir muito a diversidade dos filhos</a:t>
            </a:r>
          </a:p>
          <a:p>
            <a:pPr lvl="1"/>
            <a:r>
              <a:rPr lang="en-US" sz="2400"/>
              <a:t>Filhos sempre vão estar no meio do intervalo dos pais</a:t>
            </a:r>
          </a:p>
          <a:p>
            <a:pPr lvl="1"/>
            <a:endParaRPr lang="en-US" sz="2400"/>
          </a:p>
          <a:p>
            <a:r>
              <a:rPr lang="en-US" sz="2800"/>
              <a:t>Operador BLX-</a:t>
            </a:r>
            <a:r>
              <a:rPr lang="en-US" sz="2800">
                <a:sym typeface="Symbol" pitchFamily="18" charset="2"/>
              </a:rPr>
              <a:t></a:t>
            </a:r>
            <a:endParaRPr lang="pt-BR" sz="2800"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pt-BR" sz="2400">
                <a:cs typeface="Times New Roman" pitchFamily="18" charset="0"/>
                <a:sym typeface="Symbol" pitchFamily="18" charset="2"/>
              </a:rPr>
              <a:t>Filho = pai1 + </a:t>
            </a:r>
            <a:r>
              <a:rPr lang="el-GR" sz="2400">
                <a:cs typeface="Times New Roman" pitchFamily="18" charset="0"/>
                <a:sym typeface="Symbol" pitchFamily="18" charset="2"/>
              </a:rPr>
              <a:t>β</a:t>
            </a:r>
            <a:r>
              <a:rPr lang="pt-BR" sz="2400">
                <a:cs typeface="Times New Roman" pitchFamily="18" charset="0"/>
                <a:sym typeface="Symbol" pitchFamily="18" charset="2"/>
              </a:rPr>
              <a:t>*(pai2 – pai1) </a:t>
            </a:r>
          </a:p>
          <a:p>
            <a:pPr lvl="1">
              <a:buFont typeface="Wingdings" pitchFamily="2" charset="2"/>
              <a:buNone/>
            </a:pPr>
            <a:r>
              <a:rPr lang="pt-BR" sz="2400">
                <a:cs typeface="Times New Roman" pitchFamily="18" charset="0"/>
                <a:sym typeface="Symbol" pitchFamily="18" charset="2"/>
              </a:rPr>
              <a:t>      onde </a:t>
            </a:r>
            <a:r>
              <a:rPr lang="el-GR" sz="2400">
                <a:cs typeface="Times New Roman" pitchFamily="18" charset="0"/>
                <a:sym typeface="Symbol" pitchFamily="18" charset="2"/>
              </a:rPr>
              <a:t>β</a:t>
            </a:r>
            <a:r>
              <a:rPr lang="pt-BR" sz="2400">
                <a:cs typeface="Times New Roman" pitchFamily="18" charset="0"/>
                <a:sym typeface="Symbol" pitchFamily="18" charset="2"/>
              </a:rPr>
              <a:t> é um número aleatório entre [- </a:t>
            </a:r>
            <a:r>
              <a:rPr lang="en-US" sz="2400">
                <a:sym typeface="Symbol" pitchFamily="18" charset="2"/>
              </a:rPr>
              <a:t>, 1+ </a:t>
            </a:r>
            <a:r>
              <a:rPr lang="pt-BR" sz="2400">
                <a:cs typeface="Times New Roman" pitchFamily="18" charset="0"/>
                <a:sym typeface="Symbol" pitchFamily="18" charset="2"/>
              </a:rPr>
              <a:t>]</a:t>
            </a:r>
          </a:p>
          <a:p>
            <a:pPr lvl="1"/>
            <a:r>
              <a:rPr lang="pt-BR" sz="2400">
                <a:cs typeface="Times New Roman" pitchFamily="18" charset="0"/>
                <a:sym typeface="Symbol" pitchFamily="18" charset="2"/>
              </a:rPr>
              <a:t>Parâmetro </a:t>
            </a:r>
            <a:r>
              <a:rPr lang="en-US" sz="2400">
                <a:sym typeface="Symbol" pitchFamily="18" charset="2"/>
              </a:rPr>
              <a:t> controla o diversidade dos filhos</a:t>
            </a:r>
            <a:endParaRPr lang="el-GR" sz="2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sz="4000"/>
              <a:t>Operador Crossover – </a:t>
            </a:r>
            <a:br>
              <a:rPr lang="en-US" sz="4000"/>
            </a:br>
            <a:r>
              <a:rPr lang="en-US" sz="4000"/>
              <a:t>Representação Real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Operador BLX-</a:t>
            </a:r>
            <a:r>
              <a:rPr lang="en-US" sz="2800">
                <a:sym typeface="Symbol" pitchFamily="18" charset="2"/>
              </a:rPr>
              <a:t></a:t>
            </a:r>
            <a:endParaRPr lang="pt-BR" sz="2800"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sz="2400">
                <a:sym typeface="Symbol" pitchFamily="18" charset="2"/>
              </a:rPr>
              <a:t></a:t>
            </a:r>
            <a:r>
              <a:rPr lang="pt-BR" sz="2400">
                <a:cs typeface="Times New Roman" pitchFamily="18" charset="0"/>
                <a:sym typeface="Symbol" pitchFamily="18" charset="2"/>
              </a:rPr>
              <a:t> = 0 equivale a gerar filhos aleatoriamente no intervalo numérico entre os pais (I = pai2 – pai1)</a:t>
            </a:r>
          </a:p>
          <a:p>
            <a:pPr lvl="1"/>
            <a:r>
              <a:rPr lang="pt-BR" sz="2400">
                <a:cs typeface="Times New Roman" pitchFamily="18" charset="0"/>
                <a:sym typeface="Symbol" pitchFamily="18" charset="2"/>
              </a:rPr>
              <a:t>Se </a:t>
            </a:r>
            <a:r>
              <a:rPr lang="en-US" sz="2400">
                <a:sym typeface="Symbol" pitchFamily="18" charset="2"/>
              </a:rPr>
              <a:t> &gt; 0, o intervalo dos possíveis filhos é extendido em *I em ambos os lados </a:t>
            </a:r>
            <a:endParaRPr lang="el-GR" sz="2400">
              <a:sym typeface="Symbol" pitchFamily="18" charset="2"/>
            </a:endParaRPr>
          </a:p>
        </p:txBody>
      </p:sp>
      <p:pic>
        <p:nvPicPr>
          <p:cNvPr id="42291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42807" t="25046" r="23351" b="44405"/>
          <a:stretch>
            <a:fillRect/>
          </a:stretch>
        </p:blipFill>
        <p:spPr>
          <a:xfrm>
            <a:off x="1042988" y="3892550"/>
            <a:ext cx="5473700" cy="2965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Operador Crossover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Geralmente, crossover é aplicado somente com uma dada probabilidade (</a:t>
            </a:r>
            <a:r>
              <a:rPr lang="en-US" sz="2800" b="1" i="1">
                <a:solidFill>
                  <a:schemeClr val="bg2"/>
                </a:solidFill>
              </a:rPr>
              <a:t>taxa de crossover</a:t>
            </a:r>
            <a:r>
              <a:rPr lang="en-US" sz="2800"/>
              <a:t>)</a:t>
            </a:r>
          </a:p>
          <a:p>
            <a:pPr lvl="1"/>
            <a:r>
              <a:rPr lang="en-US" sz="2400"/>
              <a:t>Taxa de mutação é normalmente alta (entre 60% e 90%)</a:t>
            </a:r>
          </a:p>
          <a:p>
            <a:pPr lvl="1"/>
            <a:endParaRPr lang="en-US" sz="2400"/>
          </a:p>
          <a:p>
            <a:r>
              <a:rPr lang="en-US" sz="2800"/>
              <a:t>Durante a aplicação do operador, é gerado um número aleatório </a:t>
            </a:r>
            <a:r>
              <a:rPr lang="en-US" sz="2800" i="1"/>
              <a:t>r</a:t>
            </a:r>
            <a:r>
              <a:rPr lang="en-US" sz="2800"/>
              <a:t> entre 0 e 1 e aplica-se teste:</a:t>
            </a:r>
          </a:p>
          <a:p>
            <a:pPr lvl="1"/>
            <a:r>
              <a:rPr lang="en-US" sz="2400"/>
              <a:t>Se r &lt; taxa de crossover, então operador é aplicado</a:t>
            </a:r>
          </a:p>
          <a:p>
            <a:pPr lvl="1"/>
            <a:r>
              <a:rPr lang="en-US" sz="2400"/>
              <a:t>Senão, os filhos se tornam iguais aos pais para permitir que algumas boas soluções sejam preservadas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Operador Mutação – </a:t>
            </a:r>
            <a:br>
              <a:rPr lang="en-US" sz="4000"/>
            </a:br>
            <a:r>
              <a:rPr lang="en-US" sz="4000"/>
              <a:t>Representação Binária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2800"/>
              <a:t>Aplicado sobre os cromossomos filhos para aumentar a variabilidade da população</a:t>
            </a:r>
          </a:p>
          <a:p>
            <a:endParaRPr lang="en-US" sz="2800"/>
          </a:p>
          <a:p>
            <a:r>
              <a:rPr lang="en-US" sz="2800"/>
              <a:t>Operador para representação binária:</a:t>
            </a:r>
          </a:p>
          <a:p>
            <a:pPr lvl="1"/>
            <a:r>
              <a:rPr lang="en-US" sz="2400"/>
              <a:t>Para cada bit realize </a:t>
            </a:r>
            <a:r>
              <a:rPr lang="en-US" sz="2400" b="1" i="1">
                <a:solidFill>
                  <a:schemeClr val="bg2"/>
                </a:solidFill>
              </a:rPr>
              <a:t>teste de mutação</a:t>
            </a:r>
            <a:r>
              <a:rPr lang="en-US" sz="2400"/>
              <a:t> e troque o valor do bit caso o teste seja satisfeito </a:t>
            </a:r>
          </a:p>
          <a:p>
            <a:pPr lvl="1"/>
            <a:endParaRPr lang="en-US" sz="2400"/>
          </a:p>
        </p:txBody>
      </p:sp>
      <p:pic>
        <p:nvPicPr>
          <p:cNvPr id="41882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39229" t="38493" r="30464" b="45160"/>
          <a:stretch>
            <a:fillRect/>
          </a:stretch>
        </p:blipFill>
        <p:spPr>
          <a:xfrm>
            <a:off x="900113" y="4797425"/>
            <a:ext cx="5257800" cy="1700213"/>
          </a:xfrm>
          <a:noFill/>
          <a:ln/>
        </p:spPr>
      </p:pic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6156325" y="4941888"/>
            <a:ext cx="2736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Obs.: Taxa de mutação deve ser pequena (&lt; 5%) apenas o suficiente para aumentar diversidade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Operador Mutação – </a:t>
            </a:r>
            <a:br>
              <a:rPr lang="en-US" sz="4000"/>
            </a:br>
            <a:r>
              <a:rPr lang="en-US" sz="4000"/>
              <a:t>Representação Real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Mutação Uniforme: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Realiza teste de mutação para cada parâmetro codificado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Substituir parâmetro por um número aleatório escolhido uniformemente em um intervalo [a; b]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Filho = U(a;b)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Mutação Gaussiana: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Realiza teste de mutação para cada parâmetro codificado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Substituir parâmetro por um número aleatório escolhido usando uma distribuição Normal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Filho = N(</a:t>
            </a:r>
            <a:r>
              <a:rPr lang="en-US" sz="2000">
                <a:cs typeface="Times New Roman" pitchFamily="18" charset="0"/>
              </a:rPr>
              <a:t>µ</a:t>
            </a:r>
            <a:r>
              <a:rPr lang="en-US" sz="2000"/>
              <a:t>;</a:t>
            </a:r>
            <a:r>
              <a:rPr lang="el-GR" sz="2000">
                <a:cs typeface="Times New Roman" pitchFamily="18" charset="0"/>
              </a:rPr>
              <a:t>σ</a:t>
            </a:r>
            <a:r>
              <a:rPr 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Roteiro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Introdução</a:t>
            </a:r>
          </a:p>
          <a:p>
            <a:pPr lvl="1">
              <a:lnSpc>
                <a:spcPct val="90000"/>
              </a:lnSpc>
            </a:pPr>
            <a:r>
              <a:rPr lang="en-US"/>
              <a:t>Otimização</a:t>
            </a:r>
          </a:p>
          <a:p>
            <a:pPr>
              <a:lnSpc>
                <a:spcPct val="90000"/>
              </a:lnSpc>
            </a:pPr>
            <a:r>
              <a:rPr lang="en-US"/>
              <a:t>Algoritmos Genéticos</a:t>
            </a:r>
          </a:p>
          <a:p>
            <a:pPr lvl="1">
              <a:lnSpc>
                <a:spcPct val="90000"/>
              </a:lnSpc>
            </a:pPr>
            <a:r>
              <a:rPr lang="en-US"/>
              <a:t>Representação</a:t>
            </a:r>
          </a:p>
          <a:p>
            <a:pPr lvl="1">
              <a:lnSpc>
                <a:spcPct val="90000"/>
              </a:lnSpc>
            </a:pPr>
            <a:r>
              <a:rPr lang="en-US"/>
              <a:t>Seleção </a:t>
            </a:r>
          </a:p>
          <a:p>
            <a:pPr lvl="1">
              <a:lnSpc>
                <a:spcPct val="90000"/>
              </a:lnSpc>
            </a:pPr>
            <a:r>
              <a:rPr lang="en-US"/>
              <a:t>Operadores Geneticos</a:t>
            </a:r>
          </a:p>
          <a:p>
            <a:pPr>
              <a:lnSpc>
                <a:spcPct val="90000"/>
              </a:lnSpc>
            </a:pPr>
            <a:r>
              <a:rPr lang="en-US"/>
              <a:t>Aplicação</a:t>
            </a:r>
          </a:p>
          <a:p>
            <a:pPr lvl="1">
              <a:lnSpc>
                <a:spcPct val="90000"/>
              </a:lnSpc>
            </a:pPr>
            <a:r>
              <a:rPr lang="en-US"/>
              <a:t>Caixeiro Viajante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Operador Mutação – </a:t>
            </a:r>
            <a:br>
              <a:rPr lang="en-US" sz="4000"/>
            </a:br>
            <a:r>
              <a:rPr lang="en-US" sz="4000"/>
              <a:t>Representação Real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47050" cy="4302125"/>
          </a:xfrm>
        </p:spPr>
        <p:txBody>
          <a:bodyPr/>
          <a:lstStyle/>
          <a:p>
            <a:r>
              <a:rPr lang="en-US" sz="3000"/>
              <a:t>Mutação Creep:</a:t>
            </a:r>
          </a:p>
          <a:p>
            <a:pPr lvl="1"/>
            <a:r>
              <a:rPr lang="en-US" sz="2600"/>
              <a:t>Adiciona um pequeno número aleatório ao valor atual do parâmetro armazenado no cromossomo; ou </a:t>
            </a:r>
          </a:p>
          <a:p>
            <a:pPr lvl="1"/>
            <a:r>
              <a:rPr lang="en-US" sz="2600"/>
              <a:t>Multiplica valor atual por número próximo de um</a:t>
            </a:r>
          </a:p>
          <a:p>
            <a:pPr lvl="1"/>
            <a:r>
              <a:rPr lang="en-US" sz="2600"/>
              <a:t> Observações:</a:t>
            </a:r>
          </a:p>
          <a:p>
            <a:pPr lvl="2"/>
            <a:r>
              <a:rPr lang="en-US" sz="2200"/>
              <a:t>Operador menos destrutivo que os anteriores</a:t>
            </a:r>
          </a:p>
          <a:p>
            <a:pPr lvl="2"/>
            <a:r>
              <a:rPr lang="en-US" sz="2200"/>
              <a:t>Usado para explorar localmente o espaço de busca</a:t>
            </a:r>
          </a:p>
          <a:p>
            <a:pPr lvl="2"/>
            <a:r>
              <a:rPr lang="en-US" sz="2200"/>
              <a:t>Pode ser aplicado em uma taxa um pouco mais alta</a:t>
            </a:r>
          </a:p>
          <a:p>
            <a:pPr lvl="2"/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Algoritmos Genéticos – </a:t>
            </a:r>
            <a:br>
              <a:rPr lang="en-US" sz="4000"/>
            </a:br>
            <a:r>
              <a:rPr lang="en-US" sz="4000"/>
              <a:t>Observações Importantes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02125"/>
          </a:xfrm>
        </p:spPr>
        <p:txBody>
          <a:bodyPr/>
          <a:lstStyle/>
          <a:p>
            <a:r>
              <a:rPr lang="en-US" sz="2800"/>
              <a:t>Operador Crossover considera características importantes presentes nos pais</a:t>
            </a:r>
          </a:p>
          <a:p>
            <a:pPr lvl="1"/>
            <a:r>
              <a:rPr lang="en-US" sz="2400"/>
              <a:t>Aplicado a uma taxa relativamente alta, mas cuidado com efeitos destrutivos</a:t>
            </a:r>
          </a:p>
          <a:p>
            <a:pPr lvl="1"/>
            <a:endParaRPr lang="en-US" sz="2400"/>
          </a:p>
          <a:p>
            <a:r>
              <a:rPr lang="en-US" sz="2800"/>
              <a:t>Operador Mutação explora novas características nos indivíduos que seriam possivelmente úteis</a:t>
            </a:r>
          </a:p>
          <a:p>
            <a:pPr lvl="1"/>
            <a:r>
              <a:rPr lang="en-US" sz="2400"/>
              <a:t>Aplicado a uma taxa relativamente baixa, mas dependendo do problema e operador use taxas mais altas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Algoritmos Genéticos – </a:t>
            </a:r>
            <a:br>
              <a:rPr lang="en-US" sz="4000"/>
            </a:br>
            <a:r>
              <a:rPr lang="en-US" sz="4000"/>
              <a:t>Observações Importantes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02125"/>
          </a:xfrm>
        </p:spPr>
        <p:txBody>
          <a:bodyPr/>
          <a:lstStyle/>
          <a:p>
            <a:r>
              <a:rPr lang="en-US"/>
              <a:t>Convergência Prematura</a:t>
            </a:r>
          </a:p>
          <a:p>
            <a:pPr lvl="1"/>
            <a:r>
              <a:rPr lang="en-US"/>
              <a:t>Em algumas execuções, AG pode convergir para soluções iguais</a:t>
            </a:r>
          </a:p>
          <a:p>
            <a:pPr lvl="2"/>
            <a:r>
              <a:rPr lang="en-US"/>
              <a:t>Cromossomos com boa aptidão (mas ainda não ótimos) que geram filhos com pouca diversidade</a:t>
            </a:r>
          </a:p>
          <a:p>
            <a:pPr lvl="1"/>
            <a:r>
              <a:rPr lang="en-US"/>
              <a:t>Nesses casos, aconselha-se:</a:t>
            </a:r>
          </a:p>
          <a:p>
            <a:pPr lvl="2"/>
            <a:r>
              <a:rPr lang="en-US"/>
              <a:t>Aumento da taxa de mutação e crossover</a:t>
            </a:r>
          </a:p>
          <a:p>
            <a:pPr lvl="2"/>
            <a:r>
              <a:rPr lang="en-US"/>
              <a:t>Evitar a inserção de filhos duplicados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Algoritmos Genéticos – </a:t>
            </a:r>
            <a:br>
              <a:rPr lang="en-US" sz="4000"/>
            </a:br>
            <a:r>
              <a:rPr lang="en-US" sz="4000"/>
              <a:t>Observações Importantes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02125"/>
          </a:xfrm>
        </p:spPr>
        <p:txBody>
          <a:bodyPr/>
          <a:lstStyle/>
          <a:p>
            <a:r>
              <a:rPr lang="en-US"/>
              <a:t>Critérios de Parada</a:t>
            </a:r>
          </a:p>
          <a:p>
            <a:pPr lvl="1"/>
            <a:r>
              <a:rPr lang="en-US"/>
              <a:t>Número máximo de gerações</a:t>
            </a:r>
          </a:p>
          <a:p>
            <a:pPr lvl="1"/>
            <a:r>
              <a:rPr lang="en-US"/>
              <a:t>Função objetivo com valor ótimo alcançado (quando esse valor é conhecido)</a:t>
            </a:r>
          </a:p>
          <a:p>
            <a:pPr lvl="1"/>
            <a:r>
              <a:rPr lang="en-US"/>
              <a:t>Convergência na função objetivo (i.e., quando não ocorre melhoria significativa da função)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Algoritmos Genéticos – </a:t>
            </a:r>
            <a:br>
              <a:rPr lang="en-US" sz="4000"/>
            </a:br>
            <a:r>
              <a:rPr lang="en-US" sz="4000"/>
              <a:t>Observações Importantes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02125"/>
          </a:xfrm>
        </p:spPr>
        <p:txBody>
          <a:bodyPr/>
          <a:lstStyle/>
          <a:p>
            <a:r>
              <a:rPr lang="en-US"/>
              <a:t>População inicial</a:t>
            </a:r>
          </a:p>
          <a:p>
            <a:pPr lvl="1"/>
            <a:r>
              <a:rPr lang="en-US"/>
              <a:t>Não pode ser excessivamente pequena</a:t>
            </a:r>
          </a:p>
          <a:p>
            <a:pPr lvl="2"/>
            <a:r>
              <a:rPr lang="en-US"/>
              <a:t>Pouca representatividade do espaço de busca</a:t>
            </a:r>
          </a:p>
          <a:p>
            <a:pPr lvl="1"/>
            <a:r>
              <a:rPr lang="en-US"/>
              <a:t>Não pode ser excessivamente grande</a:t>
            </a:r>
          </a:p>
          <a:p>
            <a:pPr lvl="2"/>
            <a:r>
              <a:rPr lang="en-US"/>
              <a:t>Demora na convergência</a:t>
            </a:r>
          </a:p>
          <a:p>
            <a:pPr lvl="1"/>
            <a:r>
              <a:rPr lang="en-US"/>
              <a:t>Para melhorar a representatividade população inicial pode possuir indivíduos igualmente espaçados no espaço de busca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Algoritmos Genéticos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Caixeiro Viajante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Problema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02588" cy="4302125"/>
          </a:xfrm>
        </p:spPr>
        <p:txBody>
          <a:bodyPr/>
          <a:lstStyle/>
          <a:p>
            <a:r>
              <a:rPr lang="en-US" sz="2800"/>
              <a:t>Dado um número de cidades, encontrar o caminho mais curto passando por todas as cidades uma única vez</a:t>
            </a:r>
          </a:p>
          <a:p>
            <a:pPr lvl="1"/>
            <a:r>
              <a:rPr lang="en-US" sz="2400"/>
              <a:t>Função Objetivo = Distância Total Percorrida</a:t>
            </a:r>
          </a:p>
        </p:txBody>
      </p:sp>
      <p:pic>
        <p:nvPicPr>
          <p:cNvPr id="43111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26729" t="38663" r="16196" b="16776"/>
          <a:stretch>
            <a:fillRect/>
          </a:stretch>
        </p:blipFill>
        <p:spPr>
          <a:xfrm>
            <a:off x="1547813" y="3860800"/>
            <a:ext cx="5689600" cy="2665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Representação</a:t>
            </a:r>
          </a:p>
        </p:txBody>
      </p:sp>
      <p:pic>
        <p:nvPicPr>
          <p:cNvPr id="435204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1890" t="17122" r="11841" b="29337"/>
          <a:stretch>
            <a:fillRect/>
          </a:stretch>
        </p:blipFill>
        <p:spPr>
          <a:xfrm>
            <a:off x="539750" y="2276475"/>
            <a:ext cx="7488238" cy="3629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Crossover</a:t>
            </a:r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684213" y="2205038"/>
            <a:ext cx="8002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800"/>
              <a:t>Crossover baseado em posição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400"/>
              <a:t>São selecionadas n cidades. Cada filho mantém a posição das cidades selecionadas de um pai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/>
          </a:p>
        </p:txBody>
      </p:sp>
      <p:pic>
        <p:nvPicPr>
          <p:cNvPr id="441349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35127" t="33838" r="28993" b="25978"/>
          <a:stretch>
            <a:fillRect/>
          </a:stretch>
        </p:blipFill>
        <p:spPr>
          <a:xfrm>
            <a:off x="1763713" y="3933825"/>
            <a:ext cx="3671887" cy="214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Crossover</a:t>
            </a:r>
          </a:p>
        </p:txBody>
      </p:sp>
      <p:pic>
        <p:nvPicPr>
          <p:cNvPr id="43725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34949" t="42213" r="27910" b="20959"/>
          <a:stretch>
            <a:fillRect/>
          </a:stretch>
        </p:blipFill>
        <p:spPr>
          <a:xfrm>
            <a:off x="1835150" y="4076700"/>
            <a:ext cx="3673475" cy="2184400"/>
          </a:xfrm>
          <a:noFill/>
          <a:ln/>
        </p:spPr>
      </p:pic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684213" y="2205038"/>
            <a:ext cx="8002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800"/>
              <a:t>Crossover baseado em ordem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400"/>
              <a:t>São selecionadas n cidades. Cada filho herda a ordem das cidades selecionadas de um pai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Algoritmos   Genéticos (AGs),  são métodos de   otimização inspirados em evolução</a:t>
            </a:r>
          </a:p>
          <a:p>
            <a:pPr lvl="1">
              <a:lnSpc>
                <a:spcPct val="90000"/>
              </a:lnSpc>
            </a:pPr>
            <a:r>
              <a:rPr lang="pt-BR"/>
              <a:t>J. Holland (1975), D. Goldberg (1989)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Teoria da Evolução</a:t>
            </a:r>
          </a:p>
          <a:p>
            <a:pPr lvl="1">
              <a:lnSpc>
                <a:spcPct val="90000"/>
              </a:lnSpc>
            </a:pPr>
            <a:r>
              <a:rPr lang="pt-BR"/>
              <a:t>Indivíduos mais adaptados sobrevivem e transmitem suas características para as gerações seguintes</a:t>
            </a:r>
          </a:p>
          <a:p>
            <a:pPr lvl="1">
              <a:lnSpc>
                <a:spcPct val="90000"/>
              </a:lnSpc>
            </a:pPr>
            <a:r>
              <a:rPr lang="pt-BR"/>
              <a:t>Charles Darwin (Origem das Espécies, 1859)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Mutação</a:t>
            </a:r>
          </a:p>
        </p:txBody>
      </p:sp>
      <p:pic>
        <p:nvPicPr>
          <p:cNvPr id="43827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3085" t="30333" r="16667" b="54886"/>
          <a:stretch>
            <a:fillRect/>
          </a:stretch>
        </p:blipFill>
        <p:spPr>
          <a:xfrm>
            <a:off x="1187450" y="3141663"/>
            <a:ext cx="4038600" cy="792162"/>
          </a:xfrm>
          <a:noFill/>
          <a:ln/>
        </p:spPr>
      </p:pic>
      <p:pic>
        <p:nvPicPr>
          <p:cNvPr id="43827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23085" t="59924" r="16667" b="24464"/>
          <a:stretch>
            <a:fillRect/>
          </a:stretch>
        </p:blipFill>
        <p:spPr>
          <a:xfrm>
            <a:off x="1187450" y="5013325"/>
            <a:ext cx="4038600" cy="836613"/>
          </a:xfrm>
          <a:noFill/>
          <a:ln/>
        </p:spPr>
      </p:pic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684213" y="2205038"/>
            <a:ext cx="8002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800"/>
              <a:t>Mutação baseada na troca de posição de uma cidade</a:t>
            </a:r>
          </a:p>
        </p:txBody>
      </p:sp>
      <p:sp>
        <p:nvSpPr>
          <p:cNvPr id="438282" name="Rectangle 10"/>
          <p:cNvSpPr>
            <a:spLocks noChangeArrowheads="1"/>
          </p:cNvSpPr>
          <p:nvPr/>
        </p:nvSpPr>
        <p:spPr bwMode="auto">
          <a:xfrm>
            <a:off x="684213" y="4292600"/>
            <a:ext cx="8002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800"/>
              <a:t>Mutação baseada na troca da ordem de duas cidades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/>
              <a:t>Algoritmos Genéticos – </a:t>
            </a:r>
            <a:br>
              <a:rPr lang="en-US"/>
            </a:br>
            <a:r>
              <a:rPr lang="en-US"/>
              <a:t>Referência Básica da Aula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02125"/>
          </a:xfrm>
        </p:spPr>
        <p:txBody>
          <a:bodyPr/>
          <a:lstStyle/>
          <a:p>
            <a:r>
              <a:rPr lang="en-US" sz="2800"/>
              <a:t>Estefane Lacerda – Introdução aos Algoritmos Genéticos. Em </a:t>
            </a:r>
            <a:r>
              <a:rPr lang="en-US" sz="2800" i="1"/>
              <a:t>Sistemas Inteligentes – Aplicações a Recursos Hídricos e Ciências Ambientais</a:t>
            </a:r>
            <a:r>
              <a:rPr lang="en-US" sz="2800"/>
              <a:t>, 1999</a:t>
            </a:r>
            <a:endParaRPr lang="en-US"/>
          </a:p>
          <a:p>
            <a:pPr lvl="1"/>
            <a:r>
              <a:rPr lang="en-US"/>
              <a:t>http://www.dca.ufrn.br/~estefane/metaheuristicas/index.html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Otimização - Definição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Espaço de Busca </a:t>
            </a:r>
          </a:p>
          <a:p>
            <a:pPr lvl="1">
              <a:lnSpc>
                <a:spcPct val="90000"/>
              </a:lnSpc>
            </a:pPr>
            <a:r>
              <a:rPr lang="en-US"/>
              <a:t>Possíveis soluções de um problema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Função Objetivo</a:t>
            </a:r>
          </a:p>
          <a:p>
            <a:pPr lvl="1">
              <a:lnSpc>
                <a:spcPct val="90000"/>
              </a:lnSpc>
            </a:pPr>
            <a:r>
              <a:rPr lang="en-US"/>
              <a:t>Avalia cada solução com uma </a:t>
            </a:r>
            <a:r>
              <a:rPr lang="en-US" i="1"/>
              <a:t>nota</a:t>
            </a:r>
          </a:p>
          <a:p>
            <a:pPr lvl="1">
              <a:lnSpc>
                <a:spcPct val="90000"/>
              </a:lnSpc>
            </a:pPr>
            <a:endParaRPr lang="en-US" sz="2000" i="1"/>
          </a:p>
          <a:p>
            <a:pPr>
              <a:lnSpc>
                <a:spcPct val="90000"/>
              </a:lnSpc>
            </a:pPr>
            <a:r>
              <a:rPr lang="en-US"/>
              <a:t>Tarefa:</a:t>
            </a:r>
          </a:p>
          <a:p>
            <a:pPr lvl="1">
              <a:lnSpc>
                <a:spcPct val="90000"/>
              </a:lnSpc>
            </a:pPr>
            <a:r>
              <a:rPr lang="en-US"/>
              <a:t>Encontrar a solução que corresponda ao ponto de máximo (ou mínimo) da função objetivo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Otimização - Exemplo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138988" cy="2320925"/>
          </a:xfrm>
        </p:spPr>
        <p:txBody>
          <a:bodyPr/>
          <a:lstStyle/>
          <a:p>
            <a:r>
              <a:rPr lang="en-US"/>
              <a:t>Achar ponto máximo da função</a:t>
            </a:r>
          </a:p>
          <a:p>
            <a:pPr lvl="1"/>
            <a:r>
              <a:rPr lang="en-US"/>
              <a:t>f(x) = xsen(10</a:t>
            </a:r>
            <a:r>
              <a:rPr lang="el-GR">
                <a:cs typeface="Times New Roman" pitchFamily="18" charset="0"/>
              </a:rPr>
              <a:t>π</a:t>
            </a:r>
            <a:r>
              <a:rPr lang="pt-BR">
                <a:cs typeface="Times New Roman" pitchFamily="18" charset="0"/>
              </a:rPr>
              <a:t>x</a:t>
            </a:r>
            <a:r>
              <a:rPr lang="en-US"/>
              <a:t>) + 1,   -1 </a:t>
            </a:r>
            <a:r>
              <a:rPr lang="en-US">
                <a:cs typeface="Times New Roman" pitchFamily="18" charset="0"/>
              </a:rPr>
              <a:t>≤ x ≤ 2</a:t>
            </a:r>
            <a:r>
              <a:rPr lang="en-US" sz="2400"/>
              <a:t> </a:t>
            </a:r>
          </a:p>
        </p:txBody>
      </p:sp>
      <p:pic>
        <p:nvPicPr>
          <p:cNvPr id="3952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31831" t="35356" r="22745" b="24220"/>
          <a:stretch>
            <a:fillRect/>
          </a:stretch>
        </p:blipFill>
        <p:spPr>
          <a:xfrm>
            <a:off x="539750" y="3068638"/>
            <a:ext cx="6842125" cy="3652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Otimização - Dificuldades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138988" cy="4337050"/>
          </a:xfrm>
        </p:spPr>
        <p:txBody>
          <a:bodyPr/>
          <a:lstStyle/>
          <a:p>
            <a:r>
              <a:rPr lang="en-US"/>
              <a:t>Alguns problemas podem ter espaços de busca muito grandes</a:t>
            </a:r>
          </a:p>
          <a:p>
            <a:endParaRPr lang="en-US"/>
          </a:p>
          <a:p>
            <a:r>
              <a:rPr lang="en-US"/>
              <a:t>Muitos algoritmos não são capazes de localizar ótimo global na presença de múltiplos ótimos locais</a:t>
            </a:r>
          </a:p>
          <a:p>
            <a:pPr lvl="1"/>
            <a:r>
              <a:rPr lang="en-US" sz="2400"/>
              <a:t>Ex.: Hill Climbing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Algoritmos Genéticos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Geração de um</a:t>
            </a:r>
            <a:r>
              <a:rPr lang="en-US" i="1">
                <a:solidFill>
                  <a:schemeClr val="bg2"/>
                </a:solidFill>
              </a:rPr>
              <a:t> </a:t>
            </a:r>
            <a:r>
              <a:rPr lang="en-US"/>
              <a:t>conjunto</a:t>
            </a:r>
            <a:r>
              <a:rPr lang="en-US" i="1">
                <a:solidFill>
                  <a:schemeClr val="bg2"/>
                </a:solidFill>
              </a:rPr>
              <a:t> </a:t>
            </a:r>
            <a:r>
              <a:rPr lang="en-US"/>
              <a:t>inicial de soluções que são iterativamente melhoradas</a:t>
            </a:r>
          </a:p>
          <a:p>
            <a:pPr lvl="1"/>
            <a:r>
              <a:rPr lang="en-US" b="1" i="1">
                <a:solidFill>
                  <a:schemeClr val="bg2"/>
                </a:solidFill>
              </a:rPr>
              <a:t>População</a:t>
            </a:r>
            <a:r>
              <a:rPr lang="en-US"/>
              <a:t> de </a:t>
            </a:r>
            <a:r>
              <a:rPr lang="en-US" b="1" i="1">
                <a:solidFill>
                  <a:schemeClr val="bg2"/>
                </a:solidFill>
              </a:rPr>
              <a:t>indivíduos (cromossomos)</a:t>
            </a:r>
          </a:p>
          <a:p>
            <a:endParaRPr lang="en-US"/>
          </a:p>
          <a:p>
            <a:r>
              <a:rPr lang="en-US"/>
              <a:t>Busca de soluções seguem um processo evolutivo</a:t>
            </a:r>
          </a:p>
          <a:p>
            <a:pPr lvl="1"/>
            <a:r>
              <a:rPr lang="en-US" b="1" i="1">
                <a:solidFill>
                  <a:schemeClr val="bg2"/>
                </a:solidFill>
              </a:rPr>
              <a:t>Seleção</a:t>
            </a:r>
            <a:r>
              <a:rPr lang="en-US"/>
              <a:t> dos mais aptos +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</a:t>
            </a:r>
            <a:r>
              <a:rPr lang="en-US" b="1" i="1">
                <a:solidFill>
                  <a:schemeClr val="bg2"/>
                </a:solidFill>
              </a:rPr>
              <a:t>Transmissão</a:t>
            </a:r>
            <a:r>
              <a:rPr lang="en-US"/>
              <a:t> de características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Algoritmos Genéticos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r>
              <a:rPr lang="en-US" sz="2600"/>
              <a:t>Passo 1: Geração de uma população inicial com indivíduos escolhidos aleatoriamente</a:t>
            </a:r>
          </a:p>
          <a:p>
            <a:endParaRPr lang="en-US" sz="1600"/>
          </a:p>
          <a:p>
            <a:r>
              <a:rPr lang="en-US" sz="2600"/>
              <a:t>Passo 2: Avaliação dos indivíduos</a:t>
            </a:r>
          </a:p>
          <a:p>
            <a:pPr lvl="1"/>
            <a:r>
              <a:rPr lang="en-US" sz="2400"/>
              <a:t>Cálculo da função de </a:t>
            </a:r>
            <a:r>
              <a:rPr lang="en-US" sz="2400" b="1" i="1">
                <a:solidFill>
                  <a:schemeClr val="bg2"/>
                </a:solidFill>
              </a:rPr>
              <a:t>fitness</a:t>
            </a:r>
            <a:r>
              <a:rPr lang="en-US" sz="2400"/>
              <a:t> (usando função objetivo)</a:t>
            </a:r>
          </a:p>
          <a:p>
            <a:endParaRPr lang="en-US" sz="1600"/>
          </a:p>
          <a:p>
            <a:r>
              <a:rPr lang="en-US" sz="2600"/>
              <a:t>Passo 3: Seleção de indívíduos mais aptos</a:t>
            </a:r>
          </a:p>
          <a:p>
            <a:endParaRPr lang="en-US" sz="1600"/>
          </a:p>
          <a:p>
            <a:r>
              <a:rPr lang="en-US" sz="2600"/>
              <a:t>Passo 4: Geração de uma nova população a partir dos indivíduos selecionados e ir para Passo 2</a:t>
            </a:r>
          </a:p>
          <a:p>
            <a:pPr lvl="1"/>
            <a:r>
              <a:rPr lang="en-US" sz="2400"/>
              <a:t>Operadores de busca (</a:t>
            </a:r>
            <a:r>
              <a:rPr lang="en-US" sz="2400" b="1" i="1">
                <a:solidFill>
                  <a:schemeClr val="bg2"/>
                </a:solidFill>
              </a:rPr>
              <a:t>crossover</a:t>
            </a:r>
            <a:r>
              <a:rPr lang="en-US" sz="2400"/>
              <a:t> e </a:t>
            </a:r>
            <a:r>
              <a:rPr lang="en-US" sz="2400" b="1" i="1">
                <a:solidFill>
                  <a:schemeClr val="bg2"/>
                </a:solidFill>
              </a:rPr>
              <a:t>mutação</a:t>
            </a:r>
            <a:r>
              <a:rPr 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e">
  <a:themeElements>
    <a:clrScheme name="Quadran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501</TotalTime>
  <Words>1449</Words>
  <Application>Microsoft Office PowerPoint</Application>
  <PresentationFormat>Apresentação na tela (4:3)</PresentationFormat>
  <Paragraphs>240</Paragraphs>
  <Slides>41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Times New Roman</vt:lpstr>
      <vt:lpstr>Wingdings</vt:lpstr>
      <vt:lpstr>Symbol</vt:lpstr>
      <vt:lpstr>Quadrante</vt:lpstr>
      <vt:lpstr>Microsoft Equation 3.0</vt:lpstr>
      <vt:lpstr>Algoritmos Genéticos</vt:lpstr>
      <vt:lpstr> Algoritmos Genéticos –  Referência Básica da Aula</vt:lpstr>
      <vt:lpstr>Roteiro</vt:lpstr>
      <vt:lpstr>Introdução</vt:lpstr>
      <vt:lpstr>Otimização - Definição</vt:lpstr>
      <vt:lpstr>Otimização - Exemplo</vt:lpstr>
      <vt:lpstr>Otimização - Dificuldades</vt:lpstr>
      <vt:lpstr>Algoritmos Genéticos</vt:lpstr>
      <vt:lpstr>Algoritmos Genéticos</vt:lpstr>
      <vt:lpstr>Algoritmos Genéticos</vt:lpstr>
      <vt:lpstr>Algoritmos Genéticos</vt:lpstr>
      <vt:lpstr>Representação de Indivíduos</vt:lpstr>
      <vt:lpstr>Representação Binária</vt:lpstr>
      <vt:lpstr>Representação Binária - Exemplo</vt:lpstr>
      <vt:lpstr>Representação Real</vt:lpstr>
      <vt:lpstr>Seleção</vt:lpstr>
      <vt:lpstr>Seleção – Roda da Roleta</vt:lpstr>
      <vt:lpstr>Seleção – Roda da Roleta</vt:lpstr>
      <vt:lpstr>Seleção por Torneio</vt:lpstr>
      <vt:lpstr> Operadores Genéticos</vt:lpstr>
      <vt:lpstr> Operador Crossover –  Representação Binária</vt:lpstr>
      <vt:lpstr> Operador Crossover –  Representação Binária</vt:lpstr>
      <vt:lpstr> Operador Crossover –  Representação Binária</vt:lpstr>
      <vt:lpstr> Operador Crossover –  Representação Real</vt:lpstr>
      <vt:lpstr> Operador Crossover –  Representação Real</vt:lpstr>
      <vt:lpstr> Operador Crossover –  Representação Real</vt:lpstr>
      <vt:lpstr> Operador Crossover</vt:lpstr>
      <vt:lpstr> Operador Mutação –  Representação Binária</vt:lpstr>
      <vt:lpstr> Operador Mutação –  Representação Real</vt:lpstr>
      <vt:lpstr> Operador Mutação –  Representação Real</vt:lpstr>
      <vt:lpstr> Algoritmos Genéticos –  Observações Importantes</vt:lpstr>
      <vt:lpstr> Algoritmos Genéticos –  Observações Importantes</vt:lpstr>
      <vt:lpstr> Algoritmos Genéticos –  Observações Importantes</vt:lpstr>
      <vt:lpstr> Algoritmos Genéticos –  Observações Importantes</vt:lpstr>
      <vt:lpstr>Algoritmos Genéticos</vt:lpstr>
      <vt:lpstr>O Problema</vt:lpstr>
      <vt:lpstr>Representação</vt:lpstr>
      <vt:lpstr>Crossover</vt:lpstr>
      <vt:lpstr>Crossover</vt:lpstr>
      <vt:lpstr>Mutação</vt:lpstr>
      <vt:lpstr> Algoritmos Genéticos –  Referência Básica da Aula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 Genéticos</dc:title>
  <dc:creator>Ricardo</dc:creator>
  <cp:lastModifiedBy>fab</cp:lastModifiedBy>
  <cp:revision>85</cp:revision>
  <cp:lastPrinted>1601-01-01T00:00:00Z</cp:lastPrinted>
  <dcterms:created xsi:type="dcterms:W3CDTF">2009-03-23T13:17:19Z</dcterms:created>
  <dcterms:modified xsi:type="dcterms:W3CDTF">2018-04-17T15:50:00Z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