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9"/>
  </p:notesMasterIdLst>
  <p:handoutMasterIdLst>
    <p:handoutMasterId r:id="rId40"/>
  </p:handoutMasterIdLst>
  <p:sldIdLst>
    <p:sldId id="364" r:id="rId2"/>
    <p:sldId id="257" r:id="rId3"/>
    <p:sldId id="474" r:id="rId4"/>
    <p:sldId id="475" r:id="rId5"/>
    <p:sldId id="476" r:id="rId6"/>
    <p:sldId id="477" r:id="rId7"/>
    <p:sldId id="478" r:id="rId8"/>
    <p:sldId id="479" r:id="rId9"/>
    <p:sldId id="480" r:id="rId10"/>
    <p:sldId id="481" r:id="rId11"/>
    <p:sldId id="482" r:id="rId12"/>
    <p:sldId id="483" r:id="rId13"/>
    <p:sldId id="484" r:id="rId14"/>
    <p:sldId id="485" r:id="rId15"/>
    <p:sldId id="486" r:id="rId16"/>
    <p:sldId id="487" r:id="rId17"/>
    <p:sldId id="488" r:id="rId18"/>
    <p:sldId id="489" r:id="rId19"/>
    <p:sldId id="490" r:id="rId20"/>
    <p:sldId id="491" r:id="rId21"/>
    <p:sldId id="492" r:id="rId22"/>
    <p:sldId id="493" r:id="rId23"/>
    <p:sldId id="494" r:id="rId24"/>
    <p:sldId id="495" r:id="rId25"/>
    <p:sldId id="496" r:id="rId26"/>
    <p:sldId id="497" r:id="rId27"/>
    <p:sldId id="498" r:id="rId28"/>
    <p:sldId id="499" r:id="rId29"/>
    <p:sldId id="464" r:id="rId30"/>
    <p:sldId id="465" r:id="rId31"/>
    <p:sldId id="466" r:id="rId32"/>
    <p:sldId id="467" r:id="rId33"/>
    <p:sldId id="468" r:id="rId34"/>
    <p:sldId id="469" r:id="rId35"/>
    <p:sldId id="470" r:id="rId36"/>
    <p:sldId id="471" r:id="rId37"/>
    <p:sldId id="473" r:id="rId38"/>
  </p:sldIdLst>
  <p:sldSz cx="9144000" cy="6858000" type="screen4x3"/>
  <p:notesSz cx="6829425" cy="92297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0000"/>
    <a:srgbClr val="06070E"/>
    <a:srgbClr val="CCECFF"/>
    <a:srgbClr val="33CCFF"/>
    <a:srgbClr val="FFCC66"/>
    <a:srgbClr val="FFDFDF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75" autoAdjust="0"/>
    <p:restoredTop sz="93197" autoAdjust="0"/>
  </p:normalViewPr>
  <p:slideViewPr>
    <p:cSldViewPr>
      <p:cViewPr>
        <p:scale>
          <a:sx n="70" d="100"/>
          <a:sy n="70" d="100"/>
        </p:scale>
        <p:origin x="-1860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42346CA-5916-4284-9740-43C9260C40C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922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fld id="{953FABE9-4262-4E1F-BC77-79EACF9CBB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5F548B-0077-4531-BDAE-4DFD233CE03F}" type="slidenum">
              <a:rPr lang="pt-BR" smtClean="0"/>
              <a:pPr/>
              <a:t>30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9931E-03DE-4AAF-BB07-D984308A95C5}" type="slidenum">
              <a:rPr lang="pt-BR" smtClean="0"/>
              <a:pPr/>
              <a:t>32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3694CE-6472-4360-B821-E2C2540F5EA0}" type="slidenum">
              <a:rPr lang="pt-BR" smtClean="0"/>
              <a:pPr/>
              <a:t>33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2A059-9F6A-4318-9678-5D571686754E}" type="slidenum">
              <a:rPr lang="pt-BR" smtClean="0"/>
              <a:pPr/>
              <a:t>34</a:t>
            </a:fld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92C72D-7004-4F1F-B597-DD8C59741884}" type="slidenum">
              <a:rPr lang="pt-BR" smtClean="0"/>
              <a:pPr/>
              <a:t>35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2FBB58-F1B4-44A6-BE5E-A22E6C8C7A7E}" type="slidenum">
              <a:rPr lang="pt-BR" smtClean="0"/>
              <a:pPr/>
              <a:t>36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</p:grpSp>
      </p:grpSp>
      <p:sp>
        <p:nvSpPr>
          <p:cNvPr id="1362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3626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5AECB-17A6-4361-BE1E-53C7798F93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18E5D-1EFA-4FCA-B74C-109329FB11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76200"/>
            <a:ext cx="2000250" cy="59436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5848350" cy="59436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1FCF4-D5B1-4081-9FD5-C672C3D7D7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ítulo e texto em cima do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77724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8200" y="4038600"/>
            <a:ext cx="77724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D1208-9D72-406D-838C-AD3901DDAD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53E12-904D-42C7-B088-531693F765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43EAA-8D2C-41A4-B73F-18CEB23414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D15FF-A424-4341-A02F-1122C4EDEE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FA05D-4CF6-4C88-A959-B3C536A502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4DCB4-D3FC-4784-AF67-D60176C43B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15E18-A0F2-439D-A3E9-4EF43FAE5C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50C1D-8A10-4760-9F5E-F76D1E51FC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1077D-B9BE-4DB6-B080-09292FBC7D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2056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063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3517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</p:grpSp>
          <p:grpSp>
            <p:nvGrpSpPr>
              <p:cNvPr id="2064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3519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</p:grpSp>
        </p:grpSp>
        <p:sp>
          <p:nvSpPr>
            <p:cNvPr id="13522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Tahoma" pitchFamily="34" charset="0"/>
              </a:endParaRPr>
            </a:p>
          </p:txBody>
        </p:sp>
        <p:sp>
          <p:nvSpPr>
            <p:cNvPr id="13522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Tahoma" pitchFamily="34" charset="0"/>
              </a:endParaRPr>
            </a:p>
          </p:txBody>
        </p:sp>
        <p:grpSp>
          <p:nvGrpSpPr>
            <p:cNvPr id="2059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3522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3522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3523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</p:grpSp>
      </p:grpSp>
      <p:sp>
        <p:nvSpPr>
          <p:cNvPr id="2051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2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3523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523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52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95641C5A-A958-4B06-B1C0-E495B30BF7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72ED6E-3C09-441C-9C03-DA8F23AA838E}" type="slidenum">
              <a:rPr lang="pt-BR" smtClean="0">
                <a:latin typeface="Tahoma" charset="0"/>
              </a:rPr>
              <a:pPr/>
              <a:t>1</a:t>
            </a:fld>
            <a:endParaRPr lang="pt-BR" smtClean="0">
              <a:latin typeface="Tahoma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628775"/>
            <a:ext cx="7772400" cy="998538"/>
          </a:xfrm>
        </p:spPr>
        <p:txBody>
          <a:bodyPr/>
          <a:lstStyle/>
          <a:p>
            <a:pPr eaLnBrk="1" hangingPunct="1"/>
            <a:r>
              <a:rPr lang="pt-BR" smtClean="0"/>
              <a:t>Introdução aos Agentes Inteligentes</a:t>
            </a:r>
          </a:p>
        </p:txBody>
      </p:sp>
      <p:sp>
        <p:nvSpPr>
          <p:cNvPr id="41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7037388" cy="2135187"/>
          </a:xfrm>
        </p:spPr>
        <p:txBody>
          <a:bodyPr/>
          <a:lstStyle/>
          <a:p>
            <a:pPr eaLnBrk="1" hangingPunct="1"/>
            <a:r>
              <a:rPr lang="pt-BR" sz="2400" dirty="0" smtClean="0"/>
              <a:t>Representação do Conhecimento Baseada em Lógica de 1ª ordem</a:t>
            </a:r>
          </a:p>
          <a:p>
            <a:pPr eaLnBrk="1" hangingPunct="1"/>
            <a:r>
              <a:rPr lang="pt-BR" sz="2400" dirty="0" smtClean="0"/>
              <a:t>Aula resumida...</a:t>
            </a:r>
          </a:p>
          <a:p>
            <a:pPr algn="r" eaLnBrk="1" hangingPunct="1">
              <a:spcBef>
                <a:spcPts val="0"/>
              </a:spcBef>
            </a:pPr>
            <a:r>
              <a:rPr lang="pt-BR" sz="2400" dirty="0" smtClean="0"/>
              <a:t>Flávia </a:t>
            </a:r>
            <a:r>
              <a:rPr lang="pt-BR" sz="2400" dirty="0" smtClean="0"/>
              <a:t>Barros</a:t>
            </a:r>
          </a:p>
          <a:p>
            <a:pPr algn="r" eaLnBrk="1" hangingPunct="1">
              <a:spcBef>
                <a:spcPts val="0"/>
              </a:spcBef>
            </a:pPr>
            <a:r>
              <a:rPr lang="pt-BR" sz="2400" dirty="0" smtClean="0"/>
              <a:t>Ricardo Prudêncio</a:t>
            </a: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4D4277-AB88-45C9-925B-4D561C6B27C0}" type="slidenum">
              <a:rPr lang="pt-BR" smtClean="0">
                <a:latin typeface="Tahoma" charset="0"/>
              </a:rPr>
              <a:pPr/>
              <a:t>10</a:t>
            </a:fld>
            <a:endParaRPr lang="pt-BR" smtClean="0">
              <a:latin typeface="Tahoma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57213"/>
            <a:ext cx="7772400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LPO: Sintaxe</a:t>
            </a:r>
          </a:p>
        </p:txBody>
      </p:sp>
      <p:sp>
        <p:nvSpPr>
          <p:cNvPr id="122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36550" y="1676400"/>
            <a:ext cx="8496300" cy="4876800"/>
          </a:xfrm>
          <a:noFill/>
        </p:spPr>
        <p:txBody>
          <a:bodyPr lIns="90488" tIns="44450" rIns="90488" bIns="44450"/>
          <a:lstStyle/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1800" smtClean="0"/>
              <a:t>Sentença </a:t>
            </a:r>
            <a:r>
              <a:rPr lang="pt-BR" sz="1800" smtClean="0">
                <a:latin typeface="Symbol" pitchFamily="18" charset="2"/>
              </a:rPr>
              <a:t>®</a:t>
            </a:r>
            <a:r>
              <a:rPr lang="pt-BR" sz="1800" smtClean="0"/>
              <a:t> SentençaAtômica | Sentença Conectivo Sentença 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1800" smtClean="0"/>
              <a:t>			   | Quantificador Variável,... Sentença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1800" smtClean="0"/>
              <a:t>			   | </a:t>
            </a:r>
            <a:r>
              <a:rPr lang="pt-BR" sz="1800" smtClean="0">
                <a:latin typeface="Symbol" pitchFamily="18" charset="2"/>
              </a:rPr>
              <a:t>Ø</a:t>
            </a:r>
            <a:r>
              <a:rPr lang="pt-BR" sz="1800" smtClean="0"/>
              <a:t> Sentença | (Sentença)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1800" smtClean="0"/>
              <a:t>SentençaAtômica </a:t>
            </a:r>
            <a:r>
              <a:rPr lang="pt-BR" sz="1800" smtClean="0">
                <a:latin typeface="Symbol" pitchFamily="18" charset="2"/>
              </a:rPr>
              <a:t>®</a:t>
            </a:r>
            <a:r>
              <a:rPr lang="pt-BR" sz="1800" smtClean="0"/>
              <a:t> Predicado(Termo,...) | Termo = Termo | Verdade | Falso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1800" smtClean="0"/>
              <a:t>Termo </a:t>
            </a:r>
            <a:r>
              <a:rPr lang="pt-BR" sz="1800" smtClean="0">
                <a:latin typeface="Symbol" pitchFamily="18" charset="2"/>
              </a:rPr>
              <a:t>® </a:t>
            </a:r>
            <a:r>
              <a:rPr lang="pt-BR" sz="1800" smtClean="0"/>
              <a:t>Função(Termo,...)  | Constante  |  Variável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1800" smtClean="0"/>
              <a:t>Conectivo </a:t>
            </a:r>
            <a:r>
              <a:rPr lang="pt-BR" sz="1800" smtClean="0">
                <a:latin typeface="Symbol" pitchFamily="18" charset="2"/>
              </a:rPr>
              <a:t>® </a:t>
            </a:r>
            <a:r>
              <a:rPr lang="pt-BR" sz="1800" smtClean="0"/>
              <a:t> </a:t>
            </a:r>
            <a:r>
              <a:rPr lang="pt-BR" sz="1800" smtClean="0">
                <a:latin typeface="Symbol" pitchFamily="18" charset="2"/>
              </a:rPr>
              <a:t>Ù | Ú | Þ | Û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1800" smtClean="0"/>
              <a:t>Quantificador  </a:t>
            </a:r>
            <a:r>
              <a:rPr lang="pt-BR" sz="1800" smtClean="0">
                <a:latin typeface="Symbol" pitchFamily="18" charset="2"/>
              </a:rPr>
              <a:t>®  " |  $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1800" smtClean="0"/>
              <a:t>Constante </a:t>
            </a:r>
            <a:r>
              <a:rPr lang="pt-BR" sz="1800" smtClean="0">
                <a:latin typeface="Symbol" pitchFamily="18" charset="2"/>
              </a:rPr>
              <a:t>® </a:t>
            </a:r>
            <a:r>
              <a:rPr lang="pt-BR" sz="1800" smtClean="0"/>
              <a:t>A | X | João | ...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1800" smtClean="0"/>
              <a:t>Variável </a:t>
            </a:r>
            <a:r>
              <a:rPr lang="pt-BR" sz="1800" smtClean="0">
                <a:latin typeface="Symbol" pitchFamily="18" charset="2"/>
              </a:rPr>
              <a:t>® </a:t>
            </a:r>
            <a:r>
              <a:rPr lang="pt-BR" sz="1800" smtClean="0"/>
              <a:t>a | x | s | ...	(letras minúsculas)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1800" smtClean="0"/>
              <a:t>Predicado </a:t>
            </a:r>
            <a:r>
              <a:rPr lang="pt-BR" sz="1800" smtClean="0">
                <a:latin typeface="Symbol" pitchFamily="18" charset="2"/>
              </a:rPr>
              <a:t>® </a:t>
            </a:r>
            <a:r>
              <a:rPr lang="pt-BR" sz="1800" smtClean="0"/>
              <a:t>Vermelho | Tem-cor | IrmãoDe | ...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1800" smtClean="0"/>
              <a:t>Função </a:t>
            </a:r>
            <a:r>
              <a:rPr lang="pt-BR" sz="1800" smtClean="0">
                <a:latin typeface="Symbol" pitchFamily="18" charset="2"/>
              </a:rPr>
              <a:t>® </a:t>
            </a:r>
            <a:r>
              <a:rPr lang="pt-BR" sz="1800" smtClean="0"/>
              <a:t>Mãe |  MelhorAmigo | ...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15E3BB-0DB5-48FE-9A23-FE9C0291289E}" type="slidenum">
              <a:rPr lang="pt-BR" smtClean="0">
                <a:latin typeface="Tahoma" charset="0"/>
              </a:rPr>
              <a:pPr/>
              <a:t>11</a:t>
            </a:fld>
            <a:endParaRPr lang="pt-BR" smtClean="0">
              <a:latin typeface="Tahoma" charset="0"/>
            </a:endParaRPr>
          </a:p>
        </p:txBody>
      </p:sp>
      <p:sp>
        <p:nvSpPr>
          <p:cNvPr id="13315" name="Rectangle 8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90600"/>
          </a:xfrm>
        </p:spPr>
        <p:txBody>
          <a:bodyPr/>
          <a:lstStyle/>
          <a:p>
            <a:pPr eaLnBrk="1" hangingPunct="1"/>
            <a:r>
              <a:rPr lang="pt-BR" smtClean="0"/>
              <a:t>LPO: Semântica</a:t>
            </a:r>
          </a:p>
        </p:txBody>
      </p:sp>
      <p:sp>
        <p:nvSpPr>
          <p:cNvPr id="13316" name="Rectangle 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72400" cy="4572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sz="2800" smtClean="0">
                <a:solidFill>
                  <a:srgbClr val="990099"/>
                </a:solidFill>
              </a:rPr>
              <a:t>Constantes  e Variáveis</a:t>
            </a:r>
            <a:r>
              <a:rPr lang="pt-BR" sz="2800" smtClean="0"/>
              <a:t> denotam </a:t>
            </a:r>
            <a:r>
              <a:rPr lang="pt-BR" sz="2800" smtClean="0">
                <a:solidFill>
                  <a:srgbClr val="990099"/>
                </a:solidFill>
              </a:rPr>
              <a:t>Objetos</a:t>
            </a:r>
            <a:r>
              <a:rPr lang="pt-BR" sz="2800" smtClean="0"/>
              <a:t>: </a:t>
            </a:r>
          </a:p>
          <a:p>
            <a:pPr lvl="1" eaLnBrk="1" hangingPunct="1"/>
            <a:r>
              <a:rPr lang="pt-BR" sz="2400" smtClean="0"/>
              <a:t>ex. João, aluno, cadeira, estrela...</a:t>
            </a:r>
          </a:p>
          <a:p>
            <a:pPr lvl="1" eaLnBrk="1" hangingPunct="1">
              <a:spcBef>
                <a:spcPct val="25000"/>
              </a:spcBef>
            </a:pPr>
            <a:r>
              <a:rPr lang="pt-BR" sz="2400" smtClean="0"/>
              <a:t>uma</a:t>
            </a:r>
            <a:r>
              <a:rPr lang="pt-BR" sz="2400" i="1" smtClean="0"/>
              <a:t> </a:t>
            </a:r>
            <a:r>
              <a:rPr lang="pt-BR" sz="2400" smtClean="0">
                <a:solidFill>
                  <a:srgbClr val="990099"/>
                </a:solidFill>
              </a:rPr>
              <a:t>interpretação</a:t>
            </a:r>
            <a:r>
              <a:rPr lang="pt-BR" sz="2400" smtClean="0"/>
              <a:t> especifica a que objeto no mundo cada constante e cada variável livre se refere. </a:t>
            </a:r>
          </a:p>
          <a:p>
            <a:pPr lvl="1" eaLnBrk="1" hangingPunct="1">
              <a:spcBef>
                <a:spcPct val="25000"/>
              </a:spcBef>
            </a:pPr>
            <a:r>
              <a:rPr lang="pt-BR" sz="2400" smtClean="0"/>
              <a:t>o mesmo objeto pode ser referenciado por mais de um símbolo:</a:t>
            </a:r>
          </a:p>
          <a:p>
            <a:pPr lvl="2" eaLnBrk="1" hangingPunct="1">
              <a:lnSpc>
                <a:spcPct val="110000"/>
              </a:lnSpc>
            </a:pPr>
            <a:r>
              <a:rPr lang="pt-BR" sz="2000" smtClean="0"/>
              <a:t> ex. “Vênus”  e “A estrela Dalva”  referem-se ao mesmo objeto (planeta) no universo.</a:t>
            </a:r>
          </a:p>
          <a:p>
            <a:pPr lvl="2" eaLnBrk="1" hangingPunct="1">
              <a:lnSpc>
                <a:spcPct val="110000"/>
              </a:lnSpc>
            </a:pPr>
            <a:endParaRPr lang="pt-BR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29B5EB-ED91-4D1F-B6DB-7B199746803E}" type="slidenum">
              <a:rPr lang="pt-BR" smtClean="0">
                <a:latin typeface="Tahoma" charset="0"/>
              </a:rPr>
              <a:pPr/>
              <a:t>12</a:t>
            </a:fld>
            <a:endParaRPr lang="pt-BR" smtClean="0">
              <a:latin typeface="Tahoma" charset="0"/>
            </a:endParaRPr>
          </a:p>
        </p:txBody>
      </p:sp>
      <p:sp>
        <p:nvSpPr>
          <p:cNvPr id="14339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LPO: Semântica</a:t>
            </a:r>
          </a:p>
        </p:txBody>
      </p:sp>
      <p:sp>
        <p:nvSpPr>
          <p:cNvPr id="14340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sz="2800" smtClean="0">
                <a:solidFill>
                  <a:srgbClr val="990099"/>
                </a:solidFill>
              </a:rPr>
              <a:t>Predicados</a:t>
            </a:r>
            <a:r>
              <a:rPr lang="pt-BR" sz="2800" smtClean="0"/>
              <a:t> denotam </a:t>
            </a:r>
            <a:r>
              <a:rPr lang="pt-BR" sz="2800" smtClean="0">
                <a:solidFill>
                  <a:srgbClr val="990099"/>
                </a:solidFill>
              </a:rPr>
              <a:t>Propriedades e Relações</a:t>
            </a:r>
            <a:r>
              <a:rPr lang="pt-BR" sz="2800" smtClean="0"/>
              <a:t>: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400" smtClean="0"/>
              <a:t>uma </a:t>
            </a:r>
            <a:r>
              <a:rPr lang="pt-BR" sz="2400" smtClean="0">
                <a:solidFill>
                  <a:srgbClr val="990099"/>
                </a:solidFill>
              </a:rPr>
              <a:t>interpretação</a:t>
            </a:r>
            <a:r>
              <a:rPr lang="pt-BR" sz="2400" smtClean="0"/>
              <a:t> especifica a que propriedade (predicado unário) ou relação no mundo o predicado se refere:</a:t>
            </a:r>
          </a:p>
          <a:p>
            <a:pPr lvl="2" eaLnBrk="1" hangingPunct="1">
              <a:lnSpc>
                <a:spcPct val="110000"/>
              </a:lnSpc>
            </a:pPr>
            <a:r>
              <a:rPr lang="pt-BR" sz="2000" smtClean="0"/>
              <a:t>ex.,</a:t>
            </a:r>
            <a:r>
              <a:rPr lang="pt-BR" sz="2000" smtClean="0">
                <a:solidFill>
                  <a:srgbClr val="800080"/>
                </a:solidFill>
              </a:rPr>
              <a:t> irmão</a:t>
            </a:r>
            <a:r>
              <a:rPr lang="pt-BR" sz="2000" smtClean="0"/>
              <a:t>  = predicado binário que se refere à relação de irmandade: </a:t>
            </a:r>
            <a:r>
              <a:rPr lang="pt-BR" sz="2000" smtClean="0">
                <a:solidFill>
                  <a:srgbClr val="800080"/>
                </a:solidFill>
              </a:rPr>
              <a:t>Irmão</a:t>
            </a:r>
            <a:r>
              <a:rPr lang="pt-BR" sz="2000" smtClean="0"/>
              <a:t>(Caetano, Betânia )</a:t>
            </a:r>
          </a:p>
          <a:p>
            <a:pPr lvl="2" eaLnBrk="1" hangingPunct="1">
              <a:lnSpc>
                <a:spcPct val="110000"/>
              </a:lnSpc>
            </a:pPr>
            <a:r>
              <a:rPr lang="pt-BR" sz="2000" smtClean="0"/>
              <a:t>ex. </a:t>
            </a:r>
            <a:r>
              <a:rPr lang="pt-BR" sz="2000" smtClean="0">
                <a:solidFill>
                  <a:srgbClr val="800080"/>
                </a:solidFill>
              </a:rPr>
              <a:t>Feio</a:t>
            </a:r>
            <a:r>
              <a:rPr lang="pt-BR" sz="2000" smtClean="0"/>
              <a:t>(Maguila) - faz referência à propriedade ser feio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D9CAB7-A50A-46D9-AC4F-8A08E607169B}" type="slidenum">
              <a:rPr lang="pt-BR" smtClean="0">
                <a:latin typeface="Tahoma" charset="0"/>
              </a:rPr>
              <a:pPr/>
              <a:t>13</a:t>
            </a:fld>
            <a:endParaRPr lang="pt-BR" smtClean="0">
              <a:latin typeface="Tahoma" charset="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LPO: Semântica</a:t>
            </a:r>
          </a:p>
        </p:txBody>
      </p:sp>
      <p:sp>
        <p:nvSpPr>
          <p:cNvPr id="1536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72400" cy="4921250"/>
          </a:xfrm>
        </p:spPr>
        <p:txBody>
          <a:bodyPr/>
          <a:lstStyle/>
          <a:p>
            <a:pPr eaLnBrk="1" hangingPunct="1"/>
            <a:r>
              <a:rPr lang="pt-BR" sz="2800" smtClean="0">
                <a:solidFill>
                  <a:srgbClr val="990099"/>
                </a:solidFill>
              </a:rPr>
              <a:t>Funções</a:t>
            </a:r>
            <a:r>
              <a:rPr lang="pt-BR" sz="2800" smtClean="0"/>
              <a:t> denotam </a:t>
            </a:r>
            <a:r>
              <a:rPr lang="pt-BR" sz="2800" smtClean="0">
                <a:solidFill>
                  <a:srgbClr val="990099"/>
                </a:solidFill>
              </a:rPr>
              <a:t>Relações Funcionais</a:t>
            </a:r>
            <a:r>
              <a:rPr lang="pt-BR" sz="2800" smtClean="0"/>
              <a:t>: </a:t>
            </a:r>
          </a:p>
          <a:p>
            <a:pPr lvl="1" eaLnBrk="1" hangingPunct="1"/>
            <a:r>
              <a:rPr lang="pt-BR" sz="2400" smtClean="0"/>
              <a:t>ligam um objeto (ou mais) a um único objeto no mundo</a:t>
            </a:r>
          </a:p>
          <a:p>
            <a:pPr eaLnBrk="1" hangingPunct="1">
              <a:spcBef>
                <a:spcPct val="25000"/>
              </a:spcBef>
            </a:pPr>
            <a:r>
              <a:rPr lang="pt-BR" sz="2800" smtClean="0"/>
              <a:t>Uma </a:t>
            </a:r>
            <a:r>
              <a:rPr lang="pt-BR" sz="2800" smtClean="0">
                <a:solidFill>
                  <a:srgbClr val="990099"/>
                </a:solidFill>
              </a:rPr>
              <a:t>interpretação</a:t>
            </a:r>
            <a:r>
              <a:rPr lang="pt-BR" sz="2800" smtClean="0"/>
              <a:t> especifica </a:t>
            </a:r>
          </a:p>
          <a:p>
            <a:pPr lvl="1" eaLnBrk="1" hangingPunct="1">
              <a:spcBef>
                <a:spcPct val="25000"/>
              </a:spcBef>
            </a:pPr>
            <a:r>
              <a:rPr lang="pt-BR" sz="2400" smtClean="0"/>
              <a:t>que </a:t>
            </a:r>
            <a:r>
              <a:rPr lang="pt-BR" sz="2400" smtClean="0">
                <a:solidFill>
                  <a:srgbClr val="990099"/>
                </a:solidFill>
              </a:rPr>
              <a:t>relação funcional</a:t>
            </a:r>
            <a:r>
              <a:rPr lang="pt-BR" sz="2400" smtClean="0"/>
              <a:t> no mundo é referida pelo </a:t>
            </a:r>
            <a:r>
              <a:rPr lang="pt-BR" sz="2400" smtClean="0">
                <a:solidFill>
                  <a:srgbClr val="990099"/>
                </a:solidFill>
              </a:rPr>
              <a:t>símbolo da função</a:t>
            </a:r>
            <a:r>
              <a:rPr lang="pt-BR" sz="2400" smtClean="0"/>
              <a:t>, e </a:t>
            </a:r>
          </a:p>
          <a:p>
            <a:pPr lvl="1" eaLnBrk="1" hangingPunct="1">
              <a:spcBef>
                <a:spcPct val="25000"/>
              </a:spcBef>
            </a:pPr>
            <a:r>
              <a:rPr lang="pt-BR" sz="2400" smtClean="0"/>
              <a:t>que </a:t>
            </a:r>
            <a:r>
              <a:rPr lang="pt-BR" sz="2400" smtClean="0">
                <a:solidFill>
                  <a:srgbClr val="990099"/>
                </a:solidFill>
              </a:rPr>
              <a:t>objetos</a:t>
            </a:r>
            <a:r>
              <a:rPr lang="pt-BR" sz="2400" smtClean="0"/>
              <a:t> são referidos pelos </a:t>
            </a:r>
            <a:r>
              <a:rPr lang="pt-BR" sz="2400" smtClean="0">
                <a:solidFill>
                  <a:srgbClr val="990099"/>
                </a:solidFill>
              </a:rPr>
              <a:t>termos</a:t>
            </a:r>
            <a:r>
              <a:rPr lang="pt-BR" sz="2400" smtClean="0"/>
              <a:t> que são seus </a:t>
            </a:r>
            <a:r>
              <a:rPr lang="pt-BR" sz="2400" smtClean="0">
                <a:solidFill>
                  <a:srgbClr val="990099"/>
                </a:solidFill>
              </a:rPr>
              <a:t>argumentos</a:t>
            </a:r>
            <a:endParaRPr lang="pt-BR" sz="2400" smtClean="0"/>
          </a:p>
          <a:p>
            <a:pPr lvl="2" eaLnBrk="1" hangingPunct="1"/>
            <a:r>
              <a:rPr lang="pt-BR" sz="2000" smtClean="0">
                <a:solidFill>
                  <a:srgbClr val="990099"/>
                </a:solidFill>
              </a:rPr>
              <a:t>Termos</a:t>
            </a:r>
            <a:r>
              <a:rPr lang="pt-BR" sz="2000" smtClean="0"/>
              <a:t> denotam </a:t>
            </a:r>
            <a:r>
              <a:rPr lang="pt-BR" sz="2000" smtClean="0">
                <a:solidFill>
                  <a:srgbClr val="990099"/>
                </a:solidFill>
              </a:rPr>
              <a:t>Objetos</a:t>
            </a:r>
            <a:r>
              <a:rPr lang="pt-BR" sz="2000" smtClean="0"/>
              <a:t>: </a:t>
            </a:r>
          </a:p>
          <a:p>
            <a:pPr lvl="3" eaLnBrk="1" hangingPunct="1"/>
            <a:r>
              <a:rPr lang="pt-BR" smtClean="0"/>
              <a:t>são constantes, variáveis ou funções.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6ABBC-1F5C-489C-929B-3C8BE48AE35C}" type="slidenum">
              <a:rPr lang="pt-BR" smtClean="0">
                <a:latin typeface="Tahoma" charset="0"/>
              </a:rPr>
              <a:pPr/>
              <a:t>14</a:t>
            </a:fld>
            <a:endParaRPr lang="pt-BR" smtClean="0">
              <a:latin typeface="Tahoma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LPO: Semântica</a:t>
            </a:r>
          </a:p>
        </p:txBody>
      </p:sp>
      <p:sp>
        <p:nvSpPr>
          <p:cNvPr id="1638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72400" cy="4495800"/>
          </a:xfrm>
        </p:spPr>
        <p:txBody>
          <a:bodyPr/>
          <a:lstStyle/>
          <a:p>
            <a:pPr eaLnBrk="1" hangingPunct="1"/>
            <a:r>
              <a:rPr lang="pt-BR" sz="2800" smtClean="0">
                <a:solidFill>
                  <a:srgbClr val="990099"/>
                </a:solidFill>
              </a:rPr>
              <a:t>Funções</a:t>
            </a:r>
            <a:r>
              <a:rPr lang="pt-BR" sz="2800" smtClean="0"/>
              <a:t> denotam </a:t>
            </a:r>
            <a:r>
              <a:rPr lang="pt-BR" sz="2800" smtClean="0">
                <a:solidFill>
                  <a:srgbClr val="990099"/>
                </a:solidFill>
              </a:rPr>
              <a:t>Relações Funcionais</a:t>
            </a:r>
            <a:r>
              <a:rPr lang="pt-BR" sz="2800" smtClean="0"/>
              <a:t>: </a:t>
            </a:r>
          </a:p>
          <a:p>
            <a:pPr lvl="1" eaLnBrk="1" hangingPunct="1"/>
            <a:r>
              <a:rPr lang="pt-BR" sz="2400" smtClean="0"/>
              <a:t>Exemplos: </a:t>
            </a:r>
          </a:p>
          <a:p>
            <a:pPr lvl="2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pt-BR" sz="2000" smtClean="0">
                <a:solidFill>
                  <a:srgbClr val="800080"/>
                </a:solidFill>
              </a:rPr>
              <a:t>1) Mãe(Roberto Carlos) -&gt; LadyLaura</a:t>
            </a:r>
          </a:p>
          <a:p>
            <a:pPr lvl="2" eaLnBrk="1" hangingPunct="1">
              <a:lnSpc>
                <a:spcPct val="120000"/>
              </a:lnSpc>
            </a:pPr>
            <a:r>
              <a:rPr lang="pt-BR" sz="2000" smtClean="0"/>
              <a:t>função que devolve o nome da mãe do seu argumento</a:t>
            </a:r>
          </a:p>
          <a:p>
            <a:pPr lvl="2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pt-BR" sz="2000" smtClean="0">
                <a:solidFill>
                  <a:srgbClr val="800080"/>
                </a:solidFill>
              </a:rPr>
              <a:t>2) Nota(</a:t>
            </a:r>
            <a:r>
              <a:rPr lang="pt-BR" sz="2000" smtClean="0">
                <a:solidFill>
                  <a:srgbClr val="800080"/>
                </a:solidFill>
                <a:sym typeface="Symbol" pitchFamily="18" charset="2"/>
              </a:rPr>
              <a:t>Zezinho</a:t>
            </a:r>
            <a:r>
              <a:rPr lang="pt-BR" sz="2000" smtClean="0">
                <a:solidFill>
                  <a:srgbClr val="800080"/>
                </a:solidFill>
              </a:rPr>
              <a:t>) = 9</a:t>
            </a:r>
          </a:p>
          <a:p>
            <a:pPr lvl="2" eaLnBrk="1" hangingPunct="1">
              <a:lnSpc>
                <a:spcPct val="120000"/>
              </a:lnSpc>
            </a:pPr>
            <a:r>
              <a:rPr lang="pt-BR" sz="2000" smtClean="0"/>
              <a:t>devolve a nota do argumento Zezinho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68E1BB-C403-428F-9013-DB5302BA032B}" type="slidenum">
              <a:rPr lang="pt-BR" smtClean="0">
                <a:latin typeface="Tahoma" charset="0"/>
              </a:rPr>
              <a:pPr/>
              <a:t>15</a:t>
            </a:fld>
            <a:endParaRPr lang="pt-BR" smtClean="0">
              <a:latin typeface="Tahoma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LPO: Semântica</a:t>
            </a:r>
          </a:p>
        </p:txBody>
      </p:sp>
      <p:sp>
        <p:nvSpPr>
          <p:cNvPr id="174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14388" y="1892300"/>
            <a:ext cx="7772400" cy="3552825"/>
          </a:xfrm>
        </p:spPr>
        <p:txBody>
          <a:bodyPr/>
          <a:lstStyle/>
          <a:p>
            <a:r>
              <a:rPr lang="pt-BR" sz="2800" smtClean="0">
                <a:solidFill>
                  <a:srgbClr val="800080"/>
                </a:solidFill>
              </a:rPr>
              <a:t>Sentenças Atômicas</a:t>
            </a:r>
            <a:r>
              <a:rPr lang="pt-BR" sz="2800" smtClean="0"/>
              <a:t>: predicados + termos</a:t>
            </a:r>
          </a:p>
          <a:p>
            <a:pPr lvl="1">
              <a:spcBef>
                <a:spcPct val="25000"/>
              </a:spcBef>
              <a:buClr>
                <a:schemeClr val="accent2"/>
              </a:buClr>
            </a:pPr>
            <a:r>
              <a:rPr lang="pt-BR" sz="2400" smtClean="0"/>
              <a:t>o </a:t>
            </a:r>
            <a:r>
              <a:rPr lang="pt-BR" sz="2400" smtClean="0">
                <a:solidFill>
                  <a:srgbClr val="800080"/>
                </a:solidFill>
              </a:rPr>
              <a:t>valor-verdade</a:t>
            </a:r>
            <a:r>
              <a:rPr lang="pt-BR" sz="2400" smtClean="0"/>
              <a:t> de uma sentença depende da </a:t>
            </a:r>
            <a:r>
              <a:rPr lang="pt-BR" sz="2400" smtClean="0">
                <a:solidFill>
                  <a:srgbClr val="800080"/>
                </a:solidFill>
              </a:rPr>
              <a:t>interpretação</a:t>
            </a:r>
            <a:r>
              <a:rPr lang="pt-BR" sz="2400" smtClean="0"/>
              <a:t> e do </a:t>
            </a:r>
            <a:r>
              <a:rPr lang="pt-BR" sz="2400" smtClean="0">
                <a:solidFill>
                  <a:srgbClr val="800080"/>
                </a:solidFill>
              </a:rPr>
              <a:t>mundo</a:t>
            </a:r>
            <a:r>
              <a:rPr lang="pt-BR" sz="2400" smtClean="0"/>
              <a:t>.</a:t>
            </a:r>
          </a:p>
          <a:p>
            <a:pPr lvl="2">
              <a:lnSpc>
                <a:spcPct val="120000"/>
              </a:lnSpc>
              <a:spcBef>
                <a:spcPct val="0"/>
              </a:spcBef>
              <a:buClr>
                <a:schemeClr val="accent2"/>
              </a:buClr>
            </a:pPr>
            <a:r>
              <a:rPr lang="pt-BR" sz="2000" smtClean="0"/>
              <a:t>Irmão(Caetano, Betânia)</a:t>
            </a:r>
          </a:p>
          <a:p>
            <a:pPr lvl="3">
              <a:lnSpc>
                <a:spcPct val="120000"/>
              </a:lnSpc>
              <a:spcBef>
                <a:spcPct val="0"/>
              </a:spcBef>
              <a:buClr>
                <a:schemeClr val="accent2"/>
              </a:buClr>
            </a:pPr>
            <a:r>
              <a:rPr lang="pt-BR" smtClean="0"/>
              <a:t>termos simples</a:t>
            </a:r>
          </a:p>
          <a:p>
            <a:pPr lvl="2">
              <a:lnSpc>
                <a:spcPct val="120000"/>
              </a:lnSpc>
              <a:spcBef>
                <a:spcPct val="0"/>
              </a:spcBef>
              <a:buClr>
                <a:schemeClr val="accent2"/>
              </a:buClr>
            </a:pPr>
            <a:r>
              <a:rPr lang="pt-BR" sz="2000" smtClean="0"/>
              <a:t>Casados(PaiDe(Caetano),MãeDe(Betânia)) </a:t>
            </a:r>
          </a:p>
          <a:p>
            <a:pPr lvl="3">
              <a:lnSpc>
                <a:spcPct val="120000"/>
              </a:lnSpc>
              <a:spcBef>
                <a:spcPct val="0"/>
              </a:spcBef>
              <a:buClr>
                <a:schemeClr val="accent2"/>
              </a:buClr>
            </a:pPr>
            <a:r>
              <a:rPr lang="pt-BR" smtClean="0"/>
              <a:t>termos complexos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7DB881-7F35-4A06-BA55-0EFA017169B1}" type="slidenum">
              <a:rPr lang="pt-BR" smtClean="0">
                <a:latin typeface="Tahoma" charset="0"/>
              </a:rPr>
              <a:pPr/>
              <a:t>16</a:t>
            </a:fld>
            <a:endParaRPr lang="pt-BR" smtClean="0">
              <a:latin typeface="Tahoma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LPO: Semântica</a:t>
            </a:r>
          </a:p>
        </p:txBody>
      </p:sp>
      <p:sp>
        <p:nvSpPr>
          <p:cNvPr id="1843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72400" cy="4953000"/>
          </a:xfrm>
        </p:spPr>
        <p:txBody>
          <a:bodyPr/>
          <a:lstStyle/>
          <a:p>
            <a:r>
              <a:rPr lang="pt-BR" smtClean="0">
                <a:solidFill>
                  <a:srgbClr val="800080"/>
                </a:solidFill>
              </a:rPr>
              <a:t> </a:t>
            </a:r>
            <a:r>
              <a:rPr lang="pt-BR" sz="2800" smtClean="0">
                <a:solidFill>
                  <a:srgbClr val="800080"/>
                </a:solidFill>
              </a:rPr>
              <a:t>Sentenças Complexas</a:t>
            </a:r>
            <a:r>
              <a:rPr lang="pt-BR" sz="2800" smtClean="0"/>
              <a:t>:</a:t>
            </a:r>
          </a:p>
          <a:p>
            <a:pPr lvl="1">
              <a:spcBef>
                <a:spcPct val="25000"/>
              </a:spcBef>
              <a:buClr>
                <a:schemeClr val="accent2"/>
              </a:buClr>
            </a:pPr>
            <a:r>
              <a:rPr lang="pt-BR" sz="2400" smtClean="0"/>
              <a:t>usam conectivos e quantificadores</a:t>
            </a:r>
          </a:p>
          <a:p>
            <a:pPr lvl="1">
              <a:spcBef>
                <a:spcPct val="25000"/>
              </a:spcBef>
              <a:buClr>
                <a:schemeClr val="accent2"/>
              </a:buClr>
            </a:pPr>
            <a:r>
              <a:rPr lang="pt-BR" sz="2400" smtClean="0"/>
              <a:t>a semântica dessas sentenças é atribuída da mesma maneira que na lógica proposicional:</a:t>
            </a:r>
          </a:p>
          <a:p>
            <a:pPr lvl="2">
              <a:buClr>
                <a:schemeClr val="accent2"/>
              </a:buClr>
            </a:pPr>
            <a:r>
              <a:rPr lang="pt-BR" smtClean="0"/>
              <a:t>semântica dos conectivos + valor-verdade das sentenças individuais.</a:t>
            </a:r>
          </a:p>
          <a:p>
            <a:pPr lvl="2">
              <a:lnSpc>
                <a:spcPct val="120000"/>
              </a:lnSpc>
              <a:buClr>
                <a:schemeClr val="accent2"/>
              </a:buClr>
            </a:pPr>
            <a:r>
              <a:rPr lang="pt-BR" sz="2000" smtClean="0"/>
              <a:t>Irmão(Caetano, Betânia) </a:t>
            </a:r>
            <a:r>
              <a:rPr lang="pt-BR" sz="2000" smtClean="0">
                <a:latin typeface="Symbol" pitchFamily="18" charset="2"/>
              </a:rPr>
              <a:t>Ù </a:t>
            </a:r>
            <a:r>
              <a:rPr lang="pt-BR" sz="2000" smtClean="0"/>
              <a:t>Filho(Zeca,Caetano) =&gt; Tia(Betânia,Zeca)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1CC350-C8BD-4C3D-82CB-BB2A92323DEB}" type="slidenum">
              <a:rPr lang="pt-BR" smtClean="0">
                <a:latin typeface="Tahoma" charset="0"/>
              </a:rPr>
              <a:pPr/>
              <a:t>17</a:t>
            </a:fld>
            <a:endParaRPr lang="pt-BR" smtClean="0">
              <a:latin typeface="Tahoma" charset="0"/>
            </a:endParaRPr>
          </a:p>
        </p:txBody>
      </p:sp>
      <p:sp>
        <p:nvSpPr>
          <p:cNvPr id="19459" name="Rectangle 1030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LPO: Semântica</a:t>
            </a:r>
          </a:p>
        </p:txBody>
      </p:sp>
      <p:sp>
        <p:nvSpPr>
          <p:cNvPr id="19460" name="Rectangle 103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8101012" cy="4114800"/>
          </a:xfrm>
        </p:spPr>
        <p:txBody>
          <a:bodyPr/>
          <a:lstStyle/>
          <a:p>
            <a:pPr eaLnBrk="1" hangingPunct="1"/>
            <a:r>
              <a:rPr lang="pt-BR" sz="2800" smtClean="0"/>
              <a:t>Igualdade:</a:t>
            </a:r>
          </a:p>
          <a:p>
            <a:pPr lvl="1" eaLnBrk="1" hangingPunct="1"/>
            <a:r>
              <a:rPr lang="pt-BR" sz="2400" smtClean="0"/>
              <a:t>declara que dois termos se referem ao mesmo objeto</a:t>
            </a:r>
          </a:p>
          <a:p>
            <a:pPr lvl="2" eaLnBrk="1" hangingPunct="1"/>
            <a:r>
              <a:rPr lang="pt-BR" sz="2000" smtClean="0"/>
              <a:t>Mãe(Roberto Carlos) = Lady Laura</a:t>
            </a:r>
          </a:p>
          <a:p>
            <a:pPr lvl="1" eaLnBrk="1" hangingPunct="1"/>
            <a:r>
              <a:rPr lang="pt-BR" sz="2400" smtClean="0"/>
              <a:t>pode ser visto como a relação identidade...</a:t>
            </a:r>
          </a:p>
          <a:p>
            <a:pPr eaLnBrk="1" hangingPunct="1"/>
            <a:r>
              <a:rPr lang="pt-BR" sz="2800" smtClean="0"/>
              <a:t>Exemplo</a:t>
            </a:r>
          </a:p>
          <a:p>
            <a:pPr lvl="1" eaLnBrk="1" hangingPunct="1"/>
            <a:r>
              <a:rPr lang="pt-BR" sz="2400" smtClean="0"/>
              <a:t>Para dizer que Huguinho tem pelo menos dois irmãos (Luizinho e Zezinho), escreve-se: </a:t>
            </a:r>
          </a:p>
          <a:p>
            <a:pPr lvl="1" eaLnBrk="1" hangingPunct="1"/>
            <a:r>
              <a:rPr lang="pt-BR" sz="2000" smtClean="0">
                <a:latin typeface="Symbol" pitchFamily="18" charset="2"/>
              </a:rPr>
              <a:t>$ </a:t>
            </a:r>
            <a:r>
              <a:rPr lang="pt-BR" sz="2000" smtClean="0"/>
              <a:t>x, y irmão(Huguinho,x)  </a:t>
            </a:r>
            <a:r>
              <a:rPr lang="pt-BR" sz="2000" smtClean="0">
                <a:latin typeface="Symbol" pitchFamily="18" charset="2"/>
              </a:rPr>
              <a:t>Ù </a:t>
            </a:r>
            <a:r>
              <a:rPr lang="pt-BR" sz="2000" smtClean="0"/>
              <a:t> irmão(Huguinho,y)  </a:t>
            </a:r>
            <a:r>
              <a:rPr lang="pt-BR" sz="2000" smtClean="0">
                <a:latin typeface="Symbol" pitchFamily="18" charset="2"/>
              </a:rPr>
              <a:t>Ù</a:t>
            </a:r>
            <a:r>
              <a:rPr lang="pt-BR" sz="2000" i="1" smtClean="0"/>
              <a:t> </a:t>
            </a:r>
            <a:r>
              <a:rPr lang="pt-BR" sz="2000" smtClean="0">
                <a:latin typeface="Symbol" pitchFamily="18" charset="2"/>
              </a:rPr>
              <a:t>Ø</a:t>
            </a:r>
            <a:r>
              <a:rPr lang="pt-BR" sz="2000" smtClean="0"/>
              <a:t>(x = 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59C6FD-3A97-4DDF-A919-9F69D92CEC8C}" type="slidenum">
              <a:rPr lang="pt-BR" smtClean="0">
                <a:latin typeface="Tahoma" charset="0"/>
              </a:rPr>
              <a:pPr/>
              <a:t>18</a:t>
            </a:fld>
            <a:endParaRPr lang="pt-BR" smtClean="0">
              <a:latin typeface="Tahoma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54038"/>
            <a:ext cx="7772400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LPO: semântica dos quantificadores</a:t>
            </a:r>
          </a:p>
        </p:txBody>
      </p:sp>
      <p:sp>
        <p:nvSpPr>
          <p:cNvPr id="204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15313" cy="5105400"/>
          </a:xfrm>
          <a:noFill/>
        </p:spPr>
        <p:txBody>
          <a:bodyPr lIns="90488" tIns="44450" rIns="90488" bIns="44450"/>
          <a:lstStyle/>
          <a:p>
            <a:r>
              <a:rPr lang="pt-BR" sz="2800" smtClean="0">
                <a:solidFill>
                  <a:srgbClr val="800080"/>
                </a:solidFill>
              </a:rPr>
              <a:t>Universal</a:t>
            </a:r>
            <a:r>
              <a:rPr lang="pt-BR" sz="2800" smtClean="0"/>
              <a:t> (</a:t>
            </a:r>
            <a:r>
              <a:rPr lang="pt-BR" sz="2800" smtClean="0">
                <a:latin typeface="Symbol" pitchFamily="18" charset="2"/>
              </a:rPr>
              <a:t>") </a:t>
            </a:r>
            <a:endParaRPr lang="pt-BR" sz="2800" smtClean="0"/>
          </a:p>
          <a:p>
            <a:pPr lvl="1">
              <a:buClr>
                <a:schemeClr val="accent2"/>
              </a:buClr>
            </a:pPr>
            <a:r>
              <a:rPr lang="pt-BR" sz="2400" smtClean="0">
                <a:solidFill>
                  <a:srgbClr val="800080"/>
                </a:solidFill>
              </a:rPr>
              <a:t>conjunção</a:t>
            </a:r>
            <a:r>
              <a:rPr lang="pt-BR" sz="2400" smtClean="0"/>
              <a:t> sobre o universo de objetos</a:t>
            </a:r>
          </a:p>
          <a:p>
            <a:pPr lvl="2">
              <a:buFont typeface="Wingdings" pitchFamily="2" charset="2"/>
              <a:buNone/>
            </a:pPr>
            <a:r>
              <a:rPr lang="pt-BR" sz="2000" smtClean="0"/>
              <a:t>	</a:t>
            </a:r>
            <a:r>
              <a:rPr lang="pt-BR" sz="2000" smtClean="0">
                <a:latin typeface="Symbol" pitchFamily="18" charset="2"/>
              </a:rPr>
              <a:t>"</a:t>
            </a:r>
            <a:r>
              <a:rPr lang="pt-BR" sz="2000" smtClean="0"/>
              <a:t>x P(x)  é </a:t>
            </a:r>
            <a:r>
              <a:rPr lang="pt-BR" sz="2000" smtClean="0">
                <a:solidFill>
                  <a:srgbClr val="800080"/>
                </a:solidFill>
              </a:rPr>
              <a:t>verdade</a:t>
            </a:r>
            <a:r>
              <a:rPr lang="pt-BR" sz="2000" smtClean="0"/>
              <a:t> </a:t>
            </a:r>
            <a:r>
              <a:rPr lang="pt-BR" sz="2000" i="1" smtClean="0"/>
              <a:t>sse</a:t>
            </a:r>
            <a:r>
              <a:rPr lang="pt-BR" sz="2000" smtClean="0"/>
              <a:t> P  é verdade para </a:t>
            </a:r>
            <a:r>
              <a:rPr lang="pt-BR" sz="2000" smtClean="0">
                <a:solidFill>
                  <a:srgbClr val="800080"/>
                </a:solidFill>
              </a:rPr>
              <a:t>todos</a:t>
            </a:r>
            <a:r>
              <a:rPr lang="pt-BR" sz="2000" smtClean="0"/>
              <a:t> os objetos no mundo</a:t>
            </a:r>
          </a:p>
          <a:p>
            <a:pPr lvl="1">
              <a:buClr>
                <a:schemeClr val="accent2"/>
              </a:buClr>
            </a:pPr>
            <a:r>
              <a:rPr lang="pt-BR" sz="2400" smtClean="0"/>
              <a:t>Ex.  </a:t>
            </a:r>
            <a:r>
              <a:rPr lang="pt-BR" sz="2400" smtClean="0">
                <a:latin typeface="Symbol" pitchFamily="18" charset="2"/>
              </a:rPr>
              <a:t>"</a:t>
            </a:r>
            <a:r>
              <a:rPr lang="pt-BR" sz="2400" smtClean="0"/>
              <a:t>x Gato(x) </a:t>
            </a:r>
            <a:r>
              <a:rPr lang="pt-BR" sz="2400" smtClean="0">
                <a:latin typeface="Symbol" pitchFamily="18" charset="2"/>
              </a:rPr>
              <a:t>Þ</a:t>
            </a:r>
            <a:r>
              <a:rPr lang="pt-BR" sz="2400" smtClean="0"/>
              <a:t> Mamífero(x)</a:t>
            </a:r>
          </a:p>
          <a:p>
            <a:pPr lvl="2">
              <a:buClr>
                <a:schemeClr val="accent2"/>
              </a:buClr>
            </a:pPr>
            <a:r>
              <a:rPr lang="pt-BR" sz="2000" smtClean="0"/>
              <a:t>o valor-verdade é dado pela semântica do quantificador universal e do conectivo </a:t>
            </a:r>
            <a:r>
              <a:rPr lang="pt-BR" smtClean="0">
                <a:latin typeface="Symbol" pitchFamily="18" charset="2"/>
              </a:rPr>
              <a:t>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385529-5B9F-4024-966C-88563B78FEE2}" type="slidenum">
              <a:rPr lang="pt-BR" smtClean="0">
                <a:latin typeface="Tahoma" charset="0"/>
              </a:rPr>
              <a:pPr/>
              <a:t>19</a:t>
            </a:fld>
            <a:endParaRPr lang="pt-BR" smtClean="0">
              <a:latin typeface="Tahoma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54038"/>
            <a:ext cx="7772400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LPO: semântica dos quantificadores</a:t>
            </a:r>
          </a:p>
        </p:txBody>
      </p:sp>
      <p:sp>
        <p:nvSpPr>
          <p:cNvPr id="2150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15313" cy="4713288"/>
          </a:xfrm>
          <a:noFill/>
        </p:spPr>
        <p:txBody>
          <a:bodyPr lIns="90488" tIns="44450" rIns="90488" bIns="44450"/>
          <a:lstStyle/>
          <a:p>
            <a:r>
              <a:rPr lang="pt-BR" sz="2800" smtClean="0">
                <a:solidFill>
                  <a:srgbClr val="800080"/>
                </a:solidFill>
              </a:rPr>
              <a:t>Existencial</a:t>
            </a:r>
            <a:r>
              <a:rPr lang="pt-BR" sz="2800" smtClean="0"/>
              <a:t> (</a:t>
            </a:r>
            <a:r>
              <a:rPr lang="pt-BR" sz="2800" smtClean="0">
                <a:latin typeface="Symbol" pitchFamily="18" charset="2"/>
              </a:rPr>
              <a:t>$</a:t>
            </a:r>
            <a:r>
              <a:rPr lang="pt-BR" sz="2800" smtClean="0"/>
              <a:t>)</a:t>
            </a:r>
          </a:p>
          <a:p>
            <a:pPr lvl="1">
              <a:buClr>
                <a:schemeClr val="accent2"/>
              </a:buClr>
            </a:pPr>
            <a:r>
              <a:rPr lang="pt-BR" sz="2400" smtClean="0">
                <a:solidFill>
                  <a:srgbClr val="800080"/>
                </a:solidFill>
              </a:rPr>
              <a:t>disjunção</a:t>
            </a:r>
            <a:r>
              <a:rPr lang="pt-BR" sz="2400" smtClean="0"/>
              <a:t> sobre o universo de objetos</a:t>
            </a:r>
          </a:p>
          <a:p>
            <a:pPr lvl="2">
              <a:buFont typeface="Wingdings" pitchFamily="2" charset="2"/>
              <a:buNone/>
            </a:pPr>
            <a:r>
              <a:rPr lang="pt-BR" sz="2000" smtClean="0"/>
              <a:t>	 </a:t>
            </a:r>
            <a:r>
              <a:rPr lang="pt-BR" sz="2000" smtClean="0">
                <a:latin typeface="Symbol" pitchFamily="18" charset="2"/>
              </a:rPr>
              <a:t>$</a:t>
            </a:r>
            <a:r>
              <a:rPr lang="pt-BR" sz="2000" smtClean="0"/>
              <a:t>x P(x)  é </a:t>
            </a:r>
            <a:r>
              <a:rPr lang="pt-BR" sz="2000" smtClean="0">
                <a:solidFill>
                  <a:srgbClr val="800080"/>
                </a:solidFill>
              </a:rPr>
              <a:t>verdade</a:t>
            </a:r>
            <a:r>
              <a:rPr lang="pt-BR" sz="2000" smtClean="0"/>
              <a:t> </a:t>
            </a:r>
            <a:r>
              <a:rPr lang="pt-BR" sz="2000" i="1" smtClean="0"/>
              <a:t>sse</a:t>
            </a:r>
            <a:r>
              <a:rPr lang="pt-BR" sz="2000" smtClean="0"/>
              <a:t>  P é verdade para </a:t>
            </a:r>
            <a:r>
              <a:rPr lang="pt-BR" sz="2000" smtClean="0">
                <a:solidFill>
                  <a:srgbClr val="800080"/>
                </a:solidFill>
              </a:rPr>
              <a:t>algum</a:t>
            </a:r>
            <a:r>
              <a:rPr lang="pt-BR" sz="2000" smtClean="0"/>
              <a:t> objeto no mundo.</a:t>
            </a:r>
          </a:p>
          <a:p>
            <a:pPr lvl="1"/>
            <a:r>
              <a:rPr lang="pt-BR" sz="2400" smtClean="0"/>
              <a:t>Ex. </a:t>
            </a:r>
            <a:r>
              <a:rPr lang="pt-BR" sz="2400" smtClean="0">
                <a:latin typeface="Symbol" pitchFamily="18" charset="2"/>
              </a:rPr>
              <a:t>"</a:t>
            </a:r>
            <a:r>
              <a:rPr lang="pt-BR" sz="2400" smtClean="0"/>
              <a:t>x </a:t>
            </a:r>
            <a:r>
              <a:rPr lang="pt-BR" sz="2400" smtClean="0">
                <a:latin typeface="Symbol" pitchFamily="18" charset="2"/>
              </a:rPr>
              <a:t>$</a:t>
            </a:r>
            <a:r>
              <a:rPr lang="pt-BR" sz="2400" smtClean="0"/>
              <a:t>y pessoa(x) </a:t>
            </a:r>
            <a:r>
              <a:rPr lang="pt-BR" sz="2400" smtClean="0">
                <a:latin typeface="Symbol" pitchFamily="18" charset="2"/>
              </a:rPr>
              <a:t>Ù</a:t>
            </a:r>
            <a:r>
              <a:rPr lang="pt-BR" sz="2400" smtClean="0"/>
              <a:t> mãe(y,x)</a:t>
            </a:r>
          </a:p>
          <a:p>
            <a:pPr lvl="1"/>
            <a:endParaRPr lang="pt-BR" sz="2400" smtClean="0"/>
          </a:p>
          <a:p>
            <a:r>
              <a:rPr lang="pt-BR" sz="2800" smtClean="0"/>
              <a:t>Correspondência entre os dois quantificadores</a:t>
            </a:r>
          </a:p>
          <a:p>
            <a:pPr lvl="1"/>
            <a:r>
              <a:rPr lang="pt-BR" sz="2400" smtClean="0">
                <a:solidFill>
                  <a:srgbClr val="990099"/>
                </a:solidFill>
              </a:rPr>
              <a:t> </a:t>
            </a:r>
            <a:r>
              <a:rPr lang="pt-BR" sz="2400" smtClean="0">
                <a:solidFill>
                  <a:srgbClr val="990099"/>
                </a:solidFill>
                <a:latin typeface="Symbol" pitchFamily="18" charset="2"/>
              </a:rPr>
              <a:t>"</a:t>
            </a:r>
            <a:r>
              <a:rPr lang="pt-BR" sz="2400" smtClean="0">
                <a:solidFill>
                  <a:srgbClr val="990099"/>
                </a:solidFill>
              </a:rPr>
              <a:t>x Gosta(x,Banana) </a:t>
            </a:r>
            <a:r>
              <a:rPr lang="pt-BR" sz="2400" smtClean="0">
                <a:solidFill>
                  <a:srgbClr val="990099"/>
                </a:solidFill>
                <a:sym typeface="Symbol" pitchFamily="18" charset="2"/>
              </a:rPr>
              <a:t></a:t>
            </a:r>
            <a:r>
              <a:rPr lang="pt-BR" sz="2400" smtClean="0">
                <a:solidFill>
                  <a:srgbClr val="990099"/>
                </a:solidFill>
              </a:rPr>
              <a:t> </a:t>
            </a:r>
            <a:r>
              <a:rPr lang="pt-BR" sz="2400" smtClean="0">
                <a:solidFill>
                  <a:srgbClr val="990099"/>
                </a:solidFill>
                <a:sym typeface="Symbol" pitchFamily="18" charset="2"/>
              </a:rPr>
              <a:t></a:t>
            </a:r>
            <a:r>
              <a:rPr lang="pt-BR" sz="2400" smtClean="0">
                <a:solidFill>
                  <a:srgbClr val="990099"/>
                </a:solidFill>
                <a:latin typeface="Symbol" pitchFamily="18" charset="2"/>
              </a:rPr>
              <a:t>$</a:t>
            </a:r>
            <a:r>
              <a:rPr lang="pt-BR" sz="2400" smtClean="0">
                <a:solidFill>
                  <a:srgbClr val="990099"/>
                </a:solidFill>
              </a:rPr>
              <a:t>x </a:t>
            </a:r>
            <a:r>
              <a:rPr lang="pt-BR" sz="2400" smtClean="0">
                <a:solidFill>
                  <a:srgbClr val="990099"/>
                </a:solidFill>
                <a:sym typeface="Symbol" pitchFamily="18" charset="2"/>
              </a:rPr>
              <a:t></a:t>
            </a:r>
            <a:r>
              <a:rPr lang="pt-BR" sz="2400" smtClean="0">
                <a:solidFill>
                  <a:srgbClr val="990099"/>
                </a:solidFill>
              </a:rPr>
              <a:t> Gosta(x,Banana)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69F437-47BC-46F2-828A-E6FCD2B5E697}" type="slidenum">
              <a:rPr lang="pt-BR" smtClean="0">
                <a:latin typeface="Tahoma" charset="0"/>
              </a:rPr>
              <a:pPr/>
              <a:t>2</a:t>
            </a:fld>
            <a:endParaRPr lang="pt-BR" smtClean="0">
              <a:latin typeface="Tahoma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Plano de Aula</a:t>
            </a:r>
          </a:p>
        </p:txBody>
      </p:sp>
      <p:sp>
        <p:nvSpPr>
          <p:cNvPr id="512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7772400" cy="4391025"/>
          </a:xfrm>
        </p:spPr>
        <p:txBody>
          <a:bodyPr/>
          <a:lstStyle/>
          <a:p>
            <a:pPr eaLnBrk="1" hangingPunct="1"/>
            <a:r>
              <a:rPr lang="pt-BR" sz="2800" smtClean="0"/>
              <a:t>Contexto</a:t>
            </a:r>
            <a:endParaRPr lang="pt-BR" sz="2000" smtClean="0"/>
          </a:p>
          <a:p>
            <a:pPr eaLnBrk="1" hangingPunct="1">
              <a:lnSpc>
                <a:spcPct val="80000"/>
              </a:lnSpc>
              <a:spcBef>
                <a:spcPct val="45000"/>
              </a:spcBef>
            </a:pPr>
            <a:r>
              <a:rPr lang="pt-BR" sz="2800" smtClean="0"/>
              <a:t>LPO</a:t>
            </a:r>
          </a:p>
          <a:p>
            <a:pPr lvl="1" eaLnBrk="1" hangingPunct="1">
              <a:lnSpc>
                <a:spcPct val="80000"/>
              </a:lnSpc>
              <a:spcBef>
                <a:spcPct val="45000"/>
              </a:spcBef>
            </a:pPr>
            <a:r>
              <a:rPr lang="pt-BR" sz="2400" smtClean="0"/>
              <a:t>Sintaxe e semântica</a:t>
            </a:r>
          </a:p>
          <a:p>
            <a:pPr eaLnBrk="1" hangingPunct="1">
              <a:lnSpc>
                <a:spcPct val="80000"/>
              </a:lnSpc>
              <a:spcBef>
                <a:spcPct val="45000"/>
              </a:spcBef>
            </a:pPr>
            <a:r>
              <a:rPr lang="pt-BR" sz="2800" smtClean="0"/>
              <a:t>Um exemplo de construção de BC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D9A789-CD8C-4F51-A38B-042A673B18B4}" type="slidenum">
              <a:rPr lang="pt-BR" smtClean="0">
                <a:latin typeface="Tahoma" charset="0"/>
              </a:rPr>
              <a:pPr/>
              <a:t>20</a:t>
            </a:fld>
            <a:endParaRPr lang="pt-BR" smtClean="0">
              <a:latin typeface="Tahoma" charset="0"/>
            </a:endParaRPr>
          </a:p>
        </p:txBody>
      </p:sp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752600"/>
            <a:ext cx="7772400" cy="4724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000" smtClean="0"/>
              <a:t>Leis de De Morgan: </a:t>
            </a:r>
            <a:r>
              <a:rPr lang="pt-BR" sz="2000" smtClean="0">
                <a:solidFill>
                  <a:srgbClr val="800080"/>
                </a:solidFill>
              </a:rPr>
              <a:t>Equivalência entre sentenças quantificadas e entre sentenças não quantificadas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>
                <a:latin typeface="Symbol" pitchFamily="18" charset="2"/>
              </a:rPr>
              <a:t>	"(</a:t>
            </a:r>
            <a:r>
              <a:rPr lang="pt-BR" sz="2000" smtClean="0"/>
              <a:t>x)</a:t>
            </a:r>
            <a:r>
              <a:rPr lang="pt-BR" sz="2000" smtClean="0">
                <a:latin typeface="Symbol" pitchFamily="18" charset="2"/>
              </a:rPr>
              <a:t>  Ø</a:t>
            </a:r>
            <a:r>
              <a:rPr lang="pt-BR" sz="2000" smtClean="0"/>
              <a:t>P</a:t>
            </a:r>
            <a:r>
              <a:rPr lang="pt-BR" sz="2000" smtClean="0">
                <a:latin typeface="Symbol" pitchFamily="18" charset="2"/>
              </a:rPr>
              <a:t>  º  Ø$</a:t>
            </a:r>
            <a:r>
              <a:rPr lang="pt-BR" sz="2000" smtClean="0"/>
              <a:t>(x)</a:t>
            </a:r>
            <a:r>
              <a:rPr lang="pt-BR" sz="2000" smtClean="0">
                <a:latin typeface="Symbol" pitchFamily="18" charset="2"/>
              </a:rPr>
              <a:t>  </a:t>
            </a:r>
            <a:r>
              <a:rPr lang="pt-BR" sz="2000" smtClean="0"/>
              <a:t>P		 </a:t>
            </a:r>
            <a:r>
              <a:rPr lang="pt-BR" sz="2000" smtClean="0">
                <a:latin typeface="Symbol" pitchFamily="18" charset="2"/>
              </a:rPr>
              <a:t>Ø</a:t>
            </a:r>
            <a:r>
              <a:rPr lang="pt-BR" sz="2000" smtClean="0"/>
              <a:t>P </a:t>
            </a:r>
            <a:r>
              <a:rPr lang="pt-BR" sz="2000" smtClean="0">
                <a:latin typeface="Symbol" pitchFamily="18" charset="2"/>
              </a:rPr>
              <a:t>Ù</a:t>
            </a:r>
            <a:r>
              <a:rPr lang="pt-BR" sz="2000" smtClean="0"/>
              <a:t> </a:t>
            </a:r>
            <a:r>
              <a:rPr lang="pt-BR" sz="2000" smtClean="0">
                <a:latin typeface="Symbol" pitchFamily="18" charset="2"/>
              </a:rPr>
              <a:t>Ø</a:t>
            </a:r>
            <a:r>
              <a:rPr lang="pt-BR" sz="2000" smtClean="0"/>
              <a:t>Q  </a:t>
            </a:r>
            <a:r>
              <a:rPr lang="pt-BR" sz="2000" smtClean="0">
                <a:latin typeface="Symbol" pitchFamily="18" charset="2"/>
              </a:rPr>
              <a:t>º  Ø (</a:t>
            </a:r>
            <a:r>
              <a:rPr lang="pt-BR" sz="2000" smtClean="0"/>
              <a:t>P </a:t>
            </a:r>
            <a:r>
              <a:rPr lang="pt-BR" sz="2000" smtClean="0">
                <a:latin typeface="Symbol" pitchFamily="18" charset="2"/>
              </a:rPr>
              <a:t>Ú</a:t>
            </a:r>
            <a:r>
              <a:rPr lang="pt-BR" sz="2000" smtClean="0"/>
              <a:t> Q 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>
                <a:latin typeface="Symbol" pitchFamily="18" charset="2"/>
              </a:rPr>
              <a:t>	Ø"</a:t>
            </a:r>
            <a:r>
              <a:rPr lang="pt-BR" sz="2000" smtClean="0"/>
              <a:t>(x)</a:t>
            </a:r>
            <a:r>
              <a:rPr lang="pt-BR" sz="2000" smtClean="0">
                <a:latin typeface="Symbol" pitchFamily="18" charset="2"/>
              </a:rPr>
              <a:t> </a:t>
            </a:r>
            <a:r>
              <a:rPr lang="pt-BR" sz="2000" smtClean="0"/>
              <a:t>P</a:t>
            </a:r>
            <a:r>
              <a:rPr lang="pt-BR" sz="2000" smtClean="0">
                <a:latin typeface="Symbol" pitchFamily="18" charset="2"/>
              </a:rPr>
              <a:t>   º  $</a:t>
            </a:r>
            <a:r>
              <a:rPr lang="pt-BR" sz="2000" smtClean="0"/>
              <a:t>(x)</a:t>
            </a:r>
            <a:r>
              <a:rPr lang="pt-BR" sz="2000" smtClean="0">
                <a:latin typeface="Symbol" pitchFamily="18" charset="2"/>
              </a:rPr>
              <a:t>  Ø</a:t>
            </a:r>
            <a:r>
              <a:rPr lang="pt-BR" sz="2000" smtClean="0"/>
              <a:t>P		 </a:t>
            </a:r>
            <a:r>
              <a:rPr lang="pt-BR" sz="2000" smtClean="0">
                <a:latin typeface="Symbol" pitchFamily="18" charset="2"/>
              </a:rPr>
              <a:t>Ø(</a:t>
            </a:r>
            <a:r>
              <a:rPr lang="pt-BR" sz="2000" smtClean="0"/>
              <a:t>P </a:t>
            </a:r>
            <a:r>
              <a:rPr lang="pt-BR" sz="2000" smtClean="0">
                <a:latin typeface="Symbol" pitchFamily="18" charset="2"/>
              </a:rPr>
              <a:t>Ù</a:t>
            </a:r>
            <a:r>
              <a:rPr lang="pt-BR" sz="2000" smtClean="0"/>
              <a:t> Q)  </a:t>
            </a:r>
            <a:r>
              <a:rPr lang="pt-BR" sz="2000" smtClean="0">
                <a:latin typeface="Symbol" pitchFamily="18" charset="2"/>
              </a:rPr>
              <a:t>º  Ø</a:t>
            </a:r>
            <a:r>
              <a:rPr lang="pt-BR" sz="2000" smtClean="0"/>
              <a:t>P </a:t>
            </a:r>
            <a:r>
              <a:rPr lang="pt-BR" sz="2000" smtClean="0">
                <a:latin typeface="Symbol" pitchFamily="18" charset="2"/>
              </a:rPr>
              <a:t>Ú</a:t>
            </a:r>
            <a:r>
              <a:rPr lang="pt-BR" sz="2000" smtClean="0"/>
              <a:t> </a:t>
            </a:r>
            <a:r>
              <a:rPr lang="pt-BR" sz="2000" smtClean="0">
                <a:latin typeface="Symbol" pitchFamily="18" charset="2"/>
              </a:rPr>
              <a:t>Ø</a:t>
            </a:r>
            <a:r>
              <a:rPr lang="pt-BR" sz="2000" smtClean="0"/>
              <a:t>Q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>
                <a:latin typeface="Symbol" pitchFamily="18" charset="2"/>
              </a:rPr>
              <a:t>	 "</a:t>
            </a:r>
            <a:r>
              <a:rPr lang="pt-BR" sz="2000" smtClean="0"/>
              <a:t>(x)</a:t>
            </a:r>
            <a:r>
              <a:rPr lang="pt-BR" sz="2000" smtClean="0">
                <a:latin typeface="Symbol" pitchFamily="18" charset="2"/>
              </a:rPr>
              <a:t> </a:t>
            </a:r>
            <a:r>
              <a:rPr lang="pt-BR" sz="2000" smtClean="0"/>
              <a:t>P</a:t>
            </a:r>
            <a:r>
              <a:rPr lang="pt-BR" sz="2000" smtClean="0">
                <a:latin typeface="Symbol" pitchFamily="18" charset="2"/>
              </a:rPr>
              <a:t>     º  Ø$</a:t>
            </a:r>
            <a:r>
              <a:rPr lang="pt-BR" sz="2000" smtClean="0"/>
              <a:t>(x)</a:t>
            </a:r>
            <a:r>
              <a:rPr lang="pt-BR" sz="2000" smtClean="0">
                <a:latin typeface="Symbol" pitchFamily="18" charset="2"/>
              </a:rPr>
              <a:t> Ø</a:t>
            </a:r>
            <a:r>
              <a:rPr lang="pt-BR" sz="2000" smtClean="0"/>
              <a:t>P		    P </a:t>
            </a:r>
            <a:r>
              <a:rPr lang="pt-BR" sz="2000" smtClean="0">
                <a:latin typeface="Symbol" pitchFamily="18" charset="2"/>
              </a:rPr>
              <a:t>Ù</a:t>
            </a:r>
            <a:r>
              <a:rPr lang="pt-BR" sz="2000" smtClean="0"/>
              <a:t> Q    </a:t>
            </a:r>
            <a:r>
              <a:rPr lang="pt-BR" sz="2000" smtClean="0">
                <a:latin typeface="Symbol" pitchFamily="18" charset="2"/>
              </a:rPr>
              <a:t>º  Ø (Ø</a:t>
            </a:r>
            <a:r>
              <a:rPr lang="pt-BR" sz="2000" smtClean="0"/>
              <a:t>P </a:t>
            </a:r>
            <a:r>
              <a:rPr lang="pt-BR" sz="2000" smtClean="0">
                <a:latin typeface="Symbol" pitchFamily="18" charset="2"/>
              </a:rPr>
              <a:t>Ú</a:t>
            </a:r>
            <a:r>
              <a:rPr lang="pt-BR" sz="2000" smtClean="0"/>
              <a:t> </a:t>
            </a:r>
            <a:r>
              <a:rPr lang="pt-BR" sz="2000" smtClean="0">
                <a:latin typeface="Symbol" pitchFamily="18" charset="2"/>
              </a:rPr>
              <a:t>Ø</a:t>
            </a:r>
            <a:r>
              <a:rPr lang="pt-BR" sz="2000" smtClean="0"/>
              <a:t>Q)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>
                <a:latin typeface="Symbol" pitchFamily="18" charset="2"/>
              </a:rPr>
              <a:t>	 $</a:t>
            </a:r>
            <a:r>
              <a:rPr lang="pt-BR" sz="2000" smtClean="0"/>
              <a:t>(x)</a:t>
            </a:r>
            <a:r>
              <a:rPr lang="pt-BR" sz="2000" smtClean="0">
                <a:latin typeface="Symbol" pitchFamily="18" charset="2"/>
              </a:rPr>
              <a:t>  </a:t>
            </a:r>
            <a:r>
              <a:rPr lang="pt-BR" sz="2000" smtClean="0"/>
              <a:t>P</a:t>
            </a:r>
            <a:r>
              <a:rPr lang="pt-BR" sz="2000" smtClean="0">
                <a:latin typeface="Symbol" pitchFamily="18" charset="2"/>
              </a:rPr>
              <a:t>     º  Ø"</a:t>
            </a:r>
            <a:r>
              <a:rPr lang="pt-BR" sz="2000" smtClean="0"/>
              <a:t>(x)</a:t>
            </a:r>
            <a:r>
              <a:rPr lang="pt-BR" sz="2000" smtClean="0">
                <a:latin typeface="Symbol" pitchFamily="18" charset="2"/>
              </a:rPr>
              <a:t> Ø</a:t>
            </a:r>
            <a:r>
              <a:rPr lang="pt-BR" sz="2000" smtClean="0"/>
              <a:t>P		    P </a:t>
            </a:r>
            <a:r>
              <a:rPr lang="pt-BR" sz="2000" smtClean="0">
                <a:latin typeface="Symbol" pitchFamily="18" charset="2"/>
              </a:rPr>
              <a:t>Ú</a:t>
            </a:r>
            <a:r>
              <a:rPr lang="pt-BR" sz="2000" smtClean="0"/>
              <a:t> Q    </a:t>
            </a:r>
            <a:r>
              <a:rPr lang="pt-BR" sz="2000" smtClean="0">
                <a:latin typeface="Symbol" pitchFamily="18" charset="2"/>
              </a:rPr>
              <a:t>º  Ø (Ø</a:t>
            </a:r>
            <a:r>
              <a:rPr lang="pt-BR" sz="2000" smtClean="0"/>
              <a:t>P </a:t>
            </a:r>
            <a:r>
              <a:rPr lang="pt-BR" sz="2000" smtClean="0">
                <a:latin typeface="Symbol" pitchFamily="18" charset="2"/>
              </a:rPr>
              <a:t>Ù</a:t>
            </a:r>
            <a:r>
              <a:rPr lang="pt-BR" sz="2000" smtClean="0"/>
              <a:t> </a:t>
            </a:r>
            <a:r>
              <a:rPr lang="pt-BR" sz="2000" smtClean="0">
                <a:latin typeface="Symbol" pitchFamily="18" charset="2"/>
              </a:rPr>
              <a:t>Ø</a:t>
            </a:r>
            <a:r>
              <a:rPr lang="pt-BR" sz="2000" smtClean="0"/>
              <a:t>Q)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000" i="1" smtClean="0"/>
          </a:p>
          <a:p>
            <a:pPr eaLnBrk="1" hangingPunct="1">
              <a:lnSpc>
                <a:spcPct val="90000"/>
              </a:lnSpc>
            </a:pPr>
            <a:r>
              <a:rPr lang="pt-BR" sz="2000" smtClean="0"/>
              <a:t>Moral da história: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Não precisamos de ambos os quantificadores </a:t>
            </a:r>
            <a:r>
              <a:rPr lang="pt-BR" sz="2000" smtClean="0">
                <a:latin typeface="Symbol" pitchFamily="18" charset="2"/>
              </a:rPr>
              <a:t>" </a:t>
            </a:r>
            <a:r>
              <a:rPr lang="pt-BR" sz="2000" smtClean="0"/>
              <a:t>e </a:t>
            </a:r>
            <a:r>
              <a:rPr lang="pt-BR" sz="2000" smtClean="0">
                <a:latin typeface="Symbol" pitchFamily="18" charset="2"/>
              </a:rPr>
              <a:t>$ </a:t>
            </a:r>
            <a:r>
              <a:rPr lang="pt-BR" sz="2000" smtClean="0"/>
              <a:t>nem de ambos os conectivos </a:t>
            </a:r>
            <a:r>
              <a:rPr lang="pt-BR" sz="2000" smtClean="0">
                <a:latin typeface="Symbol" pitchFamily="18" charset="2"/>
              </a:rPr>
              <a:t>Ù </a:t>
            </a:r>
            <a:r>
              <a:rPr lang="pt-BR" sz="2000" smtClean="0"/>
              <a:t>e </a:t>
            </a:r>
            <a:r>
              <a:rPr lang="pt-BR" sz="2000" smtClean="0">
                <a:latin typeface="Symbol" pitchFamily="18" charset="2"/>
              </a:rPr>
              <a:t>Ú  </a:t>
            </a:r>
            <a:r>
              <a:rPr lang="pt-BR" sz="2000" smtClean="0"/>
              <a:t>ao mesmo tempo!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pt-BR" sz="2000" smtClean="0"/>
              <a:t>Útil para melhorar a eficiência da inferência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1800" smtClean="0"/>
              <a:t>ex. cláusulas de Horn (PROLOG)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815975" y="115888"/>
            <a:ext cx="7748588" cy="1066800"/>
          </a:xfrm>
        </p:spPr>
        <p:txBody>
          <a:bodyPr/>
          <a:lstStyle/>
          <a:p>
            <a:pPr eaLnBrk="1" hangingPunct="1"/>
            <a:r>
              <a:rPr lang="pt-BR" smtClean="0"/>
              <a:t>LPO: Leis de De Morgan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B93B99-C840-4E7E-ACB0-240E1571DD7F}" type="slidenum">
              <a:rPr lang="pt-BR" smtClean="0">
                <a:latin typeface="Tahoma" charset="0"/>
              </a:rPr>
              <a:pPr/>
              <a:t>21</a:t>
            </a:fld>
            <a:endParaRPr lang="pt-BR" smtClean="0">
              <a:latin typeface="Tahoma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487363"/>
            <a:ext cx="7750175" cy="579437"/>
          </a:xfrm>
        </p:spPr>
        <p:txBody>
          <a:bodyPr/>
          <a:lstStyle/>
          <a:p>
            <a:pPr eaLnBrk="1" hangingPunct="1"/>
            <a:r>
              <a:rPr lang="pt-BR" smtClean="0"/>
              <a:t>Propriedades da Inferência Lógica</a:t>
            </a:r>
          </a:p>
        </p:txBody>
      </p:sp>
      <p:sp>
        <p:nvSpPr>
          <p:cNvPr id="235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09625" y="1752600"/>
            <a:ext cx="8039100" cy="4724400"/>
          </a:xfrm>
        </p:spPr>
        <p:txBody>
          <a:bodyPr/>
          <a:lstStyle/>
          <a:p>
            <a:pPr eaLnBrk="1" hangingPunct="1"/>
            <a:r>
              <a:rPr lang="pt-BR" sz="2000" smtClean="0"/>
              <a:t>Corretude</a:t>
            </a:r>
          </a:p>
          <a:p>
            <a:pPr lvl="1" eaLnBrk="1" hangingPunct="1"/>
            <a:r>
              <a:rPr lang="pt-BR" sz="2000" smtClean="0"/>
              <a:t>gera apenas sentenças válidas</a:t>
            </a:r>
          </a:p>
          <a:p>
            <a:pPr eaLnBrk="1" hangingPunct="1"/>
            <a:r>
              <a:rPr lang="pt-BR" sz="2000" smtClean="0"/>
              <a:t>Composicionalidade</a:t>
            </a:r>
          </a:p>
          <a:p>
            <a:pPr lvl="1" eaLnBrk="1" hangingPunct="1"/>
            <a:r>
              <a:rPr lang="pt-BR" sz="2000" smtClean="0"/>
              <a:t>o significado de uma sentença é função do de suas partes</a:t>
            </a:r>
          </a:p>
          <a:p>
            <a:pPr eaLnBrk="1" hangingPunct="1"/>
            <a:r>
              <a:rPr lang="pt-BR" sz="2000" smtClean="0"/>
              <a:t>Monotonicidade</a:t>
            </a:r>
          </a:p>
          <a:p>
            <a:pPr lvl="1" eaLnBrk="1" hangingPunct="1"/>
            <a:r>
              <a:rPr lang="pt-BR" sz="2000" smtClean="0"/>
              <a:t>Tudo que era verdade continua sendo depois de uma inferência</a:t>
            </a:r>
          </a:p>
          <a:p>
            <a:pPr eaLnBrk="1" hangingPunct="1"/>
            <a:r>
              <a:rPr lang="pt-BR" sz="2000" smtClean="0"/>
              <a:t>Localidade</a:t>
            </a:r>
          </a:p>
          <a:p>
            <a:pPr lvl="1" eaLnBrk="1" hangingPunct="1"/>
            <a:r>
              <a:rPr lang="pt-BR" sz="2000" smtClean="0"/>
              <a:t>inferência apenas com comparações locais (porção da BC).</a:t>
            </a:r>
          </a:p>
          <a:p>
            <a:pPr eaLnBrk="1" hangingPunct="1"/>
            <a:r>
              <a:rPr lang="pt-BR" sz="2000" smtClean="0">
                <a:solidFill>
                  <a:srgbClr val="800080"/>
                </a:solidFill>
              </a:rPr>
              <a:t>Localidade e composicionalidade </a:t>
            </a:r>
            <a:r>
              <a:rPr lang="pt-BR" sz="2000" b="1" smtClean="0">
                <a:solidFill>
                  <a:srgbClr val="800080"/>
                </a:solidFill>
              </a:rPr>
              <a:t>---&gt;</a:t>
            </a:r>
            <a:r>
              <a:rPr lang="pt-BR" sz="2000" smtClean="0">
                <a:solidFill>
                  <a:srgbClr val="800080"/>
                </a:solidFill>
              </a:rPr>
              <a:t> modularidade</a:t>
            </a:r>
            <a:r>
              <a:rPr lang="pt-BR" sz="2000" b="1" smtClean="0">
                <a:solidFill>
                  <a:srgbClr val="800080"/>
                </a:solidFill>
              </a:rPr>
              <a:t> ---&gt; </a:t>
            </a:r>
            <a:r>
              <a:rPr lang="pt-BR" sz="2000" smtClean="0">
                <a:solidFill>
                  <a:srgbClr val="800080"/>
                </a:solidFill>
              </a:rPr>
              <a:t>reusabilidade</a:t>
            </a:r>
            <a:r>
              <a:rPr lang="pt-BR" sz="2000" b="1" smtClean="0">
                <a:solidFill>
                  <a:srgbClr val="800080"/>
                </a:solidFill>
              </a:rPr>
              <a:t> </a:t>
            </a:r>
            <a:r>
              <a:rPr lang="pt-BR" sz="2000" smtClean="0">
                <a:solidFill>
                  <a:srgbClr val="800080"/>
                </a:solidFill>
              </a:rPr>
              <a:t>e extensibilidade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FDD06F-D737-4A6A-A88E-5EECBA75E7EF}" type="slidenum">
              <a:rPr lang="pt-BR" smtClean="0">
                <a:latin typeface="Tahoma" charset="0"/>
              </a:rPr>
              <a:pPr/>
              <a:t>22</a:t>
            </a:fld>
            <a:endParaRPr lang="pt-BR" smtClean="0">
              <a:latin typeface="Tahoma" charset="0"/>
            </a:endParaRP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11213" y="1557338"/>
            <a:ext cx="7773987" cy="1143000"/>
          </a:xfrm>
        </p:spPr>
        <p:txBody>
          <a:bodyPr/>
          <a:lstStyle/>
          <a:p>
            <a:pPr eaLnBrk="1" hangingPunct="1"/>
            <a:r>
              <a:rPr lang="pt-BR" smtClean="0"/>
              <a:t>Sistemas baseados em LPO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E79098-9AB3-45D1-9238-E37EE94EA926}" type="slidenum">
              <a:rPr lang="pt-BR" smtClean="0">
                <a:latin typeface="Tahoma" charset="0"/>
              </a:rPr>
              <a:pPr/>
              <a:t>23</a:t>
            </a:fld>
            <a:endParaRPr lang="pt-BR" smtClean="0">
              <a:latin typeface="Tahoma" charset="0"/>
            </a:endParaRPr>
          </a:p>
        </p:txBody>
      </p:sp>
      <p:sp>
        <p:nvSpPr>
          <p:cNvPr id="2560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71488" y="398463"/>
            <a:ext cx="8372475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Sistemas baseados em LPO</a:t>
            </a:r>
          </a:p>
        </p:txBody>
      </p:sp>
      <p:sp>
        <p:nvSpPr>
          <p:cNvPr id="25604" name="Rectangle 1035"/>
          <p:cNvSpPr>
            <a:spLocks noChangeArrowheads="1"/>
          </p:cNvSpPr>
          <p:nvPr/>
        </p:nvSpPr>
        <p:spPr bwMode="auto">
          <a:xfrm>
            <a:off x="811213" y="1700213"/>
            <a:ext cx="7948612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pt-BR" sz="2800"/>
              <a:t>Representando sentenças no mundo:</a:t>
            </a:r>
          </a:p>
          <a:p>
            <a:pPr eaLnBrk="0" hangingPunct="0">
              <a:lnSpc>
                <a:spcPct val="120000"/>
              </a:lnSpc>
            </a:pPr>
            <a:r>
              <a:rPr lang="pt-BR" sz="2200"/>
              <a:t>	Pedro possui um cachorro.</a:t>
            </a:r>
          </a:p>
          <a:p>
            <a:pPr eaLnBrk="0" hangingPunct="0">
              <a:lnSpc>
                <a:spcPct val="120000"/>
              </a:lnSpc>
            </a:pPr>
            <a:r>
              <a:rPr lang="pt-BR" sz="2200"/>
              <a:t>	Todo dono de cachorro é um protetor dos animais.</a:t>
            </a:r>
          </a:p>
          <a:p>
            <a:pPr eaLnBrk="0" hangingPunct="0">
              <a:lnSpc>
                <a:spcPct val="120000"/>
              </a:lnSpc>
            </a:pPr>
            <a:r>
              <a:rPr lang="pt-BR" sz="2200"/>
              <a:t>	Nenhum protetor dos animais mata um animal.</a:t>
            </a:r>
          </a:p>
          <a:p>
            <a:pPr eaLnBrk="0" hangingPunct="0">
              <a:lnSpc>
                <a:spcPct val="120000"/>
              </a:lnSpc>
              <a:spcBef>
                <a:spcPct val="40000"/>
              </a:spcBef>
            </a:pPr>
            <a:r>
              <a:rPr lang="pt-BR" sz="2800"/>
              <a:t>Representando sentenças na Lógica:</a:t>
            </a:r>
          </a:p>
          <a:p>
            <a:pPr eaLnBrk="0" hangingPunct="0">
              <a:lnSpc>
                <a:spcPct val="120000"/>
              </a:lnSpc>
            </a:pPr>
            <a:r>
              <a:rPr lang="pt-BR" sz="2200"/>
              <a:t>	</a:t>
            </a:r>
            <a:r>
              <a:rPr lang="pt-BR">
                <a:latin typeface="Symbol" pitchFamily="18" charset="2"/>
              </a:rPr>
              <a:t>$</a:t>
            </a:r>
            <a:r>
              <a:rPr lang="pt-BR" sz="2000"/>
              <a:t>x cachorro(x)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>
                <a:latin typeface="Symbol" pitchFamily="18" charset="2"/>
              </a:rPr>
              <a:t>Ù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 sz="2000"/>
              <a:t>possui(Pedro,x)</a:t>
            </a:r>
          </a:p>
          <a:p>
            <a:pPr eaLnBrk="0" hangingPunct="0">
              <a:lnSpc>
                <a:spcPct val="120000"/>
              </a:lnSpc>
            </a:pPr>
            <a:r>
              <a:rPr lang="pt-BR">
                <a:latin typeface="Times New Roman" pitchFamily="18" charset="0"/>
              </a:rPr>
              <a:t>	</a:t>
            </a:r>
            <a:r>
              <a:rPr lang="pt-BR">
                <a:latin typeface="Symbol" pitchFamily="18" charset="2"/>
              </a:rPr>
              <a:t>"</a:t>
            </a:r>
            <a:r>
              <a:rPr lang="pt-BR">
                <a:latin typeface="Times New Roman" pitchFamily="18" charset="0"/>
              </a:rPr>
              <a:t>x </a:t>
            </a:r>
            <a:r>
              <a:rPr lang="pt-BR">
                <a:latin typeface="Symbol" pitchFamily="18" charset="2"/>
              </a:rPr>
              <a:t>$</a:t>
            </a:r>
            <a:r>
              <a:rPr lang="pt-BR">
                <a:latin typeface="Times New Roman" pitchFamily="18" charset="0"/>
              </a:rPr>
              <a:t>y </a:t>
            </a:r>
            <a:r>
              <a:rPr lang="pt-BR" sz="2000"/>
              <a:t>(cachorro(y)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>
                <a:latin typeface="Symbol" pitchFamily="18" charset="2"/>
              </a:rPr>
              <a:t>Ù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 sz="2000"/>
              <a:t>possui(x,y))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>
                <a:latin typeface="Symbol" pitchFamily="18" charset="2"/>
              </a:rPr>
              <a:t>Þ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 sz="2000"/>
              <a:t>protetorAnimais(x)</a:t>
            </a:r>
          </a:p>
          <a:p>
            <a:pPr eaLnBrk="0" hangingPunct="0">
              <a:lnSpc>
                <a:spcPct val="120000"/>
              </a:lnSpc>
            </a:pPr>
            <a:r>
              <a:rPr lang="pt-BR">
                <a:latin typeface="Times New Roman" pitchFamily="18" charset="0"/>
              </a:rPr>
              <a:t>	</a:t>
            </a:r>
            <a:r>
              <a:rPr lang="pt-BR">
                <a:latin typeface="Symbol" pitchFamily="18" charset="2"/>
              </a:rPr>
              <a:t>"</a:t>
            </a:r>
            <a:r>
              <a:rPr lang="pt-BR">
                <a:latin typeface="Times New Roman" pitchFamily="18" charset="0"/>
              </a:rPr>
              <a:t>x </a:t>
            </a:r>
            <a:r>
              <a:rPr lang="pt-BR" sz="2000"/>
              <a:t>protetorAnimais(x)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>
                <a:latin typeface="Symbol" pitchFamily="18" charset="2"/>
              </a:rPr>
              <a:t>Ù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>
                <a:latin typeface="Symbol" pitchFamily="18" charset="2"/>
              </a:rPr>
              <a:t>"</a:t>
            </a:r>
            <a:r>
              <a:rPr lang="pt-BR">
                <a:latin typeface="Times New Roman" pitchFamily="18" charset="0"/>
              </a:rPr>
              <a:t>y </a:t>
            </a:r>
            <a:r>
              <a:rPr lang="pt-BR" sz="2000"/>
              <a:t>animal(y)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>
                <a:latin typeface="Symbol" pitchFamily="18" charset="2"/>
              </a:rPr>
              <a:t>Þ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>
                <a:latin typeface="Symbol" pitchFamily="18" charset="2"/>
              </a:rPr>
              <a:t>Ø</a:t>
            </a:r>
            <a:r>
              <a:rPr lang="pt-BR" sz="2000"/>
              <a:t>mata(x,y)</a:t>
            </a:r>
          </a:p>
        </p:txBody>
      </p:sp>
      <p:sp>
        <p:nvSpPr>
          <p:cNvPr id="25605" name="Rectangle 1038"/>
          <p:cNvSpPr>
            <a:spLocks noChangeArrowheads="1"/>
          </p:cNvSpPr>
          <p:nvPr/>
        </p:nvSpPr>
        <p:spPr bwMode="auto">
          <a:xfrm>
            <a:off x="939800" y="260350"/>
            <a:ext cx="7518400" cy="1008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B5281B-E30B-4F3E-81EE-FE8C9E01283A}" type="slidenum">
              <a:rPr lang="pt-BR" smtClean="0">
                <a:latin typeface="Tahoma" charset="0"/>
              </a:rPr>
              <a:pPr/>
              <a:t>24</a:t>
            </a:fld>
            <a:endParaRPr lang="pt-BR" smtClean="0">
              <a:latin typeface="Tahoma" charset="0"/>
            </a:endParaRPr>
          </a:p>
        </p:txBody>
      </p:sp>
      <p:sp>
        <p:nvSpPr>
          <p:cNvPr id="26627" name="Rectangle 8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128000" cy="936625"/>
          </a:xfrm>
        </p:spPr>
        <p:txBody>
          <a:bodyPr/>
          <a:lstStyle/>
          <a:p>
            <a:pPr eaLnBrk="1" hangingPunct="1"/>
            <a:r>
              <a:rPr lang="pt-BR" smtClean="0"/>
              <a:t>Sistemas baseados em LPO</a:t>
            </a:r>
          </a:p>
        </p:txBody>
      </p:sp>
      <p:sp>
        <p:nvSpPr>
          <p:cNvPr id="26628" name="Rectangle 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74688" y="1628775"/>
            <a:ext cx="8293100" cy="4895850"/>
          </a:xfrm>
        </p:spPr>
        <p:txBody>
          <a:bodyPr/>
          <a:lstStyle/>
          <a:p>
            <a:pPr eaLnBrk="1" hangingPunct="1"/>
            <a:r>
              <a:rPr lang="pt-BR" sz="2800" smtClean="0"/>
              <a:t>Base de Conhecimento </a:t>
            </a:r>
          </a:p>
          <a:p>
            <a:pPr lvl="1" eaLnBrk="1" hangingPunct="1"/>
            <a:r>
              <a:rPr lang="pt-BR" sz="2000" smtClean="0"/>
              <a:t>fatos e regras básicos, gerais, permanentes</a:t>
            </a:r>
            <a:endParaRPr lang="pt-BR" sz="2000" smtClean="0">
              <a:solidFill>
                <a:srgbClr val="800080"/>
              </a:solidFill>
            </a:endParaRPr>
          </a:p>
          <a:p>
            <a:pPr lvl="2" eaLnBrk="1" hangingPunct="1"/>
            <a:r>
              <a:rPr lang="pt-BR" sz="2000" smtClean="0">
                <a:latin typeface="Symbol" pitchFamily="18" charset="2"/>
              </a:rPr>
              <a:t>"</a:t>
            </a:r>
            <a:r>
              <a:rPr lang="pt-BR" sz="2000" smtClean="0"/>
              <a:t>(x,z) Avó(x,z) </a:t>
            </a:r>
            <a:r>
              <a:rPr lang="pt-BR" sz="2000" smtClean="0">
                <a:latin typeface="Symbol" pitchFamily="18" charset="2"/>
              </a:rPr>
              <a:t>Û $</a:t>
            </a:r>
            <a:r>
              <a:rPr lang="pt-BR" sz="2000" smtClean="0"/>
              <a:t>(y) Mãe(x,y) </a:t>
            </a:r>
            <a:r>
              <a:rPr lang="pt-BR" sz="2000" smtClean="0">
                <a:latin typeface="Symbol" pitchFamily="18" charset="2"/>
              </a:rPr>
              <a:t>Ù </a:t>
            </a:r>
            <a:r>
              <a:rPr lang="pt-BR" sz="2000" smtClean="0"/>
              <a:t>(Mãe(y,z) </a:t>
            </a:r>
            <a:r>
              <a:rPr lang="pt-BR" sz="2000" smtClean="0">
                <a:latin typeface="Symbol" pitchFamily="18" charset="2"/>
              </a:rPr>
              <a:t>Ú </a:t>
            </a:r>
            <a:r>
              <a:rPr lang="pt-BR" sz="2000" smtClean="0"/>
              <a:t>Pai(y,z))</a:t>
            </a:r>
          </a:p>
          <a:p>
            <a:pPr eaLnBrk="1" hangingPunct="1"/>
            <a:r>
              <a:rPr lang="pt-BR" sz="2800" smtClean="0"/>
              <a:t>Memória de Trabalho </a:t>
            </a:r>
          </a:p>
          <a:p>
            <a:pPr lvl="1" eaLnBrk="1" hangingPunct="1"/>
            <a:r>
              <a:rPr lang="pt-BR" sz="2000" smtClean="0"/>
              <a:t>fatos particulares à instância do problema</a:t>
            </a:r>
            <a:endParaRPr lang="pt-BR" sz="2000" smtClean="0">
              <a:solidFill>
                <a:srgbClr val="800080"/>
              </a:solidFill>
            </a:endParaRPr>
          </a:p>
          <a:p>
            <a:pPr lvl="2" eaLnBrk="1" hangingPunct="1"/>
            <a:r>
              <a:rPr lang="pt-BR" sz="2000" smtClean="0"/>
              <a:t>Pai(Caetano,Zeca), Mãe(Canô, Caetano)</a:t>
            </a:r>
          </a:p>
          <a:p>
            <a:pPr lvl="1" eaLnBrk="1" hangingPunct="1"/>
            <a:r>
              <a:rPr lang="pt-BR" sz="2000" smtClean="0"/>
              <a:t> e fatos derivados</a:t>
            </a:r>
            <a:r>
              <a:rPr lang="pt-BR" sz="2000" smtClean="0">
                <a:solidFill>
                  <a:srgbClr val="800080"/>
                </a:solidFill>
              </a:rPr>
              <a:t> </a:t>
            </a:r>
          </a:p>
          <a:p>
            <a:pPr lvl="2" eaLnBrk="1" hangingPunct="1"/>
            <a:r>
              <a:rPr lang="pt-BR" sz="2000" smtClean="0"/>
              <a:t>Avó(Canô, Zeca)</a:t>
            </a:r>
          </a:p>
          <a:p>
            <a:pPr eaLnBrk="1" hangingPunct="1">
              <a:spcBef>
                <a:spcPct val="30000"/>
              </a:spcBef>
            </a:pPr>
            <a:r>
              <a:rPr lang="pt-BR" sz="2800" smtClean="0"/>
              <a:t>Máquina de Inferência </a:t>
            </a:r>
          </a:p>
          <a:p>
            <a:pPr lvl="1" eaLnBrk="1" hangingPunct="1"/>
            <a:r>
              <a:rPr lang="pt-BR" sz="2400" smtClean="0"/>
              <a:t>regras de inferência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D6F0F9-34EE-4557-8C0A-DA5C4ADE8910}" type="slidenum">
              <a:rPr lang="pt-BR" smtClean="0">
                <a:latin typeface="Tahoma" charset="0"/>
              </a:rPr>
              <a:pPr/>
              <a:t>25</a:t>
            </a:fld>
            <a:endParaRPr lang="pt-BR" smtClean="0">
              <a:latin typeface="Tahoma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Relembrando...</a:t>
            </a:r>
            <a:br>
              <a:rPr lang="pt-BR" smtClean="0"/>
            </a:br>
            <a:r>
              <a:rPr lang="pt-BR" smtClean="0"/>
              <a:t>Raciocínio regressivo ou progressivo</a:t>
            </a: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762125"/>
            <a:ext cx="7772400" cy="41148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pt-BR" sz="2800" smtClean="0"/>
              <a:t>Primeiros passos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sz="2400" smtClean="0"/>
              <a:t>1. Armazenar as regras da BC na máquina de inferência (MI) e os fatos na memória de trabalho (MT)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sz="2400" smtClean="0"/>
              <a:t>2. Adicionar os dados iniciais à memória de trabalho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5BD4CA-4BCC-4A8F-A050-27331993C1DF}" type="slidenum">
              <a:rPr lang="pt-BR" smtClean="0">
                <a:latin typeface="Tahoma" charset="0"/>
              </a:rPr>
              <a:pPr/>
              <a:t>26</a:t>
            </a:fld>
            <a:endParaRPr lang="pt-BR" smtClean="0">
              <a:latin typeface="Tahoma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550863"/>
            <a:ext cx="8294687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Agentes baseados em LPO</a:t>
            </a:r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47050" cy="4848225"/>
          </a:xfrm>
        </p:spPr>
        <p:txBody>
          <a:bodyPr lIns="90488" tIns="44450" rIns="90488" bIns="44450"/>
          <a:lstStyle/>
          <a:p>
            <a:pPr>
              <a:lnSpc>
                <a:spcPct val="90000"/>
              </a:lnSpc>
              <a:defRPr/>
            </a:pPr>
            <a:r>
              <a:rPr lang="pt-BR" sz="2400" dirty="0" smtClean="0"/>
              <a:t>  </a:t>
            </a:r>
            <a:r>
              <a:rPr lang="pt-BR" sz="2000" dirty="0" smtClean="0"/>
              <a:t>função Agente-BC(</a:t>
            </a:r>
            <a:r>
              <a:rPr lang="pt-BR" sz="2000" i="1" dirty="0" smtClean="0"/>
              <a:t>percepção</a:t>
            </a:r>
            <a:r>
              <a:rPr lang="pt-BR" sz="2000" dirty="0" smtClean="0"/>
              <a:t>) retorna uma </a:t>
            </a:r>
            <a:r>
              <a:rPr lang="pt-BR" sz="2000" i="1" dirty="0" smtClean="0"/>
              <a:t>ação</a:t>
            </a:r>
            <a:endParaRPr lang="pt-BR" sz="2000" dirty="0" smtClean="0"/>
          </a:p>
          <a:p>
            <a:pPr lvl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000" dirty="0" smtClean="0"/>
              <a:t>		</a:t>
            </a:r>
            <a:r>
              <a:rPr lang="pt-B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Tell</a:t>
            </a:r>
            <a:r>
              <a:rPr lang="pt-BR" sz="2000" dirty="0" smtClean="0"/>
              <a:t>(MT, </a:t>
            </a: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Percepções-Sentença</a:t>
            </a:r>
            <a:r>
              <a:rPr lang="pt-BR" sz="2000" dirty="0" smtClean="0"/>
              <a:t>(</a:t>
            </a:r>
            <a:r>
              <a:rPr lang="pt-BR" sz="2000" i="1" dirty="0" smtClean="0"/>
              <a:t>percepção,t</a:t>
            </a:r>
            <a:r>
              <a:rPr lang="pt-BR" sz="2000" dirty="0" smtClean="0"/>
              <a:t>))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000" dirty="0" smtClean="0"/>
              <a:t>		</a:t>
            </a:r>
            <a:r>
              <a:rPr lang="pt-BR" sz="2000" i="1" dirty="0" smtClean="0"/>
              <a:t>ação</a:t>
            </a:r>
            <a:r>
              <a:rPr lang="pt-BR" sz="2000" dirty="0" smtClean="0"/>
              <a:t>  </a:t>
            </a:r>
            <a:r>
              <a:rPr lang="pt-BR" sz="2000" dirty="0" smtClean="0">
                <a:latin typeface="Symbol" pitchFamily="18" charset="2"/>
              </a:rPr>
              <a:t>¬</a:t>
            </a:r>
            <a:r>
              <a:rPr lang="pt-BR" sz="2000" dirty="0" smtClean="0"/>
              <a:t> </a:t>
            </a:r>
            <a:r>
              <a:rPr lang="pt-B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Ask</a:t>
            </a:r>
            <a:r>
              <a:rPr lang="pt-BR" sz="2000" dirty="0" smtClean="0"/>
              <a:t>(MT, </a:t>
            </a: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Pergunta-Ação</a:t>
            </a:r>
            <a:r>
              <a:rPr lang="pt-BR" sz="2000" dirty="0" smtClean="0"/>
              <a:t>(</a:t>
            </a:r>
            <a:r>
              <a:rPr lang="pt-BR" sz="2000" i="1" dirty="0" smtClean="0"/>
              <a:t>t</a:t>
            </a:r>
            <a:r>
              <a:rPr lang="pt-BR" sz="2000" dirty="0" smtClean="0"/>
              <a:t>))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000" dirty="0" smtClean="0"/>
              <a:t>		</a:t>
            </a:r>
            <a:r>
              <a:rPr lang="pt-B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Tell</a:t>
            </a:r>
            <a:r>
              <a:rPr lang="pt-BR" sz="2000" dirty="0" smtClean="0"/>
              <a:t>(MT, </a:t>
            </a: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Ação-Sentença</a:t>
            </a:r>
            <a:r>
              <a:rPr lang="pt-BR" sz="2000" dirty="0" smtClean="0"/>
              <a:t>(</a:t>
            </a:r>
            <a:r>
              <a:rPr lang="pt-BR" sz="2000" i="1" dirty="0" smtClean="0"/>
              <a:t>ação,t</a:t>
            </a:r>
            <a:r>
              <a:rPr lang="pt-BR" sz="2000" dirty="0" smtClean="0"/>
              <a:t>))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000" dirty="0" smtClean="0"/>
              <a:t>		</a:t>
            </a:r>
            <a:r>
              <a:rPr lang="pt-BR" sz="2000" i="1" dirty="0" smtClean="0"/>
              <a:t>t  </a:t>
            </a:r>
            <a:r>
              <a:rPr lang="pt-BR" sz="2000" dirty="0" smtClean="0">
                <a:latin typeface="Symbol" pitchFamily="18" charset="2"/>
              </a:rPr>
              <a:t>¬</a:t>
            </a:r>
            <a:r>
              <a:rPr lang="pt-BR" sz="2000" i="1" dirty="0" smtClean="0"/>
              <a:t> t</a:t>
            </a:r>
            <a:r>
              <a:rPr lang="pt-BR" sz="2000" dirty="0" smtClean="0"/>
              <a:t> + 1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000" dirty="0" smtClean="0"/>
              <a:t>		retorna </a:t>
            </a:r>
            <a:r>
              <a:rPr lang="pt-BR" sz="2000" i="1" dirty="0" smtClean="0"/>
              <a:t>ação</a:t>
            </a:r>
            <a:r>
              <a:rPr lang="pt-BR" sz="2000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pt-BR" sz="2000" b="1" dirty="0" smtClean="0"/>
              <a:t>Onde...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defRPr/>
            </a:pPr>
            <a:r>
              <a:rPr lang="pt-BR" sz="2000" dirty="0" smtClean="0"/>
              <a:t>MT – memória de trabalho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defRPr/>
            </a:pPr>
            <a:r>
              <a:rPr lang="pt-BR" sz="2000" dirty="0" smtClean="0"/>
              <a:t>função </a:t>
            </a: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Pergunta-Ação </a:t>
            </a:r>
            <a:r>
              <a:rPr lang="pt-BR" sz="2000" dirty="0" smtClean="0"/>
              <a:t>cria uma</a:t>
            </a: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z="2000" dirty="0" smtClean="0"/>
              <a:t> </a:t>
            </a:r>
            <a:r>
              <a:rPr lang="pt-BR" sz="2000" i="1" dirty="0" err="1" smtClean="0"/>
              <a:t>query</a:t>
            </a:r>
            <a:r>
              <a:rPr lang="pt-BR" sz="2000" dirty="0" smtClean="0"/>
              <a:t>  como: </a:t>
            </a:r>
            <a:r>
              <a:rPr lang="pt-BR" sz="2000" dirty="0" smtClean="0">
                <a:solidFill>
                  <a:srgbClr val="800080"/>
                </a:solidFill>
                <a:latin typeface="Symbol" pitchFamily="18" charset="2"/>
              </a:rPr>
              <a:t>$ </a:t>
            </a:r>
            <a:r>
              <a:rPr lang="pt-BR" sz="2000" dirty="0" smtClean="0">
                <a:solidFill>
                  <a:srgbClr val="800080"/>
                </a:solidFill>
              </a:rPr>
              <a:t>a  Ação(a,6)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defRPr/>
            </a:pPr>
            <a:r>
              <a:rPr lang="pt-BR" sz="2000" dirty="0" smtClean="0"/>
              <a:t>função </a:t>
            </a: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ASK</a:t>
            </a:r>
            <a:r>
              <a:rPr lang="pt-BR" sz="2000" dirty="0" smtClean="0"/>
              <a:t> devolve uma lista de instanciações:</a:t>
            </a:r>
          </a:p>
          <a:p>
            <a:pPr lvl="2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1800" dirty="0" smtClean="0"/>
              <a:t>	</a:t>
            </a:r>
            <a:r>
              <a:rPr lang="pt-BR" sz="1800" dirty="0" smtClean="0">
                <a:solidFill>
                  <a:srgbClr val="800080"/>
                </a:solidFill>
              </a:rPr>
              <a:t>{a / Pegar}</a:t>
            </a:r>
            <a:r>
              <a:rPr lang="pt-BR" sz="1800" dirty="0" smtClean="0"/>
              <a:t> -  </a:t>
            </a:r>
            <a:r>
              <a:rPr lang="pt-BR" sz="1800" u="sng" dirty="0" smtClean="0"/>
              <a:t>Pegar</a:t>
            </a:r>
            <a:r>
              <a:rPr lang="pt-BR" sz="1800" dirty="0" smtClean="0"/>
              <a:t> é atribuída à variável ação.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defRPr/>
            </a:pPr>
            <a:r>
              <a:rPr lang="pt-BR" sz="2000" dirty="0" smtClean="0"/>
              <a:t>função </a:t>
            </a: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TELL</a:t>
            </a:r>
            <a:r>
              <a:rPr lang="pt-BR" sz="2000" dirty="0" smtClean="0"/>
              <a:t> grava a ação escolhida na memória de trabalho.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D924BA-6DBB-4B0D-8359-52419A701C2A}" type="slidenum">
              <a:rPr lang="pt-BR" smtClean="0">
                <a:latin typeface="Tahoma" charset="0"/>
              </a:rPr>
              <a:pPr/>
              <a:t>27</a:t>
            </a:fld>
            <a:endParaRPr lang="pt-BR" smtClean="0">
              <a:latin typeface="Tahoma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8128000" cy="822325"/>
          </a:xfrm>
        </p:spPr>
        <p:txBody>
          <a:bodyPr/>
          <a:lstStyle/>
          <a:p>
            <a:pPr eaLnBrk="1" hangingPunct="1"/>
            <a:r>
              <a:rPr lang="pt-BR" smtClean="0"/>
              <a:t>Agentes baseados em LPO</a:t>
            </a:r>
          </a:p>
        </p:txBody>
      </p:sp>
      <p:sp>
        <p:nvSpPr>
          <p:cNvPr id="297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74688" y="1600200"/>
            <a:ext cx="82931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 </a:t>
            </a:r>
            <a:r>
              <a:rPr lang="pt-BR" sz="2800" smtClean="0"/>
              <a:t>Como a função ASK responde as </a:t>
            </a:r>
            <a:r>
              <a:rPr lang="pt-BR" sz="2800" i="1" smtClean="0"/>
              <a:t>queries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400" smtClean="0">
                <a:sym typeface="Symbol" pitchFamily="18" charset="2"/>
              </a:rPr>
              <a:t>Quantificador</a:t>
            </a:r>
            <a:r>
              <a:rPr lang="pt-BR" sz="2400" b="1" smtClean="0">
                <a:sym typeface="Symbol" pitchFamily="18" charset="2"/>
              </a:rPr>
              <a:t> </a:t>
            </a:r>
            <a:r>
              <a:rPr lang="pt-BR" sz="2400" smtClean="0">
                <a:sym typeface="Symbol" pitchFamily="18" charset="2"/>
              </a:rPr>
              <a:t>: </a:t>
            </a:r>
            <a:r>
              <a:rPr lang="pt-BR" sz="2400" smtClean="0"/>
              <a:t>a resposta é booleana</a:t>
            </a:r>
          </a:p>
          <a:p>
            <a:pPr lvl="2" eaLnBrk="1" hangingPunct="1">
              <a:lnSpc>
                <a:spcPct val="110000"/>
              </a:lnSpc>
            </a:pPr>
            <a:r>
              <a:rPr lang="pt-BR" sz="2000" smtClean="0"/>
              <a:t>ASK(BC, Irmã(Betânia,Caetano)) -&gt; </a:t>
            </a:r>
            <a:r>
              <a:rPr lang="pt-BR" sz="2000" b="1" smtClean="0"/>
              <a:t>true</a:t>
            </a:r>
            <a:endParaRPr lang="pt-BR" sz="2000" smtClean="0"/>
          </a:p>
          <a:p>
            <a:pPr lvl="2" eaLnBrk="1" hangingPunct="1">
              <a:lnSpc>
                <a:spcPct val="110000"/>
              </a:lnSpc>
            </a:pPr>
            <a:r>
              <a:rPr lang="pt-BR" sz="2000" smtClean="0"/>
              <a:t>ASK(BC, </a:t>
            </a:r>
            <a:r>
              <a:rPr lang="pt-BR" sz="2000" smtClean="0">
                <a:sym typeface="Symbol" pitchFamily="18" charset="2"/>
              </a:rPr>
              <a:t>x (</a:t>
            </a:r>
            <a:r>
              <a:rPr lang="pt-BR" sz="2000" smtClean="0"/>
              <a:t>Irmã(x,Caetano) </a:t>
            </a:r>
            <a:r>
              <a:rPr lang="pt-BR" sz="2000" smtClean="0">
                <a:latin typeface="Symbol" pitchFamily="18" charset="2"/>
              </a:rPr>
              <a:t>Ù</a:t>
            </a:r>
            <a:r>
              <a:rPr lang="pt-BR" sz="2000" smtClean="0"/>
              <a:t> Cantora(x))) -&gt; </a:t>
            </a:r>
            <a:r>
              <a:rPr lang="pt-BR" sz="2000" b="1" smtClean="0"/>
              <a:t>false</a:t>
            </a:r>
            <a:endParaRPr lang="pt-BR" sz="2000" smtClean="0"/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</a:pPr>
            <a:r>
              <a:rPr lang="pt-BR" sz="2400" smtClean="0">
                <a:sym typeface="Symbol" pitchFamily="18" charset="2"/>
              </a:rPr>
              <a:t>Quantificador </a:t>
            </a:r>
            <a:r>
              <a:rPr lang="pt-BR" sz="2400" b="1" smtClean="0">
                <a:sym typeface="Symbol" pitchFamily="18" charset="2"/>
              </a:rPr>
              <a:t></a:t>
            </a:r>
            <a:r>
              <a:rPr lang="pt-BR" sz="2400" smtClean="0">
                <a:sym typeface="Symbol" pitchFamily="18" charset="2"/>
              </a:rPr>
              <a:t>: </a:t>
            </a:r>
            <a:r>
              <a:rPr lang="pt-BR" sz="2400" smtClean="0"/>
              <a:t>a resposta é uma lista de instanciações/substituições de variáveis - </a:t>
            </a:r>
            <a:r>
              <a:rPr lang="pt-BR" sz="2400" i="1" smtClean="0"/>
              <a:t>binding</a:t>
            </a:r>
          </a:p>
          <a:p>
            <a:pPr lvl="2" eaLnBrk="1" hangingPunct="1">
              <a:lnSpc>
                <a:spcPct val="110000"/>
              </a:lnSpc>
            </a:pPr>
            <a:r>
              <a:rPr lang="pt-BR" sz="1800" smtClean="0"/>
              <a:t>ASK (BC, </a:t>
            </a:r>
            <a:r>
              <a:rPr lang="pt-BR" sz="1800" smtClean="0">
                <a:latin typeface="Symbol" pitchFamily="18" charset="2"/>
              </a:rPr>
              <a:t>$</a:t>
            </a:r>
            <a:r>
              <a:rPr lang="pt-BR" sz="1800" smtClean="0"/>
              <a:t>x Irmã(x,Caetano)) -&gt; </a:t>
            </a:r>
            <a:r>
              <a:rPr lang="pt-BR" sz="1800" b="1" smtClean="0"/>
              <a:t>{x/Betânia,x/Irene}</a:t>
            </a:r>
            <a:endParaRPr lang="pt-BR" sz="1800" smtClean="0"/>
          </a:p>
          <a:p>
            <a:pPr lvl="2" eaLnBrk="1" hangingPunct="1">
              <a:lnSpc>
                <a:spcPct val="110000"/>
              </a:lnSpc>
            </a:pPr>
            <a:r>
              <a:rPr lang="pt-BR" sz="1800" smtClean="0"/>
              <a:t>ASK (BC, </a:t>
            </a:r>
            <a:r>
              <a:rPr lang="pt-BR" sz="1800" smtClean="0">
                <a:latin typeface="Symbol" pitchFamily="18" charset="2"/>
              </a:rPr>
              <a:t>$</a:t>
            </a:r>
            <a:r>
              <a:rPr lang="pt-BR" sz="1800" smtClean="0">
                <a:sym typeface="Symbol" pitchFamily="18" charset="2"/>
              </a:rPr>
              <a:t>x (</a:t>
            </a:r>
            <a:r>
              <a:rPr lang="pt-BR" sz="1800" smtClean="0"/>
              <a:t>Irmã(x,Caetano) </a:t>
            </a:r>
            <a:r>
              <a:rPr lang="pt-BR" sz="1800" smtClean="0">
                <a:latin typeface="Symbol" pitchFamily="18" charset="2"/>
              </a:rPr>
              <a:t>Ù</a:t>
            </a:r>
            <a:r>
              <a:rPr lang="pt-BR" sz="1800" smtClean="0"/>
              <a:t> Cantora(x))) -&gt; </a:t>
            </a:r>
            <a:r>
              <a:rPr lang="pt-BR" sz="1800" b="1" smtClean="0"/>
              <a:t>{x/Betânia}</a:t>
            </a:r>
            <a:endParaRPr lang="pt-BR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136170-070D-48B8-9641-DE64103ACF8A}" type="slidenum">
              <a:rPr lang="pt-BR" smtClean="0">
                <a:latin typeface="Tahoma" charset="0"/>
              </a:rPr>
              <a:pPr/>
              <a:t>28</a:t>
            </a:fld>
            <a:endParaRPr lang="pt-BR" smtClean="0">
              <a:latin typeface="Tahoma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0350"/>
            <a:ext cx="7772400" cy="914400"/>
          </a:xfrm>
        </p:spPr>
        <p:txBody>
          <a:bodyPr/>
          <a:lstStyle/>
          <a:p>
            <a:pPr eaLnBrk="1" hangingPunct="1"/>
            <a:r>
              <a:rPr lang="pt-BR" smtClean="0"/>
              <a:t>Hipótese do Mundo Fechado</a:t>
            </a:r>
          </a:p>
        </p:txBody>
      </p:sp>
      <p:sp>
        <p:nvSpPr>
          <p:cNvPr id="3072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sz="2800" smtClean="0"/>
              <a:t>Tudo que não estiver presente na base é considerado </a:t>
            </a:r>
            <a:r>
              <a:rPr lang="pt-BR" sz="2800" smtClean="0">
                <a:solidFill>
                  <a:srgbClr val="990099"/>
                </a:solidFill>
              </a:rPr>
              <a:t>falso</a:t>
            </a:r>
          </a:p>
          <a:p>
            <a:pPr eaLnBrk="1" hangingPunct="1">
              <a:lnSpc>
                <a:spcPct val="110000"/>
              </a:lnSpc>
            </a:pPr>
            <a:r>
              <a:rPr lang="pt-BR" sz="2800" smtClean="0"/>
              <a:t>Isto simplifica (reduz) a BC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400" smtClean="0"/>
              <a:t>Ex. Para dizer que a população dos países Nova Zelândia, África do Sul, Irlanda e França gostam do jogo Rugby, não precisa explicitamente dizer que os outros não gostam...</a:t>
            </a:r>
          </a:p>
          <a:p>
            <a:pPr lvl="1" eaLnBrk="1" hangingPunct="1"/>
            <a:endParaRPr lang="pt-BR" smtClean="0"/>
          </a:p>
          <a:p>
            <a:pPr lvl="1"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145D32-8041-4D7D-9143-46A96F60BEC9}" type="slidenum">
              <a:rPr lang="pt-BR" smtClean="0">
                <a:latin typeface="Tahoma" charset="0"/>
              </a:rPr>
              <a:pPr/>
              <a:t>29</a:t>
            </a:fld>
            <a:endParaRPr lang="pt-BR" smtClean="0">
              <a:latin typeface="Tahoma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Um Exemplo de Construção de BC</a:t>
            </a:r>
          </a:p>
        </p:txBody>
      </p:sp>
      <p:sp>
        <p:nvSpPr>
          <p:cNvPr id="317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3213100"/>
            <a:ext cx="6400800" cy="1752600"/>
          </a:xfrm>
        </p:spPr>
        <p:txBody>
          <a:bodyPr/>
          <a:lstStyle/>
          <a:p>
            <a:pPr eaLnBrk="1" hangingPunct="1"/>
            <a:r>
              <a:rPr lang="pt-BR" smtClean="0"/>
              <a:t>Do livro AIMA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Engenharia do Conhecimento</a:t>
            </a:r>
          </a:p>
        </p:txBody>
      </p:sp>
      <p:sp>
        <p:nvSpPr>
          <p:cNvPr id="6147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Etapas</a:t>
            </a:r>
          </a:p>
          <a:p>
            <a:pPr lvl="1"/>
            <a:r>
              <a:rPr lang="pt-BR" sz="2400" smtClean="0"/>
              <a:t>Aquisição do conhecimento</a:t>
            </a:r>
          </a:p>
          <a:p>
            <a:pPr lvl="1"/>
            <a:r>
              <a:rPr lang="pt-BR" sz="2400" smtClean="0"/>
              <a:t>Formalização do conhecimento</a:t>
            </a:r>
          </a:p>
          <a:p>
            <a:pPr lvl="2"/>
            <a:r>
              <a:rPr lang="pt-BR" sz="2000" smtClean="0"/>
              <a:t>Ontologias</a:t>
            </a:r>
          </a:p>
          <a:p>
            <a:pPr lvl="3"/>
            <a:r>
              <a:rPr lang="pt-BR" sz="1800" smtClean="0"/>
              <a:t>Nível semi-formal </a:t>
            </a:r>
          </a:p>
          <a:p>
            <a:pPr lvl="2"/>
            <a:r>
              <a:rPr lang="pt-BR" sz="2000" smtClean="0"/>
              <a:t>LPO </a:t>
            </a:r>
          </a:p>
          <a:p>
            <a:pPr lvl="3"/>
            <a:r>
              <a:rPr lang="pt-BR" sz="1800" smtClean="0"/>
              <a:t>nível formal</a:t>
            </a:r>
          </a:p>
          <a:p>
            <a:pPr lvl="2"/>
            <a:endParaRPr lang="pt-BR" sz="2000" smtClean="0"/>
          </a:p>
          <a:p>
            <a:pPr lvl="1"/>
            <a:r>
              <a:rPr lang="pt-BR" sz="2400" smtClean="0"/>
              <a:t>Construção da BC</a:t>
            </a:r>
          </a:p>
          <a:p>
            <a:pPr lvl="2"/>
            <a:r>
              <a:rPr lang="pt-BR" sz="2000" smtClean="0"/>
              <a:t>Regras de produção, objetos com regras, Prolog...</a:t>
            </a:r>
          </a:p>
          <a:p>
            <a:endParaRPr lang="pt-BR" sz="2800" smtClean="0"/>
          </a:p>
        </p:txBody>
      </p:sp>
      <p:sp>
        <p:nvSpPr>
          <p:cNvPr id="614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BF0EBA-991B-416E-A71E-A5421777413F}" type="slidenum">
              <a:rPr lang="pt-BR" smtClean="0">
                <a:latin typeface="Tahoma" charset="0"/>
              </a:rPr>
              <a:pPr/>
              <a:t>3</a:t>
            </a:fld>
            <a:endParaRPr lang="pt-BR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8CBEEF-EFF6-456B-85B0-B9D06B216A73}" type="slidenum">
              <a:rPr lang="pt-BR" smtClean="0">
                <a:latin typeface="Tahoma" charset="0"/>
              </a:rPr>
              <a:pPr/>
              <a:t>30</a:t>
            </a:fld>
            <a:endParaRPr lang="pt-BR" smtClean="0">
              <a:latin typeface="Tahoma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685800"/>
          </a:xfrm>
          <a:noFill/>
        </p:spPr>
        <p:txBody>
          <a:bodyPr lIns="92075" tIns="46038" rIns="92075" bIns="46038" anchor="ctr"/>
          <a:lstStyle/>
          <a:p>
            <a:r>
              <a:rPr lang="pt-BR" smtClean="0"/>
              <a:t>Construindo uma BC</a:t>
            </a:r>
          </a:p>
        </p:txBody>
      </p:sp>
      <p:sp>
        <p:nvSpPr>
          <p:cNvPr id="327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924800" cy="5029200"/>
          </a:xfrm>
          <a:noFill/>
        </p:spPr>
        <p:txBody>
          <a:bodyPr lIns="92075" tIns="46038" rIns="92075" bIns="46038"/>
          <a:lstStyle/>
          <a:p>
            <a:pPr eaLnBrk="1" hangingPunct="1">
              <a:spcAft>
                <a:spcPct val="10000"/>
              </a:spcAft>
              <a:buFont typeface="Wingdings" pitchFamily="2" charset="2"/>
              <a:buNone/>
            </a:pPr>
            <a:r>
              <a:rPr lang="pt-BR" sz="2400" smtClean="0"/>
              <a:t>1) Decida sobre </a:t>
            </a:r>
            <a:r>
              <a:rPr lang="pt-BR" sz="2400" i="1" smtClean="0"/>
              <a:t>o que</a:t>
            </a:r>
            <a:r>
              <a:rPr lang="pt-BR" sz="2400" smtClean="0"/>
              <a:t> falar </a:t>
            </a:r>
          </a:p>
          <a:p>
            <a:pPr eaLnBrk="1" hangingPunct="1">
              <a:spcAft>
                <a:spcPct val="10000"/>
              </a:spcAft>
              <a:buFont typeface="Wingdings" pitchFamily="2" charset="2"/>
              <a:buNone/>
            </a:pPr>
            <a:r>
              <a:rPr lang="pt-BR" sz="2400" smtClean="0"/>
              <a:t>2) Escolha o </a:t>
            </a:r>
            <a:r>
              <a:rPr lang="pt-BR" sz="2400" i="1" smtClean="0">
                <a:solidFill>
                  <a:schemeClr val="tx2"/>
                </a:solidFill>
              </a:rPr>
              <a:t>vocabulário</a:t>
            </a:r>
            <a:r>
              <a:rPr lang="pt-BR" sz="2400" smtClean="0"/>
              <a:t> de predicados, funções e constantes </a:t>
            </a:r>
            <a:r>
              <a:rPr lang="pt-BR" sz="2400" b="1" i="1" smtClean="0"/>
              <a:t>(Ontologia do Domínio)</a:t>
            </a:r>
            <a:endParaRPr lang="pt-BR" sz="2400" b="1" smtClean="0"/>
          </a:p>
          <a:p>
            <a:pPr eaLnBrk="1" hangingPunct="1">
              <a:spcAft>
                <a:spcPct val="10000"/>
              </a:spcAft>
              <a:buFont typeface="Wingdings" pitchFamily="2" charset="2"/>
              <a:buNone/>
            </a:pPr>
            <a:r>
              <a:rPr lang="pt-BR" sz="2400" smtClean="0"/>
              <a:t>3) Codifique o </a:t>
            </a:r>
            <a:r>
              <a:rPr lang="pt-BR" sz="2400" i="1" smtClean="0">
                <a:solidFill>
                  <a:schemeClr val="tx2"/>
                </a:solidFill>
              </a:rPr>
              <a:t>conhecimento</a:t>
            </a:r>
            <a:r>
              <a:rPr lang="pt-BR" sz="2400" smtClean="0">
                <a:solidFill>
                  <a:schemeClr val="tx2"/>
                </a:solidFill>
              </a:rPr>
              <a:t> </a:t>
            </a:r>
            <a:r>
              <a:rPr lang="pt-BR" sz="2400" i="1" smtClean="0">
                <a:solidFill>
                  <a:schemeClr val="tx2"/>
                </a:solidFill>
              </a:rPr>
              <a:t>genérico</a:t>
            </a:r>
            <a:r>
              <a:rPr lang="pt-BR" sz="2400" smtClean="0"/>
              <a:t> sobre o domínio </a:t>
            </a:r>
            <a:r>
              <a:rPr lang="pt-BR" sz="2400" b="1" i="1" smtClean="0"/>
              <a:t>(axiomas) </a:t>
            </a:r>
          </a:p>
          <a:p>
            <a:pPr lvl="1" eaLnBrk="1" hangingPunct="1">
              <a:spcAft>
                <a:spcPct val="10000"/>
              </a:spcAft>
              <a:buFont typeface="Wingdings" pitchFamily="2" charset="2"/>
              <a:buNone/>
            </a:pPr>
            <a:r>
              <a:rPr lang="pt-BR" sz="2000" smtClean="0">
                <a:solidFill>
                  <a:schemeClr val="tx2"/>
                </a:solidFill>
                <a:latin typeface="Symbol" pitchFamily="18" charset="2"/>
              </a:rPr>
              <a:t>"</a:t>
            </a:r>
            <a:r>
              <a:rPr lang="pt-BR" sz="2000" smtClean="0">
                <a:solidFill>
                  <a:schemeClr val="tx2"/>
                </a:solidFill>
              </a:rPr>
              <a:t> x,y,z Americano(x) </a:t>
            </a:r>
            <a:r>
              <a:rPr lang="pt-BR" sz="2000" smtClean="0">
                <a:solidFill>
                  <a:schemeClr val="tx2"/>
                </a:solidFill>
                <a:latin typeface="Symbol" pitchFamily="18" charset="2"/>
              </a:rPr>
              <a:t>Ù </a:t>
            </a:r>
            <a:r>
              <a:rPr lang="pt-BR" sz="2000" smtClean="0">
                <a:solidFill>
                  <a:schemeClr val="tx2"/>
                </a:solidFill>
              </a:rPr>
              <a:t>Arma(y) </a:t>
            </a:r>
            <a:r>
              <a:rPr lang="pt-BR" sz="2000" smtClean="0">
                <a:solidFill>
                  <a:schemeClr val="tx2"/>
                </a:solidFill>
                <a:latin typeface="Symbol" pitchFamily="18" charset="2"/>
              </a:rPr>
              <a:t>Ù </a:t>
            </a:r>
            <a:r>
              <a:rPr lang="pt-BR" sz="2000" smtClean="0">
                <a:solidFill>
                  <a:schemeClr val="tx2"/>
                </a:solidFill>
              </a:rPr>
              <a:t>Nação(z) </a:t>
            </a:r>
            <a:r>
              <a:rPr lang="pt-BR" sz="2000" smtClean="0">
                <a:solidFill>
                  <a:schemeClr val="tx2"/>
                </a:solidFill>
                <a:latin typeface="Symbol" pitchFamily="18" charset="2"/>
              </a:rPr>
              <a:t>Ù </a:t>
            </a:r>
            <a:r>
              <a:rPr lang="pt-BR" sz="2000" smtClean="0">
                <a:solidFill>
                  <a:schemeClr val="tx2"/>
                </a:solidFill>
              </a:rPr>
              <a:t>Hostil(z) </a:t>
            </a:r>
            <a:r>
              <a:rPr lang="pt-BR" sz="2000" smtClean="0">
                <a:solidFill>
                  <a:schemeClr val="tx2"/>
                </a:solidFill>
                <a:latin typeface="Symbol" pitchFamily="18" charset="2"/>
              </a:rPr>
              <a:t>Ù </a:t>
            </a:r>
            <a:r>
              <a:rPr lang="pt-BR" sz="2000" smtClean="0">
                <a:solidFill>
                  <a:schemeClr val="tx2"/>
                </a:solidFill>
              </a:rPr>
              <a:t>Vende(x,z,y) </a:t>
            </a:r>
            <a:r>
              <a:rPr lang="pt-BR" sz="2000" smtClean="0">
                <a:solidFill>
                  <a:schemeClr val="tx2"/>
                </a:solidFill>
                <a:latin typeface="Symbol" pitchFamily="18" charset="2"/>
              </a:rPr>
              <a:t>Þ</a:t>
            </a:r>
            <a:r>
              <a:rPr lang="pt-BR" sz="2000" smtClean="0">
                <a:solidFill>
                  <a:schemeClr val="tx2"/>
                </a:solidFill>
              </a:rPr>
              <a:t> Criminoso(x)</a:t>
            </a:r>
          </a:p>
          <a:p>
            <a:pPr eaLnBrk="1" hangingPunct="1">
              <a:spcAft>
                <a:spcPct val="10000"/>
              </a:spcAft>
              <a:buFont typeface="Wingdings" pitchFamily="2" charset="2"/>
              <a:buNone/>
            </a:pPr>
            <a:r>
              <a:rPr lang="pt-BR" sz="2400" smtClean="0"/>
              <a:t>4) Codifique uma </a:t>
            </a:r>
            <a:r>
              <a:rPr lang="pt-BR" sz="2400" i="1" smtClean="0">
                <a:solidFill>
                  <a:schemeClr val="tx2"/>
                </a:solidFill>
              </a:rPr>
              <a:t>descrição</a:t>
            </a:r>
            <a:r>
              <a:rPr lang="pt-BR" sz="2400" smtClean="0"/>
              <a:t> de uma </a:t>
            </a:r>
            <a:r>
              <a:rPr lang="pt-BR" sz="2400" smtClean="0">
                <a:solidFill>
                  <a:schemeClr val="tx2"/>
                </a:solidFill>
              </a:rPr>
              <a:t>instância</a:t>
            </a:r>
            <a:r>
              <a:rPr lang="pt-BR" sz="2400" smtClean="0"/>
              <a:t> específica do problema: </a:t>
            </a:r>
            <a:r>
              <a:rPr lang="pt-BR" sz="2000" i="1" smtClean="0">
                <a:solidFill>
                  <a:schemeClr val="tx2"/>
                </a:solidFill>
              </a:rPr>
              <a:t>Nação(Cuba), Nação(USA)</a:t>
            </a:r>
          </a:p>
          <a:p>
            <a:pPr eaLnBrk="1" hangingPunct="1">
              <a:spcAft>
                <a:spcPct val="10000"/>
              </a:spcAft>
              <a:buFont typeface="Wingdings" pitchFamily="2" charset="2"/>
              <a:buNone/>
            </a:pPr>
            <a:r>
              <a:rPr lang="pt-BR" sz="2400" smtClean="0"/>
              <a:t>5) Proponha </a:t>
            </a:r>
            <a:r>
              <a:rPr lang="pt-BR" sz="2400" i="1" smtClean="0">
                <a:solidFill>
                  <a:schemeClr val="tx2"/>
                </a:solidFill>
              </a:rPr>
              <a:t>questões</a:t>
            </a:r>
            <a:r>
              <a:rPr lang="pt-BR" sz="2400" smtClean="0"/>
              <a:t> para o procedimento de inferência e obtenha </a:t>
            </a:r>
            <a:r>
              <a:rPr lang="pt-BR" sz="2400" i="1" smtClean="0">
                <a:solidFill>
                  <a:schemeClr val="tx2"/>
                </a:solidFill>
              </a:rPr>
              <a:t>respostas</a:t>
            </a:r>
            <a:r>
              <a:rPr lang="pt-BR" sz="2400" i="1" smtClean="0"/>
              <a:t>: </a:t>
            </a:r>
            <a:r>
              <a:rPr lang="pt-BR" sz="2000" i="1" smtClean="0">
                <a:solidFill>
                  <a:schemeClr val="tx2"/>
                </a:solidFill>
              </a:rPr>
              <a:t>West é criminoso?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725A98-FECC-4797-8BB5-31F30EAF50A7}" type="slidenum">
              <a:rPr lang="pt-BR" smtClean="0">
                <a:latin typeface="Tahoma" charset="0"/>
              </a:rPr>
              <a:pPr/>
              <a:t>31</a:t>
            </a:fld>
            <a:endParaRPr lang="pt-BR" smtClean="0">
              <a:latin typeface="Tahoma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990600"/>
          </a:xfrm>
          <a:noFill/>
        </p:spPr>
        <p:txBody>
          <a:bodyPr lIns="92075" tIns="46038" rIns="92075" bIns="46038" anchor="ctr"/>
          <a:lstStyle/>
          <a:p>
            <a:r>
              <a:rPr lang="pt-BR" smtClean="0"/>
              <a:t>Um Exemplo: Circuitos Digitais</a:t>
            </a:r>
          </a:p>
        </p:txBody>
      </p:sp>
      <p:sp>
        <p:nvSpPr>
          <p:cNvPr id="337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4476750"/>
            <a:ext cx="7616825" cy="147955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pt-BR" sz="2400" smtClean="0"/>
              <a:t>Objetivo:</a:t>
            </a:r>
          </a:p>
          <a:p>
            <a:pPr lvl="1">
              <a:lnSpc>
                <a:spcPct val="90000"/>
              </a:lnSpc>
            </a:pPr>
            <a:r>
              <a:rPr lang="pt-BR" sz="2000" smtClean="0"/>
              <a:t>determinar se o circuito está de acordo com sua especificação  (o circuito acima é um </a:t>
            </a:r>
            <a:r>
              <a:rPr lang="pt-BR" sz="2000" i="1" smtClean="0"/>
              <a:t>somador)</a:t>
            </a:r>
            <a:endParaRPr lang="pt-BR" sz="2000" smtClean="0"/>
          </a:p>
          <a:p>
            <a:pPr lvl="1">
              <a:lnSpc>
                <a:spcPct val="90000"/>
              </a:lnSpc>
            </a:pPr>
            <a:r>
              <a:rPr lang="pt-BR" sz="2000" smtClean="0"/>
              <a:t>responder a perguntas sobre o valor da corrente em qualquer ponto do circuito</a:t>
            </a:r>
          </a:p>
        </p:txBody>
      </p:sp>
      <p:pic>
        <p:nvPicPr>
          <p:cNvPr id="33797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524000"/>
            <a:ext cx="6048375" cy="25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67070E-3431-4E2E-8BBF-2E4369894369}" type="slidenum">
              <a:rPr lang="pt-BR" smtClean="0">
                <a:latin typeface="Tahoma" charset="0"/>
              </a:rPr>
              <a:pPr/>
              <a:t>32</a:t>
            </a:fld>
            <a:endParaRPr lang="pt-BR" smtClean="0">
              <a:latin typeface="Tahoma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Decida sobre </a:t>
            </a:r>
            <a:r>
              <a:rPr lang="pt-BR" u="sng" smtClean="0"/>
              <a:t>o que</a:t>
            </a:r>
            <a:r>
              <a:rPr lang="pt-BR" smtClean="0"/>
              <a:t> falar</a:t>
            </a:r>
          </a:p>
        </p:txBody>
      </p:sp>
      <p:sp>
        <p:nvSpPr>
          <p:cNvPr id="348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Para alcançar o objetivo, é relevante falar sobre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circuitos, terminais, sinais nos terminais, conexões entre terminais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Para determinar quais serão esses sinais, precisamos saber sobre: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portas e tipos de portas: AND, OR, XOR e NOT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Não é relevante falar sobre: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fios, caminhos dos fios, cor e tamanho dos fios,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D22D72-D4DB-4949-B917-3C8AE87C4351}" type="slidenum">
              <a:rPr lang="pt-BR" smtClean="0">
                <a:latin typeface="Tahoma" charset="0"/>
              </a:rPr>
              <a:pPr/>
              <a:t>33</a:t>
            </a:fld>
            <a:endParaRPr lang="pt-BR" smtClean="0">
              <a:latin typeface="Tahoma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Decida qual  </a:t>
            </a:r>
            <a:r>
              <a:rPr lang="pt-BR" u="sng" smtClean="0"/>
              <a:t>vocabulário</a:t>
            </a:r>
            <a:r>
              <a:rPr lang="pt-BR" smtClean="0"/>
              <a:t> usar</a:t>
            </a:r>
          </a:p>
        </p:txBody>
      </p:sp>
      <p:sp>
        <p:nvSpPr>
          <p:cNvPr id="3584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0772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 Usado para nomear objetos e relações do domínio com funções, predicados e constantes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constantes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distinguir as portas: </a:t>
            </a:r>
            <a:r>
              <a:rPr lang="pt-BR" sz="2000" i="1" smtClean="0"/>
              <a:t>X1, X2...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distinguir os tipos de porta: </a:t>
            </a:r>
            <a:r>
              <a:rPr lang="pt-BR" sz="2000" i="1" smtClean="0"/>
              <a:t>AND, OR, XOR...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funções e predicados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 tipo de uma porta:  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smtClean="0"/>
              <a:t>       </a:t>
            </a:r>
            <a:r>
              <a:rPr lang="pt-BR" sz="2000" i="1" smtClean="0"/>
              <a:t>Tipo(X1) = XOR,  Tipo(X1, XOR),  XOR(X1)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indicar entradas e saídas: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smtClean="0"/>
              <a:t>        </a:t>
            </a:r>
            <a:r>
              <a:rPr lang="pt-BR" sz="2000" i="1" smtClean="0"/>
              <a:t>Out(1, X1),   In(1, X2)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 indicar conectividade entre portas: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smtClean="0"/>
              <a:t>	</a:t>
            </a:r>
            <a:r>
              <a:rPr lang="pt-BR" sz="2000" i="1" smtClean="0"/>
              <a:t>     Conectado(Out(1, X1), In(1, X2))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639565-D283-4425-A586-FF8BB3BD60A1}" type="slidenum">
              <a:rPr lang="pt-BR" smtClean="0">
                <a:latin typeface="Tahoma" charset="0"/>
              </a:rPr>
              <a:pPr/>
              <a:t>34</a:t>
            </a:fld>
            <a:endParaRPr lang="pt-BR" smtClean="0">
              <a:latin typeface="Tahoma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52425"/>
            <a:ext cx="7253288" cy="714375"/>
          </a:xfrm>
          <a:noFill/>
        </p:spPr>
        <p:txBody>
          <a:bodyPr lIns="92075" tIns="46038" rIns="92075" bIns="46038" anchor="ctr"/>
          <a:lstStyle/>
          <a:p>
            <a:r>
              <a:rPr lang="pt-BR" smtClean="0"/>
              <a:t>Codifique </a:t>
            </a:r>
            <a:r>
              <a:rPr lang="pt-BR" u="sng" smtClean="0"/>
              <a:t>regras genéricas</a:t>
            </a:r>
          </a:p>
        </p:txBody>
      </p:sp>
      <p:sp>
        <p:nvSpPr>
          <p:cNvPr id="3348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923213" cy="4876800"/>
          </a:xfrm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  <a:defRPr/>
            </a:pPr>
            <a:r>
              <a:rPr lang="pt-BR" sz="2400" smtClean="0"/>
              <a:t>(1)</a:t>
            </a:r>
            <a:r>
              <a:rPr lang="pt-BR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z="2400" smtClean="0"/>
              <a:t>Dois terminais conectados têm o mesmo sinal: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pt-BR" sz="2000" smtClean="0"/>
              <a:t>	</a:t>
            </a:r>
            <a:r>
              <a:rPr lang="pt-BR" sz="2000" smtClean="0">
                <a:latin typeface="Symbol" pitchFamily="18" charset="2"/>
              </a:rPr>
              <a:t> " </a:t>
            </a:r>
            <a:r>
              <a:rPr lang="pt-BR" sz="2000" i="1" smtClean="0"/>
              <a:t>t1, t2  Conectado(t1, t2)</a:t>
            </a:r>
            <a:r>
              <a:rPr lang="pt-BR" sz="2000" smtClean="0"/>
              <a:t> </a:t>
            </a:r>
            <a:r>
              <a:rPr lang="pt-BR" sz="2000" smtClean="0">
                <a:latin typeface="Symbol" pitchFamily="18" charset="2"/>
              </a:rPr>
              <a:t>Þ</a:t>
            </a:r>
            <a:r>
              <a:rPr lang="pt-BR" sz="2000" smtClean="0"/>
              <a:t>  </a:t>
            </a:r>
            <a:r>
              <a:rPr lang="pt-BR" sz="2000" i="1" smtClean="0"/>
              <a:t>Sinal(t1) = Sinal(t2)</a:t>
            </a:r>
            <a:endParaRPr lang="pt-BR" sz="2000" smtClean="0"/>
          </a:p>
          <a:p>
            <a:pPr>
              <a:buFont typeface="Wingdings" pitchFamily="2" charset="2"/>
              <a:buNone/>
              <a:defRPr/>
            </a:pPr>
            <a:r>
              <a:rPr lang="pt-BR" sz="2400" smtClean="0"/>
              <a:t>(2) O sinal de um terminal é </a:t>
            </a:r>
            <a:r>
              <a:rPr lang="pt-BR" sz="2400" i="1" smtClean="0"/>
              <a:t>On</a:t>
            </a:r>
            <a:r>
              <a:rPr lang="pt-BR" sz="2400" smtClean="0"/>
              <a:t> ou </a:t>
            </a:r>
            <a:r>
              <a:rPr lang="pt-BR" sz="2400" i="1" smtClean="0"/>
              <a:t>Off</a:t>
            </a:r>
            <a:r>
              <a:rPr lang="pt-BR" sz="2400" smtClean="0"/>
              <a:t> (nunca ambos)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pt-BR" sz="2000" smtClean="0"/>
              <a:t>	 </a:t>
            </a:r>
            <a:r>
              <a:rPr lang="pt-BR" sz="2000" smtClean="0">
                <a:latin typeface="Symbol" pitchFamily="18" charset="2"/>
              </a:rPr>
              <a:t>"</a:t>
            </a:r>
            <a:r>
              <a:rPr lang="pt-BR" sz="2000" smtClean="0"/>
              <a:t> </a:t>
            </a:r>
            <a:r>
              <a:rPr lang="pt-BR" sz="2000" i="1" smtClean="0"/>
              <a:t>t  Sinal(t) = On </a:t>
            </a:r>
            <a:r>
              <a:rPr lang="pt-BR" sz="2000" smtClean="0">
                <a:latin typeface="Symbol" pitchFamily="18" charset="2"/>
              </a:rPr>
              <a:t>Ú </a:t>
            </a:r>
            <a:r>
              <a:rPr lang="pt-BR" sz="2000" i="1" smtClean="0"/>
              <a:t>Sinal(t) = Off,  On </a:t>
            </a:r>
            <a:r>
              <a:rPr lang="pt-BR" sz="2000" smtClean="0">
                <a:latin typeface="Symbol" pitchFamily="18" charset="2"/>
              </a:rPr>
              <a:t>¹</a:t>
            </a:r>
            <a:r>
              <a:rPr lang="pt-BR" sz="2000" i="1" smtClean="0"/>
              <a:t> Off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smtClean="0"/>
              <a:t>(3) </a:t>
            </a:r>
            <a:r>
              <a:rPr lang="pt-BR" sz="2400" i="1" smtClean="0"/>
              <a:t>Conectado</a:t>
            </a:r>
            <a:r>
              <a:rPr lang="pt-BR" sz="2400" smtClean="0"/>
              <a:t> é um predicado comutativo</a:t>
            </a:r>
            <a:endParaRPr lang="pt-BR" sz="2400" b="1" smtClean="0"/>
          </a:p>
          <a:p>
            <a:pPr lvl="1">
              <a:buFont typeface="Wingdings" pitchFamily="2" charset="2"/>
              <a:buNone/>
              <a:defRPr/>
            </a:pPr>
            <a:r>
              <a:rPr lang="pt-BR" sz="2000" smtClean="0"/>
              <a:t>	 </a:t>
            </a:r>
            <a:r>
              <a:rPr lang="pt-BR" sz="2000" smtClean="0">
                <a:latin typeface="Symbol" pitchFamily="18" charset="2"/>
              </a:rPr>
              <a:t>"</a:t>
            </a:r>
            <a:r>
              <a:rPr lang="pt-BR" sz="2000" smtClean="0"/>
              <a:t> </a:t>
            </a:r>
            <a:r>
              <a:rPr lang="pt-BR" sz="2000" i="1" smtClean="0"/>
              <a:t>t1,t 2  Conectado(t1, t2) </a:t>
            </a:r>
            <a:r>
              <a:rPr lang="pt-BR" sz="2000" smtClean="0">
                <a:latin typeface="Symbol" pitchFamily="18" charset="2"/>
              </a:rPr>
              <a:t>Û</a:t>
            </a:r>
            <a:r>
              <a:rPr lang="pt-BR" sz="2000" i="1" smtClean="0"/>
              <a:t> Conectado(t2, t1)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smtClean="0"/>
              <a:t>(4) Uma porta </a:t>
            </a:r>
            <a:r>
              <a:rPr lang="pt-BR" sz="2400" i="1" smtClean="0"/>
              <a:t>OR</a:t>
            </a:r>
            <a:r>
              <a:rPr lang="pt-BR" sz="2400" smtClean="0"/>
              <a:t> está </a:t>
            </a:r>
            <a:r>
              <a:rPr lang="pt-BR" sz="2400" i="1" smtClean="0"/>
              <a:t>On</a:t>
            </a:r>
            <a:r>
              <a:rPr lang="pt-BR" sz="2400" smtClean="0"/>
              <a:t> </a:t>
            </a:r>
            <a:r>
              <a:rPr lang="pt-BR" sz="2400" i="1" smtClean="0"/>
              <a:t>sse</a:t>
            </a:r>
            <a:r>
              <a:rPr lang="pt-BR" sz="2400" smtClean="0"/>
              <a:t> qualquer das suas entradas está </a:t>
            </a:r>
            <a:r>
              <a:rPr lang="pt-BR" sz="2400" i="1" smtClean="0"/>
              <a:t>On</a:t>
            </a:r>
            <a:r>
              <a:rPr lang="pt-BR" sz="2400" smtClean="0"/>
              <a:t>: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pt-BR" sz="2000" b="1" smtClean="0"/>
              <a:t>	</a:t>
            </a:r>
            <a:r>
              <a:rPr lang="pt-BR" sz="2000" smtClean="0">
                <a:latin typeface="Symbol" pitchFamily="18" charset="2"/>
              </a:rPr>
              <a:t>"</a:t>
            </a:r>
            <a:r>
              <a:rPr lang="pt-BR" sz="2000" smtClean="0"/>
              <a:t> </a:t>
            </a:r>
            <a:r>
              <a:rPr lang="pt-BR" sz="2000" i="1" smtClean="0"/>
              <a:t>g Tipo(g) = OR </a:t>
            </a:r>
            <a:r>
              <a:rPr lang="pt-BR" sz="2000" smtClean="0">
                <a:latin typeface="Symbol" pitchFamily="18" charset="2"/>
              </a:rPr>
              <a:t>Þ </a:t>
            </a:r>
            <a:r>
              <a:rPr lang="pt-BR" sz="2000" i="1" smtClean="0"/>
              <a:t>Sinal(Out(1,g)) = On </a:t>
            </a:r>
            <a:r>
              <a:rPr lang="pt-BR" sz="2000" smtClean="0">
                <a:latin typeface="Symbol" pitchFamily="18" charset="2"/>
              </a:rPr>
              <a:t>Û                             $ </a:t>
            </a:r>
            <a:r>
              <a:rPr lang="pt-BR" sz="2000" i="1" smtClean="0"/>
              <a:t>n Sinal(In(n,g))=On</a:t>
            </a:r>
            <a:endParaRPr lang="pt-BR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0C981A-2BE5-467A-A627-75595E557631}" type="slidenum">
              <a:rPr lang="pt-BR" smtClean="0">
                <a:latin typeface="Tahoma" charset="0"/>
              </a:rPr>
              <a:pPr/>
              <a:t>35</a:t>
            </a:fld>
            <a:endParaRPr lang="pt-BR" smtClean="0">
              <a:latin typeface="Tahoma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153400" cy="838200"/>
          </a:xfrm>
          <a:noFill/>
        </p:spPr>
        <p:txBody>
          <a:bodyPr lIns="90488" tIns="44450" rIns="90488" bIns="44450" anchor="ctr"/>
          <a:lstStyle/>
          <a:p>
            <a:pPr defTabSz="762000"/>
            <a:r>
              <a:rPr lang="pt-BR" smtClean="0"/>
              <a:t>Codifique a </a:t>
            </a:r>
            <a:r>
              <a:rPr lang="pt-BR" u="sng" smtClean="0"/>
              <a:t>instância específica</a:t>
            </a:r>
          </a:p>
        </p:txBody>
      </p:sp>
      <p:sp>
        <p:nvSpPr>
          <p:cNvPr id="378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7616825" cy="3665538"/>
          </a:xfrm>
          <a:noFill/>
        </p:spPr>
        <p:txBody>
          <a:bodyPr lIns="90488" tIns="44450" rIns="90488" bIns="44450"/>
          <a:lstStyle/>
          <a:p>
            <a:pPr defTabSz="762000">
              <a:lnSpc>
                <a:spcPct val="90000"/>
              </a:lnSpc>
              <a:spcAft>
                <a:spcPct val="20000"/>
              </a:spcAft>
            </a:pPr>
            <a:r>
              <a:rPr lang="pt-BR" sz="2400" smtClean="0"/>
              <a:t>Portas:</a:t>
            </a:r>
          </a:p>
          <a:p>
            <a:pPr lvl="1" defTabSz="762000">
              <a:lnSpc>
                <a:spcPct val="90000"/>
              </a:lnSpc>
              <a:buFont typeface="Wingdings" pitchFamily="2" charset="2"/>
              <a:buNone/>
            </a:pPr>
            <a:r>
              <a:rPr lang="pt-BR" sz="2000" i="1" smtClean="0"/>
              <a:t>Tipo(X1) = XOR   Tipo(X2) = XOR</a:t>
            </a:r>
          </a:p>
          <a:p>
            <a:pPr lvl="1" defTabSz="762000">
              <a:lnSpc>
                <a:spcPct val="90000"/>
              </a:lnSpc>
              <a:buFont typeface="Wingdings" pitchFamily="2" charset="2"/>
              <a:buNone/>
            </a:pPr>
            <a:r>
              <a:rPr lang="pt-BR" sz="2000" i="1" smtClean="0"/>
              <a:t>Tipo(A1) = AND   Tipo(A2) = AND</a:t>
            </a:r>
          </a:p>
          <a:p>
            <a:pPr lvl="1" defTabSz="762000">
              <a:lnSpc>
                <a:spcPct val="90000"/>
              </a:lnSpc>
              <a:buFont typeface="Wingdings" pitchFamily="2" charset="2"/>
              <a:buNone/>
            </a:pPr>
            <a:r>
              <a:rPr lang="pt-BR" sz="2000" i="1" smtClean="0"/>
              <a:t>Tipo(O1) = OR</a:t>
            </a:r>
          </a:p>
          <a:p>
            <a:pPr lvl="1" defTabSz="762000">
              <a:lnSpc>
                <a:spcPct val="90000"/>
              </a:lnSpc>
              <a:buFont typeface="Wingdings" pitchFamily="2" charset="2"/>
              <a:buNone/>
            </a:pPr>
            <a:endParaRPr lang="pt-BR" sz="2000" i="1" smtClean="0"/>
          </a:p>
          <a:p>
            <a:pPr defTabSz="762000">
              <a:lnSpc>
                <a:spcPct val="90000"/>
              </a:lnSpc>
              <a:spcAft>
                <a:spcPct val="20000"/>
              </a:spcAft>
            </a:pPr>
            <a:r>
              <a:rPr lang="pt-BR" sz="2400" smtClean="0"/>
              <a:t>Conexões:</a:t>
            </a:r>
            <a:endParaRPr lang="pt-BR" sz="2400" b="1" smtClean="0"/>
          </a:p>
          <a:p>
            <a:pPr lvl="1" defTabSz="762000">
              <a:lnSpc>
                <a:spcPct val="90000"/>
              </a:lnSpc>
              <a:buFont typeface="Wingdings" pitchFamily="2" charset="2"/>
              <a:buNone/>
            </a:pPr>
            <a:r>
              <a:rPr lang="pt-BR" sz="2000" i="1" smtClean="0"/>
              <a:t>Conectado(Out(1,X1),In(1,X2))</a:t>
            </a:r>
          </a:p>
          <a:p>
            <a:pPr lvl="1" defTabSz="762000">
              <a:lnSpc>
                <a:spcPct val="90000"/>
              </a:lnSpc>
              <a:buFont typeface="Wingdings" pitchFamily="2" charset="2"/>
              <a:buNone/>
            </a:pPr>
            <a:r>
              <a:rPr lang="pt-BR" sz="2000" i="1" smtClean="0"/>
              <a:t>Conectado(Out(1,X1),In(2,A2))</a:t>
            </a:r>
          </a:p>
          <a:p>
            <a:pPr lvl="1" defTabSz="762000">
              <a:lnSpc>
                <a:spcPct val="90000"/>
              </a:lnSpc>
              <a:buFont typeface="Wingdings" pitchFamily="2" charset="2"/>
              <a:buNone/>
            </a:pPr>
            <a:r>
              <a:rPr lang="pt-BR" sz="2000" i="1" smtClean="0"/>
              <a:t>Conectado(Out(1,A2),In(1,O1))  . . 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CE36A3-8683-4565-8928-7A241378382E}" type="slidenum">
              <a:rPr lang="pt-BR" smtClean="0">
                <a:latin typeface="Tahoma" charset="0"/>
              </a:rPr>
              <a:pPr/>
              <a:t>36</a:t>
            </a:fld>
            <a:endParaRPr lang="pt-BR" smtClean="0">
              <a:latin typeface="Tahoma" charset="0"/>
            </a:endParaRPr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3200" smtClean="0"/>
              <a:t>Proponha </a:t>
            </a:r>
            <a:r>
              <a:rPr lang="pt-BR" sz="3200" u="sng" smtClean="0"/>
              <a:t>questões</a:t>
            </a:r>
            <a:r>
              <a:rPr lang="pt-BR" sz="3200" smtClean="0"/>
              <a:t> ao mecanismo de Inferência</a:t>
            </a:r>
            <a:r>
              <a:rPr lang="pt-BR" b="1" smtClean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3891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924800" cy="4419600"/>
          </a:xfrm>
          <a:noFill/>
        </p:spPr>
        <p:txBody>
          <a:bodyPr lIns="90488" tIns="44450" rIns="90488" bIns="44450"/>
          <a:lstStyle/>
          <a:p>
            <a:pPr defTabSz="762000"/>
            <a:r>
              <a:rPr lang="pt-BR" sz="2400" smtClean="0"/>
              <a:t>Que  entradas causam </a:t>
            </a:r>
            <a:r>
              <a:rPr lang="pt-BR" sz="2400" i="1" smtClean="0"/>
              <a:t>Out(1,C1) = Off</a:t>
            </a:r>
            <a:r>
              <a:rPr lang="pt-BR" sz="2400" smtClean="0"/>
              <a:t>  e         	 </a:t>
            </a:r>
            <a:r>
              <a:rPr lang="pt-BR" sz="2400" i="1" smtClean="0"/>
              <a:t>Out(2, C1) = On</a:t>
            </a:r>
            <a:r>
              <a:rPr lang="pt-BR" sz="2400" smtClean="0"/>
              <a:t>?</a:t>
            </a:r>
          </a:p>
          <a:p>
            <a:pPr lvl="1" defTabSz="762000">
              <a:buFont typeface="Wingdings" pitchFamily="2" charset="2"/>
              <a:buNone/>
            </a:pPr>
            <a:r>
              <a:rPr lang="pt-BR" sz="2000" smtClean="0">
                <a:latin typeface="Symbol" pitchFamily="18" charset="2"/>
              </a:rPr>
              <a:t>	$ </a:t>
            </a:r>
            <a:r>
              <a:rPr lang="pt-BR" sz="2000" smtClean="0"/>
              <a:t>i1, i2, i3   Sinal(In(1,C1)) = i1 </a:t>
            </a:r>
            <a:r>
              <a:rPr lang="pt-BR" sz="2400" smtClean="0">
                <a:latin typeface="Symbol" pitchFamily="18" charset="2"/>
              </a:rPr>
              <a:t>Ù</a:t>
            </a:r>
            <a:r>
              <a:rPr lang="pt-BR" sz="2000" smtClean="0">
                <a:latin typeface="Symbol" pitchFamily="18" charset="2"/>
              </a:rPr>
              <a:t> </a:t>
            </a:r>
          </a:p>
          <a:p>
            <a:pPr lvl="1" defTabSz="762000">
              <a:buFont typeface="Wingdings" pitchFamily="2" charset="2"/>
              <a:buNone/>
            </a:pPr>
            <a:r>
              <a:rPr lang="pt-BR" sz="2000" smtClean="0">
                <a:latin typeface="Symbol" pitchFamily="18" charset="2"/>
              </a:rPr>
              <a:t>	</a:t>
            </a:r>
            <a:r>
              <a:rPr lang="pt-BR" sz="2000" smtClean="0"/>
              <a:t>Sinal(In(2,C1)) = i2 </a:t>
            </a:r>
            <a:r>
              <a:rPr lang="pt-BR" sz="2400" smtClean="0">
                <a:latin typeface="Symbol" pitchFamily="18" charset="2"/>
              </a:rPr>
              <a:t>Ù</a:t>
            </a:r>
            <a:r>
              <a:rPr lang="pt-BR" sz="2000" smtClean="0"/>
              <a:t>  Sinal(In(3,C1)) = i3 </a:t>
            </a:r>
            <a:r>
              <a:rPr lang="pt-BR" sz="2400" smtClean="0">
                <a:latin typeface="Symbol" pitchFamily="18" charset="2"/>
              </a:rPr>
              <a:t>Ù</a:t>
            </a:r>
            <a:endParaRPr lang="pt-BR" sz="2000" smtClean="0"/>
          </a:p>
          <a:p>
            <a:pPr lvl="1" defTabSz="762000">
              <a:buFont typeface="Wingdings" pitchFamily="2" charset="2"/>
              <a:buNone/>
            </a:pPr>
            <a:r>
              <a:rPr lang="pt-BR" sz="2000" smtClean="0"/>
              <a:t>    Sinal(Out(1,C1)) = Off </a:t>
            </a:r>
            <a:r>
              <a:rPr lang="pt-BR" sz="2400" smtClean="0">
                <a:latin typeface="Symbol" pitchFamily="18" charset="2"/>
              </a:rPr>
              <a:t>Ù</a:t>
            </a:r>
            <a:r>
              <a:rPr lang="pt-BR" sz="2000" smtClean="0"/>
              <a:t> Sinal(Out(2,C1) = On</a:t>
            </a:r>
            <a:endParaRPr lang="pt-BR" sz="2000" b="1" smtClean="0"/>
          </a:p>
          <a:p>
            <a:pPr defTabSz="762000"/>
            <a:r>
              <a:rPr lang="pt-BR" sz="2400" smtClean="0"/>
              <a:t>Resposta:</a:t>
            </a:r>
          </a:p>
          <a:p>
            <a:pPr lvl="1" defTabSz="762000">
              <a:buFont typeface="Wingdings" pitchFamily="2" charset="2"/>
              <a:buNone/>
            </a:pPr>
            <a:r>
              <a:rPr lang="pt-BR" sz="2000" b="1" smtClean="0"/>
              <a:t>	</a:t>
            </a:r>
            <a:r>
              <a:rPr lang="pt-BR" sz="2000" smtClean="0"/>
              <a:t>(i1 = On </a:t>
            </a:r>
            <a:r>
              <a:rPr lang="pt-BR" sz="2400" smtClean="0">
                <a:latin typeface="Symbol" pitchFamily="18" charset="2"/>
              </a:rPr>
              <a:t>Ù</a:t>
            </a:r>
            <a:r>
              <a:rPr lang="pt-BR" sz="2000" smtClean="0"/>
              <a:t> i2 = On </a:t>
            </a:r>
            <a:r>
              <a:rPr lang="pt-BR" sz="2400" smtClean="0">
                <a:latin typeface="Symbol" pitchFamily="18" charset="2"/>
              </a:rPr>
              <a:t>Ù</a:t>
            </a:r>
            <a:r>
              <a:rPr lang="pt-BR" sz="2000" smtClean="0"/>
              <a:t> i3 = Off) </a:t>
            </a:r>
            <a:r>
              <a:rPr lang="pt-BR" sz="2400" smtClean="0">
                <a:latin typeface="Symbol" pitchFamily="18" charset="2"/>
              </a:rPr>
              <a:t>Ú</a:t>
            </a:r>
            <a:r>
              <a:rPr lang="pt-BR" sz="2400" smtClean="0"/>
              <a:t> </a:t>
            </a:r>
            <a:endParaRPr lang="pt-BR" sz="2000" smtClean="0"/>
          </a:p>
          <a:p>
            <a:pPr lvl="1" defTabSz="762000">
              <a:buFont typeface="Wingdings" pitchFamily="2" charset="2"/>
              <a:buNone/>
            </a:pPr>
            <a:r>
              <a:rPr lang="pt-BR" sz="2000" smtClean="0"/>
              <a:t>	(i1 = On </a:t>
            </a:r>
            <a:r>
              <a:rPr lang="pt-BR" sz="2400" smtClean="0">
                <a:latin typeface="Symbol" pitchFamily="18" charset="2"/>
              </a:rPr>
              <a:t>Ù</a:t>
            </a:r>
            <a:r>
              <a:rPr lang="pt-BR" sz="2000" smtClean="0"/>
              <a:t> i2 = Off </a:t>
            </a:r>
            <a:r>
              <a:rPr lang="pt-BR" sz="2400" smtClean="0">
                <a:latin typeface="Symbol" pitchFamily="18" charset="2"/>
              </a:rPr>
              <a:t>Ù</a:t>
            </a:r>
            <a:r>
              <a:rPr lang="pt-BR" sz="2000" smtClean="0"/>
              <a:t> i3 = On) </a:t>
            </a:r>
            <a:r>
              <a:rPr lang="pt-BR" sz="2400" smtClean="0">
                <a:latin typeface="Symbol" pitchFamily="18" charset="2"/>
              </a:rPr>
              <a:t>Ú</a:t>
            </a:r>
            <a:endParaRPr lang="pt-BR" sz="2000" smtClean="0"/>
          </a:p>
          <a:p>
            <a:pPr lvl="1" defTabSz="762000">
              <a:buFont typeface="Wingdings" pitchFamily="2" charset="2"/>
              <a:buNone/>
            </a:pPr>
            <a:r>
              <a:rPr lang="pt-BR" sz="2000" smtClean="0"/>
              <a:t>	(i1 = Off </a:t>
            </a:r>
            <a:r>
              <a:rPr lang="pt-BR" sz="2400" smtClean="0">
                <a:latin typeface="Symbol" pitchFamily="18" charset="2"/>
              </a:rPr>
              <a:t>Ù</a:t>
            </a:r>
            <a:r>
              <a:rPr lang="pt-BR" sz="2000" smtClean="0"/>
              <a:t> i2 = On </a:t>
            </a:r>
            <a:r>
              <a:rPr lang="pt-BR" sz="2400" smtClean="0">
                <a:latin typeface="Symbol" pitchFamily="18" charset="2"/>
              </a:rPr>
              <a:t>Ù</a:t>
            </a:r>
            <a:r>
              <a:rPr lang="pt-BR" sz="2000" smtClean="0"/>
              <a:t> i3 = On)</a:t>
            </a:r>
            <a:r>
              <a:rPr lang="pt-BR" sz="2000" b="1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Próxima aula</a:t>
            </a:r>
          </a:p>
        </p:txBody>
      </p:sp>
      <p:sp>
        <p:nvSpPr>
          <p:cNvPr id="399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 Entrega da 1ª lista </a:t>
            </a:r>
          </a:p>
          <a:p>
            <a:pPr>
              <a:buFont typeface="Wingdings" pitchFamily="2" charset="2"/>
              <a:buNone/>
            </a:pPr>
            <a:endParaRPr lang="pt-BR" smtClean="0"/>
          </a:p>
          <a:p>
            <a:pPr algn="ctr">
              <a:buFont typeface="Wingdings" pitchFamily="2" charset="2"/>
              <a:buNone/>
            </a:pPr>
            <a:r>
              <a:rPr lang="pt-BR" sz="4400" i="1" smtClean="0">
                <a:solidFill>
                  <a:srgbClr val="FF0000"/>
                </a:solidFill>
              </a:rPr>
              <a:t>The End</a:t>
            </a:r>
          </a:p>
          <a:p>
            <a:pPr algn="ctr">
              <a:buFont typeface="Wingdings" pitchFamily="2" charset="2"/>
              <a:buNone/>
            </a:pPr>
            <a:r>
              <a:rPr lang="pt-BR" sz="4400" smtClean="0">
                <a:solidFill>
                  <a:srgbClr val="FF0000"/>
                </a:solidFill>
              </a:rPr>
              <a:t> </a:t>
            </a:r>
            <a:r>
              <a:rPr lang="pt-BR" sz="440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pt-BR" sz="4400" smtClean="0">
              <a:solidFill>
                <a:srgbClr val="FF0000"/>
              </a:solidFill>
            </a:endParaRPr>
          </a:p>
        </p:txBody>
      </p:sp>
      <p:sp>
        <p:nvSpPr>
          <p:cNvPr id="3994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009AD3-92DE-4551-9B4B-5746BAD31559}" type="slidenum">
              <a:rPr lang="pt-BR" smtClean="0">
                <a:latin typeface="Tahoma" charset="0"/>
              </a:rPr>
              <a:pPr/>
              <a:t>37</a:t>
            </a:fld>
            <a:endParaRPr lang="pt-BR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07E50-1EDC-434C-835F-0D78971B7AFB}" type="slidenum">
              <a:rPr lang="pt-BR" smtClean="0">
                <a:latin typeface="Tahoma" charset="0"/>
              </a:rPr>
              <a:pPr/>
              <a:t>4</a:t>
            </a:fld>
            <a:endParaRPr lang="pt-BR" smtClean="0">
              <a:latin typeface="Tahoma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90600"/>
          </a:xfrm>
        </p:spPr>
        <p:txBody>
          <a:bodyPr/>
          <a:lstStyle/>
          <a:p>
            <a:pPr eaLnBrk="1" hangingPunct="1"/>
            <a:r>
              <a:rPr lang="pt-BR" smtClean="0"/>
              <a:t>Lógica de Primeira Ordem - LPO</a:t>
            </a:r>
          </a:p>
        </p:txBody>
      </p:sp>
      <p:sp>
        <p:nvSpPr>
          <p:cNvPr id="717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É um formalismo de referência para representação </a:t>
            </a:r>
            <a:br>
              <a:rPr lang="pt-BR" sz="2400" smtClean="0"/>
            </a:br>
            <a:r>
              <a:rPr lang="pt-BR" sz="2400" smtClean="0"/>
              <a:t>de conhecimento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o mais estudado e o melhor formalizado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Satisfaz em grande parte os seguintes critérios: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adequação representacional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1800" smtClean="0"/>
              <a:t>permite representar o mundo (expressividade)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adequação inferencial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1800" smtClean="0"/>
              <a:t>permite inferência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eficiência aquisicional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1800" smtClean="0"/>
              <a:t>facilidade de adicionar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modularidade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4E54B-E688-4BC2-9E13-3FF9F18B88F2}" type="slidenum">
              <a:rPr lang="pt-BR" smtClean="0">
                <a:latin typeface="Tahoma" charset="0"/>
              </a:rPr>
              <a:pPr/>
              <a:t>5</a:t>
            </a:fld>
            <a:endParaRPr lang="pt-BR" smtClean="0">
              <a:latin typeface="Tahoma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74700" y="474663"/>
            <a:ext cx="7747000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Engajamento Ontológico</a:t>
            </a:r>
          </a:p>
        </p:txBody>
      </p:sp>
      <p:sp>
        <p:nvSpPr>
          <p:cNvPr id="81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8164512" cy="5029200"/>
          </a:xfrm>
          <a:noFill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pt-BR" sz="2400" smtClean="0"/>
              <a:t>    </a:t>
            </a:r>
            <a:r>
              <a:rPr lang="pt-BR" sz="2000" smtClean="0">
                <a:solidFill>
                  <a:srgbClr val="990099"/>
                </a:solidFill>
              </a:rPr>
              <a:t>Natureza da realidade, descrição do mundo</a:t>
            </a:r>
          </a:p>
          <a:p>
            <a:pPr>
              <a:spcBef>
                <a:spcPct val="40000"/>
              </a:spcBef>
            </a:pPr>
            <a:r>
              <a:rPr lang="pt-BR" sz="2000" smtClean="0"/>
              <a:t>Na Lógica Proposicional, o mundo consiste em </a:t>
            </a:r>
            <a:r>
              <a:rPr lang="pt-BR" sz="2000" smtClean="0">
                <a:solidFill>
                  <a:srgbClr val="800080"/>
                </a:solidFill>
              </a:rPr>
              <a:t>fatos</a:t>
            </a:r>
            <a:r>
              <a:rPr lang="pt-BR" sz="2000" smtClean="0"/>
              <a:t>.</a:t>
            </a:r>
          </a:p>
          <a:p>
            <a:r>
              <a:rPr lang="pt-BR" sz="2000" smtClean="0"/>
              <a:t>Na Lógica de Primeira Ordem, o mundo consiste em:</a:t>
            </a:r>
          </a:p>
          <a:p>
            <a:pPr lvl="1">
              <a:spcBef>
                <a:spcPct val="30000"/>
              </a:spcBef>
              <a:buClr>
                <a:schemeClr val="accent2"/>
              </a:buClr>
            </a:pPr>
            <a:r>
              <a:rPr lang="pt-BR" sz="2000" smtClean="0">
                <a:solidFill>
                  <a:srgbClr val="800080"/>
                </a:solidFill>
              </a:rPr>
              <a:t>objetos</a:t>
            </a:r>
            <a:r>
              <a:rPr lang="pt-BR" sz="2000" smtClean="0"/>
              <a:t>: “coisas” com identidade própria</a:t>
            </a:r>
          </a:p>
          <a:p>
            <a:pPr lvl="2">
              <a:buClr>
                <a:schemeClr val="accent2"/>
              </a:buClr>
            </a:pPr>
            <a:r>
              <a:rPr lang="pt-BR" sz="1800" smtClean="0"/>
              <a:t>ex. pessoas, casas, Wumpus, caverna, etc.</a:t>
            </a:r>
          </a:p>
          <a:p>
            <a:pPr lvl="1">
              <a:spcBef>
                <a:spcPct val="30000"/>
              </a:spcBef>
              <a:buClr>
                <a:schemeClr val="accent2"/>
              </a:buClr>
            </a:pPr>
            <a:r>
              <a:rPr lang="pt-BR" sz="2000" smtClean="0">
                <a:solidFill>
                  <a:srgbClr val="800080"/>
                </a:solidFill>
              </a:rPr>
              <a:t>relações</a:t>
            </a:r>
            <a:r>
              <a:rPr lang="pt-BR" sz="2000" smtClean="0"/>
              <a:t> entre esses objetos</a:t>
            </a:r>
          </a:p>
          <a:p>
            <a:pPr lvl="2">
              <a:buClr>
                <a:schemeClr val="accent2"/>
              </a:buClr>
            </a:pPr>
            <a:r>
              <a:rPr lang="pt-BR" sz="1800" smtClean="0"/>
              <a:t>ex. irmão-de, tem-cor, parte-de, adjacente, etc.</a:t>
            </a:r>
          </a:p>
          <a:p>
            <a:pPr lvl="1">
              <a:spcBef>
                <a:spcPct val="30000"/>
              </a:spcBef>
              <a:buClr>
                <a:schemeClr val="accent2"/>
              </a:buClr>
            </a:pPr>
            <a:r>
              <a:rPr lang="pt-BR" sz="2000" smtClean="0">
                <a:solidFill>
                  <a:srgbClr val="800080"/>
                </a:solidFill>
              </a:rPr>
              <a:t>propriedades </a:t>
            </a:r>
            <a:r>
              <a:rPr lang="pt-BR" sz="2000" smtClean="0"/>
              <a:t>(que distinguem esses objetos)</a:t>
            </a:r>
          </a:p>
          <a:p>
            <a:pPr lvl="2">
              <a:buClr>
                <a:schemeClr val="accent2"/>
              </a:buClr>
            </a:pPr>
            <a:r>
              <a:rPr lang="pt-BR" sz="1800" smtClean="0"/>
              <a:t>ex. vermelho, redondo, fundo, fedorento, etc.</a:t>
            </a:r>
          </a:p>
          <a:p>
            <a:pPr lvl="1">
              <a:spcBef>
                <a:spcPct val="30000"/>
              </a:spcBef>
            </a:pPr>
            <a:r>
              <a:rPr lang="pt-BR" sz="2000" smtClean="0">
                <a:solidFill>
                  <a:srgbClr val="800080"/>
                </a:solidFill>
              </a:rPr>
              <a:t>funções</a:t>
            </a:r>
            <a:r>
              <a:rPr lang="pt-BR" sz="2000" smtClean="0"/>
              <a:t>: um ou mais objetos se  relacionam com um único objeto</a:t>
            </a:r>
          </a:p>
          <a:p>
            <a:pPr lvl="2"/>
            <a:r>
              <a:rPr lang="pt-BR" sz="1800" smtClean="0"/>
              <a:t>ex. dobro, distância, pai_de, etc.</a:t>
            </a:r>
          </a:p>
        </p:txBody>
      </p:sp>
      <p:sp>
        <p:nvSpPr>
          <p:cNvPr id="8197" name="AutoShape 4"/>
          <p:cNvSpPr>
            <a:spLocks noChangeArrowheads="1"/>
          </p:cNvSpPr>
          <p:nvPr/>
        </p:nvSpPr>
        <p:spPr bwMode="auto">
          <a:xfrm>
            <a:off x="809625" y="1752600"/>
            <a:ext cx="269875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0080"/>
          </a:solidFill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C113EB-05D2-42A3-8740-55A5DF1F813B}" type="slidenum">
              <a:rPr lang="pt-BR" smtClean="0">
                <a:latin typeface="Tahoma" charset="0"/>
              </a:rPr>
              <a:pPr/>
              <a:t>6</a:t>
            </a:fld>
            <a:endParaRPr lang="pt-BR" smtClean="0">
              <a:latin typeface="Tahoma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54038"/>
            <a:ext cx="7772400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Engajamento Ontológico</a:t>
            </a:r>
          </a:p>
        </p:txBody>
      </p:sp>
      <p:sp>
        <p:nvSpPr>
          <p:cNvPr id="92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72400" cy="5181600"/>
          </a:xfrm>
          <a:noFill/>
        </p:spPr>
        <p:txBody>
          <a:bodyPr lIns="90488" tIns="44450" rIns="90488" bIns="44450"/>
          <a:lstStyle/>
          <a:p>
            <a:r>
              <a:rPr lang="pt-BR" sz="2000" smtClean="0"/>
              <a:t>Além disso, a LPO exprime: </a:t>
            </a:r>
          </a:p>
          <a:p>
            <a:pPr lvl="1"/>
            <a:r>
              <a:rPr lang="pt-BR" sz="2000" smtClean="0"/>
              <a:t>fatos sobre </a:t>
            </a:r>
            <a:r>
              <a:rPr lang="pt-BR" sz="2000" smtClean="0">
                <a:solidFill>
                  <a:srgbClr val="800080"/>
                </a:solidFill>
              </a:rPr>
              <a:t>todos objetos</a:t>
            </a:r>
            <a:r>
              <a:rPr lang="pt-BR" sz="2000" smtClean="0"/>
              <a:t> do universo 	(</a:t>
            </a:r>
            <a:r>
              <a:rPr lang="pt-BR" sz="2000" smtClean="0">
                <a:sym typeface="Symbol" pitchFamily="18" charset="2"/>
              </a:rPr>
              <a:t></a:t>
            </a:r>
            <a:r>
              <a:rPr lang="pt-BR" sz="2000" smtClean="0"/>
              <a:t>)</a:t>
            </a:r>
          </a:p>
          <a:p>
            <a:pPr lvl="1"/>
            <a:r>
              <a:rPr lang="pt-BR" sz="2000" smtClean="0"/>
              <a:t>fatos sobre </a:t>
            </a:r>
            <a:r>
              <a:rPr lang="pt-BR" sz="2000" smtClean="0">
                <a:solidFill>
                  <a:srgbClr val="800080"/>
                </a:solidFill>
              </a:rPr>
              <a:t>objetos particulares </a:t>
            </a:r>
            <a:r>
              <a:rPr lang="pt-BR" sz="2000" smtClean="0"/>
              <a:t>(</a:t>
            </a:r>
            <a:r>
              <a:rPr lang="pt-BR" sz="2000" smtClean="0">
                <a:sym typeface="Symbol" pitchFamily="18" charset="2"/>
              </a:rPr>
              <a:t></a:t>
            </a:r>
            <a:r>
              <a:rPr lang="pt-BR" sz="2000" smtClean="0"/>
              <a:t>)</a:t>
            </a:r>
          </a:p>
          <a:p>
            <a:r>
              <a:rPr lang="pt-BR" sz="2000" smtClean="0"/>
              <a:t>Exemplos:</a:t>
            </a:r>
          </a:p>
          <a:p>
            <a:pPr lvl="1"/>
            <a:r>
              <a:rPr lang="pt-BR" sz="2000" smtClean="0"/>
              <a:t>1 + 1 = 2</a:t>
            </a:r>
          </a:p>
          <a:p>
            <a:pPr lvl="2"/>
            <a:r>
              <a:rPr lang="pt-BR" sz="1800" u="sng" smtClean="0"/>
              <a:t>objetos</a:t>
            </a:r>
            <a:r>
              <a:rPr lang="pt-BR" sz="1800" smtClean="0"/>
              <a:t>: 1, 2; </a:t>
            </a:r>
            <a:r>
              <a:rPr lang="pt-BR" sz="1800" u="sng" smtClean="0"/>
              <a:t>relação</a:t>
            </a:r>
            <a:r>
              <a:rPr lang="pt-BR" sz="1800" smtClean="0"/>
              <a:t>: =; função: +.</a:t>
            </a:r>
          </a:p>
          <a:p>
            <a:pPr lvl="1">
              <a:spcBef>
                <a:spcPct val="30000"/>
              </a:spcBef>
            </a:pPr>
            <a:r>
              <a:rPr lang="pt-BR" sz="2000" smtClean="0"/>
              <a:t>Todas as Cavernas adjacentes ao Wumpus são fedorentas.</a:t>
            </a:r>
          </a:p>
          <a:p>
            <a:pPr lvl="2"/>
            <a:r>
              <a:rPr lang="pt-BR" sz="1800" u="sng" smtClean="0"/>
              <a:t>objetos</a:t>
            </a:r>
            <a:r>
              <a:rPr lang="pt-BR" sz="1800" smtClean="0"/>
              <a:t>: cavernas, Wumpus; </a:t>
            </a:r>
            <a:r>
              <a:rPr lang="pt-BR" sz="1800" u="sng" smtClean="0"/>
              <a:t>propriedade</a:t>
            </a:r>
            <a:r>
              <a:rPr lang="pt-BR" sz="1800" smtClean="0"/>
              <a:t>: fedorento; </a:t>
            </a:r>
            <a:r>
              <a:rPr lang="pt-BR" sz="1800" u="sng" smtClean="0"/>
              <a:t>relação</a:t>
            </a:r>
            <a:r>
              <a:rPr lang="pt-BR" sz="1800" smtClean="0"/>
              <a:t>: adjacente.</a:t>
            </a:r>
          </a:p>
          <a:p>
            <a:r>
              <a:rPr lang="pt-BR" sz="2000" smtClean="0"/>
              <a:t>A LPO </a:t>
            </a:r>
            <a:r>
              <a:rPr lang="pt-BR" sz="2000" smtClean="0">
                <a:solidFill>
                  <a:srgbClr val="800080"/>
                </a:solidFill>
              </a:rPr>
              <a:t>não faz</a:t>
            </a:r>
            <a:r>
              <a:rPr lang="pt-BR" sz="2000" smtClean="0"/>
              <a:t> engajamentos ontológicos para tempo, categorias e eventos...</a:t>
            </a:r>
          </a:p>
          <a:p>
            <a:pPr lvl="1"/>
            <a:r>
              <a:rPr lang="pt-BR" sz="2000" smtClean="0"/>
              <a:t>neutralidade favorece flexibilidade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4AC270-BD0A-4DC9-B4C3-A99DB903FE2E}" type="slidenum">
              <a:rPr lang="pt-BR" smtClean="0">
                <a:latin typeface="Tahoma" charset="0"/>
              </a:rPr>
              <a:pPr/>
              <a:t>7</a:t>
            </a:fld>
            <a:endParaRPr lang="pt-BR" smtClean="0">
              <a:latin typeface="Tahoma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57213"/>
            <a:ext cx="7772400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Engajamento Epistemológico</a:t>
            </a:r>
          </a:p>
        </p:txBody>
      </p:sp>
      <p:sp>
        <p:nvSpPr>
          <p:cNvPr id="1024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72400" cy="4648200"/>
          </a:xfrm>
          <a:noFill/>
        </p:spPr>
        <p:txBody>
          <a:bodyPr lIns="90488" tIns="44450" rIns="90488" bIns="44450"/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pt-BR" smtClean="0"/>
              <a:t>    </a:t>
            </a:r>
            <a:r>
              <a:rPr lang="pt-BR" sz="2400" smtClean="0">
                <a:solidFill>
                  <a:srgbClr val="990099"/>
                </a:solidFill>
              </a:rPr>
              <a:t>Estados do conhecimento (crenças)</a:t>
            </a:r>
          </a:p>
          <a:p>
            <a:pPr>
              <a:lnSpc>
                <a:spcPct val="120000"/>
              </a:lnSpc>
            </a:pPr>
            <a:r>
              <a:rPr lang="pt-BR" sz="2400" smtClean="0"/>
              <a:t>A LPO tem o mesmo engajamento epistemológico que a lógica proposicional</a:t>
            </a:r>
          </a:p>
          <a:p>
            <a:pPr lvl="1">
              <a:lnSpc>
                <a:spcPct val="120000"/>
              </a:lnSpc>
            </a:pPr>
            <a:r>
              <a:rPr lang="pt-BR" sz="2000" smtClean="0"/>
              <a:t>tudo é </a:t>
            </a:r>
            <a:r>
              <a:rPr lang="pt-BR" sz="2000" smtClean="0">
                <a:solidFill>
                  <a:srgbClr val="800080"/>
                </a:solidFill>
              </a:rPr>
              <a:t>verdadeiro</a:t>
            </a:r>
            <a:r>
              <a:rPr lang="pt-BR" sz="2000" smtClean="0"/>
              <a:t> ou </a:t>
            </a:r>
            <a:r>
              <a:rPr lang="pt-BR" sz="2000" smtClean="0">
                <a:solidFill>
                  <a:srgbClr val="800080"/>
                </a:solidFill>
              </a:rPr>
              <a:t>falso</a:t>
            </a:r>
          </a:p>
          <a:p>
            <a:pPr>
              <a:lnSpc>
                <a:spcPct val="120000"/>
              </a:lnSpc>
            </a:pPr>
            <a:r>
              <a:rPr lang="pt-BR" sz="2400" smtClean="0"/>
              <a:t>Para tratar </a:t>
            </a:r>
            <a:r>
              <a:rPr lang="pt-BR" sz="2400" smtClean="0">
                <a:solidFill>
                  <a:srgbClr val="800080"/>
                </a:solidFill>
              </a:rPr>
              <a:t>incerteza, </a:t>
            </a:r>
            <a:r>
              <a:rPr lang="pt-BR" sz="2400" smtClean="0"/>
              <a:t>usamos</a:t>
            </a:r>
            <a:endParaRPr lang="pt-BR" sz="2400" b="1" smtClean="0"/>
          </a:p>
          <a:p>
            <a:pPr lvl="1">
              <a:lnSpc>
                <a:spcPct val="120000"/>
              </a:lnSpc>
            </a:pPr>
            <a:r>
              <a:rPr lang="pt-BR" sz="2000" smtClean="0"/>
              <a:t>Outras lógicas (n-valoradas, fuzzy, para-consistente, etc.) </a:t>
            </a:r>
          </a:p>
          <a:p>
            <a:pPr lvl="1">
              <a:lnSpc>
                <a:spcPct val="120000"/>
              </a:lnSpc>
            </a:pPr>
            <a:r>
              <a:rPr lang="pt-BR" sz="2000" smtClean="0"/>
              <a:t>Probabilidade</a:t>
            </a:r>
            <a:endParaRPr lang="pt-BR" sz="2400" smtClean="0"/>
          </a:p>
        </p:txBody>
      </p:sp>
      <p:sp>
        <p:nvSpPr>
          <p:cNvPr id="10245" name="AutoShape 4"/>
          <p:cNvSpPr>
            <a:spLocks noChangeArrowheads="1"/>
          </p:cNvSpPr>
          <p:nvPr/>
        </p:nvSpPr>
        <p:spPr bwMode="auto">
          <a:xfrm>
            <a:off x="809625" y="1828800"/>
            <a:ext cx="269875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0080"/>
          </a:solidFill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9D-3DF0-4CAD-9325-2746A89EFCA3}" type="slidenum">
              <a:rPr lang="pt-BR" smtClean="0">
                <a:latin typeface="Tahoma" charset="0"/>
              </a:rPr>
              <a:pPr/>
              <a:t>8</a:t>
            </a:fld>
            <a:endParaRPr lang="pt-BR" smtClean="0">
              <a:latin typeface="Tahoma" charset="0"/>
            </a:endParaRPr>
          </a:p>
        </p:txBody>
      </p:sp>
      <p:sp>
        <p:nvSpPr>
          <p:cNvPr id="102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557213"/>
            <a:ext cx="7772400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Resumo</a:t>
            </a:r>
          </a:p>
        </p:txBody>
      </p:sp>
      <p:graphicFrame>
        <p:nvGraphicFramePr>
          <p:cNvPr id="1026" name="Object 1027"/>
          <p:cNvGraphicFramePr>
            <a:graphicFrameLocks/>
          </p:cNvGraphicFramePr>
          <p:nvPr/>
        </p:nvGraphicFramePr>
        <p:xfrm>
          <a:off x="1349375" y="1619250"/>
          <a:ext cx="6540500" cy="5772150"/>
        </p:xfrm>
        <a:graphic>
          <a:graphicData uri="http://schemas.openxmlformats.org/presentationml/2006/ole">
            <p:oleObj spid="_x0000_s1026" name="Documento" r:id="rId3" imgW="7187400" imgH="5771520" progId="Word.Document.8">
              <p:embed/>
            </p:oleObj>
          </a:graphicData>
        </a:graphic>
      </p:graphicFrame>
      <p:sp>
        <p:nvSpPr>
          <p:cNvPr id="1029" name="Line 1028"/>
          <p:cNvSpPr>
            <a:spLocks noChangeShapeType="1"/>
          </p:cNvSpPr>
          <p:nvPr/>
        </p:nvSpPr>
        <p:spPr bwMode="auto">
          <a:xfrm>
            <a:off x="7950200" y="1628775"/>
            <a:ext cx="0" cy="4608513"/>
          </a:xfrm>
          <a:prstGeom prst="line">
            <a:avLst/>
          </a:prstGeom>
          <a:noFill/>
          <a:ln w="12700">
            <a:solidFill>
              <a:srgbClr val="05050B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title"/>
          </p:nvPr>
        </p:nvSpPr>
        <p:spPr>
          <a:xfrm>
            <a:off x="1763713" y="260350"/>
            <a:ext cx="5761037" cy="598488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pt-BR" sz="3200" smtClean="0"/>
              <a:t>Sistema Formal em LPO</a:t>
            </a:r>
          </a:p>
        </p:txBody>
      </p:sp>
      <p:sp>
        <p:nvSpPr>
          <p:cNvPr id="11267" name="Line 4"/>
          <p:cNvSpPr>
            <a:spLocks noChangeShapeType="1"/>
          </p:cNvSpPr>
          <p:nvPr/>
        </p:nvSpPr>
        <p:spPr bwMode="auto">
          <a:xfrm>
            <a:off x="4383088" y="947738"/>
            <a:ext cx="1281112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33375" y="1447800"/>
            <a:ext cx="3236913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>
                <a:latin typeface="Times New Roman" pitchFamily="18" charset="0"/>
              </a:rPr>
              <a:t>              </a:t>
            </a:r>
            <a:r>
              <a:rPr lang="pt-BR" sz="2000" b="1">
                <a:latin typeface="Arial" charset="0"/>
              </a:rPr>
              <a:t>Cálculo</a:t>
            </a:r>
            <a:r>
              <a:rPr lang="pt-BR" sz="2000" b="1">
                <a:solidFill>
                  <a:schemeClr val="accent2"/>
                </a:solidFill>
                <a:latin typeface="Arial" charset="0"/>
              </a:rPr>
              <a:t/>
            </a:r>
            <a:br>
              <a:rPr lang="pt-BR" sz="2000" b="1">
                <a:solidFill>
                  <a:schemeClr val="accent2"/>
                </a:solidFill>
                <a:latin typeface="Arial" charset="0"/>
              </a:rPr>
            </a:br>
            <a:r>
              <a:rPr lang="pt-BR" sz="200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pt-BR" sz="2000">
                <a:solidFill>
                  <a:schemeClr val="hlink"/>
                </a:solidFill>
                <a:latin typeface="Arial" charset="0"/>
              </a:rPr>
              <a:t>=   Cálculo de Predicados</a:t>
            </a:r>
            <a:endParaRPr lang="pt-BR" sz="20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6069013" y="1524000"/>
            <a:ext cx="935037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>
                <a:latin typeface="Arial" charset="0"/>
              </a:rPr>
              <a:t>Teoria</a:t>
            </a:r>
            <a:endParaRPr lang="pt-BR" sz="2000">
              <a:latin typeface="Times New Roman" pitchFamily="18" charset="0"/>
            </a:endParaRPr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 flipH="1">
            <a:off x="944563" y="2209800"/>
            <a:ext cx="808037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>
            <a:off x="1752600" y="2209800"/>
            <a:ext cx="877888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66675" y="2730500"/>
            <a:ext cx="1554163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>
                <a:latin typeface="Arial" charset="0"/>
              </a:rPr>
              <a:t>Linguagem</a:t>
            </a:r>
            <a:endParaRPr lang="pt-BR" sz="2000">
              <a:latin typeface="Arial" charset="0"/>
            </a:endParaRPr>
          </a:p>
          <a:p>
            <a:r>
              <a:rPr lang="pt-BR" sz="2000">
                <a:solidFill>
                  <a:schemeClr val="hlink"/>
                </a:solidFill>
                <a:latin typeface="Arial" charset="0"/>
              </a:rPr>
              <a:t>= LPO</a:t>
            </a:r>
            <a:endParaRPr lang="pt-BR" sz="20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1617663" y="2730500"/>
            <a:ext cx="2693987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>
                <a:latin typeface="Arial" charset="0"/>
              </a:rPr>
              <a:t>Regras de derivação</a:t>
            </a:r>
            <a:endParaRPr lang="pt-BR" sz="2000">
              <a:latin typeface="Arial" charset="0"/>
            </a:endParaRPr>
          </a:p>
          <a:p>
            <a:r>
              <a:rPr lang="pt-BR" sz="2000">
                <a:solidFill>
                  <a:schemeClr val="hlink"/>
                </a:solidFill>
                <a:latin typeface="Arial" charset="0"/>
              </a:rPr>
              <a:t>= regras de inferência</a:t>
            </a:r>
            <a:endParaRPr lang="pt-BR" sz="20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66675" y="4060825"/>
            <a:ext cx="2613025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>
                <a:latin typeface="Arial" charset="0"/>
              </a:rPr>
              <a:t>sintaxe + semântica</a:t>
            </a:r>
            <a:endParaRPr lang="pt-BR" sz="2000">
              <a:latin typeface="Arial" charset="0"/>
            </a:endParaRPr>
          </a:p>
        </p:txBody>
      </p:sp>
      <p:sp>
        <p:nvSpPr>
          <p:cNvPr id="11275" name="Line 12"/>
          <p:cNvSpPr>
            <a:spLocks noChangeShapeType="1"/>
          </p:cNvSpPr>
          <p:nvPr/>
        </p:nvSpPr>
        <p:spPr bwMode="auto">
          <a:xfrm>
            <a:off x="674688" y="3505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6" name="Line 13"/>
          <p:cNvSpPr>
            <a:spLocks noChangeShapeType="1"/>
          </p:cNvSpPr>
          <p:nvPr/>
        </p:nvSpPr>
        <p:spPr bwMode="auto">
          <a:xfrm flipH="1">
            <a:off x="2827338" y="942975"/>
            <a:ext cx="1550987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6945313" y="2286000"/>
            <a:ext cx="2101850" cy="1262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>
                <a:latin typeface="Times New Roman" pitchFamily="18" charset="0"/>
              </a:rPr>
              <a:t>        </a:t>
            </a:r>
            <a:r>
              <a:rPr lang="pt-BR" sz="2000" b="1">
                <a:latin typeface="Arial" charset="0"/>
              </a:rPr>
              <a:t>Teoremas</a:t>
            </a:r>
            <a:r>
              <a:rPr lang="pt-BR" sz="2000">
                <a:latin typeface="Arial" charset="0"/>
              </a:rPr>
              <a:t> </a:t>
            </a:r>
          </a:p>
          <a:p>
            <a:r>
              <a:rPr lang="pt-BR" sz="2000">
                <a:latin typeface="Arial" charset="0"/>
              </a:rPr>
              <a:t>=</a:t>
            </a:r>
            <a:r>
              <a:rPr lang="pt-BR" sz="200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pt-BR" sz="1800">
                <a:solidFill>
                  <a:srgbClr val="800080"/>
                </a:solidFill>
                <a:latin typeface="Arial" charset="0"/>
              </a:rPr>
              <a:t>fatos derivados</a:t>
            </a:r>
          </a:p>
          <a:p>
            <a:r>
              <a:rPr lang="pt-BR" sz="1800">
                <a:solidFill>
                  <a:srgbClr val="800080"/>
                </a:solidFill>
                <a:latin typeface="Arial" charset="0"/>
              </a:rPr>
              <a:t>(axiomas + regras </a:t>
            </a:r>
          </a:p>
          <a:p>
            <a:r>
              <a:rPr lang="pt-BR" sz="1800">
                <a:solidFill>
                  <a:srgbClr val="800080"/>
                </a:solidFill>
                <a:latin typeface="Arial" charset="0"/>
              </a:rPr>
              <a:t>       de inferência)</a:t>
            </a:r>
            <a:endParaRPr lang="pt-BR" sz="1800">
              <a:solidFill>
                <a:srgbClr val="800080"/>
              </a:solidFill>
              <a:latin typeface="Times New Roman" pitchFamily="18" charset="0"/>
            </a:endParaRP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4416425" y="2392363"/>
            <a:ext cx="1787525" cy="984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>
                <a:latin typeface="Arial" charset="0"/>
              </a:rPr>
              <a:t>Axiomas</a:t>
            </a:r>
            <a:endParaRPr lang="pt-BR" sz="2000">
              <a:latin typeface="Arial" charset="0"/>
            </a:endParaRPr>
          </a:p>
          <a:p>
            <a:r>
              <a:rPr lang="pt-BR" sz="2000">
                <a:latin typeface="Arial" charset="0"/>
              </a:rPr>
              <a:t>=</a:t>
            </a:r>
            <a:r>
              <a:rPr lang="pt-BR" sz="200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pt-BR" sz="1800">
                <a:solidFill>
                  <a:srgbClr val="FF0000"/>
                </a:solidFill>
                <a:latin typeface="Arial" charset="0"/>
              </a:rPr>
              <a:t>fatos</a:t>
            </a:r>
            <a:r>
              <a:rPr lang="pt-BR" sz="180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pt-BR" sz="1800">
                <a:latin typeface="Arial" charset="0"/>
              </a:rPr>
              <a:t>+</a:t>
            </a:r>
            <a:r>
              <a:rPr lang="pt-BR" sz="1800">
                <a:solidFill>
                  <a:schemeClr val="accent2"/>
                </a:solidFill>
                <a:latin typeface="Arial" charset="0"/>
              </a:rPr>
              <a:t> </a:t>
            </a:r>
          </a:p>
          <a:p>
            <a:r>
              <a:rPr lang="pt-BR" sz="1800">
                <a:solidFill>
                  <a:schemeClr val="accent2"/>
                </a:solidFill>
                <a:latin typeface="Arial" charset="0"/>
              </a:rPr>
              <a:t>   </a:t>
            </a:r>
            <a:r>
              <a:rPr lang="pt-BR" sz="1800">
                <a:solidFill>
                  <a:srgbClr val="FF0000"/>
                </a:solidFill>
                <a:latin typeface="Arial" charset="0"/>
              </a:rPr>
              <a:t>regras gerais </a:t>
            </a:r>
          </a:p>
        </p:txBody>
      </p:sp>
      <p:sp>
        <p:nvSpPr>
          <p:cNvPr id="11279" name="Text Box 16"/>
          <p:cNvSpPr txBox="1">
            <a:spLocks noChangeArrowheads="1"/>
          </p:cNvSpPr>
          <p:nvPr/>
        </p:nvSpPr>
        <p:spPr bwMode="auto">
          <a:xfrm>
            <a:off x="5984875" y="3805238"/>
            <a:ext cx="1482725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>
                <a:solidFill>
                  <a:srgbClr val="FF3300"/>
                </a:solidFill>
                <a:latin typeface="Arial" charset="0"/>
              </a:rPr>
              <a:t>diacrônicas</a:t>
            </a:r>
            <a:endParaRPr lang="pt-BR" sz="2000">
              <a:latin typeface="Times New Roman" pitchFamily="18" charset="0"/>
            </a:endParaRPr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4649788" y="3763963"/>
            <a:ext cx="12954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>
                <a:solidFill>
                  <a:srgbClr val="FF3300"/>
                </a:solidFill>
                <a:latin typeface="Arial" charset="0"/>
              </a:rPr>
              <a:t>síncronas</a:t>
            </a:r>
            <a:endParaRPr lang="pt-BR" sz="2000">
              <a:latin typeface="Times New Roman" pitchFamily="18" charset="0"/>
            </a:endParaRPr>
          </a:p>
        </p:txBody>
      </p:sp>
      <p:sp>
        <p:nvSpPr>
          <p:cNvPr id="11281" name="Line 20"/>
          <p:cNvSpPr>
            <a:spLocks noChangeShapeType="1"/>
          </p:cNvSpPr>
          <p:nvPr/>
        </p:nvSpPr>
        <p:spPr bwMode="auto">
          <a:xfrm flipH="1">
            <a:off x="5189538" y="3505200"/>
            <a:ext cx="33655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2" name="Line 21"/>
          <p:cNvSpPr>
            <a:spLocks noChangeShapeType="1"/>
          </p:cNvSpPr>
          <p:nvPr/>
        </p:nvSpPr>
        <p:spPr bwMode="auto">
          <a:xfrm>
            <a:off x="5526088" y="3505200"/>
            <a:ext cx="10795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3" name="Text Box 24"/>
          <p:cNvSpPr txBox="1">
            <a:spLocks noChangeArrowheads="1"/>
          </p:cNvSpPr>
          <p:nvPr/>
        </p:nvSpPr>
        <p:spPr bwMode="auto">
          <a:xfrm>
            <a:off x="609600" y="5257800"/>
            <a:ext cx="7913688" cy="120015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pt-BR" sz="1800" b="1">
                <a:solidFill>
                  <a:srgbClr val="05050B"/>
                </a:solidFill>
                <a:latin typeface="Arial" charset="0"/>
              </a:rPr>
              <a:t>Base de Conhecimento</a:t>
            </a:r>
            <a:r>
              <a:rPr lang="pt-BR" sz="1800">
                <a:solidFill>
                  <a:srgbClr val="05050B"/>
                </a:solidFill>
                <a:latin typeface="Arial" charset="0"/>
              </a:rPr>
              <a:t> = fatos e regras gerais do domínio (só axiomas)</a:t>
            </a:r>
          </a:p>
          <a:p>
            <a:r>
              <a:rPr lang="pt-BR" sz="1800" b="1">
                <a:solidFill>
                  <a:srgbClr val="05050B"/>
                </a:solidFill>
                <a:latin typeface="Arial" charset="0"/>
              </a:rPr>
              <a:t>Memória de Trabalho</a:t>
            </a:r>
            <a:r>
              <a:rPr lang="pt-BR" sz="1800">
                <a:solidFill>
                  <a:srgbClr val="05050B"/>
                </a:solidFill>
                <a:latin typeface="Arial" charset="0"/>
              </a:rPr>
              <a:t> = fatos particulares à instância do problema e fatos derivados (só fatos)</a:t>
            </a:r>
          </a:p>
          <a:p>
            <a:r>
              <a:rPr lang="pt-BR" sz="1800" b="1">
                <a:solidFill>
                  <a:srgbClr val="05050B"/>
                </a:solidFill>
                <a:latin typeface="Arial" charset="0"/>
              </a:rPr>
              <a:t>Máquina de Inferência</a:t>
            </a:r>
            <a:r>
              <a:rPr lang="pt-BR" sz="1800">
                <a:solidFill>
                  <a:srgbClr val="05050B"/>
                </a:solidFill>
                <a:latin typeface="Arial" charset="0"/>
              </a:rPr>
              <a:t> = regras de inferência (de derivação)</a:t>
            </a:r>
            <a:endParaRPr lang="pt-BR" sz="1800">
              <a:solidFill>
                <a:srgbClr val="05050B"/>
              </a:solidFill>
              <a:latin typeface="Times New Roman" pitchFamily="18" charset="0"/>
            </a:endParaRPr>
          </a:p>
        </p:txBody>
      </p:sp>
      <p:grpSp>
        <p:nvGrpSpPr>
          <p:cNvPr id="11284" name="Group 25"/>
          <p:cNvGrpSpPr>
            <a:grpSpLocks/>
          </p:cNvGrpSpPr>
          <p:nvPr/>
        </p:nvGrpSpPr>
        <p:grpSpPr bwMode="auto">
          <a:xfrm>
            <a:off x="4989513" y="1981200"/>
            <a:ext cx="2832100" cy="457200"/>
            <a:chOff x="3552" y="1344"/>
            <a:chExt cx="2016" cy="288"/>
          </a:xfrm>
        </p:grpSpPr>
        <p:sp>
          <p:nvSpPr>
            <p:cNvPr id="11285" name="Line 26"/>
            <p:cNvSpPr>
              <a:spLocks noChangeShapeType="1"/>
            </p:cNvSpPr>
            <p:nvPr/>
          </p:nvSpPr>
          <p:spPr bwMode="auto">
            <a:xfrm flipH="1">
              <a:off x="3552" y="1344"/>
              <a:ext cx="1056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86" name="Line 27"/>
            <p:cNvSpPr>
              <a:spLocks noChangeShapeType="1"/>
            </p:cNvSpPr>
            <p:nvPr/>
          </p:nvSpPr>
          <p:spPr bwMode="auto">
            <a:xfrm>
              <a:off x="4608" y="1344"/>
              <a:ext cx="96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3155</TotalTime>
  <Words>1463</Words>
  <Application>Microsoft Office PowerPoint</Application>
  <PresentationFormat>Apresentação na tela (4:3)</PresentationFormat>
  <Paragraphs>334</Paragraphs>
  <Slides>37</Slides>
  <Notes>6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5" baseType="lpstr">
      <vt:lpstr>Tahoma</vt:lpstr>
      <vt:lpstr>Arial</vt:lpstr>
      <vt:lpstr>Wingdings</vt:lpstr>
      <vt:lpstr>Times New Roman</vt:lpstr>
      <vt:lpstr>Helvetica</vt:lpstr>
      <vt:lpstr>Symbol</vt:lpstr>
      <vt:lpstr>Plano grafico</vt:lpstr>
      <vt:lpstr>Documento do Microsoft Word</vt:lpstr>
      <vt:lpstr>Introdução aos Agentes Inteligentes</vt:lpstr>
      <vt:lpstr>Plano de Aula</vt:lpstr>
      <vt:lpstr>Engenharia do Conhecimento</vt:lpstr>
      <vt:lpstr>Lógica de Primeira Ordem - LPO</vt:lpstr>
      <vt:lpstr>Engajamento Ontológico</vt:lpstr>
      <vt:lpstr>Engajamento Ontológico</vt:lpstr>
      <vt:lpstr>Engajamento Epistemológico</vt:lpstr>
      <vt:lpstr>Resumo</vt:lpstr>
      <vt:lpstr>Sistema Formal em LPO</vt:lpstr>
      <vt:lpstr>LPO: Sintaxe</vt:lpstr>
      <vt:lpstr>LPO: Semântica</vt:lpstr>
      <vt:lpstr>LPO: Semântica</vt:lpstr>
      <vt:lpstr>LPO: Semântica</vt:lpstr>
      <vt:lpstr>LPO: Semântica</vt:lpstr>
      <vt:lpstr>LPO: Semântica</vt:lpstr>
      <vt:lpstr>LPO: Semântica</vt:lpstr>
      <vt:lpstr>LPO: Semântica</vt:lpstr>
      <vt:lpstr>LPO: semântica dos quantificadores</vt:lpstr>
      <vt:lpstr>LPO: semântica dos quantificadores</vt:lpstr>
      <vt:lpstr>LPO: Leis de De Morgan</vt:lpstr>
      <vt:lpstr>Propriedades da Inferência Lógica</vt:lpstr>
      <vt:lpstr>Sistemas baseados em LPO</vt:lpstr>
      <vt:lpstr>Sistemas baseados em LPO</vt:lpstr>
      <vt:lpstr>Sistemas baseados em LPO</vt:lpstr>
      <vt:lpstr>Relembrando... Raciocínio regressivo ou progressivo</vt:lpstr>
      <vt:lpstr>Agentes baseados em LPO</vt:lpstr>
      <vt:lpstr>Agentes baseados em LPO</vt:lpstr>
      <vt:lpstr>Hipótese do Mundo Fechado</vt:lpstr>
      <vt:lpstr>Um Exemplo de Construção de BC</vt:lpstr>
      <vt:lpstr>Construindo uma BC</vt:lpstr>
      <vt:lpstr>Um Exemplo: Circuitos Digitais</vt:lpstr>
      <vt:lpstr>Decida sobre o que falar</vt:lpstr>
      <vt:lpstr>Decida qual  vocabulário usar</vt:lpstr>
      <vt:lpstr>Codifique regras genéricas</vt:lpstr>
      <vt:lpstr>Codifique a instância específica</vt:lpstr>
      <vt:lpstr>Proponha questões ao mecanismo de Inferência </vt:lpstr>
      <vt:lpstr>Próxima aula</vt:lpstr>
    </vt:vector>
  </TitlesOfParts>
  <Company>SGA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Especialistas</dc:title>
  <dc:creator>sga</dc:creator>
  <cp:lastModifiedBy>fab</cp:lastModifiedBy>
  <cp:revision>553</cp:revision>
  <cp:lastPrinted>2000-05-30T19:51:20Z</cp:lastPrinted>
  <dcterms:created xsi:type="dcterms:W3CDTF">1998-05-11T12:29:34Z</dcterms:created>
  <dcterms:modified xsi:type="dcterms:W3CDTF">2018-03-27T14:09:37Z</dcterms:modified>
</cp:coreProperties>
</file>