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4"/>
  </p:notesMasterIdLst>
  <p:handoutMasterIdLst>
    <p:handoutMasterId r:id="rId45"/>
  </p:handoutMasterIdLst>
  <p:sldIdLst>
    <p:sldId id="470" r:id="rId2"/>
    <p:sldId id="268" r:id="rId3"/>
    <p:sldId id="297" r:id="rId4"/>
    <p:sldId id="466" r:id="rId5"/>
    <p:sldId id="288" r:id="rId6"/>
    <p:sldId id="473" r:id="rId7"/>
    <p:sldId id="437" r:id="rId8"/>
    <p:sldId id="453" r:id="rId9"/>
    <p:sldId id="454" r:id="rId10"/>
    <p:sldId id="455" r:id="rId11"/>
    <p:sldId id="456" r:id="rId12"/>
    <p:sldId id="472" r:id="rId13"/>
    <p:sldId id="260" r:id="rId14"/>
    <p:sldId id="412" r:id="rId15"/>
    <p:sldId id="457" r:id="rId16"/>
    <p:sldId id="413" r:id="rId17"/>
    <p:sldId id="414" r:id="rId18"/>
    <p:sldId id="415" r:id="rId19"/>
    <p:sldId id="416" r:id="rId20"/>
    <p:sldId id="458" r:id="rId21"/>
    <p:sldId id="417" r:id="rId22"/>
    <p:sldId id="445" r:id="rId23"/>
    <p:sldId id="443" r:id="rId24"/>
    <p:sldId id="418" r:id="rId25"/>
    <p:sldId id="419" r:id="rId26"/>
    <p:sldId id="420" r:id="rId27"/>
    <p:sldId id="421" r:id="rId28"/>
    <p:sldId id="422" r:id="rId29"/>
    <p:sldId id="423" r:id="rId30"/>
    <p:sldId id="462" r:id="rId31"/>
    <p:sldId id="426" r:id="rId32"/>
    <p:sldId id="467" r:id="rId33"/>
    <p:sldId id="427" r:id="rId34"/>
    <p:sldId id="468" r:id="rId35"/>
    <p:sldId id="459" r:id="rId36"/>
    <p:sldId id="471" r:id="rId37"/>
    <p:sldId id="474" r:id="rId38"/>
    <p:sldId id="435" r:id="rId39"/>
    <p:sldId id="463" r:id="rId40"/>
    <p:sldId id="464" r:id="rId41"/>
    <p:sldId id="441" r:id="rId42"/>
    <p:sldId id="469" r:id="rId43"/>
  </p:sldIdLst>
  <p:sldSz cx="9906000" cy="6858000" type="A4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800080"/>
    <a:srgbClr val="C80433"/>
    <a:srgbClr val="09E6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60" d="100"/>
          <a:sy n="60" d="100"/>
        </p:scale>
        <p:origin x="-1686" y="-7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notesViewPr>
    <p:cSldViewPr>
      <p:cViewPr varScale="1">
        <p:scale>
          <a:sx n="37" d="100"/>
          <a:sy n="37" d="100"/>
        </p:scale>
        <p:origin x="-1380" y="-69"/>
      </p:cViewPr>
      <p:guideLst>
        <p:guide orient="horz" pos="1996"/>
        <p:guide pos="3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4.xml"/><Relationship Id="rId4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9050" y="0"/>
            <a:ext cx="30210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210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050" y="88915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8915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37574030-21D4-4574-8393-A9AC145722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29511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22313"/>
            <a:ext cx="51085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75163"/>
            <a:ext cx="5046662" cy="4187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1913"/>
            <a:ext cx="3027363" cy="43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951913"/>
            <a:ext cx="2951163" cy="43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5323A693-935D-498F-8B19-E584000D3C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0" y="868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54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6765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765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AA519-F0B7-441F-9165-E2FCD33FD6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8D6B8-9FA8-49F2-A1C5-46EB0599F1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213" y="304800"/>
            <a:ext cx="2166937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348413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1A748-5AD5-428A-8BA4-44E05AA49B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2C43A-9D60-447A-9071-F97D8E548D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E5C70-12FF-4751-BE23-D14EDCB914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08050" y="19050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94300" y="19050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90733-F10A-4FB0-99A7-8B2E799FAB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7AC4C-001C-41E1-97C1-2F39ED70F2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323E1-94EF-454D-85C8-2D869942F1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1B880-23B1-435B-84B8-07250FA565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6F5E5-2C64-418E-B41C-B42DF4137C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FCE9-9584-4609-A8CB-B49851C91E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19050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6662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662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662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84B37766-2F40-480F-8CC8-94ED293D0C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64E9CD-164D-4BDE-8E00-49D74B1CB35C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7880350" cy="1143000"/>
          </a:xfrm>
        </p:spPr>
        <p:txBody>
          <a:bodyPr/>
          <a:lstStyle/>
          <a:p>
            <a:pPr algn="l" eaLnBrk="1" hangingPunct="1"/>
            <a:r>
              <a:rPr lang="pt-BR" altLang="pt-BR" smtClean="0"/>
              <a:t>Introdução aos Agentes Inteligentes</a:t>
            </a:r>
          </a:p>
        </p:txBody>
      </p:sp>
      <p:sp>
        <p:nvSpPr>
          <p:cNvPr id="307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716338"/>
            <a:ext cx="6934200" cy="13462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Aula: Agentes Inteligentes</a:t>
            </a:r>
          </a:p>
          <a:p>
            <a:pPr eaLnBrk="1" hangingPunct="1"/>
            <a:r>
              <a:rPr lang="pt-BR" altLang="pt-BR" dirty="0" smtClean="0"/>
              <a:t>Flávia </a:t>
            </a:r>
            <a:r>
              <a:rPr lang="pt-BR" altLang="pt-BR" dirty="0" smtClean="0"/>
              <a:t>Barros &amp; Ricardo Prudêncio</a:t>
            </a:r>
            <a:endParaRPr lang="pt-BR" altLang="pt-BR" dirty="0" smtClean="0"/>
          </a:p>
          <a:p>
            <a:pPr eaLnBrk="1" hangingPunct="1"/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E93C39-F4D9-490D-829C-A0483CEA68B8}" type="slidenum">
              <a:rPr lang="pt-BR" altLang="pt-BR" smtClean="0"/>
              <a:pPr/>
              <a:t>10</a:t>
            </a:fld>
            <a:endParaRPr lang="pt-BR" altLang="pt-BR" smtClean="0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33375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Outras propriedades associadas aos Agentes</a:t>
            </a:r>
          </a:p>
        </p:txBody>
      </p:sp>
      <p:sp>
        <p:nvSpPr>
          <p:cNvPr id="1229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905000"/>
            <a:ext cx="8420100" cy="440372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Comunicação &amp; Cooperação (Sociabilidade) (IA):</a:t>
            </a:r>
          </a:p>
          <a:p>
            <a:pPr lvl="1" eaLnBrk="1" hangingPunct="1"/>
            <a:r>
              <a:rPr lang="pt-BR" altLang="pt-BR" sz="2000" smtClean="0"/>
              <a:t>IA + técnicas avançadas de sistemas distribuídos:</a:t>
            </a:r>
          </a:p>
          <a:p>
            <a:pPr lvl="2" eaLnBrk="1" hangingPunct="1"/>
            <a:r>
              <a:rPr lang="pt-BR" altLang="pt-BR" sz="2000" smtClean="0"/>
              <a:t> Protocolos padrões de comunicação, cooperação, negociação</a:t>
            </a:r>
          </a:p>
          <a:p>
            <a:pPr lvl="2" eaLnBrk="1" hangingPunct="1"/>
            <a:r>
              <a:rPr lang="pt-BR" altLang="pt-BR" sz="2000" smtClean="0"/>
              <a:t> Raciocínio autônomo sobre crenças e confiabilidade</a:t>
            </a:r>
          </a:p>
          <a:p>
            <a:pPr lvl="2" eaLnBrk="1" hangingPunct="1"/>
            <a:r>
              <a:rPr lang="pt-BR" altLang="pt-BR" sz="2000" smtClean="0"/>
              <a:t> Arquiteturas de interação social entre agentes</a:t>
            </a:r>
          </a:p>
          <a:p>
            <a:pPr lvl="1" eaLnBrk="1" hangingPunct="1"/>
            <a:r>
              <a:rPr lang="pt-BR" altLang="pt-BR" sz="2000" smtClean="0"/>
              <a:t>Essencial em sistemas multi-agente, comércio eletrônico, ... 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400" smtClean="0"/>
              <a:t>Personalidade (IA):</a:t>
            </a:r>
          </a:p>
          <a:p>
            <a:pPr lvl="1" eaLnBrk="1" hangingPunct="1"/>
            <a:r>
              <a:rPr lang="pt-BR" altLang="pt-BR" sz="2000" smtClean="0"/>
              <a:t>IA + modelagem de atitudes e emoções</a:t>
            </a:r>
          </a:p>
          <a:p>
            <a:pPr lvl="1" eaLnBrk="1" hangingPunct="1"/>
            <a:r>
              <a:rPr lang="pt-BR" altLang="pt-BR" sz="2000" smtClean="0"/>
              <a:t>Essencial em entretenimento digital, realidade virtual, interfaces amigáveis ...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89AD2-E4F6-497F-9816-4C498803C526}" type="slidenum">
              <a:rPr lang="pt-BR" altLang="pt-BR" smtClean="0"/>
              <a:pPr/>
              <a:t>11</a:t>
            </a:fld>
            <a:endParaRPr lang="pt-BR" altLang="pt-BR" smtClean="0"/>
          </a:p>
        </p:txBody>
      </p:sp>
      <p:sp>
        <p:nvSpPr>
          <p:cNvPr id="1331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Outras propriedades associadas aos Agentes</a:t>
            </a:r>
            <a:endParaRPr lang="en-US" altLang="pt-BR" sz="3200" smtClean="0"/>
          </a:p>
        </p:txBody>
      </p:sp>
      <p:sp>
        <p:nvSpPr>
          <p:cNvPr id="13316" name="Rectangle 1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905000"/>
            <a:ext cx="8420100" cy="440372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Continuidade temporal e persistência:</a:t>
            </a:r>
          </a:p>
          <a:p>
            <a:pPr lvl="1" eaLnBrk="1" hangingPunct="1"/>
            <a:r>
              <a:rPr lang="pt-BR" altLang="pt-BR" sz="2000" smtClean="0"/>
              <a:t>Requer interface com sistema operacional e banco de dados</a:t>
            </a:r>
          </a:p>
          <a:p>
            <a:pPr lvl="1" eaLnBrk="1" hangingPunct="1"/>
            <a:r>
              <a:rPr lang="pt-BR" altLang="pt-BR" sz="2000" smtClean="0"/>
              <a:t>Essencial em filtragem, monitoramento, controle, ...</a:t>
            </a:r>
          </a:p>
          <a:p>
            <a:pPr eaLnBrk="1" hangingPunct="1">
              <a:spcBef>
                <a:spcPct val="100000"/>
              </a:spcBef>
            </a:pPr>
            <a:r>
              <a:rPr lang="pt-BR" altLang="pt-BR" sz="2400" smtClean="0"/>
              <a:t>Mobilidade:</a:t>
            </a:r>
          </a:p>
          <a:p>
            <a:pPr lvl="1" eaLnBrk="1" hangingPunct="1"/>
            <a:r>
              <a:rPr lang="pt-BR" altLang="pt-BR" sz="2000" smtClean="0"/>
              <a:t>Requer:</a:t>
            </a:r>
          </a:p>
          <a:p>
            <a:pPr lvl="2" eaLnBrk="1" hangingPunct="1"/>
            <a:r>
              <a:rPr lang="pt-BR" altLang="pt-BR" sz="2000" smtClean="0"/>
              <a:t> Interface com rede</a:t>
            </a:r>
          </a:p>
          <a:p>
            <a:pPr lvl="2" eaLnBrk="1" hangingPunct="1"/>
            <a:r>
              <a:rPr lang="pt-BR" altLang="pt-BR" sz="2000" smtClean="0"/>
              <a:t> Protocolos de segurança</a:t>
            </a:r>
          </a:p>
          <a:p>
            <a:pPr lvl="2" eaLnBrk="1" hangingPunct="1"/>
            <a:r>
              <a:rPr lang="pt-BR" altLang="pt-BR" sz="2000" smtClean="0"/>
              <a:t> Suporte a código móvel</a:t>
            </a:r>
          </a:p>
          <a:p>
            <a:pPr lvl="1" eaLnBrk="1" hangingPunct="1"/>
            <a:r>
              <a:rPr lang="pt-BR" altLang="pt-BR" sz="2000" smtClean="0"/>
              <a:t>Essencial em agentes de exploração da internet, ...</a:t>
            </a:r>
            <a:endParaRPr lang="en-US" altLang="pt-BR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514732-399B-45BC-BAAA-6BACFC222C5B}" type="slidenum">
              <a:rPr lang="pt-BR" altLang="pt-BR" smtClean="0"/>
              <a:pPr/>
              <a:t>12</a:t>
            </a:fld>
            <a:endParaRPr lang="pt-BR" altLang="pt-BR" smtClean="0"/>
          </a:p>
        </p:txBody>
      </p:sp>
      <p:sp>
        <p:nvSpPr>
          <p:cNvPr id="14339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Como descrever um Agente Racional?</a:t>
            </a:r>
          </a:p>
        </p:txBody>
      </p:sp>
      <p:sp>
        <p:nvSpPr>
          <p:cNvPr id="14340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1050" y="1893888"/>
            <a:ext cx="84201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Pode ser descrito em termos de seu </a:t>
            </a:r>
            <a:r>
              <a:rPr lang="pt-BR" altLang="pt-BR" i="1" smtClean="0"/>
              <a:t>PEAS</a:t>
            </a:r>
            <a:r>
              <a:rPr lang="pt-BR" altLang="pt-BR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P –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E – (environment) ambiente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 – atuadores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S – sensores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>
                <a:solidFill>
                  <a:srgbClr val="800080"/>
                </a:solidFill>
              </a:rPr>
              <a:t>e outros agentes </a:t>
            </a:r>
            <a:r>
              <a:rPr lang="pt-BR" altLang="pt-BR" smtClean="0"/>
              <a:t>– nos sistemas multiagentes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7086600" cy="644525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altLang="pt-BR" smtClean="0"/>
              <a:t>Exemplo: Agente de Polícia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65100" y="850900"/>
            <a:ext cx="9575800" cy="2881313"/>
          </a:xfrm>
          <a:prstGeom prst="roundRect">
            <a:avLst>
              <a:gd name="adj" fmla="val 12495"/>
            </a:avLst>
          </a:prstGeom>
          <a:solidFill>
            <a:srgbClr val="F6F6F6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0" y="3886200"/>
            <a:ext cx="9906000" cy="2971800"/>
          </a:xfrm>
          <a:custGeom>
            <a:avLst/>
            <a:gdLst>
              <a:gd name="T0" fmla="*/ 2147483647 w 6240"/>
              <a:gd name="T1" fmla="*/ 2147483647 h 1872"/>
              <a:gd name="T2" fmla="*/ 2147483647 w 6240"/>
              <a:gd name="T3" fmla="*/ 2147483647 h 1872"/>
              <a:gd name="T4" fmla="*/ 2147483647 w 6240"/>
              <a:gd name="T5" fmla="*/ 2147483647 h 1872"/>
              <a:gd name="T6" fmla="*/ 2147483647 w 6240"/>
              <a:gd name="T7" fmla="*/ 2147483647 h 1872"/>
              <a:gd name="T8" fmla="*/ 2147483647 w 6240"/>
              <a:gd name="T9" fmla="*/ 2147483647 h 1872"/>
              <a:gd name="T10" fmla="*/ 2147483647 w 6240"/>
              <a:gd name="T11" fmla="*/ 2147483647 h 1872"/>
              <a:gd name="T12" fmla="*/ 2147483647 w 6240"/>
              <a:gd name="T13" fmla="*/ 2147483647 h 1872"/>
              <a:gd name="T14" fmla="*/ 2147483647 w 6240"/>
              <a:gd name="T15" fmla="*/ 2147483647 h 1872"/>
              <a:gd name="T16" fmla="*/ 2147483647 w 6240"/>
              <a:gd name="T17" fmla="*/ 2147483647 h 1872"/>
              <a:gd name="T18" fmla="*/ 2147483647 w 6240"/>
              <a:gd name="T19" fmla="*/ 2147483647 h 1872"/>
              <a:gd name="T20" fmla="*/ 2147483647 w 6240"/>
              <a:gd name="T21" fmla="*/ 2147483647 h 1872"/>
              <a:gd name="T22" fmla="*/ 2147483647 w 6240"/>
              <a:gd name="T23" fmla="*/ 2147483647 h 1872"/>
              <a:gd name="T24" fmla="*/ 2147483647 w 6240"/>
              <a:gd name="T25" fmla="*/ 2147483647 h 1872"/>
              <a:gd name="T26" fmla="*/ 2147483647 w 6240"/>
              <a:gd name="T27" fmla="*/ 2147483647 h 1872"/>
              <a:gd name="T28" fmla="*/ 2147483647 w 6240"/>
              <a:gd name="T29" fmla="*/ 2147483647 h 1872"/>
              <a:gd name="T30" fmla="*/ 2147483647 w 6240"/>
              <a:gd name="T31" fmla="*/ 2147483647 h 1872"/>
              <a:gd name="T32" fmla="*/ 2147483647 w 6240"/>
              <a:gd name="T33" fmla="*/ 2147483647 h 1872"/>
              <a:gd name="T34" fmla="*/ 2147483647 w 6240"/>
              <a:gd name="T35" fmla="*/ 2147483647 h 1872"/>
              <a:gd name="T36" fmla="*/ 2147483647 w 6240"/>
              <a:gd name="T37" fmla="*/ 2147483647 h 1872"/>
              <a:gd name="T38" fmla="*/ 2147483647 w 6240"/>
              <a:gd name="T39" fmla="*/ 2147483647 h 1872"/>
              <a:gd name="T40" fmla="*/ 2147483647 w 6240"/>
              <a:gd name="T41" fmla="*/ 2147483647 h 1872"/>
              <a:gd name="T42" fmla="*/ 2147483647 w 6240"/>
              <a:gd name="T43" fmla="*/ 2147483647 h 1872"/>
              <a:gd name="T44" fmla="*/ 2147483647 w 6240"/>
              <a:gd name="T45" fmla="*/ 2147483647 h 1872"/>
              <a:gd name="T46" fmla="*/ 2147483647 w 6240"/>
              <a:gd name="T47" fmla="*/ 2147483647 h 1872"/>
              <a:gd name="T48" fmla="*/ 2147483647 w 6240"/>
              <a:gd name="T49" fmla="*/ 2147483647 h 1872"/>
              <a:gd name="T50" fmla="*/ 2147483647 w 6240"/>
              <a:gd name="T51" fmla="*/ 2147483647 h 1872"/>
              <a:gd name="T52" fmla="*/ 2147483647 w 6240"/>
              <a:gd name="T53" fmla="*/ 2147483647 h 1872"/>
              <a:gd name="T54" fmla="*/ 2147483647 w 6240"/>
              <a:gd name="T55" fmla="*/ 2147483647 h 1872"/>
              <a:gd name="T56" fmla="*/ 2147483647 w 6240"/>
              <a:gd name="T57" fmla="*/ 2147483647 h 1872"/>
              <a:gd name="T58" fmla="*/ 2147483647 w 6240"/>
              <a:gd name="T59" fmla="*/ 2147483647 h 1872"/>
              <a:gd name="T60" fmla="*/ 2147483647 w 6240"/>
              <a:gd name="T61" fmla="*/ 2147483647 h 1872"/>
              <a:gd name="T62" fmla="*/ 2147483647 w 6240"/>
              <a:gd name="T63" fmla="*/ 2147483647 h 1872"/>
              <a:gd name="T64" fmla="*/ 2147483647 w 6240"/>
              <a:gd name="T65" fmla="*/ 2147483647 h 1872"/>
              <a:gd name="T66" fmla="*/ 2147483647 w 6240"/>
              <a:gd name="T67" fmla="*/ 2147483647 h 1872"/>
              <a:gd name="T68" fmla="*/ 2147483647 w 6240"/>
              <a:gd name="T69" fmla="*/ 2147483647 h 1872"/>
              <a:gd name="T70" fmla="*/ 2147483647 w 6240"/>
              <a:gd name="T71" fmla="*/ 2147483647 h 1872"/>
              <a:gd name="T72" fmla="*/ 2147483647 w 6240"/>
              <a:gd name="T73" fmla="*/ 2147483647 h 1872"/>
              <a:gd name="T74" fmla="*/ 2147483647 w 6240"/>
              <a:gd name="T75" fmla="*/ 2147483647 h 1872"/>
              <a:gd name="T76" fmla="*/ 2147483647 w 6240"/>
              <a:gd name="T77" fmla="*/ 2147483647 h 1872"/>
              <a:gd name="T78" fmla="*/ 2147483647 w 6240"/>
              <a:gd name="T79" fmla="*/ 2147483647 h 1872"/>
              <a:gd name="T80" fmla="*/ 2147483647 w 6240"/>
              <a:gd name="T81" fmla="*/ 2147483647 h 1872"/>
              <a:gd name="T82" fmla="*/ 2147483647 w 6240"/>
              <a:gd name="T83" fmla="*/ 2147483647 h 1872"/>
              <a:gd name="T84" fmla="*/ 2147483647 w 6240"/>
              <a:gd name="T85" fmla="*/ 2147483647 h 1872"/>
              <a:gd name="T86" fmla="*/ 2147483647 w 6240"/>
              <a:gd name="T87" fmla="*/ 2147483647 h 1872"/>
              <a:gd name="T88" fmla="*/ 2147483647 w 6240"/>
              <a:gd name="T89" fmla="*/ 2147483647 h 1872"/>
              <a:gd name="T90" fmla="*/ 2147483647 w 6240"/>
              <a:gd name="T91" fmla="*/ 2147483647 h 1872"/>
              <a:gd name="T92" fmla="*/ 2147483647 w 6240"/>
              <a:gd name="T93" fmla="*/ 2147483647 h 1872"/>
              <a:gd name="T94" fmla="*/ 2147483647 w 6240"/>
              <a:gd name="T95" fmla="*/ 2147483647 h 1872"/>
              <a:gd name="T96" fmla="*/ 2147483647 w 6240"/>
              <a:gd name="T97" fmla="*/ 2147483647 h 1872"/>
              <a:gd name="T98" fmla="*/ 2147483647 w 6240"/>
              <a:gd name="T99" fmla="*/ 2147483647 h 1872"/>
              <a:gd name="T100" fmla="*/ 2147483647 w 6240"/>
              <a:gd name="T101" fmla="*/ 2147483647 h 1872"/>
              <a:gd name="T102" fmla="*/ 2147483647 w 6240"/>
              <a:gd name="T103" fmla="*/ 2147483647 h 1872"/>
              <a:gd name="T104" fmla="*/ 2147483647 w 6240"/>
              <a:gd name="T105" fmla="*/ 2147483647 h 1872"/>
              <a:gd name="T106" fmla="*/ 2147483647 w 6240"/>
              <a:gd name="T107" fmla="*/ 2147483647 h 1872"/>
              <a:gd name="T108" fmla="*/ 2147483647 w 6240"/>
              <a:gd name="T109" fmla="*/ 2147483647 h 1872"/>
              <a:gd name="T110" fmla="*/ 2147483647 w 6240"/>
              <a:gd name="T111" fmla="*/ 2147483647 h 1872"/>
              <a:gd name="T112" fmla="*/ 2147483647 w 6240"/>
              <a:gd name="T113" fmla="*/ 2147483647 h 187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240"/>
              <a:gd name="T172" fmla="*/ 0 h 1872"/>
              <a:gd name="T173" fmla="*/ 6240 w 6240"/>
              <a:gd name="T174" fmla="*/ 1872 h 187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240" h="1872">
                <a:moveTo>
                  <a:pt x="48" y="58"/>
                </a:moveTo>
                <a:lnTo>
                  <a:pt x="73" y="50"/>
                </a:lnTo>
                <a:lnTo>
                  <a:pt x="90" y="58"/>
                </a:lnTo>
                <a:lnTo>
                  <a:pt x="106" y="65"/>
                </a:lnTo>
                <a:lnTo>
                  <a:pt x="122" y="65"/>
                </a:lnTo>
                <a:lnTo>
                  <a:pt x="140" y="65"/>
                </a:lnTo>
                <a:lnTo>
                  <a:pt x="156" y="72"/>
                </a:lnTo>
                <a:lnTo>
                  <a:pt x="172" y="72"/>
                </a:lnTo>
                <a:lnTo>
                  <a:pt x="189" y="80"/>
                </a:lnTo>
                <a:lnTo>
                  <a:pt x="205" y="80"/>
                </a:lnTo>
                <a:lnTo>
                  <a:pt x="222" y="88"/>
                </a:lnTo>
                <a:lnTo>
                  <a:pt x="239" y="88"/>
                </a:lnTo>
                <a:lnTo>
                  <a:pt x="254" y="88"/>
                </a:lnTo>
                <a:lnTo>
                  <a:pt x="289" y="80"/>
                </a:lnTo>
                <a:lnTo>
                  <a:pt x="304" y="80"/>
                </a:lnTo>
                <a:lnTo>
                  <a:pt x="321" y="80"/>
                </a:lnTo>
                <a:lnTo>
                  <a:pt x="337" y="72"/>
                </a:lnTo>
                <a:lnTo>
                  <a:pt x="353" y="65"/>
                </a:lnTo>
                <a:lnTo>
                  <a:pt x="371" y="65"/>
                </a:lnTo>
                <a:lnTo>
                  <a:pt x="386" y="58"/>
                </a:lnTo>
                <a:lnTo>
                  <a:pt x="404" y="50"/>
                </a:lnTo>
                <a:lnTo>
                  <a:pt x="412" y="36"/>
                </a:lnTo>
                <a:lnTo>
                  <a:pt x="429" y="36"/>
                </a:lnTo>
                <a:lnTo>
                  <a:pt x="436" y="21"/>
                </a:lnTo>
                <a:lnTo>
                  <a:pt x="453" y="14"/>
                </a:lnTo>
                <a:lnTo>
                  <a:pt x="469" y="7"/>
                </a:lnTo>
                <a:lnTo>
                  <a:pt x="485" y="0"/>
                </a:lnTo>
                <a:lnTo>
                  <a:pt x="503" y="0"/>
                </a:lnTo>
                <a:lnTo>
                  <a:pt x="518" y="7"/>
                </a:lnTo>
                <a:lnTo>
                  <a:pt x="536" y="7"/>
                </a:lnTo>
                <a:lnTo>
                  <a:pt x="553" y="7"/>
                </a:lnTo>
                <a:lnTo>
                  <a:pt x="568" y="7"/>
                </a:lnTo>
                <a:lnTo>
                  <a:pt x="586" y="7"/>
                </a:lnTo>
                <a:lnTo>
                  <a:pt x="601" y="14"/>
                </a:lnTo>
                <a:lnTo>
                  <a:pt x="635" y="7"/>
                </a:lnTo>
                <a:lnTo>
                  <a:pt x="668" y="7"/>
                </a:lnTo>
                <a:lnTo>
                  <a:pt x="685" y="7"/>
                </a:lnTo>
                <a:lnTo>
                  <a:pt x="700" y="14"/>
                </a:lnTo>
                <a:lnTo>
                  <a:pt x="718" y="14"/>
                </a:lnTo>
                <a:lnTo>
                  <a:pt x="734" y="14"/>
                </a:lnTo>
                <a:lnTo>
                  <a:pt x="749" y="14"/>
                </a:lnTo>
                <a:lnTo>
                  <a:pt x="767" y="14"/>
                </a:lnTo>
                <a:lnTo>
                  <a:pt x="782" y="14"/>
                </a:lnTo>
                <a:lnTo>
                  <a:pt x="800" y="14"/>
                </a:lnTo>
                <a:lnTo>
                  <a:pt x="817" y="21"/>
                </a:lnTo>
                <a:lnTo>
                  <a:pt x="832" y="29"/>
                </a:lnTo>
                <a:lnTo>
                  <a:pt x="850" y="29"/>
                </a:lnTo>
                <a:lnTo>
                  <a:pt x="866" y="29"/>
                </a:lnTo>
                <a:lnTo>
                  <a:pt x="881" y="29"/>
                </a:lnTo>
                <a:lnTo>
                  <a:pt x="899" y="29"/>
                </a:lnTo>
                <a:lnTo>
                  <a:pt x="914" y="29"/>
                </a:lnTo>
                <a:lnTo>
                  <a:pt x="932" y="21"/>
                </a:lnTo>
                <a:lnTo>
                  <a:pt x="949" y="21"/>
                </a:lnTo>
                <a:lnTo>
                  <a:pt x="964" y="21"/>
                </a:lnTo>
                <a:lnTo>
                  <a:pt x="982" y="14"/>
                </a:lnTo>
                <a:lnTo>
                  <a:pt x="998" y="14"/>
                </a:lnTo>
                <a:lnTo>
                  <a:pt x="1013" y="14"/>
                </a:lnTo>
                <a:lnTo>
                  <a:pt x="1031" y="14"/>
                </a:lnTo>
                <a:lnTo>
                  <a:pt x="1046" y="14"/>
                </a:lnTo>
                <a:lnTo>
                  <a:pt x="1081" y="7"/>
                </a:lnTo>
                <a:lnTo>
                  <a:pt x="1096" y="7"/>
                </a:lnTo>
                <a:lnTo>
                  <a:pt x="1114" y="7"/>
                </a:lnTo>
                <a:lnTo>
                  <a:pt x="1130" y="7"/>
                </a:lnTo>
                <a:lnTo>
                  <a:pt x="1145" y="7"/>
                </a:lnTo>
                <a:lnTo>
                  <a:pt x="1163" y="7"/>
                </a:lnTo>
                <a:lnTo>
                  <a:pt x="1179" y="0"/>
                </a:lnTo>
                <a:lnTo>
                  <a:pt x="1196" y="0"/>
                </a:lnTo>
                <a:lnTo>
                  <a:pt x="1213" y="0"/>
                </a:lnTo>
                <a:lnTo>
                  <a:pt x="1228" y="0"/>
                </a:lnTo>
                <a:lnTo>
                  <a:pt x="1245" y="7"/>
                </a:lnTo>
                <a:lnTo>
                  <a:pt x="1262" y="14"/>
                </a:lnTo>
                <a:lnTo>
                  <a:pt x="1278" y="29"/>
                </a:lnTo>
                <a:lnTo>
                  <a:pt x="1287" y="44"/>
                </a:lnTo>
                <a:lnTo>
                  <a:pt x="1302" y="50"/>
                </a:lnTo>
                <a:lnTo>
                  <a:pt x="1319" y="65"/>
                </a:lnTo>
                <a:lnTo>
                  <a:pt x="1337" y="72"/>
                </a:lnTo>
                <a:lnTo>
                  <a:pt x="1352" y="88"/>
                </a:lnTo>
                <a:lnTo>
                  <a:pt x="1370" y="88"/>
                </a:lnTo>
                <a:lnTo>
                  <a:pt x="1385" y="95"/>
                </a:lnTo>
                <a:lnTo>
                  <a:pt x="1402" y="102"/>
                </a:lnTo>
                <a:lnTo>
                  <a:pt x="1419" y="102"/>
                </a:lnTo>
                <a:lnTo>
                  <a:pt x="1443" y="102"/>
                </a:lnTo>
                <a:lnTo>
                  <a:pt x="1459" y="102"/>
                </a:lnTo>
                <a:lnTo>
                  <a:pt x="1477" y="102"/>
                </a:lnTo>
                <a:lnTo>
                  <a:pt x="1492" y="102"/>
                </a:lnTo>
                <a:lnTo>
                  <a:pt x="1509" y="102"/>
                </a:lnTo>
                <a:lnTo>
                  <a:pt x="1526" y="109"/>
                </a:lnTo>
                <a:lnTo>
                  <a:pt x="1566" y="95"/>
                </a:lnTo>
                <a:lnTo>
                  <a:pt x="1601" y="95"/>
                </a:lnTo>
                <a:lnTo>
                  <a:pt x="1634" y="95"/>
                </a:lnTo>
                <a:lnTo>
                  <a:pt x="1665" y="95"/>
                </a:lnTo>
                <a:lnTo>
                  <a:pt x="1698" y="95"/>
                </a:lnTo>
                <a:lnTo>
                  <a:pt x="1733" y="95"/>
                </a:lnTo>
                <a:lnTo>
                  <a:pt x="1748" y="95"/>
                </a:lnTo>
                <a:lnTo>
                  <a:pt x="1766" y="95"/>
                </a:lnTo>
                <a:lnTo>
                  <a:pt x="1781" y="95"/>
                </a:lnTo>
                <a:lnTo>
                  <a:pt x="1798" y="95"/>
                </a:lnTo>
                <a:lnTo>
                  <a:pt x="1815" y="95"/>
                </a:lnTo>
                <a:lnTo>
                  <a:pt x="1830" y="95"/>
                </a:lnTo>
                <a:lnTo>
                  <a:pt x="1873" y="95"/>
                </a:lnTo>
                <a:lnTo>
                  <a:pt x="1905" y="95"/>
                </a:lnTo>
                <a:lnTo>
                  <a:pt x="1938" y="95"/>
                </a:lnTo>
                <a:lnTo>
                  <a:pt x="1972" y="95"/>
                </a:lnTo>
                <a:lnTo>
                  <a:pt x="2005" y="95"/>
                </a:lnTo>
                <a:lnTo>
                  <a:pt x="2037" y="95"/>
                </a:lnTo>
                <a:lnTo>
                  <a:pt x="2071" y="95"/>
                </a:lnTo>
                <a:lnTo>
                  <a:pt x="2104" y="95"/>
                </a:lnTo>
                <a:lnTo>
                  <a:pt x="2119" y="95"/>
                </a:lnTo>
                <a:lnTo>
                  <a:pt x="2129" y="80"/>
                </a:lnTo>
                <a:lnTo>
                  <a:pt x="2111" y="80"/>
                </a:lnTo>
                <a:lnTo>
                  <a:pt x="2111" y="95"/>
                </a:lnTo>
                <a:lnTo>
                  <a:pt x="2129" y="102"/>
                </a:lnTo>
                <a:lnTo>
                  <a:pt x="2129" y="117"/>
                </a:lnTo>
                <a:lnTo>
                  <a:pt x="2129" y="102"/>
                </a:lnTo>
                <a:lnTo>
                  <a:pt x="2154" y="117"/>
                </a:lnTo>
                <a:lnTo>
                  <a:pt x="2178" y="146"/>
                </a:lnTo>
                <a:lnTo>
                  <a:pt x="2178" y="125"/>
                </a:lnTo>
                <a:lnTo>
                  <a:pt x="2194" y="125"/>
                </a:lnTo>
                <a:lnTo>
                  <a:pt x="2211" y="125"/>
                </a:lnTo>
                <a:lnTo>
                  <a:pt x="2226" y="125"/>
                </a:lnTo>
                <a:lnTo>
                  <a:pt x="2243" y="125"/>
                </a:lnTo>
                <a:lnTo>
                  <a:pt x="2261" y="125"/>
                </a:lnTo>
                <a:lnTo>
                  <a:pt x="2277" y="117"/>
                </a:lnTo>
                <a:lnTo>
                  <a:pt x="2293" y="109"/>
                </a:lnTo>
                <a:lnTo>
                  <a:pt x="2335" y="109"/>
                </a:lnTo>
                <a:lnTo>
                  <a:pt x="2368" y="109"/>
                </a:lnTo>
                <a:lnTo>
                  <a:pt x="2400" y="80"/>
                </a:lnTo>
                <a:lnTo>
                  <a:pt x="2433" y="80"/>
                </a:lnTo>
                <a:lnTo>
                  <a:pt x="2451" y="72"/>
                </a:lnTo>
                <a:lnTo>
                  <a:pt x="2467" y="72"/>
                </a:lnTo>
                <a:lnTo>
                  <a:pt x="2482" y="80"/>
                </a:lnTo>
                <a:lnTo>
                  <a:pt x="2500" y="88"/>
                </a:lnTo>
                <a:lnTo>
                  <a:pt x="2532" y="88"/>
                </a:lnTo>
                <a:lnTo>
                  <a:pt x="2550" y="88"/>
                </a:lnTo>
                <a:lnTo>
                  <a:pt x="2565" y="80"/>
                </a:lnTo>
                <a:lnTo>
                  <a:pt x="2599" y="80"/>
                </a:lnTo>
                <a:lnTo>
                  <a:pt x="2614" y="80"/>
                </a:lnTo>
                <a:lnTo>
                  <a:pt x="2632" y="72"/>
                </a:lnTo>
                <a:lnTo>
                  <a:pt x="2648" y="72"/>
                </a:lnTo>
                <a:lnTo>
                  <a:pt x="2689" y="72"/>
                </a:lnTo>
                <a:lnTo>
                  <a:pt x="2722" y="72"/>
                </a:lnTo>
                <a:lnTo>
                  <a:pt x="2764" y="80"/>
                </a:lnTo>
                <a:lnTo>
                  <a:pt x="2780" y="80"/>
                </a:lnTo>
                <a:lnTo>
                  <a:pt x="2797" y="80"/>
                </a:lnTo>
                <a:lnTo>
                  <a:pt x="2814" y="88"/>
                </a:lnTo>
                <a:lnTo>
                  <a:pt x="2829" y="88"/>
                </a:lnTo>
                <a:lnTo>
                  <a:pt x="2846" y="88"/>
                </a:lnTo>
                <a:lnTo>
                  <a:pt x="2863" y="95"/>
                </a:lnTo>
                <a:lnTo>
                  <a:pt x="2878" y="95"/>
                </a:lnTo>
                <a:lnTo>
                  <a:pt x="2896" y="102"/>
                </a:lnTo>
                <a:lnTo>
                  <a:pt x="2912" y="102"/>
                </a:lnTo>
                <a:lnTo>
                  <a:pt x="2929" y="109"/>
                </a:lnTo>
                <a:lnTo>
                  <a:pt x="2946" y="117"/>
                </a:lnTo>
                <a:lnTo>
                  <a:pt x="2962" y="117"/>
                </a:lnTo>
                <a:lnTo>
                  <a:pt x="2978" y="117"/>
                </a:lnTo>
                <a:lnTo>
                  <a:pt x="2995" y="117"/>
                </a:lnTo>
                <a:lnTo>
                  <a:pt x="3011" y="117"/>
                </a:lnTo>
                <a:lnTo>
                  <a:pt x="3027" y="117"/>
                </a:lnTo>
                <a:lnTo>
                  <a:pt x="3044" y="117"/>
                </a:lnTo>
                <a:lnTo>
                  <a:pt x="3061" y="117"/>
                </a:lnTo>
                <a:lnTo>
                  <a:pt x="3078" y="109"/>
                </a:lnTo>
                <a:lnTo>
                  <a:pt x="3110" y="117"/>
                </a:lnTo>
                <a:lnTo>
                  <a:pt x="3127" y="117"/>
                </a:lnTo>
                <a:lnTo>
                  <a:pt x="3143" y="117"/>
                </a:lnTo>
                <a:lnTo>
                  <a:pt x="3184" y="117"/>
                </a:lnTo>
                <a:lnTo>
                  <a:pt x="3217" y="132"/>
                </a:lnTo>
                <a:lnTo>
                  <a:pt x="3251" y="132"/>
                </a:lnTo>
                <a:lnTo>
                  <a:pt x="3284" y="132"/>
                </a:lnTo>
                <a:lnTo>
                  <a:pt x="3316" y="132"/>
                </a:lnTo>
                <a:lnTo>
                  <a:pt x="3349" y="146"/>
                </a:lnTo>
                <a:lnTo>
                  <a:pt x="3367" y="146"/>
                </a:lnTo>
                <a:lnTo>
                  <a:pt x="3383" y="146"/>
                </a:lnTo>
                <a:lnTo>
                  <a:pt x="3398" y="146"/>
                </a:lnTo>
                <a:lnTo>
                  <a:pt x="3416" y="153"/>
                </a:lnTo>
                <a:lnTo>
                  <a:pt x="3431" y="161"/>
                </a:lnTo>
                <a:lnTo>
                  <a:pt x="3448" y="169"/>
                </a:lnTo>
                <a:lnTo>
                  <a:pt x="3466" y="176"/>
                </a:lnTo>
                <a:lnTo>
                  <a:pt x="3481" y="176"/>
                </a:lnTo>
                <a:lnTo>
                  <a:pt x="3499" y="176"/>
                </a:lnTo>
                <a:lnTo>
                  <a:pt x="3515" y="176"/>
                </a:lnTo>
                <a:lnTo>
                  <a:pt x="3555" y="176"/>
                </a:lnTo>
                <a:lnTo>
                  <a:pt x="3589" y="176"/>
                </a:lnTo>
                <a:lnTo>
                  <a:pt x="3623" y="176"/>
                </a:lnTo>
                <a:lnTo>
                  <a:pt x="3655" y="176"/>
                </a:lnTo>
                <a:lnTo>
                  <a:pt x="3687" y="176"/>
                </a:lnTo>
                <a:lnTo>
                  <a:pt x="3819" y="176"/>
                </a:lnTo>
                <a:lnTo>
                  <a:pt x="3854" y="176"/>
                </a:lnTo>
                <a:lnTo>
                  <a:pt x="3887" y="146"/>
                </a:lnTo>
                <a:lnTo>
                  <a:pt x="3919" y="146"/>
                </a:lnTo>
                <a:lnTo>
                  <a:pt x="3951" y="146"/>
                </a:lnTo>
                <a:lnTo>
                  <a:pt x="3969" y="146"/>
                </a:lnTo>
                <a:lnTo>
                  <a:pt x="3986" y="153"/>
                </a:lnTo>
                <a:lnTo>
                  <a:pt x="4001" y="153"/>
                </a:lnTo>
                <a:lnTo>
                  <a:pt x="4019" y="153"/>
                </a:lnTo>
                <a:lnTo>
                  <a:pt x="4034" y="153"/>
                </a:lnTo>
                <a:lnTo>
                  <a:pt x="4051" y="153"/>
                </a:lnTo>
                <a:lnTo>
                  <a:pt x="4068" y="161"/>
                </a:lnTo>
                <a:lnTo>
                  <a:pt x="4083" y="176"/>
                </a:lnTo>
                <a:lnTo>
                  <a:pt x="4101" y="183"/>
                </a:lnTo>
                <a:lnTo>
                  <a:pt x="4118" y="190"/>
                </a:lnTo>
                <a:lnTo>
                  <a:pt x="4133" y="190"/>
                </a:lnTo>
                <a:lnTo>
                  <a:pt x="4151" y="190"/>
                </a:lnTo>
                <a:lnTo>
                  <a:pt x="4166" y="190"/>
                </a:lnTo>
                <a:lnTo>
                  <a:pt x="4183" y="190"/>
                </a:lnTo>
                <a:lnTo>
                  <a:pt x="4200" y="190"/>
                </a:lnTo>
                <a:lnTo>
                  <a:pt x="4215" y="190"/>
                </a:lnTo>
                <a:lnTo>
                  <a:pt x="4233" y="190"/>
                </a:lnTo>
                <a:lnTo>
                  <a:pt x="4250" y="190"/>
                </a:lnTo>
                <a:lnTo>
                  <a:pt x="4283" y="190"/>
                </a:lnTo>
                <a:lnTo>
                  <a:pt x="4315" y="190"/>
                </a:lnTo>
                <a:lnTo>
                  <a:pt x="4347" y="190"/>
                </a:lnTo>
                <a:lnTo>
                  <a:pt x="4382" y="190"/>
                </a:lnTo>
                <a:lnTo>
                  <a:pt x="4415" y="190"/>
                </a:lnTo>
                <a:lnTo>
                  <a:pt x="4456" y="190"/>
                </a:lnTo>
                <a:lnTo>
                  <a:pt x="4489" y="190"/>
                </a:lnTo>
                <a:lnTo>
                  <a:pt x="4530" y="198"/>
                </a:lnTo>
                <a:lnTo>
                  <a:pt x="4563" y="198"/>
                </a:lnTo>
                <a:lnTo>
                  <a:pt x="4596" y="198"/>
                </a:lnTo>
                <a:lnTo>
                  <a:pt x="4636" y="198"/>
                </a:lnTo>
                <a:lnTo>
                  <a:pt x="4671" y="169"/>
                </a:lnTo>
                <a:lnTo>
                  <a:pt x="4704" y="169"/>
                </a:lnTo>
                <a:lnTo>
                  <a:pt x="4753" y="161"/>
                </a:lnTo>
                <a:lnTo>
                  <a:pt x="4768" y="153"/>
                </a:lnTo>
                <a:lnTo>
                  <a:pt x="4785" y="153"/>
                </a:lnTo>
                <a:lnTo>
                  <a:pt x="4803" y="153"/>
                </a:lnTo>
                <a:lnTo>
                  <a:pt x="4818" y="153"/>
                </a:lnTo>
                <a:lnTo>
                  <a:pt x="4836" y="153"/>
                </a:lnTo>
                <a:lnTo>
                  <a:pt x="4852" y="153"/>
                </a:lnTo>
                <a:lnTo>
                  <a:pt x="4867" y="153"/>
                </a:lnTo>
                <a:lnTo>
                  <a:pt x="4909" y="153"/>
                </a:lnTo>
                <a:lnTo>
                  <a:pt x="4942" y="153"/>
                </a:lnTo>
                <a:lnTo>
                  <a:pt x="4975" y="153"/>
                </a:lnTo>
                <a:lnTo>
                  <a:pt x="5009" y="153"/>
                </a:lnTo>
                <a:lnTo>
                  <a:pt x="5041" y="153"/>
                </a:lnTo>
                <a:lnTo>
                  <a:pt x="5074" y="153"/>
                </a:lnTo>
                <a:lnTo>
                  <a:pt x="5107" y="153"/>
                </a:lnTo>
                <a:lnTo>
                  <a:pt x="5124" y="153"/>
                </a:lnTo>
                <a:lnTo>
                  <a:pt x="5141" y="153"/>
                </a:lnTo>
                <a:lnTo>
                  <a:pt x="5156" y="153"/>
                </a:lnTo>
                <a:lnTo>
                  <a:pt x="5173" y="153"/>
                </a:lnTo>
                <a:lnTo>
                  <a:pt x="5214" y="153"/>
                </a:lnTo>
                <a:lnTo>
                  <a:pt x="5231" y="146"/>
                </a:lnTo>
                <a:lnTo>
                  <a:pt x="5248" y="138"/>
                </a:lnTo>
                <a:lnTo>
                  <a:pt x="5264" y="132"/>
                </a:lnTo>
                <a:lnTo>
                  <a:pt x="5281" y="125"/>
                </a:lnTo>
                <a:lnTo>
                  <a:pt x="5297" y="125"/>
                </a:lnTo>
                <a:lnTo>
                  <a:pt x="5331" y="125"/>
                </a:lnTo>
                <a:lnTo>
                  <a:pt x="5363" y="109"/>
                </a:lnTo>
                <a:lnTo>
                  <a:pt x="5396" y="109"/>
                </a:lnTo>
                <a:lnTo>
                  <a:pt x="5528" y="80"/>
                </a:lnTo>
                <a:lnTo>
                  <a:pt x="5561" y="65"/>
                </a:lnTo>
                <a:lnTo>
                  <a:pt x="5595" y="65"/>
                </a:lnTo>
                <a:lnTo>
                  <a:pt x="5612" y="65"/>
                </a:lnTo>
                <a:lnTo>
                  <a:pt x="5627" y="65"/>
                </a:lnTo>
                <a:lnTo>
                  <a:pt x="5644" y="65"/>
                </a:lnTo>
                <a:lnTo>
                  <a:pt x="5660" y="65"/>
                </a:lnTo>
                <a:lnTo>
                  <a:pt x="5676" y="65"/>
                </a:lnTo>
                <a:lnTo>
                  <a:pt x="5693" y="65"/>
                </a:lnTo>
                <a:lnTo>
                  <a:pt x="5710" y="65"/>
                </a:lnTo>
                <a:lnTo>
                  <a:pt x="5727" y="65"/>
                </a:lnTo>
                <a:lnTo>
                  <a:pt x="5744" y="65"/>
                </a:lnTo>
                <a:lnTo>
                  <a:pt x="5759" y="65"/>
                </a:lnTo>
                <a:lnTo>
                  <a:pt x="5776" y="72"/>
                </a:lnTo>
                <a:lnTo>
                  <a:pt x="5793" y="72"/>
                </a:lnTo>
                <a:lnTo>
                  <a:pt x="5808" y="72"/>
                </a:lnTo>
                <a:lnTo>
                  <a:pt x="5825" y="72"/>
                </a:lnTo>
                <a:lnTo>
                  <a:pt x="5866" y="72"/>
                </a:lnTo>
                <a:lnTo>
                  <a:pt x="5884" y="80"/>
                </a:lnTo>
                <a:lnTo>
                  <a:pt x="5900" y="80"/>
                </a:lnTo>
                <a:lnTo>
                  <a:pt x="5916" y="80"/>
                </a:lnTo>
                <a:lnTo>
                  <a:pt x="5933" y="80"/>
                </a:lnTo>
                <a:lnTo>
                  <a:pt x="5948" y="80"/>
                </a:lnTo>
                <a:lnTo>
                  <a:pt x="5965" y="88"/>
                </a:lnTo>
                <a:lnTo>
                  <a:pt x="5983" y="88"/>
                </a:lnTo>
                <a:lnTo>
                  <a:pt x="5998" y="88"/>
                </a:lnTo>
                <a:lnTo>
                  <a:pt x="6016" y="88"/>
                </a:lnTo>
                <a:lnTo>
                  <a:pt x="6032" y="95"/>
                </a:lnTo>
                <a:lnTo>
                  <a:pt x="6048" y="95"/>
                </a:lnTo>
                <a:lnTo>
                  <a:pt x="6081" y="95"/>
                </a:lnTo>
                <a:lnTo>
                  <a:pt x="6115" y="95"/>
                </a:lnTo>
                <a:lnTo>
                  <a:pt x="6131" y="95"/>
                </a:lnTo>
                <a:lnTo>
                  <a:pt x="6147" y="95"/>
                </a:lnTo>
                <a:lnTo>
                  <a:pt x="6164" y="95"/>
                </a:lnTo>
                <a:lnTo>
                  <a:pt x="6197" y="95"/>
                </a:lnTo>
                <a:lnTo>
                  <a:pt x="6239" y="1871"/>
                </a:lnTo>
                <a:lnTo>
                  <a:pt x="0" y="1871"/>
                </a:lnTo>
                <a:lnTo>
                  <a:pt x="0" y="102"/>
                </a:lnTo>
                <a:lnTo>
                  <a:pt x="48" y="58"/>
                </a:lnTo>
              </a:path>
            </a:pathLst>
          </a:custGeom>
          <a:solidFill>
            <a:srgbClr val="F6F6F6"/>
          </a:solidFill>
          <a:ln w="508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850" y="4221163"/>
            <a:ext cx="199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Ambiente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2895600" y="3505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36538" y="1281113"/>
            <a:ext cx="1223962" cy="423862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algn="ctr" defTabSz="820738" eaLnBrk="0" hangingPunct="0">
              <a:lnSpc>
                <a:spcPct val="90000"/>
              </a:lnSpc>
            </a:pPr>
            <a:r>
              <a:rPr lang="pt-BR" altLang="pt-BR" b="1">
                <a:latin typeface="Arial" charset="0"/>
              </a:rPr>
              <a:t>Agente</a:t>
            </a:r>
          </a:p>
        </p:txBody>
      </p:sp>
      <p:pic>
        <p:nvPicPr>
          <p:cNvPr id="15368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1781175"/>
            <a:ext cx="1130300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7467600" y="3352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530350" y="996950"/>
            <a:ext cx="7454900" cy="1435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368550" y="2825750"/>
            <a:ext cx="23495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5492750" y="2825750"/>
            <a:ext cx="33401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577975" y="1066800"/>
            <a:ext cx="1284288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700" b="1" i="1">
                <a:latin typeface="Arial" charset="0"/>
              </a:rPr>
              <a:t>Raciocínio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185988" y="1438275"/>
            <a:ext cx="21653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Conhecimento: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leis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comportamento dos indivíduos,...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4549775" y="1365250"/>
            <a:ext cx="261302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Objetivo:	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fazer com que as leis </a:t>
            </a:r>
            <a:br>
              <a:rPr lang="pt-BR" altLang="pt-BR" sz="1600" b="1">
                <a:latin typeface="Arial" charset="0"/>
              </a:rPr>
            </a:br>
            <a:r>
              <a:rPr lang="pt-BR" altLang="pt-BR" sz="1600" b="1">
                <a:latin typeface="Arial" charset="0"/>
              </a:rPr>
              <a:t>  sejam respeitadas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7369175" y="1363663"/>
            <a:ext cx="1303338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Ações: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multar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apitar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parar, ...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540375" y="2819400"/>
            <a:ext cx="117475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700" b="1" i="1">
                <a:latin typeface="Arial" charset="0"/>
              </a:rPr>
              <a:t>execução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2416175" y="2819400"/>
            <a:ext cx="12700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700" b="1" i="1">
                <a:latin typeface="Arial" charset="0"/>
              </a:rPr>
              <a:t>percepção</a:t>
            </a:r>
          </a:p>
        </p:txBody>
      </p:sp>
      <p:grpSp>
        <p:nvGrpSpPr>
          <p:cNvPr id="15379" name="Group 24"/>
          <p:cNvGrpSpPr>
            <a:grpSpLocks/>
          </p:cNvGrpSpPr>
          <p:nvPr/>
        </p:nvGrpSpPr>
        <p:grpSpPr bwMode="auto">
          <a:xfrm>
            <a:off x="2825750" y="3206750"/>
            <a:ext cx="368300" cy="215900"/>
            <a:chOff x="1780" y="2020"/>
            <a:chExt cx="232" cy="136"/>
          </a:xfrm>
        </p:grpSpPr>
        <p:sp>
          <p:nvSpPr>
            <p:cNvPr id="15552" name="Line 19"/>
            <p:cNvSpPr>
              <a:spLocks noChangeShapeType="1"/>
            </p:cNvSpPr>
            <p:nvPr/>
          </p:nvSpPr>
          <p:spPr bwMode="auto">
            <a:xfrm>
              <a:off x="1948" y="2112"/>
              <a:ext cx="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5553" name="Group 23"/>
            <p:cNvGrpSpPr>
              <a:grpSpLocks/>
            </p:cNvGrpSpPr>
            <p:nvPr/>
          </p:nvGrpSpPr>
          <p:grpSpPr bwMode="auto">
            <a:xfrm>
              <a:off x="1780" y="2020"/>
              <a:ext cx="232" cy="136"/>
              <a:chOff x="1780" y="2020"/>
              <a:chExt cx="232" cy="136"/>
            </a:xfrm>
          </p:grpSpPr>
          <p:sp>
            <p:nvSpPr>
              <p:cNvPr id="15554" name="Rectangle 20"/>
              <p:cNvSpPr>
                <a:spLocks noChangeArrowheads="1"/>
              </p:cNvSpPr>
              <p:nvPr/>
            </p:nvSpPr>
            <p:spPr bwMode="auto">
              <a:xfrm>
                <a:off x="1780" y="2020"/>
                <a:ext cx="164" cy="13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  <p:sp>
            <p:nvSpPr>
              <p:cNvPr id="15555" name="Oval 21"/>
              <p:cNvSpPr>
                <a:spLocks noChangeArrowheads="1"/>
              </p:cNvSpPr>
              <p:nvPr/>
            </p:nvSpPr>
            <p:spPr bwMode="auto">
              <a:xfrm>
                <a:off x="1986" y="2068"/>
                <a:ext cx="26" cy="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  <p:sp>
            <p:nvSpPr>
              <p:cNvPr id="15556" name="Line 22"/>
              <p:cNvSpPr>
                <a:spLocks noChangeShapeType="1"/>
              </p:cNvSpPr>
              <p:nvPr/>
            </p:nvSpPr>
            <p:spPr bwMode="auto">
              <a:xfrm>
                <a:off x="1948" y="2064"/>
                <a:ext cx="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5380" name="Line 25"/>
          <p:cNvSpPr>
            <a:spLocks noChangeShapeType="1"/>
          </p:cNvSpPr>
          <p:nvPr/>
        </p:nvSpPr>
        <p:spPr bwMode="auto">
          <a:xfrm>
            <a:off x="7162800" y="243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1" name="Line 26"/>
          <p:cNvSpPr>
            <a:spLocks noChangeShapeType="1"/>
          </p:cNvSpPr>
          <p:nvPr/>
        </p:nvSpPr>
        <p:spPr bwMode="auto">
          <a:xfrm flipV="1">
            <a:off x="32766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2" name="Line 27"/>
          <p:cNvSpPr>
            <a:spLocks noChangeShapeType="1"/>
          </p:cNvSpPr>
          <p:nvPr/>
        </p:nvSpPr>
        <p:spPr bwMode="auto">
          <a:xfrm flipV="1">
            <a:off x="5562600" y="45720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5383" name="Group 33"/>
          <p:cNvGrpSpPr>
            <a:grpSpLocks/>
          </p:cNvGrpSpPr>
          <p:nvPr/>
        </p:nvGrpSpPr>
        <p:grpSpPr bwMode="auto">
          <a:xfrm>
            <a:off x="5264150" y="4502150"/>
            <a:ext cx="673100" cy="368300"/>
            <a:chOff x="3316" y="2836"/>
            <a:chExt cx="424" cy="232"/>
          </a:xfrm>
        </p:grpSpPr>
        <p:sp>
          <p:nvSpPr>
            <p:cNvPr id="15547" name="Rectangle 28"/>
            <p:cNvSpPr>
              <a:spLocks noChangeArrowheads="1"/>
            </p:cNvSpPr>
            <p:nvPr/>
          </p:nvSpPr>
          <p:spPr bwMode="auto">
            <a:xfrm>
              <a:off x="3412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48" name="Rectangle 29"/>
            <p:cNvSpPr>
              <a:spLocks noChangeArrowheads="1"/>
            </p:cNvSpPr>
            <p:nvPr/>
          </p:nvSpPr>
          <p:spPr bwMode="auto">
            <a:xfrm>
              <a:off x="3508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49" name="Rectangle 30"/>
            <p:cNvSpPr>
              <a:spLocks noChangeArrowheads="1"/>
            </p:cNvSpPr>
            <p:nvPr/>
          </p:nvSpPr>
          <p:spPr bwMode="auto">
            <a:xfrm>
              <a:off x="3604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50" name="Rectangle 31"/>
            <p:cNvSpPr>
              <a:spLocks noChangeArrowheads="1"/>
            </p:cNvSpPr>
            <p:nvPr/>
          </p:nvSpPr>
          <p:spPr bwMode="auto">
            <a:xfrm>
              <a:off x="3700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51" name="Rectangle 32"/>
            <p:cNvSpPr>
              <a:spLocks noChangeArrowheads="1"/>
            </p:cNvSpPr>
            <p:nvPr/>
          </p:nvSpPr>
          <p:spPr bwMode="auto">
            <a:xfrm>
              <a:off x="3316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sp>
        <p:nvSpPr>
          <p:cNvPr id="15384" name="Line 34"/>
          <p:cNvSpPr>
            <a:spLocks noChangeShapeType="1"/>
          </p:cNvSpPr>
          <p:nvPr/>
        </p:nvSpPr>
        <p:spPr bwMode="auto">
          <a:xfrm>
            <a:off x="4267200" y="5715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5" name="Line 35"/>
          <p:cNvSpPr>
            <a:spLocks noChangeShapeType="1"/>
          </p:cNvSpPr>
          <p:nvPr/>
        </p:nvSpPr>
        <p:spPr bwMode="auto">
          <a:xfrm flipV="1">
            <a:off x="4953000" y="6400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6" name="Line 36"/>
          <p:cNvSpPr>
            <a:spLocks noChangeShapeType="1"/>
          </p:cNvSpPr>
          <p:nvPr/>
        </p:nvSpPr>
        <p:spPr bwMode="auto">
          <a:xfrm>
            <a:off x="4267200" y="5715000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7" name="AutoShape 37"/>
          <p:cNvSpPr>
            <a:spLocks noChangeArrowheads="1"/>
          </p:cNvSpPr>
          <p:nvPr/>
        </p:nvSpPr>
        <p:spPr bwMode="auto">
          <a:xfrm rot="10800000">
            <a:off x="4737100" y="5727700"/>
            <a:ext cx="279400" cy="279400"/>
          </a:xfrm>
          <a:prstGeom prst="rtTriangle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88" name="Line 38"/>
          <p:cNvSpPr>
            <a:spLocks noChangeShapeType="1"/>
          </p:cNvSpPr>
          <p:nvPr/>
        </p:nvSpPr>
        <p:spPr bwMode="auto">
          <a:xfrm>
            <a:off x="2667000" y="5257800"/>
            <a:ext cx="4191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9" name="Line 39"/>
          <p:cNvSpPr>
            <a:spLocks noChangeShapeType="1"/>
          </p:cNvSpPr>
          <p:nvPr/>
        </p:nvSpPr>
        <p:spPr bwMode="auto">
          <a:xfrm>
            <a:off x="44958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0" name="Line 40"/>
          <p:cNvSpPr>
            <a:spLocks noChangeShapeType="1"/>
          </p:cNvSpPr>
          <p:nvPr/>
        </p:nvSpPr>
        <p:spPr bwMode="auto">
          <a:xfrm>
            <a:off x="4495800" y="48768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1" name="Line 41"/>
          <p:cNvSpPr>
            <a:spLocks noChangeShapeType="1"/>
          </p:cNvSpPr>
          <p:nvPr/>
        </p:nvSpPr>
        <p:spPr bwMode="auto">
          <a:xfrm flipV="1">
            <a:off x="5105400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2" name="Line 42"/>
          <p:cNvSpPr>
            <a:spLocks noChangeShapeType="1"/>
          </p:cNvSpPr>
          <p:nvPr/>
        </p:nvSpPr>
        <p:spPr bwMode="auto">
          <a:xfrm>
            <a:off x="32766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3" name="Line 43"/>
          <p:cNvSpPr>
            <a:spLocks noChangeShapeType="1"/>
          </p:cNvSpPr>
          <p:nvPr/>
        </p:nvSpPr>
        <p:spPr bwMode="auto">
          <a:xfrm>
            <a:off x="32766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4" name="Line 44"/>
          <p:cNvSpPr>
            <a:spLocks noChangeShapeType="1"/>
          </p:cNvSpPr>
          <p:nvPr/>
        </p:nvSpPr>
        <p:spPr bwMode="auto">
          <a:xfrm>
            <a:off x="38862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5" name="Line 45"/>
          <p:cNvSpPr>
            <a:spLocks noChangeShapeType="1"/>
          </p:cNvSpPr>
          <p:nvPr/>
        </p:nvSpPr>
        <p:spPr bwMode="auto">
          <a:xfrm>
            <a:off x="39624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6" name="Line 46"/>
          <p:cNvSpPr>
            <a:spLocks noChangeShapeType="1"/>
          </p:cNvSpPr>
          <p:nvPr/>
        </p:nvSpPr>
        <p:spPr bwMode="auto">
          <a:xfrm flipH="1">
            <a:off x="2590800" y="48768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7" name="Line 47"/>
          <p:cNvSpPr>
            <a:spLocks noChangeShapeType="1"/>
          </p:cNvSpPr>
          <p:nvPr/>
        </p:nvSpPr>
        <p:spPr bwMode="auto">
          <a:xfrm flipV="1">
            <a:off x="2590800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8" name="Line 48"/>
          <p:cNvSpPr>
            <a:spLocks noChangeShapeType="1"/>
          </p:cNvSpPr>
          <p:nvPr/>
        </p:nvSpPr>
        <p:spPr bwMode="auto">
          <a:xfrm>
            <a:off x="60198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9" name="Line 49"/>
          <p:cNvSpPr>
            <a:spLocks noChangeShapeType="1"/>
          </p:cNvSpPr>
          <p:nvPr/>
        </p:nvSpPr>
        <p:spPr bwMode="auto">
          <a:xfrm>
            <a:off x="6019800" y="48768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00" name="Line 50"/>
          <p:cNvSpPr>
            <a:spLocks noChangeShapeType="1"/>
          </p:cNvSpPr>
          <p:nvPr/>
        </p:nvSpPr>
        <p:spPr bwMode="auto">
          <a:xfrm>
            <a:off x="60198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01" name="Line 51"/>
          <p:cNvSpPr>
            <a:spLocks noChangeShapeType="1"/>
          </p:cNvSpPr>
          <p:nvPr/>
        </p:nvSpPr>
        <p:spPr bwMode="auto">
          <a:xfrm>
            <a:off x="60198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02" name="Line 52"/>
          <p:cNvSpPr>
            <a:spLocks noChangeShapeType="1"/>
          </p:cNvSpPr>
          <p:nvPr/>
        </p:nvSpPr>
        <p:spPr bwMode="auto">
          <a:xfrm>
            <a:off x="2895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03" name="Line 53"/>
          <p:cNvSpPr>
            <a:spLocks noChangeShapeType="1"/>
          </p:cNvSpPr>
          <p:nvPr/>
        </p:nvSpPr>
        <p:spPr bwMode="auto">
          <a:xfrm flipH="1">
            <a:off x="2667000" y="57150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5404" name="Group 57"/>
          <p:cNvGrpSpPr>
            <a:grpSpLocks/>
          </p:cNvGrpSpPr>
          <p:nvPr/>
        </p:nvGrpSpPr>
        <p:grpSpPr bwMode="auto">
          <a:xfrm>
            <a:off x="5138738" y="4545013"/>
            <a:ext cx="85725" cy="439737"/>
            <a:chOff x="3237" y="2863"/>
            <a:chExt cx="54" cy="277"/>
          </a:xfrm>
        </p:grpSpPr>
        <p:sp>
          <p:nvSpPr>
            <p:cNvPr id="15544" name="Line 54"/>
            <p:cNvSpPr>
              <a:spLocks noChangeShapeType="1"/>
            </p:cNvSpPr>
            <p:nvPr/>
          </p:nvSpPr>
          <p:spPr bwMode="auto">
            <a:xfrm>
              <a:off x="3264" y="2984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45" name="Oval 55"/>
            <p:cNvSpPr>
              <a:spLocks noChangeArrowheads="1"/>
            </p:cNvSpPr>
            <p:nvPr/>
          </p:nvSpPr>
          <p:spPr bwMode="auto">
            <a:xfrm>
              <a:off x="3237" y="2925"/>
              <a:ext cx="54" cy="5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46" name="Oval 56"/>
            <p:cNvSpPr>
              <a:spLocks noChangeArrowheads="1"/>
            </p:cNvSpPr>
            <p:nvPr/>
          </p:nvSpPr>
          <p:spPr bwMode="auto">
            <a:xfrm>
              <a:off x="3237" y="2863"/>
              <a:ext cx="54" cy="5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grpSp>
        <p:nvGrpSpPr>
          <p:cNvPr id="15405" name="Group 61"/>
          <p:cNvGrpSpPr>
            <a:grpSpLocks/>
          </p:cNvGrpSpPr>
          <p:nvPr/>
        </p:nvGrpSpPr>
        <p:grpSpPr bwMode="auto">
          <a:xfrm>
            <a:off x="5900738" y="5383213"/>
            <a:ext cx="85725" cy="439737"/>
            <a:chOff x="3717" y="3391"/>
            <a:chExt cx="54" cy="277"/>
          </a:xfrm>
        </p:grpSpPr>
        <p:sp>
          <p:nvSpPr>
            <p:cNvPr id="15541" name="Line 58"/>
            <p:cNvSpPr>
              <a:spLocks noChangeShapeType="1"/>
            </p:cNvSpPr>
            <p:nvPr/>
          </p:nvSpPr>
          <p:spPr bwMode="auto">
            <a:xfrm>
              <a:off x="3744" y="3512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42" name="Oval 59"/>
            <p:cNvSpPr>
              <a:spLocks noChangeArrowheads="1"/>
            </p:cNvSpPr>
            <p:nvPr/>
          </p:nvSpPr>
          <p:spPr bwMode="auto">
            <a:xfrm>
              <a:off x="3717" y="3453"/>
              <a:ext cx="54" cy="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43" name="Oval 60"/>
            <p:cNvSpPr>
              <a:spLocks noChangeArrowheads="1"/>
            </p:cNvSpPr>
            <p:nvPr/>
          </p:nvSpPr>
          <p:spPr bwMode="auto">
            <a:xfrm>
              <a:off x="3717" y="3391"/>
              <a:ext cx="54" cy="5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grpSp>
        <p:nvGrpSpPr>
          <p:cNvPr id="15406" name="Group 65"/>
          <p:cNvGrpSpPr>
            <a:grpSpLocks/>
          </p:cNvGrpSpPr>
          <p:nvPr/>
        </p:nvGrpSpPr>
        <p:grpSpPr bwMode="auto">
          <a:xfrm>
            <a:off x="5005388" y="6205538"/>
            <a:ext cx="200025" cy="473075"/>
            <a:chOff x="3153" y="3909"/>
            <a:chExt cx="126" cy="298"/>
          </a:xfrm>
        </p:grpSpPr>
        <p:sp>
          <p:nvSpPr>
            <p:cNvPr id="15538" name="Oval 62"/>
            <p:cNvSpPr>
              <a:spLocks noChangeArrowheads="1"/>
            </p:cNvSpPr>
            <p:nvPr/>
          </p:nvSpPr>
          <p:spPr bwMode="auto">
            <a:xfrm>
              <a:off x="3153" y="3909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39" name="Line 63"/>
            <p:cNvSpPr>
              <a:spLocks noChangeShapeType="1"/>
            </p:cNvSpPr>
            <p:nvPr/>
          </p:nvSpPr>
          <p:spPr bwMode="auto">
            <a:xfrm>
              <a:off x="3216" y="4039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40" name="Line 64"/>
            <p:cNvSpPr>
              <a:spLocks noChangeShapeType="1"/>
            </p:cNvSpPr>
            <p:nvPr/>
          </p:nvSpPr>
          <p:spPr bwMode="auto">
            <a:xfrm>
              <a:off x="3183" y="3939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07" name="Group 69"/>
          <p:cNvGrpSpPr>
            <a:grpSpLocks/>
          </p:cNvGrpSpPr>
          <p:nvPr/>
        </p:nvGrpSpPr>
        <p:grpSpPr bwMode="auto">
          <a:xfrm>
            <a:off x="4243388" y="4376738"/>
            <a:ext cx="200025" cy="473075"/>
            <a:chOff x="2673" y="2757"/>
            <a:chExt cx="126" cy="298"/>
          </a:xfrm>
        </p:grpSpPr>
        <p:sp>
          <p:nvSpPr>
            <p:cNvPr id="15535" name="Oval 66"/>
            <p:cNvSpPr>
              <a:spLocks noChangeArrowheads="1"/>
            </p:cNvSpPr>
            <p:nvPr/>
          </p:nvSpPr>
          <p:spPr bwMode="auto">
            <a:xfrm>
              <a:off x="2673" y="2757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36" name="Line 67"/>
            <p:cNvSpPr>
              <a:spLocks noChangeShapeType="1"/>
            </p:cNvSpPr>
            <p:nvPr/>
          </p:nvSpPr>
          <p:spPr bwMode="auto">
            <a:xfrm>
              <a:off x="2736" y="2887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7" name="Line 68"/>
            <p:cNvSpPr>
              <a:spLocks noChangeShapeType="1"/>
            </p:cNvSpPr>
            <p:nvPr/>
          </p:nvSpPr>
          <p:spPr bwMode="auto">
            <a:xfrm>
              <a:off x="2703" y="2787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08" name="Group 77"/>
          <p:cNvGrpSpPr>
            <a:grpSpLocks/>
          </p:cNvGrpSpPr>
          <p:nvPr/>
        </p:nvGrpSpPr>
        <p:grpSpPr bwMode="auto">
          <a:xfrm>
            <a:off x="6515100" y="4586288"/>
            <a:ext cx="155575" cy="280987"/>
            <a:chOff x="4104" y="2889"/>
            <a:chExt cx="98" cy="177"/>
          </a:xfrm>
        </p:grpSpPr>
        <p:sp>
          <p:nvSpPr>
            <p:cNvPr id="15528" name="Oval 70"/>
            <p:cNvSpPr>
              <a:spLocks noChangeArrowheads="1"/>
            </p:cNvSpPr>
            <p:nvPr/>
          </p:nvSpPr>
          <p:spPr bwMode="auto">
            <a:xfrm>
              <a:off x="4142" y="2889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29" name="Line 71"/>
            <p:cNvSpPr>
              <a:spLocks noChangeShapeType="1"/>
            </p:cNvSpPr>
            <p:nvPr/>
          </p:nvSpPr>
          <p:spPr bwMode="auto">
            <a:xfrm>
              <a:off x="4169" y="2930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0" name="Line 72"/>
            <p:cNvSpPr>
              <a:spLocks noChangeShapeType="1"/>
            </p:cNvSpPr>
            <p:nvPr/>
          </p:nvSpPr>
          <p:spPr bwMode="auto">
            <a:xfrm flipH="1" flipV="1">
              <a:off x="4104" y="2930"/>
              <a:ext cx="65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1" name="Line 73"/>
            <p:cNvSpPr>
              <a:spLocks noChangeShapeType="1"/>
            </p:cNvSpPr>
            <p:nvPr/>
          </p:nvSpPr>
          <p:spPr bwMode="auto">
            <a:xfrm>
              <a:off x="4169" y="2953"/>
              <a:ext cx="33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2" name="Line 74"/>
            <p:cNvSpPr>
              <a:spLocks noChangeShapeType="1"/>
            </p:cNvSpPr>
            <p:nvPr/>
          </p:nvSpPr>
          <p:spPr bwMode="auto">
            <a:xfrm>
              <a:off x="4169" y="2953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3" name="Line 75"/>
            <p:cNvSpPr>
              <a:spLocks noChangeShapeType="1"/>
            </p:cNvSpPr>
            <p:nvPr/>
          </p:nvSpPr>
          <p:spPr bwMode="auto">
            <a:xfrm flipH="1">
              <a:off x="4138" y="2998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4" name="Line 76"/>
            <p:cNvSpPr>
              <a:spLocks noChangeShapeType="1"/>
            </p:cNvSpPr>
            <p:nvPr/>
          </p:nvSpPr>
          <p:spPr bwMode="auto">
            <a:xfrm>
              <a:off x="4169" y="2998"/>
              <a:ext cx="3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09" name="Group 85"/>
          <p:cNvGrpSpPr>
            <a:grpSpLocks/>
          </p:cNvGrpSpPr>
          <p:nvPr/>
        </p:nvGrpSpPr>
        <p:grpSpPr bwMode="auto">
          <a:xfrm>
            <a:off x="4814888" y="4510088"/>
            <a:ext cx="209550" cy="280987"/>
            <a:chOff x="3033" y="2841"/>
            <a:chExt cx="132" cy="177"/>
          </a:xfrm>
        </p:grpSpPr>
        <p:sp>
          <p:nvSpPr>
            <p:cNvPr id="15521" name="Oval 78"/>
            <p:cNvSpPr>
              <a:spLocks noChangeArrowheads="1"/>
            </p:cNvSpPr>
            <p:nvPr/>
          </p:nvSpPr>
          <p:spPr bwMode="auto">
            <a:xfrm>
              <a:off x="307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22" name="Line 79"/>
            <p:cNvSpPr>
              <a:spLocks noChangeShapeType="1"/>
            </p:cNvSpPr>
            <p:nvPr/>
          </p:nvSpPr>
          <p:spPr bwMode="auto">
            <a:xfrm>
              <a:off x="309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3" name="Line 80"/>
            <p:cNvSpPr>
              <a:spLocks noChangeShapeType="1"/>
            </p:cNvSpPr>
            <p:nvPr/>
          </p:nvSpPr>
          <p:spPr bwMode="auto">
            <a:xfrm flipH="1">
              <a:off x="303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4" name="Line 81"/>
            <p:cNvSpPr>
              <a:spLocks noChangeShapeType="1"/>
            </p:cNvSpPr>
            <p:nvPr/>
          </p:nvSpPr>
          <p:spPr bwMode="auto">
            <a:xfrm>
              <a:off x="3099" y="2905"/>
              <a:ext cx="3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5" name="Line 82"/>
            <p:cNvSpPr>
              <a:spLocks noChangeShapeType="1"/>
            </p:cNvSpPr>
            <p:nvPr/>
          </p:nvSpPr>
          <p:spPr bwMode="auto">
            <a:xfrm>
              <a:off x="309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6" name="Line 83"/>
            <p:cNvSpPr>
              <a:spLocks noChangeShapeType="1"/>
            </p:cNvSpPr>
            <p:nvPr/>
          </p:nvSpPr>
          <p:spPr bwMode="auto">
            <a:xfrm flipH="1">
              <a:off x="306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7" name="Line 84"/>
            <p:cNvSpPr>
              <a:spLocks noChangeShapeType="1"/>
            </p:cNvSpPr>
            <p:nvPr/>
          </p:nvSpPr>
          <p:spPr bwMode="auto">
            <a:xfrm>
              <a:off x="3099" y="2950"/>
              <a:ext cx="66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10" name="Group 93"/>
          <p:cNvGrpSpPr>
            <a:grpSpLocks/>
          </p:cNvGrpSpPr>
          <p:nvPr/>
        </p:nvGrpSpPr>
        <p:grpSpPr bwMode="auto">
          <a:xfrm>
            <a:off x="2674938" y="5424488"/>
            <a:ext cx="209550" cy="280987"/>
            <a:chOff x="1685" y="3417"/>
            <a:chExt cx="132" cy="177"/>
          </a:xfrm>
        </p:grpSpPr>
        <p:sp>
          <p:nvSpPr>
            <p:cNvPr id="15514" name="Oval 86"/>
            <p:cNvSpPr>
              <a:spLocks noChangeArrowheads="1"/>
            </p:cNvSpPr>
            <p:nvPr/>
          </p:nvSpPr>
          <p:spPr bwMode="auto">
            <a:xfrm>
              <a:off x="1723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15" name="Line 87"/>
            <p:cNvSpPr>
              <a:spLocks noChangeShapeType="1"/>
            </p:cNvSpPr>
            <p:nvPr/>
          </p:nvSpPr>
          <p:spPr bwMode="auto">
            <a:xfrm>
              <a:off x="1753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6" name="Line 88"/>
            <p:cNvSpPr>
              <a:spLocks noChangeShapeType="1"/>
            </p:cNvSpPr>
            <p:nvPr/>
          </p:nvSpPr>
          <p:spPr bwMode="auto">
            <a:xfrm flipH="1">
              <a:off x="1685" y="3481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7" name="Line 89"/>
            <p:cNvSpPr>
              <a:spLocks noChangeShapeType="1"/>
            </p:cNvSpPr>
            <p:nvPr/>
          </p:nvSpPr>
          <p:spPr bwMode="auto">
            <a:xfrm>
              <a:off x="1753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8" name="Line 90"/>
            <p:cNvSpPr>
              <a:spLocks noChangeShapeType="1"/>
            </p:cNvSpPr>
            <p:nvPr/>
          </p:nvSpPr>
          <p:spPr bwMode="auto">
            <a:xfrm>
              <a:off x="1753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9" name="Line 91"/>
            <p:cNvSpPr>
              <a:spLocks noChangeShapeType="1"/>
            </p:cNvSpPr>
            <p:nvPr/>
          </p:nvSpPr>
          <p:spPr bwMode="auto">
            <a:xfrm flipH="1">
              <a:off x="1685" y="3526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0" name="Line 92"/>
            <p:cNvSpPr>
              <a:spLocks noChangeShapeType="1"/>
            </p:cNvSpPr>
            <p:nvPr/>
          </p:nvSpPr>
          <p:spPr bwMode="auto">
            <a:xfrm>
              <a:off x="1753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11" name="Group 101"/>
          <p:cNvGrpSpPr>
            <a:grpSpLocks/>
          </p:cNvGrpSpPr>
          <p:nvPr/>
        </p:nvGrpSpPr>
        <p:grpSpPr bwMode="auto">
          <a:xfrm>
            <a:off x="3421063" y="5424488"/>
            <a:ext cx="149225" cy="280987"/>
            <a:chOff x="2155" y="3417"/>
            <a:chExt cx="94" cy="177"/>
          </a:xfrm>
        </p:grpSpPr>
        <p:sp>
          <p:nvSpPr>
            <p:cNvPr id="15507" name="Oval 94"/>
            <p:cNvSpPr>
              <a:spLocks noChangeArrowheads="1"/>
            </p:cNvSpPr>
            <p:nvPr/>
          </p:nvSpPr>
          <p:spPr bwMode="auto">
            <a:xfrm>
              <a:off x="2155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08" name="Line 95"/>
            <p:cNvSpPr>
              <a:spLocks noChangeShapeType="1"/>
            </p:cNvSpPr>
            <p:nvPr/>
          </p:nvSpPr>
          <p:spPr bwMode="auto">
            <a:xfrm>
              <a:off x="2185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9" name="Line 96"/>
            <p:cNvSpPr>
              <a:spLocks noChangeShapeType="1"/>
            </p:cNvSpPr>
            <p:nvPr/>
          </p:nvSpPr>
          <p:spPr bwMode="auto">
            <a:xfrm flipH="1">
              <a:off x="2162" y="3481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0" name="Line 97"/>
            <p:cNvSpPr>
              <a:spLocks noChangeShapeType="1"/>
            </p:cNvSpPr>
            <p:nvPr/>
          </p:nvSpPr>
          <p:spPr bwMode="auto">
            <a:xfrm>
              <a:off x="2185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1" name="Line 98"/>
            <p:cNvSpPr>
              <a:spLocks noChangeShapeType="1"/>
            </p:cNvSpPr>
            <p:nvPr/>
          </p:nvSpPr>
          <p:spPr bwMode="auto">
            <a:xfrm>
              <a:off x="2185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2" name="Line 99"/>
            <p:cNvSpPr>
              <a:spLocks noChangeShapeType="1"/>
            </p:cNvSpPr>
            <p:nvPr/>
          </p:nvSpPr>
          <p:spPr bwMode="auto">
            <a:xfrm flipH="1">
              <a:off x="2162" y="3526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3" name="Line 100"/>
            <p:cNvSpPr>
              <a:spLocks noChangeShapeType="1"/>
            </p:cNvSpPr>
            <p:nvPr/>
          </p:nvSpPr>
          <p:spPr bwMode="auto">
            <a:xfrm>
              <a:off x="2185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12" name="Group 109"/>
          <p:cNvGrpSpPr>
            <a:grpSpLocks/>
          </p:cNvGrpSpPr>
          <p:nvPr/>
        </p:nvGrpSpPr>
        <p:grpSpPr bwMode="auto">
          <a:xfrm>
            <a:off x="2751138" y="4510088"/>
            <a:ext cx="209550" cy="280987"/>
            <a:chOff x="1733" y="2841"/>
            <a:chExt cx="132" cy="177"/>
          </a:xfrm>
        </p:grpSpPr>
        <p:sp>
          <p:nvSpPr>
            <p:cNvPr id="15500" name="Oval 102"/>
            <p:cNvSpPr>
              <a:spLocks noChangeArrowheads="1"/>
            </p:cNvSpPr>
            <p:nvPr/>
          </p:nvSpPr>
          <p:spPr bwMode="auto">
            <a:xfrm>
              <a:off x="1771" y="2841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01" name="Line 103"/>
            <p:cNvSpPr>
              <a:spLocks noChangeShapeType="1"/>
            </p:cNvSpPr>
            <p:nvPr/>
          </p:nvSpPr>
          <p:spPr bwMode="auto">
            <a:xfrm>
              <a:off x="1801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2" name="Line 104"/>
            <p:cNvSpPr>
              <a:spLocks noChangeShapeType="1"/>
            </p:cNvSpPr>
            <p:nvPr/>
          </p:nvSpPr>
          <p:spPr bwMode="auto">
            <a:xfrm flipH="1">
              <a:off x="1733" y="2905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3" name="Line 105"/>
            <p:cNvSpPr>
              <a:spLocks noChangeShapeType="1"/>
            </p:cNvSpPr>
            <p:nvPr/>
          </p:nvSpPr>
          <p:spPr bwMode="auto">
            <a:xfrm>
              <a:off x="1801" y="2905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4" name="Line 106"/>
            <p:cNvSpPr>
              <a:spLocks noChangeShapeType="1"/>
            </p:cNvSpPr>
            <p:nvPr/>
          </p:nvSpPr>
          <p:spPr bwMode="auto">
            <a:xfrm>
              <a:off x="1801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5" name="Line 107"/>
            <p:cNvSpPr>
              <a:spLocks noChangeShapeType="1"/>
            </p:cNvSpPr>
            <p:nvPr/>
          </p:nvSpPr>
          <p:spPr bwMode="auto">
            <a:xfrm flipH="1">
              <a:off x="1733" y="2950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6" name="Line 108"/>
            <p:cNvSpPr>
              <a:spLocks noChangeShapeType="1"/>
            </p:cNvSpPr>
            <p:nvPr/>
          </p:nvSpPr>
          <p:spPr bwMode="auto">
            <a:xfrm>
              <a:off x="1801" y="2950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13" name="Group 117"/>
          <p:cNvGrpSpPr>
            <a:grpSpLocks/>
          </p:cNvGrpSpPr>
          <p:nvPr/>
        </p:nvGrpSpPr>
        <p:grpSpPr bwMode="auto">
          <a:xfrm>
            <a:off x="3671888" y="4510088"/>
            <a:ext cx="209550" cy="280987"/>
            <a:chOff x="2313" y="2841"/>
            <a:chExt cx="132" cy="177"/>
          </a:xfrm>
        </p:grpSpPr>
        <p:sp>
          <p:nvSpPr>
            <p:cNvPr id="15493" name="Oval 110"/>
            <p:cNvSpPr>
              <a:spLocks noChangeArrowheads="1"/>
            </p:cNvSpPr>
            <p:nvPr/>
          </p:nvSpPr>
          <p:spPr bwMode="auto">
            <a:xfrm>
              <a:off x="235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94" name="Line 111"/>
            <p:cNvSpPr>
              <a:spLocks noChangeShapeType="1"/>
            </p:cNvSpPr>
            <p:nvPr/>
          </p:nvSpPr>
          <p:spPr bwMode="auto">
            <a:xfrm>
              <a:off x="237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5" name="Line 112"/>
            <p:cNvSpPr>
              <a:spLocks noChangeShapeType="1"/>
            </p:cNvSpPr>
            <p:nvPr/>
          </p:nvSpPr>
          <p:spPr bwMode="auto">
            <a:xfrm flipH="1">
              <a:off x="231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6" name="Line 113"/>
            <p:cNvSpPr>
              <a:spLocks noChangeShapeType="1"/>
            </p:cNvSpPr>
            <p:nvPr/>
          </p:nvSpPr>
          <p:spPr bwMode="auto">
            <a:xfrm flipV="1">
              <a:off x="2379" y="2882"/>
              <a:ext cx="66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7" name="Line 114"/>
            <p:cNvSpPr>
              <a:spLocks noChangeShapeType="1"/>
            </p:cNvSpPr>
            <p:nvPr/>
          </p:nvSpPr>
          <p:spPr bwMode="auto">
            <a:xfrm>
              <a:off x="237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8" name="Line 115"/>
            <p:cNvSpPr>
              <a:spLocks noChangeShapeType="1"/>
            </p:cNvSpPr>
            <p:nvPr/>
          </p:nvSpPr>
          <p:spPr bwMode="auto">
            <a:xfrm flipH="1">
              <a:off x="234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9" name="Line 116"/>
            <p:cNvSpPr>
              <a:spLocks noChangeShapeType="1"/>
            </p:cNvSpPr>
            <p:nvPr/>
          </p:nvSpPr>
          <p:spPr bwMode="auto">
            <a:xfrm>
              <a:off x="2379" y="2950"/>
              <a:ext cx="2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5414" name="Rectangle 118"/>
          <p:cNvSpPr>
            <a:spLocks noChangeArrowheads="1"/>
          </p:cNvSpPr>
          <p:nvPr/>
        </p:nvSpPr>
        <p:spPr bwMode="auto">
          <a:xfrm>
            <a:off x="6102350" y="51117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415" name="Rectangle 119"/>
          <p:cNvSpPr>
            <a:spLocks noChangeArrowheads="1"/>
          </p:cNvSpPr>
          <p:nvPr/>
        </p:nvSpPr>
        <p:spPr bwMode="auto">
          <a:xfrm>
            <a:off x="6102350" y="52641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416" name="Rectangle 120"/>
          <p:cNvSpPr>
            <a:spLocks noChangeArrowheads="1"/>
          </p:cNvSpPr>
          <p:nvPr/>
        </p:nvSpPr>
        <p:spPr bwMode="auto">
          <a:xfrm>
            <a:off x="6102350" y="54165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417" name="Rectangle 121"/>
          <p:cNvSpPr>
            <a:spLocks noChangeArrowheads="1"/>
          </p:cNvSpPr>
          <p:nvPr/>
        </p:nvSpPr>
        <p:spPr bwMode="auto">
          <a:xfrm>
            <a:off x="6102350" y="55689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418" name="Rectangle 122"/>
          <p:cNvSpPr>
            <a:spLocks noChangeArrowheads="1"/>
          </p:cNvSpPr>
          <p:nvPr/>
        </p:nvSpPr>
        <p:spPr bwMode="auto">
          <a:xfrm>
            <a:off x="6102350" y="49593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grpSp>
        <p:nvGrpSpPr>
          <p:cNvPr id="15419" name="Group 130"/>
          <p:cNvGrpSpPr>
            <a:grpSpLocks/>
          </p:cNvGrpSpPr>
          <p:nvPr/>
        </p:nvGrpSpPr>
        <p:grpSpPr bwMode="auto">
          <a:xfrm>
            <a:off x="6146800" y="5748338"/>
            <a:ext cx="136525" cy="241300"/>
            <a:chOff x="3872" y="3621"/>
            <a:chExt cx="86" cy="152"/>
          </a:xfrm>
        </p:grpSpPr>
        <p:sp>
          <p:nvSpPr>
            <p:cNvPr id="15486" name="Oval 123"/>
            <p:cNvSpPr>
              <a:spLocks noChangeArrowheads="1"/>
            </p:cNvSpPr>
            <p:nvPr/>
          </p:nvSpPr>
          <p:spPr bwMode="auto">
            <a:xfrm>
              <a:off x="3906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87" name="Line 124"/>
            <p:cNvSpPr>
              <a:spLocks noChangeShapeType="1"/>
            </p:cNvSpPr>
            <p:nvPr/>
          </p:nvSpPr>
          <p:spPr bwMode="auto">
            <a:xfrm>
              <a:off x="3929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8" name="Line 125"/>
            <p:cNvSpPr>
              <a:spLocks noChangeShapeType="1"/>
            </p:cNvSpPr>
            <p:nvPr/>
          </p:nvSpPr>
          <p:spPr bwMode="auto">
            <a:xfrm flipH="1" flipV="1">
              <a:off x="3872" y="3657"/>
              <a:ext cx="57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9" name="Line 126"/>
            <p:cNvSpPr>
              <a:spLocks noChangeShapeType="1"/>
            </p:cNvSpPr>
            <p:nvPr/>
          </p:nvSpPr>
          <p:spPr bwMode="auto">
            <a:xfrm>
              <a:off x="3929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0" name="Line 127"/>
            <p:cNvSpPr>
              <a:spLocks noChangeShapeType="1"/>
            </p:cNvSpPr>
            <p:nvPr/>
          </p:nvSpPr>
          <p:spPr bwMode="auto">
            <a:xfrm>
              <a:off x="3929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1" name="Line 128"/>
            <p:cNvSpPr>
              <a:spLocks noChangeShapeType="1"/>
            </p:cNvSpPr>
            <p:nvPr/>
          </p:nvSpPr>
          <p:spPr bwMode="auto">
            <a:xfrm flipH="1">
              <a:off x="3902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2" name="Line 129"/>
            <p:cNvSpPr>
              <a:spLocks noChangeShapeType="1"/>
            </p:cNvSpPr>
            <p:nvPr/>
          </p:nvSpPr>
          <p:spPr bwMode="auto">
            <a:xfrm>
              <a:off x="3929" y="3714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0" name="Group 138"/>
          <p:cNvGrpSpPr>
            <a:grpSpLocks/>
          </p:cNvGrpSpPr>
          <p:nvPr/>
        </p:nvGrpSpPr>
        <p:grpSpPr bwMode="auto">
          <a:xfrm>
            <a:off x="6281738" y="5748338"/>
            <a:ext cx="179387" cy="241300"/>
            <a:chOff x="3957" y="3621"/>
            <a:chExt cx="113" cy="152"/>
          </a:xfrm>
        </p:grpSpPr>
        <p:sp>
          <p:nvSpPr>
            <p:cNvPr id="15479" name="Oval 131"/>
            <p:cNvSpPr>
              <a:spLocks noChangeArrowheads="1"/>
            </p:cNvSpPr>
            <p:nvPr/>
          </p:nvSpPr>
          <p:spPr bwMode="auto">
            <a:xfrm>
              <a:off x="3990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80" name="Line 132"/>
            <p:cNvSpPr>
              <a:spLocks noChangeShapeType="1"/>
            </p:cNvSpPr>
            <p:nvPr/>
          </p:nvSpPr>
          <p:spPr bwMode="auto">
            <a:xfrm>
              <a:off x="4013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1" name="Line 133"/>
            <p:cNvSpPr>
              <a:spLocks noChangeShapeType="1"/>
            </p:cNvSpPr>
            <p:nvPr/>
          </p:nvSpPr>
          <p:spPr bwMode="auto">
            <a:xfrm flipH="1">
              <a:off x="3957" y="3676"/>
              <a:ext cx="56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2" name="Line 134"/>
            <p:cNvSpPr>
              <a:spLocks noChangeShapeType="1"/>
            </p:cNvSpPr>
            <p:nvPr/>
          </p:nvSpPr>
          <p:spPr bwMode="auto">
            <a:xfrm>
              <a:off x="4013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3" name="Line 135"/>
            <p:cNvSpPr>
              <a:spLocks noChangeShapeType="1"/>
            </p:cNvSpPr>
            <p:nvPr/>
          </p:nvSpPr>
          <p:spPr bwMode="auto">
            <a:xfrm>
              <a:off x="4013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4" name="Line 136"/>
            <p:cNvSpPr>
              <a:spLocks noChangeShapeType="1"/>
            </p:cNvSpPr>
            <p:nvPr/>
          </p:nvSpPr>
          <p:spPr bwMode="auto">
            <a:xfrm flipH="1">
              <a:off x="3986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5" name="Line 137"/>
            <p:cNvSpPr>
              <a:spLocks noChangeShapeType="1"/>
            </p:cNvSpPr>
            <p:nvPr/>
          </p:nvSpPr>
          <p:spPr bwMode="auto">
            <a:xfrm>
              <a:off x="4013" y="3714"/>
              <a:ext cx="5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1" name="Group 151"/>
          <p:cNvGrpSpPr>
            <a:grpSpLocks/>
          </p:cNvGrpSpPr>
          <p:nvPr/>
        </p:nvGrpSpPr>
        <p:grpSpPr bwMode="auto">
          <a:xfrm>
            <a:off x="4519613" y="5316538"/>
            <a:ext cx="563562" cy="276225"/>
            <a:chOff x="2847" y="3349"/>
            <a:chExt cx="355" cy="174"/>
          </a:xfrm>
        </p:grpSpPr>
        <p:sp>
          <p:nvSpPr>
            <p:cNvPr id="15467" name="Rectangle 139"/>
            <p:cNvSpPr>
              <a:spLocks noChangeArrowheads="1"/>
            </p:cNvSpPr>
            <p:nvPr/>
          </p:nvSpPr>
          <p:spPr bwMode="auto">
            <a:xfrm>
              <a:off x="2850" y="3424"/>
              <a:ext cx="134" cy="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68" name="Oval 140"/>
            <p:cNvSpPr>
              <a:spLocks noChangeArrowheads="1"/>
            </p:cNvSpPr>
            <p:nvPr/>
          </p:nvSpPr>
          <p:spPr bwMode="auto">
            <a:xfrm>
              <a:off x="2886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69" name="Line 141"/>
            <p:cNvSpPr>
              <a:spLocks noChangeShapeType="1"/>
            </p:cNvSpPr>
            <p:nvPr/>
          </p:nvSpPr>
          <p:spPr bwMode="auto">
            <a:xfrm>
              <a:off x="2988" y="3491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0" name="Oval 142"/>
            <p:cNvSpPr>
              <a:spLocks noChangeArrowheads="1"/>
            </p:cNvSpPr>
            <p:nvPr/>
          </p:nvSpPr>
          <p:spPr bwMode="auto">
            <a:xfrm>
              <a:off x="3099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71" name="Line 143"/>
            <p:cNvSpPr>
              <a:spLocks noChangeShapeType="1"/>
            </p:cNvSpPr>
            <p:nvPr/>
          </p:nvSpPr>
          <p:spPr bwMode="auto">
            <a:xfrm>
              <a:off x="3166" y="3491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2" name="Line 144"/>
            <p:cNvSpPr>
              <a:spLocks noChangeShapeType="1"/>
            </p:cNvSpPr>
            <p:nvPr/>
          </p:nvSpPr>
          <p:spPr bwMode="auto">
            <a:xfrm flipV="1">
              <a:off x="2988" y="3349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3" name="Line 145"/>
            <p:cNvSpPr>
              <a:spLocks noChangeShapeType="1"/>
            </p:cNvSpPr>
            <p:nvPr/>
          </p:nvSpPr>
          <p:spPr bwMode="auto">
            <a:xfrm>
              <a:off x="2882" y="3349"/>
              <a:ext cx="1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4" name="Arc 146"/>
            <p:cNvSpPr>
              <a:spLocks/>
            </p:cNvSpPr>
            <p:nvPr/>
          </p:nvSpPr>
          <p:spPr bwMode="auto">
            <a:xfrm>
              <a:off x="2847" y="3350"/>
              <a:ext cx="36" cy="71"/>
            </a:xfrm>
            <a:custGeom>
              <a:avLst/>
              <a:gdLst>
                <a:gd name="T0" fmla="*/ 0 w 21600"/>
                <a:gd name="T1" fmla="*/ 0 h 21591"/>
                <a:gd name="T2" fmla="*/ 0 w 21600"/>
                <a:gd name="T3" fmla="*/ 0 h 21591"/>
                <a:gd name="T4" fmla="*/ 0 w 21600"/>
                <a:gd name="T5" fmla="*/ 0 h 2159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1"/>
                <a:gd name="T11" fmla="*/ 21600 w 21600"/>
                <a:gd name="T12" fmla="*/ 21591 h 215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1" fill="none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</a:path>
                <a:path w="21600" h="21591" stroke="0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  <a:lnTo>
                    <a:pt x="21600" y="21591"/>
                  </a:lnTo>
                  <a:lnTo>
                    <a:pt x="0" y="2159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5" name="Arc 147"/>
            <p:cNvSpPr>
              <a:spLocks/>
            </p:cNvSpPr>
            <p:nvPr/>
          </p:nvSpPr>
          <p:spPr bwMode="auto">
            <a:xfrm>
              <a:off x="3166" y="3421"/>
              <a:ext cx="36" cy="71"/>
            </a:xfrm>
            <a:custGeom>
              <a:avLst/>
              <a:gdLst>
                <a:gd name="T0" fmla="*/ 0 w 22208"/>
                <a:gd name="T1" fmla="*/ 0 h 21600"/>
                <a:gd name="T2" fmla="*/ 0 w 22208"/>
                <a:gd name="T3" fmla="*/ 0 h 21600"/>
                <a:gd name="T4" fmla="*/ 0 w 22208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08"/>
                <a:gd name="T10" fmla="*/ 0 h 21600"/>
                <a:gd name="T11" fmla="*/ 22208 w 222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08" h="21600" fill="none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</a:path>
                <a:path w="22208" h="21600" stroke="0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  <a:lnTo>
                    <a:pt x="608" y="21600"/>
                  </a:lnTo>
                  <a:lnTo>
                    <a:pt x="-1" y="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6" name="Line 148"/>
            <p:cNvSpPr>
              <a:spLocks noChangeShapeType="1"/>
            </p:cNvSpPr>
            <p:nvPr/>
          </p:nvSpPr>
          <p:spPr bwMode="auto">
            <a:xfrm>
              <a:off x="3095" y="3420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7" name="Arc 149"/>
            <p:cNvSpPr>
              <a:spLocks/>
            </p:cNvSpPr>
            <p:nvPr/>
          </p:nvSpPr>
          <p:spPr bwMode="auto">
            <a:xfrm>
              <a:off x="3024" y="3350"/>
              <a:ext cx="71" cy="7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8" name="Line 150"/>
            <p:cNvSpPr>
              <a:spLocks noChangeShapeType="1"/>
            </p:cNvSpPr>
            <p:nvPr/>
          </p:nvSpPr>
          <p:spPr bwMode="auto">
            <a:xfrm>
              <a:off x="2988" y="3420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2" name="Group 159"/>
          <p:cNvGrpSpPr>
            <a:grpSpLocks/>
          </p:cNvGrpSpPr>
          <p:nvPr/>
        </p:nvGrpSpPr>
        <p:grpSpPr bwMode="auto">
          <a:xfrm>
            <a:off x="6351588" y="4926013"/>
            <a:ext cx="557212" cy="276225"/>
            <a:chOff x="4001" y="3103"/>
            <a:chExt cx="351" cy="174"/>
          </a:xfrm>
        </p:grpSpPr>
        <p:sp>
          <p:nvSpPr>
            <p:cNvPr id="15460" name="Line 152"/>
            <p:cNvSpPr>
              <a:spLocks noChangeShapeType="1"/>
            </p:cNvSpPr>
            <p:nvPr/>
          </p:nvSpPr>
          <p:spPr bwMode="auto">
            <a:xfrm flipV="1">
              <a:off x="4068" y="310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61" name="Line 153"/>
            <p:cNvSpPr>
              <a:spLocks noChangeShapeType="1"/>
            </p:cNvSpPr>
            <p:nvPr/>
          </p:nvSpPr>
          <p:spPr bwMode="auto">
            <a:xfrm flipV="1">
              <a:off x="4210" y="3103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62" name="Line 154"/>
            <p:cNvSpPr>
              <a:spLocks noChangeShapeType="1"/>
            </p:cNvSpPr>
            <p:nvPr/>
          </p:nvSpPr>
          <p:spPr bwMode="auto">
            <a:xfrm flipH="1">
              <a:off x="4139" y="3103"/>
              <a:ext cx="1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63" name="Line 155"/>
            <p:cNvSpPr>
              <a:spLocks noChangeShapeType="1"/>
            </p:cNvSpPr>
            <p:nvPr/>
          </p:nvSpPr>
          <p:spPr bwMode="auto">
            <a:xfrm flipH="1" flipV="1">
              <a:off x="4316" y="3103"/>
              <a:ext cx="36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64" name="Rectangle 156"/>
            <p:cNvSpPr>
              <a:spLocks noChangeArrowheads="1"/>
            </p:cNvSpPr>
            <p:nvPr/>
          </p:nvSpPr>
          <p:spPr bwMode="auto">
            <a:xfrm>
              <a:off x="4001" y="3178"/>
              <a:ext cx="347" cy="6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65" name="Oval 157"/>
            <p:cNvSpPr>
              <a:spLocks noChangeArrowheads="1"/>
            </p:cNvSpPr>
            <p:nvPr/>
          </p:nvSpPr>
          <p:spPr bwMode="auto">
            <a:xfrm>
              <a:off x="4249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66" name="Oval 158"/>
            <p:cNvSpPr>
              <a:spLocks noChangeArrowheads="1"/>
            </p:cNvSpPr>
            <p:nvPr/>
          </p:nvSpPr>
          <p:spPr bwMode="auto">
            <a:xfrm>
              <a:off x="4036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grpSp>
        <p:nvGrpSpPr>
          <p:cNvPr id="15423" name="Group 169"/>
          <p:cNvGrpSpPr>
            <a:grpSpLocks/>
          </p:cNvGrpSpPr>
          <p:nvPr/>
        </p:nvGrpSpPr>
        <p:grpSpPr bwMode="auto">
          <a:xfrm>
            <a:off x="3762375" y="5307013"/>
            <a:ext cx="557213" cy="276225"/>
            <a:chOff x="2370" y="3343"/>
            <a:chExt cx="351" cy="174"/>
          </a:xfrm>
        </p:grpSpPr>
        <p:sp>
          <p:nvSpPr>
            <p:cNvPr id="15451" name="Line 160"/>
            <p:cNvSpPr>
              <a:spLocks noChangeShapeType="1"/>
            </p:cNvSpPr>
            <p:nvPr/>
          </p:nvSpPr>
          <p:spPr bwMode="auto">
            <a:xfrm>
              <a:off x="2579" y="3485"/>
              <a:ext cx="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2" name="Oval 161"/>
            <p:cNvSpPr>
              <a:spLocks noChangeArrowheads="1"/>
            </p:cNvSpPr>
            <p:nvPr/>
          </p:nvSpPr>
          <p:spPr bwMode="auto">
            <a:xfrm>
              <a:off x="2619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53" name="Line 162"/>
            <p:cNvSpPr>
              <a:spLocks noChangeShapeType="1"/>
            </p:cNvSpPr>
            <p:nvPr/>
          </p:nvSpPr>
          <p:spPr bwMode="auto">
            <a:xfrm>
              <a:off x="2686" y="3485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4" name="Line 163"/>
            <p:cNvSpPr>
              <a:spLocks noChangeShapeType="1"/>
            </p:cNvSpPr>
            <p:nvPr/>
          </p:nvSpPr>
          <p:spPr bwMode="auto">
            <a:xfrm flipV="1">
              <a:off x="2721" y="3414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5" name="Line 164"/>
            <p:cNvSpPr>
              <a:spLocks noChangeShapeType="1"/>
            </p:cNvSpPr>
            <p:nvPr/>
          </p:nvSpPr>
          <p:spPr bwMode="auto">
            <a:xfrm flipH="1">
              <a:off x="2650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6" name="Line 165"/>
            <p:cNvSpPr>
              <a:spLocks noChangeShapeType="1"/>
            </p:cNvSpPr>
            <p:nvPr/>
          </p:nvSpPr>
          <p:spPr bwMode="auto">
            <a:xfrm flipH="1" flipV="1">
              <a:off x="2579" y="334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7" name="Line 166"/>
            <p:cNvSpPr>
              <a:spLocks noChangeShapeType="1"/>
            </p:cNvSpPr>
            <p:nvPr/>
          </p:nvSpPr>
          <p:spPr bwMode="auto">
            <a:xfrm>
              <a:off x="2579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8" name="Rectangle 167"/>
            <p:cNvSpPr>
              <a:spLocks noChangeArrowheads="1"/>
            </p:cNvSpPr>
            <p:nvPr/>
          </p:nvSpPr>
          <p:spPr bwMode="auto">
            <a:xfrm>
              <a:off x="2370" y="3347"/>
              <a:ext cx="205" cy="134"/>
            </a:xfrm>
            <a:prstGeom prst="rect">
              <a:avLst/>
            </a:prstGeom>
            <a:solidFill>
              <a:srgbClr val="EAEC5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59" name="Oval 168"/>
            <p:cNvSpPr>
              <a:spLocks noChangeArrowheads="1"/>
            </p:cNvSpPr>
            <p:nvPr/>
          </p:nvSpPr>
          <p:spPr bwMode="auto">
            <a:xfrm>
              <a:off x="2406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grpSp>
        <p:nvGrpSpPr>
          <p:cNvPr id="15424" name="Group 179"/>
          <p:cNvGrpSpPr>
            <a:grpSpLocks/>
          </p:cNvGrpSpPr>
          <p:nvPr/>
        </p:nvGrpSpPr>
        <p:grpSpPr bwMode="auto">
          <a:xfrm>
            <a:off x="7245350" y="3149600"/>
            <a:ext cx="485775" cy="273050"/>
            <a:chOff x="4564" y="1984"/>
            <a:chExt cx="306" cy="172"/>
          </a:xfrm>
        </p:grpSpPr>
        <p:grpSp>
          <p:nvGrpSpPr>
            <p:cNvPr id="15442" name="Group 172"/>
            <p:cNvGrpSpPr>
              <a:grpSpLocks/>
            </p:cNvGrpSpPr>
            <p:nvPr/>
          </p:nvGrpSpPr>
          <p:grpSpPr bwMode="auto">
            <a:xfrm>
              <a:off x="4789" y="2011"/>
              <a:ext cx="27" cy="107"/>
              <a:chOff x="4789" y="2011"/>
              <a:chExt cx="27" cy="107"/>
            </a:xfrm>
          </p:grpSpPr>
          <p:sp>
            <p:nvSpPr>
              <p:cNvPr id="15449" name="Arc 170"/>
              <p:cNvSpPr>
                <a:spLocks/>
              </p:cNvSpPr>
              <p:nvPr/>
            </p:nvSpPr>
            <p:spPr bwMode="auto">
              <a:xfrm>
                <a:off x="4789" y="2011"/>
                <a:ext cx="27" cy="54"/>
              </a:xfrm>
              <a:custGeom>
                <a:avLst/>
                <a:gdLst>
                  <a:gd name="T0" fmla="*/ 0 w 22415"/>
                  <a:gd name="T1" fmla="*/ 0 h 21600"/>
                  <a:gd name="T2" fmla="*/ 0 w 22415"/>
                  <a:gd name="T3" fmla="*/ 0 h 21600"/>
                  <a:gd name="T4" fmla="*/ 0 w 224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415"/>
                  <a:gd name="T10" fmla="*/ 0 h 21600"/>
                  <a:gd name="T11" fmla="*/ 22415 w 224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15" h="21600" fill="none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</a:path>
                  <a:path w="22415" h="21600" stroke="0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  <a:lnTo>
                      <a:pt x="815" y="21600"/>
                    </a:lnTo>
                    <a:lnTo>
                      <a:pt x="0" y="15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5450" name="Arc 171"/>
              <p:cNvSpPr>
                <a:spLocks/>
              </p:cNvSpPr>
              <p:nvPr/>
            </p:nvSpPr>
            <p:spPr bwMode="auto">
              <a:xfrm>
                <a:off x="4789" y="2064"/>
                <a:ext cx="27" cy="54"/>
              </a:xfrm>
              <a:custGeom>
                <a:avLst/>
                <a:gdLst>
                  <a:gd name="T0" fmla="*/ 0 w 22415"/>
                  <a:gd name="T1" fmla="*/ 0 h 21600"/>
                  <a:gd name="T2" fmla="*/ 0 w 22415"/>
                  <a:gd name="T3" fmla="*/ 0 h 21600"/>
                  <a:gd name="T4" fmla="*/ 0 w 224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415"/>
                  <a:gd name="T10" fmla="*/ 0 h 21600"/>
                  <a:gd name="T11" fmla="*/ 22415 w 224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15" h="21600" fill="none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</a:path>
                  <a:path w="22415" h="21600" stroke="0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  <a:lnTo>
                      <a:pt x="815" y="0"/>
                    </a:lnTo>
                    <a:lnTo>
                      <a:pt x="22415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43" name="Group 175"/>
            <p:cNvGrpSpPr>
              <a:grpSpLocks/>
            </p:cNvGrpSpPr>
            <p:nvPr/>
          </p:nvGrpSpPr>
          <p:grpSpPr bwMode="auto">
            <a:xfrm>
              <a:off x="4815" y="1984"/>
              <a:ext cx="55" cy="161"/>
              <a:chOff x="4815" y="1984"/>
              <a:chExt cx="55" cy="161"/>
            </a:xfrm>
          </p:grpSpPr>
          <p:sp>
            <p:nvSpPr>
              <p:cNvPr id="15447" name="Arc 173"/>
              <p:cNvSpPr>
                <a:spLocks/>
              </p:cNvSpPr>
              <p:nvPr/>
            </p:nvSpPr>
            <p:spPr bwMode="auto">
              <a:xfrm>
                <a:off x="4815" y="1984"/>
                <a:ext cx="55" cy="81"/>
              </a:xfrm>
              <a:custGeom>
                <a:avLst/>
                <a:gdLst>
                  <a:gd name="T0" fmla="*/ 0 w 22004"/>
                  <a:gd name="T1" fmla="*/ 0 h 21600"/>
                  <a:gd name="T2" fmla="*/ 0 w 22004"/>
                  <a:gd name="T3" fmla="*/ 0 h 21600"/>
                  <a:gd name="T4" fmla="*/ 0 w 2200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04"/>
                  <a:gd name="T10" fmla="*/ 0 h 21600"/>
                  <a:gd name="T11" fmla="*/ 22004 w 220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04" h="21600" fill="none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</a:path>
                  <a:path w="22004" h="21600" stroke="0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  <a:lnTo>
                      <a:pt x="404" y="21600"/>
                    </a:lnTo>
                    <a:lnTo>
                      <a:pt x="-1" y="3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5448" name="Arc 174"/>
              <p:cNvSpPr>
                <a:spLocks/>
              </p:cNvSpPr>
              <p:nvPr/>
            </p:nvSpPr>
            <p:spPr bwMode="auto">
              <a:xfrm>
                <a:off x="4815" y="2064"/>
                <a:ext cx="55" cy="81"/>
              </a:xfrm>
              <a:custGeom>
                <a:avLst/>
                <a:gdLst>
                  <a:gd name="T0" fmla="*/ 0 w 22004"/>
                  <a:gd name="T1" fmla="*/ 0 h 21600"/>
                  <a:gd name="T2" fmla="*/ 0 w 22004"/>
                  <a:gd name="T3" fmla="*/ 0 h 21600"/>
                  <a:gd name="T4" fmla="*/ 0 w 2200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04"/>
                  <a:gd name="T10" fmla="*/ 0 h 21600"/>
                  <a:gd name="T11" fmla="*/ 22004 w 220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04" h="21600" fill="none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</a:path>
                  <a:path w="22004" h="21600" stroke="0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  <a:lnTo>
                      <a:pt x="404" y="0"/>
                    </a:lnTo>
                    <a:lnTo>
                      <a:pt x="22004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44" name="Group 178"/>
            <p:cNvGrpSpPr>
              <a:grpSpLocks/>
            </p:cNvGrpSpPr>
            <p:nvPr/>
          </p:nvGrpSpPr>
          <p:grpSpPr bwMode="auto">
            <a:xfrm>
              <a:off x="4564" y="2068"/>
              <a:ext cx="184" cy="88"/>
              <a:chOff x="4564" y="2068"/>
              <a:chExt cx="184" cy="88"/>
            </a:xfrm>
          </p:grpSpPr>
          <p:sp>
            <p:nvSpPr>
              <p:cNvPr id="15445" name="Rectangle 176"/>
              <p:cNvSpPr>
                <a:spLocks noChangeArrowheads="1"/>
              </p:cNvSpPr>
              <p:nvPr/>
            </p:nvSpPr>
            <p:spPr bwMode="auto">
              <a:xfrm>
                <a:off x="4564" y="2068"/>
                <a:ext cx="136" cy="4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  <p:sp>
            <p:nvSpPr>
              <p:cNvPr id="15446" name="Oval 177"/>
              <p:cNvSpPr>
                <a:spLocks noChangeArrowheads="1"/>
              </p:cNvSpPr>
              <p:nvPr/>
            </p:nvSpPr>
            <p:spPr bwMode="auto">
              <a:xfrm>
                <a:off x="4612" y="2068"/>
                <a:ext cx="136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</p:grpSp>
      </p:grpSp>
      <p:grpSp>
        <p:nvGrpSpPr>
          <p:cNvPr id="15425" name="Group 185"/>
          <p:cNvGrpSpPr>
            <a:grpSpLocks/>
          </p:cNvGrpSpPr>
          <p:nvPr/>
        </p:nvGrpSpPr>
        <p:grpSpPr bwMode="auto">
          <a:xfrm>
            <a:off x="6750050" y="3092450"/>
            <a:ext cx="215900" cy="368300"/>
            <a:chOff x="4252" y="1948"/>
            <a:chExt cx="136" cy="232"/>
          </a:xfrm>
        </p:grpSpPr>
        <p:sp>
          <p:nvSpPr>
            <p:cNvPr id="15437" name="Rectangle 180"/>
            <p:cNvSpPr>
              <a:spLocks noChangeArrowheads="1"/>
            </p:cNvSpPr>
            <p:nvPr/>
          </p:nvSpPr>
          <p:spPr bwMode="auto">
            <a:xfrm>
              <a:off x="4252" y="1948"/>
              <a:ext cx="136" cy="23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38" name="Line 181"/>
            <p:cNvSpPr>
              <a:spLocks noChangeShapeType="1"/>
            </p:cNvSpPr>
            <p:nvPr/>
          </p:nvSpPr>
          <p:spPr bwMode="auto">
            <a:xfrm>
              <a:off x="4272" y="199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9" name="Line 182"/>
            <p:cNvSpPr>
              <a:spLocks noChangeShapeType="1"/>
            </p:cNvSpPr>
            <p:nvPr/>
          </p:nvSpPr>
          <p:spPr bwMode="auto">
            <a:xfrm>
              <a:off x="4272" y="204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40" name="Line 183"/>
            <p:cNvSpPr>
              <a:spLocks noChangeShapeType="1"/>
            </p:cNvSpPr>
            <p:nvPr/>
          </p:nvSpPr>
          <p:spPr bwMode="auto">
            <a:xfrm>
              <a:off x="4272" y="208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41" name="Line 184"/>
            <p:cNvSpPr>
              <a:spLocks noChangeShapeType="1"/>
            </p:cNvSpPr>
            <p:nvPr/>
          </p:nvSpPr>
          <p:spPr bwMode="auto">
            <a:xfrm>
              <a:off x="4272" y="213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6" name="Group 191"/>
          <p:cNvGrpSpPr>
            <a:grpSpLocks/>
          </p:cNvGrpSpPr>
          <p:nvPr/>
        </p:nvGrpSpPr>
        <p:grpSpPr bwMode="auto">
          <a:xfrm>
            <a:off x="6065838" y="3106738"/>
            <a:ext cx="365125" cy="368300"/>
            <a:chOff x="3821" y="1957"/>
            <a:chExt cx="230" cy="232"/>
          </a:xfrm>
        </p:grpSpPr>
        <p:sp>
          <p:nvSpPr>
            <p:cNvPr id="15432" name="Line 186"/>
            <p:cNvSpPr>
              <a:spLocks noChangeShapeType="1"/>
            </p:cNvSpPr>
            <p:nvPr/>
          </p:nvSpPr>
          <p:spPr bwMode="auto">
            <a:xfrm flipH="1">
              <a:off x="3821" y="1987"/>
              <a:ext cx="173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3" name="Line 187"/>
            <p:cNvSpPr>
              <a:spLocks noChangeShapeType="1"/>
            </p:cNvSpPr>
            <p:nvPr/>
          </p:nvSpPr>
          <p:spPr bwMode="auto">
            <a:xfrm>
              <a:off x="3821" y="2160"/>
              <a:ext cx="29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4" name="Line 188"/>
            <p:cNvSpPr>
              <a:spLocks noChangeShapeType="1"/>
            </p:cNvSpPr>
            <p:nvPr/>
          </p:nvSpPr>
          <p:spPr bwMode="auto">
            <a:xfrm flipV="1">
              <a:off x="3850" y="2016"/>
              <a:ext cx="172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5" name="Line 189"/>
            <p:cNvSpPr>
              <a:spLocks noChangeShapeType="1"/>
            </p:cNvSpPr>
            <p:nvPr/>
          </p:nvSpPr>
          <p:spPr bwMode="auto">
            <a:xfrm flipV="1">
              <a:off x="4022" y="1957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6" name="Line 190"/>
            <p:cNvSpPr>
              <a:spLocks noChangeShapeType="1"/>
            </p:cNvSpPr>
            <p:nvPr/>
          </p:nvSpPr>
          <p:spPr bwMode="auto">
            <a:xfrm flipV="1">
              <a:off x="3994" y="1957"/>
              <a:ext cx="57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7" name="Group 195"/>
          <p:cNvGrpSpPr>
            <a:grpSpLocks/>
          </p:cNvGrpSpPr>
          <p:nvPr/>
        </p:nvGrpSpPr>
        <p:grpSpPr bwMode="auto">
          <a:xfrm>
            <a:off x="8197850" y="3016250"/>
            <a:ext cx="368300" cy="215900"/>
            <a:chOff x="5164" y="1900"/>
            <a:chExt cx="232" cy="136"/>
          </a:xfrm>
        </p:grpSpPr>
        <p:sp>
          <p:nvSpPr>
            <p:cNvPr id="15429" name="Rectangle 192"/>
            <p:cNvSpPr>
              <a:spLocks noChangeArrowheads="1"/>
            </p:cNvSpPr>
            <p:nvPr/>
          </p:nvSpPr>
          <p:spPr bwMode="auto">
            <a:xfrm>
              <a:off x="5164" y="1924"/>
              <a:ext cx="232" cy="11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30" name="Oval 193"/>
            <p:cNvSpPr>
              <a:spLocks noChangeArrowheads="1"/>
            </p:cNvSpPr>
            <p:nvPr/>
          </p:nvSpPr>
          <p:spPr bwMode="auto">
            <a:xfrm>
              <a:off x="5236" y="1948"/>
              <a:ext cx="88" cy="6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31" name="Rectangle 194"/>
            <p:cNvSpPr>
              <a:spLocks noChangeArrowheads="1"/>
            </p:cNvSpPr>
            <p:nvPr/>
          </p:nvSpPr>
          <p:spPr bwMode="auto">
            <a:xfrm>
              <a:off x="5164" y="1900"/>
              <a:ext cx="40" cy="1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sp>
        <p:nvSpPr>
          <p:cNvPr id="15428" name="Line 196"/>
          <p:cNvSpPr>
            <a:spLocks noChangeShapeType="1"/>
          </p:cNvSpPr>
          <p:nvPr/>
        </p:nvSpPr>
        <p:spPr bwMode="auto">
          <a:xfrm>
            <a:off x="7086600" y="3581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5913"/>
            <a:ext cx="8458200" cy="619125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altLang="pt-BR" sz="3400" smtClean="0"/>
              <a:t>Exemplos de Agentes e seus </a:t>
            </a:r>
            <a:r>
              <a:rPr lang="pt-BR" altLang="pt-BR" sz="3400" i="1" smtClean="0"/>
              <a:t>PEAS</a:t>
            </a:r>
          </a:p>
        </p:txBody>
      </p:sp>
      <p:graphicFrame>
        <p:nvGraphicFramePr>
          <p:cNvPr id="16387" name="Object 3"/>
          <p:cNvGraphicFramePr>
            <a:graphicFrameLocks/>
          </p:cNvGraphicFramePr>
          <p:nvPr/>
        </p:nvGraphicFramePr>
        <p:xfrm>
          <a:off x="1119188" y="1419225"/>
          <a:ext cx="7394575" cy="5060950"/>
        </p:xfrm>
        <a:graphic>
          <a:graphicData uri="http://schemas.openxmlformats.org/presentationml/2006/ole">
            <p:oleObj spid="_x0000_s16387" name="Document" r:id="rId3" imgW="10161417" imgH="6955464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0886D-41FA-433E-ACDD-25B3242311F7}" type="slidenum">
              <a:rPr lang="pt-BR" altLang="pt-BR" smtClean="0"/>
              <a:pPr/>
              <a:t>15</a:t>
            </a:fld>
            <a:endParaRPr lang="pt-BR" altLang="pt-BR" smtClean="0"/>
          </a:p>
        </p:txBody>
      </p:sp>
      <p:sp>
        <p:nvSpPr>
          <p:cNvPr id="17411" name="Rectangle 205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Ambientes</a:t>
            </a:r>
          </a:p>
        </p:txBody>
      </p:sp>
      <p:sp>
        <p:nvSpPr>
          <p:cNvPr id="17412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PT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2D2BC0-122D-47CF-BC01-33701FD99610}" type="slidenum">
              <a:rPr lang="pt-BR" altLang="pt-BR" smtClean="0"/>
              <a:pPr/>
              <a:t>16</a:t>
            </a:fld>
            <a:endParaRPr lang="pt-BR" altLang="pt-B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2438"/>
            <a:ext cx="7391400" cy="600075"/>
          </a:xfrm>
          <a:solidFill>
            <a:schemeClr val="bg1"/>
          </a:solidFill>
        </p:spPr>
        <p:txBody>
          <a:bodyPr lIns="63500" tIns="25400" rIns="63500" bIns="25400" anchor="t">
            <a:spAutoFit/>
          </a:bodyPr>
          <a:lstStyle/>
          <a:p>
            <a:pPr eaLnBrk="1" hangingPunct="1"/>
            <a:r>
              <a:rPr lang="pt-BR" altLang="pt-BR" smtClean="0"/>
              <a:t>Ambientes</a:t>
            </a: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Classes de ambientes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Ambiente físico: agentes robôs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Ambiente de Software: agentes softbots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Ambiente de Realidade virtual (simulação do ambiente físico): agentes softbots e avatares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400" smtClean="0"/>
              <a:t>Propriedades de um ambiente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totalmente observável x parcialmente observável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determinista x estocástico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episódico x seqüencial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estático x dinâmico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discreto x contínuo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um agente x multiagentes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>
                <a:solidFill>
                  <a:srgbClr val="800080"/>
                </a:solidFill>
              </a:rPr>
              <a:t>complexidade: </a:t>
            </a:r>
            <a:r>
              <a:rPr lang="pt-BR" altLang="pt-BR" sz="2000" smtClean="0"/>
              <a:t>número de percepções, ações, objetivos,...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34E700-BAD2-4E44-89B5-0040C6717725}" type="slidenum">
              <a:rPr lang="pt-BR" altLang="pt-BR" smtClean="0"/>
              <a:pPr/>
              <a:t>17</a:t>
            </a:fld>
            <a:endParaRPr lang="pt-BR" altLang="pt-BR" smtClean="0"/>
          </a:p>
        </p:txBody>
      </p:sp>
      <p:sp>
        <p:nvSpPr>
          <p:cNvPr id="19459" name="Rectangle 20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Ambientes: propriedades</a:t>
            </a:r>
          </a:p>
        </p:txBody>
      </p:sp>
      <p:sp>
        <p:nvSpPr>
          <p:cNvPr id="19460" name="Rectangle 205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582025" cy="48974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Totalmente observável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quando os sensores do agente conseguem perceber o estado completo do ambiente.</a:t>
            </a:r>
          </a:p>
          <a:p>
            <a:pPr eaLnBrk="1" hangingPunct="1"/>
            <a:r>
              <a:rPr lang="pt-BR" altLang="pt-BR" sz="2400" smtClean="0"/>
              <a:t>Determinista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o próximo estado do ambiente pode ser completamente determinado pelo estado atual e as ações selecionadas pelo agente.</a:t>
            </a:r>
          </a:p>
          <a:p>
            <a:pPr eaLnBrk="1" hangingPunct="1"/>
            <a:r>
              <a:rPr lang="pt-BR" altLang="pt-BR" sz="2400" smtClean="0"/>
              <a:t>Episódico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A experiência do agente é dividida em episódios.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Cada episódio consiste em o agente perceber e então agir.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Cada episódio não depende das ações que ocorreram em episódios prévios.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047A09-20C1-4012-80C4-68D4002B8F4C}" type="slidenum">
              <a:rPr lang="pt-BR" altLang="pt-BR" smtClean="0"/>
              <a:pPr/>
              <a:t>18</a:t>
            </a:fld>
            <a:endParaRPr lang="pt-BR" altLang="pt-BR" smtClean="0"/>
          </a:p>
        </p:txBody>
      </p:sp>
      <p:sp>
        <p:nvSpPr>
          <p:cNvPr id="20483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Ambientes: propriedades</a:t>
            </a:r>
          </a:p>
        </p:txBody>
      </p:sp>
      <p:sp>
        <p:nvSpPr>
          <p:cNvPr id="20484" name="Rectangle 10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700213"/>
            <a:ext cx="8420100" cy="4608512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Estático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o ambiente não muda enquanto o agente está escolhendo a ação a  realizar.   </a:t>
            </a:r>
          </a:p>
          <a:p>
            <a:pPr lvl="1" eaLnBrk="1" hangingPunct="1"/>
            <a:r>
              <a:rPr lang="pt-BR" altLang="pt-BR" sz="2000" b="1" smtClean="0"/>
              <a:t>Semi-estático:</a:t>
            </a:r>
            <a:r>
              <a:rPr lang="pt-BR" altLang="pt-BR" sz="2000" smtClean="0"/>
              <a:t> o ambiente não muda enquanto o agente delibera, mas o "score" do agente muda.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400" smtClean="0"/>
              <a:t>Discreto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quando existe um número distinto e claramente definido de percepções e ações em cada turno.   </a:t>
            </a:r>
          </a:p>
          <a:p>
            <a:pPr eaLnBrk="1" hangingPunct="1"/>
            <a:r>
              <a:rPr lang="pt-BR" altLang="pt-BR" sz="2400" smtClean="0"/>
              <a:t>Contínuo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percepções e ações mudam em um espectro contínuo de valores.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4788" y="307975"/>
            <a:ext cx="4937125" cy="600075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pt-BR" altLang="pt-BR" smtClean="0"/>
              <a:t>Exemplos de Ambientes</a:t>
            </a:r>
          </a:p>
        </p:txBody>
      </p:sp>
      <p:graphicFrame>
        <p:nvGraphicFramePr>
          <p:cNvPr id="21507" name="Object 3"/>
          <p:cNvGraphicFramePr>
            <a:graphicFrameLocks/>
          </p:cNvGraphicFramePr>
          <p:nvPr/>
        </p:nvGraphicFramePr>
        <p:xfrm>
          <a:off x="300038" y="1292225"/>
          <a:ext cx="9032875" cy="4289425"/>
        </p:xfrm>
        <a:graphic>
          <a:graphicData uri="http://schemas.openxmlformats.org/presentationml/2006/ole">
            <p:oleObj spid="_x0000_s21507" name="Document" r:id="rId3" imgW="9429885" imgH="4467135" progId="Word.Document.8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50925" y="5661025"/>
            <a:ext cx="7439025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>
                <a:latin typeface="Arial" charset="0"/>
              </a:rPr>
              <a:t>&gt; A complexidade do ambiente é dada por:</a:t>
            </a:r>
          </a:p>
          <a:p>
            <a:pPr defTabSz="762000">
              <a:lnSpc>
                <a:spcPct val="89000"/>
              </a:lnSpc>
            </a:pPr>
            <a:r>
              <a:rPr lang="pt-BR" altLang="pt-BR">
                <a:latin typeface="Arial" charset="0"/>
              </a:rPr>
              <a:t>	</a:t>
            </a:r>
            <a:r>
              <a:rPr lang="pt-BR" altLang="pt-BR" sz="2200">
                <a:latin typeface="Arial" charset="0"/>
              </a:rPr>
              <a:t>número de percepções, ações e objetivos possíveis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B8945-53EB-40D4-8DF4-A4665D9A4F66}" type="slidenum">
              <a:rPr lang="pt-BR" altLang="pt-BR" smtClean="0"/>
              <a:pPr/>
              <a:t>2</a:t>
            </a:fld>
            <a:endParaRPr lang="pt-BR" altLang="pt-BR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458200" cy="6858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Inteligentes</a:t>
            </a:r>
          </a:p>
        </p:txBody>
      </p:sp>
      <p:sp>
        <p:nvSpPr>
          <p:cNvPr id="4100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8420100" cy="45370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pt-BR" altLang="pt-BR" smtClean="0"/>
              <a:t>Plano da aula </a:t>
            </a:r>
          </a:p>
          <a:p>
            <a:pPr lvl="1" eaLnBrk="1" hangingPunct="1"/>
            <a:r>
              <a:rPr lang="pt-BR" altLang="pt-BR" sz="2600" smtClean="0"/>
              <a:t>O que é um Agente Racional (inteligente)? </a:t>
            </a:r>
          </a:p>
          <a:p>
            <a:pPr lvl="1" eaLnBrk="1" hangingPunct="1"/>
            <a:r>
              <a:rPr lang="pt-BR" altLang="pt-BR" sz="2600" smtClean="0"/>
              <a:t>Ambientes e arquiteturas</a:t>
            </a:r>
          </a:p>
          <a:p>
            <a:pPr lvl="1" eaLnBrk="1" hangingPunct="1"/>
            <a:r>
              <a:rPr lang="pt-BR" altLang="pt-BR" sz="2600" smtClean="0"/>
              <a:t>IA distribuída</a:t>
            </a:r>
          </a:p>
          <a:p>
            <a:pPr lvl="1" eaLnBrk="1" hangingPunct="1"/>
            <a:r>
              <a:rPr lang="pt-BR" altLang="pt-BR" sz="2600" smtClean="0"/>
              <a:t>Metodologia de desenvolvimento</a:t>
            </a:r>
          </a:p>
          <a:p>
            <a:pPr lvl="1" eaLnBrk="1" hangingPunct="1"/>
            <a:r>
              <a:rPr lang="pt-BR" altLang="pt-BR" sz="2600" smtClean="0"/>
              <a:t>Conclusão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3664B-35F0-41A0-BB89-986DA2EF90F8}" type="slidenum">
              <a:rPr lang="pt-BR" altLang="pt-BR" smtClean="0"/>
              <a:pPr/>
              <a:t>20</a:t>
            </a:fld>
            <a:endParaRPr lang="pt-BR" altLang="pt-BR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Agentes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Algoritmo Básico e Arquiteturas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90C101-CDC6-4DC6-9FCF-3FFD09975BA6}" type="slidenum">
              <a:rPr lang="pt-BR" altLang="pt-BR" smtClean="0"/>
              <a:pPr/>
              <a:t>21</a:t>
            </a:fld>
            <a:endParaRPr lang="pt-BR" altLang="pt-BR" smtClean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Agentes: Algoritmo básico</a:t>
            </a:r>
          </a:p>
        </p:txBody>
      </p:sp>
      <p:sp>
        <p:nvSpPr>
          <p:cNvPr id="23556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altLang="pt-BR" smtClean="0"/>
              <a:t>função </a:t>
            </a:r>
            <a:r>
              <a:rPr lang="pt-BR" altLang="pt-BR" smtClean="0">
                <a:solidFill>
                  <a:srgbClr val="800080"/>
                </a:solidFill>
              </a:rPr>
              <a:t>agenteSimples</a:t>
            </a:r>
            <a:r>
              <a:rPr lang="pt-BR" altLang="pt-BR" smtClean="0"/>
              <a:t> (percepção) retorna ação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mtClean="0"/>
              <a:t>memória := atualizaMemória (memória, percepção)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mtClean="0"/>
              <a:t>ação := escolheMelhorAção(memória,objetivos)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mtClean="0"/>
              <a:t>memória := atualizaMemória (memória, ação)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mtClean="0"/>
              <a:t>retorna 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728626-C866-40F5-B66C-19F0E5AFD9F9}" type="slidenum">
              <a:rPr lang="pt-BR" altLang="pt-BR" smtClean="0"/>
              <a:pPr/>
              <a:t>22</a:t>
            </a:fld>
            <a:endParaRPr lang="pt-BR" altLang="pt-BR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Agentes: Arquiteturas</a:t>
            </a:r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069975" y="1906588"/>
            <a:ext cx="8420100" cy="4114800"/>
          </a:xfrm>
        </p:spPr>
        <p:txBody>
          <a:bodyPr/>
          <a:lstStyle/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reativo</a:t>
            </a:r>
          </a:p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reativo com estado interno </a:t>
            </a:r>
          </a:p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cognitivo (baseado em objetivos)</a:t>
            </a:r>
          </a:p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otimizador</a:t>
            </a:r>
          </a:p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adaptativo</a:t>
            </a:r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8229600" y="1639888"/>
            <a:ext cx="0" cy="37338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7315200" y="5373688"/>
            <a:ext cx="1752600" cy="635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>
              <a:lnSpc>
                <a:spcPct val="89000"/>
              </a:lnSpc>
            </a:pPr>
            <a:r>
              <a:rPr lang="pt-BR" altLang="pt-BR" sz="2000">
                <a:solidFill>
                  <a:srgbClr val="800080"/>
                </a:solidFill>
                <a:latin typeface="Arial" charset="0"/>
              </a:rPr>
              <a:t>autonomia</a:t>
            </a:r>
          </a:p>
          <a:p>
            <a:pPr algn="ctr" defTabSz="762000">
              <a:lnSpc>
                <a:spcPct val="89000"/>
              </a:lnSpc>
            </a:pPr>
            <a:r>
              <a:rPr lang="pt-BR" altLang="pt-BR" sz="2000">
                <a:solidFill>
                  <a:srgbClr val="800080"/>
                </a:solidFill>
                <a:latin typeface="Arial" charset="0"/>
              </a:rPr>
              <a:t>complexidade</a:t>
            </a:r>
            <a:endParaRPr lang="pt-BR" altLang="pt-BR" sz="2000" b="1">
              <a:solidFill>
                <a:srgbClr val="80008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8F217C-550E-4420-8EAC-EB6006748F2C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1689100" y="3517900"/>
            <a:ext cx="6388100" cy="2425700"/>
            <a:chOff x="1012" y="2456"/>
            <a:chExt cx="4024" cy="1528"/>
          </a:xfrm>
        </p:grpSpPr>
        <p:sp>
          <p:nvSpPr>
            <p:cNvPr id="25606" name="Rectangle 3"/>
            <p:cNvSpPr>
              <a:spLocks noChangeArrowheads="1"/>
            </p:cNvSpPr>
            <p:nvPr/>
          </p:nvSpPr>
          <p:spPr bwMode="auto">
            <a:xfrm>
              <a:off x="1684" y="2456"/>
              <a:ext cx="3352" cy="1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5607" name="Line 4"/>
            <p:cNvSpPr>
              <a:spLocks noChangeShapeType="1"/>
            </p:cNvSpPr>
            <p:nvPr/>
          </p:nvSpPr>
          <p:spPr bwMode="auto">
            <a:xfrm flipH="1">
              <a:off x="1488" y="37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08" name="Line 5"/>
            <p:cNvSpPr>
              <a:spLocks noChangeShapeType="1"/>
            </p:cNvSpPr>
            <p:nvPr/>
          </p:nvSpPr>
          <p:spPr bwMode="auto">
            <a:xfrm>
              <a:off x="1447" y="2740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09" name="Rectangle 6"/>
            <p:cNvSpPr>
              <a:spLocks noChangeArrowheads="1"/>
            </p:cNvSpPr>
            <p:nvPr/>
          </p:nvSpPr>
          <p:spPr bwMode="auto">
            <a:xfrm>
              <a:off x="2109" y="2638"/>
              <a:ext cx="8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25610" name="AutoShape 7"/>
            <p:cNvSpPr>
              <a:spLocks noChangeArrowheads="1"/>
            </p:cNvSpPr>
            <p:nvPr/>
          </p:nvSpPr>
          <p:spPr bwMode="auto">
            <a:xfrm>
              <a:off x="1012" y="2456"/>
              <a:ext cx="472" cy="148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4342" y="2539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25612" name="Rectangle 9"/>
            <p:cNvSpPr>
              <a:spLocks noChangeArrowheads="1"/>
            </p:cNvSpPr>
            <p:nvPr/>
          </p:nvSpPr>
          <p:spPr bwMode="auto">
            <a:xfrm>
              <a:off x="2060" y="3692"/>
              <a:ext cx="8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25613" name="Rectangle 10"/>
            <p:cNvSpPr>
              <a:spLocks noChangeArrowheads="1"/>
            </p:cNvSpPr>
            <p:nvPr/>
          </p:nvSpPr>
          <p:spPr bwMode="auto">
            <a:xfrm rot="-5400000">
              <a:off x="735" y="3029"/>
              <a:ext cx="11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2544" y="346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2544" y="288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16" name="Rectangle 13"/>
            <p:cNvSpPr>
              <a:spLocks noChangeArrowheads="1"/>
            </p:cNvSpPr>
            <p:nvPr/>
          </p:nvSpPr>
          <p:spPr bwMode="auto">
            <a:xfrm>
              <a:off x="2006" y="3207"/>
              <a:ext cx="1130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>
                <a:lnSpc>
                  <a:spcPct val="89000"/>
                </a:lnSpc>
              </a:pPr>
              <a:r>
                <a:rPr lang="pt-BR" altLang="pt-BR" sz="2000" b="1">
                  <a:latin typeface="Arial" charset="0"/>
                </a:rPr>
                <a:t>Raciocinador</a:t>
              </a:r>
            </a:p>
          </p:txBody>
        </p:sp>
        <p:sp>
          <p:nvSpPr>
            <p:cNvPr id="25617" name="Rectangle 14"/>
            <p:cNvSpPr>
              <a:spLocks noChangeArrowheads="1"/>
            </p:cNvSpPr>
            <p:nvPr/>
          </p:nvSpPr>
          <p:spPr bwMode="auto">
            <a:xfrm>
              <a:off x="3686" y="3063"/>
              <a:ext cx="907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>
                <a:lnSpc>
                  <a:spcPct val="89000"/>
                </a:lnSpc>
              </a:pPr>
              <a:r>
                <a:rPr lang="pt-BR" altLang="pt-BR" sz="2000" i="1">
                  <a:latin typeface="Arial" charset="0"/>
                </a:rPr>
                <a:t>modelo do </a:t>
              </a:r>
            </a:p>
            <a:p>
              <a:pPr algn="ctr" defTabSz="762000">
                <a:lnSpc>
                  <a:spcPct val="89000"/>
                </a:lnSpc>
              </a:pPr>
              <a:r>
                <a:rPr lang="pt-BR" altLang="pt-BR" sz="2000" i="1">
                  <a:latin typeface="Arial" charset="0"/>
                </a:rPr>
                <a:t>ambiente</a:t>
              </a:r>
            </a:p>
          </p:txBody>
        </p:sp>
        <p:sp>
          <p:nvSpPr>
            <p:cNvPr id="25618" name="Oval 15"/>
            <p:cNvSpPr>
              <a:spLocks noChangeArrowheads="1"/>
            </p:cNvSpPr>
            <p:nvPr/>
          </p:nvSpPr>
          <p:spPr bwMode="auto">
            <a:xfrm>
              <a:off x="3556" y="2936"/>
              <a:ext cx="1048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sp>
        <p:nvSpPr>
          <p:cNvPr id="25604" name="Rectangle 16"/>
          <p:cNvSpPr>
            <a:spLocks noGrp="1" noChangeArrowheads="1"/>
          </p:cNvSpPr>
          <p:nvPr>
            <p:ph type="title"/>
          </p:nvPr>
        </p:nvSpPr>
        <p:spPr>
          <a:xfrm>
            <a:off x="660400" y="188913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Agentes: Arquiteturas</a:t>
            </a:r>
          </a:p>
        </p:txBody>
      </p:sp>
      <p:sp>
        <p:nvSpPr>
          <p:cNvPr id="25605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20100" cy="18288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De forma bem simplificada, um agente pode ser visto como um </a:t>
            </a:r>
            <a:r>
              <a:rPr lang="pt-BR" altLang="pt-BR" sz="2400" smtClean="0">
                <a:solidFill>
                  <a:srgbClr val="800080"/>
                </a:solidFill>
              </a:rPr>
              <a:t>mapeamento</a:t>
            </a:r>
            <a:r>
              <a:rPr lang="pt-BR" altLang="pt-BR" sz="2400" smtClean="0"/>
              <a:t>: </a:t>
            </a:r>
          </a:p>
          <a:p>
            <a:pPr lvl="1" eaLnBrk="1" hangingPunct="1"/>
            <a:r>
              <a:rPr lang="pt-BR" altLang="pt-BR" sz="2200" smtClean="0"/>
              <a:t>seqüência perceptiva =&gt; 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052"/>
          <p:cNvSpPr>
            <a:spLocks noChangeArrowheads="1"/>
          </p:cNvSpPr>
          <p:nvPr/>
        </p:nvSpPr>
        <p:spPr bwMode="auto">
          <a:xfrm>
            <a:off x="4060825" y="1917700"/>
            <a:ext cx="5284788" cy="1871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6627" name="Line 2053"/>
          <p:cNvSpPr>
            <a:spLocks noChangeShapeType="1"/>
          </p:cNvSpPr>
          <p:nvPr/>
        </p:nvSpPr>
        <p:spPr bwMode="auto">
          <a:xfrm flipH="1">
            <a:off x="3402013" y="3509963"/>
            <a:ext cx="1046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28" name="Line 2054"/>
          <p:cNvSpPr>
            <a:spLocks noChangeShapeType="1"/>
          </p:cNvSpPr>
          <p:nvPr/>
        </p:nvSpPr>
        <p:spPr bwMode="auto">
          <a:xfrm>
            <a:off x="3597275" y="2141538"/>
            <a:ext cx="981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29" name="Rectangle 2055"/>
          <p:cNvSpPr>
            <a:spLocks noChangeArrowheads="1"/>
          </p:cNvSpPr>
          <p:nvPr/>
        </p:nvSpPr>
        <p:spPr bwMode="auto">
          <a:xfrm>
            <a:off x="4516438" y="190976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sensores</a:t>
            </a:r>
          </a:p>
        </p:txBody>
      </p:sp>
      <p:sp>
        <p:nvSpPr>
          <p:cNvPr id="26630" name="Rectangle 2056"/>
          <p:cNvSpPr>
            <a:spLocks noChangeArrowheads="1"/>
          </p:cNvSpPr>
          <p:nvPr/>
        </p:nvSpPr>
        <p:spPr bwMode="auto">
          <a:xfrm>
            <a:off x="4497388" y="3348038"/>
            <a:ext cx="1398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atuadores</a:t>
            </a:r>
          </a:p>
        </p:txBody>
      </p:sp>
      <p:sp>
        <p:nvSpPr>
          <p:cNvPr id="26631" name="AutoShape 2057"/>
          <p:cNvSpPr>
            <a:spLocks noChangeArrowheads="1"/>
          </p:cNvSpPr>
          <p:nvPr/>
        </p:nvSpPr>
        <p:spPr bwMode="auto">
          <a:xfrm>
            <a:off x="2360613" y="1917700"/>
            <a:ext cx="1362075" cy="1871663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6632" name="Rectangle 2058"/>
          <p:cNvSpPr>
            <a:spLocks noChangeArrowheads="1"/>
          </p:cNvSpPr>
          <p:nvPr/>
        </p:nvSpPr>
        <p:spPr bwMode="auto">
          <a:xfrm>
            <a:off x="5368925" y="2276475"/>
            <a:ext cx="2276475" cy="1000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6633" name="Rectangle 2059"/>
          <p:cNvSpPr>
            <a:spLocks noChangeArrowheads="1"/>
          </p:cNvSpPr>
          <p:nvPr/>
        </p:nvSpPr>
        <p:spPr bwMode="auto">
          <a:xfrm>
            <a:off x="6134100" y="2276475"/>
            <a:ext cx="908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1800" b="1">
                <a:latin typeface="Arial" charset="0"/>
              </a:rPr>
              <a:t>Tabela</a:t>
            </a:r>
          </a:p>
        </p:txBody>
      </p:sp>
      <p:sp>
        <p:nvSpPr>
          <p:cNvPr id="26634" name="Line 2060"/>
          <p:cNvSpPr>
            <a:spLocks noChangeShapeType="1"/>
          </p:cNvSpPr>
          <p:nvPr/>
        </p:nvSpPr>
        <p:spPr bwMode="auto">
          <a:xfrm>
            <a:off x="5362575" y="2598738"/>
            <a:ext cx="2289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5" name="Line 2061"/>
          <p:cNvSpPr>
            <a:spLocks noChangeShapeType="1"/>
          </p:cNvSpPr>
          <p:nvPr/>
        </p:nvSpPr>
        <p:spPr bwMode="auto">
          <a:xfrm>
            <a:off x="6735763" y="2598738"/>
            <a:ext cx="0" cy="682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6" name="Rectangle 2062"/>
          <p:cNvSpPr>
            <a:spLocks noChangeArrowheads="1"/>
          </p:cNvSpPr>
          <p:nvPr/>
        </p:nvSpPr>
        <p:spPr bwMode="auto">
          <a:xfrm>
            <a:off x="5480050" y="2620963"/>
            <a:ext cx="2068513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altLang="pt-BR" sz="1600" b="1">
                <a:latin typeface="Arial" charset="0"/>
              </a:rPr>
              <a:t>Percepções   ações</a:t>
            </a:r>
          </a:p>
          <a:p>
            <a:pPr marL="381000" lvl="1"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altLang="pt-BR" sz="1600" b="1">
                <a:latin typeface="Arial" charset="0"/>
              </a:rPr>
              <a:t>.	</a:t>
            </a:r>
            <a:r>
              <a:rPr lang="pt-BR" altLang="pt-BR" sz="1800" b="1">
                <a:latin typeface="Arial" charset="0"/>
              </a:rPr>
              <a:t>	.</a:t>
            </a:r>
          </a:p>
          <a:p>
            <a:pPr marL="381000" lvl="1"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altLang="pt-BR" sz="1800" b="1">
                <a:latin typeface="Arial" charset="0"/>
              </a:rPr>
              <a:t>.		.</a:t>
            </a:r>
          </a:p>
        </p:txBody>
      </p:sp>
      <p:sp>
        <p:nvSpPr>
          <p:cNvPr id="26637" name="Line 2063"/>
          <p:cNvSpPr>
            <a:spLocks noChangeShapeType="1"/>
          </p:cNvSpPr>
          <p:nvPr/>
        </p:nvSpPr>
        <p:spPr bwMode="auto">
          <a:xfrm>
            <a:off x="5427663" y="2198688"/>
            <a:ext cx="327025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8" name="Line 2064"/>
          <p:cNvSpPr>
            <a:spLocks noChangeShapeType="1"/>
          </p:cNvSpPr>
          <p:nvPr/>
        </p:nvSpPr>
        <p:spPr bwMode="auto">
          <a:xfrm flipH="1">
            <a:off x="6032500" y="2997200"/>
            <a:ext cx="1046163" cy="569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9" name="Rectangle 2065"/>
          <p:cNvSpPr>
            <a:spLocks noChangeArrowheads="1"/>
          </p:cNvSpPr>
          <p:nvPr/>
        </p:nvSpPr>
        <p:spPr bwMode="auto">
          <a:xfrm>
            <a:off x="7996238" y="1922463"/>
            <a:ext cx="1133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200" b="1">
                <a:latin typeface="Arial" charset="0"/>
              </a:rPr>
              <a:t>Agente</a:t>
            </a:r>
            <a:endParaRPr lang="pt-BR" altLang="pt-BR" b="1">
              <a:latin typeface="Arial" charset="0"/>
            </a:endParaRPr>
          </a:p>
        </p:txBody>
      </p:sp>
      <p:sp>
        <p:nvSpPr>
          <p:cNvPr id="26640" name="Rectangle 2066"/>
          <p:cNvSpPr>
            <a:spLocks noGrp="1" noChangeArrowheads="1"/>
          </p:cNvSpPr>
          <p:nvPr>
            <p:ph type="title"/>
          </p:nvPr>
        </p:nvSpPr>
        <p:spPr>
          <a:xfrm>
            <a:off x="660400" y="152400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z="3200" dirty="0" smtClean="0"/>
              <a:t>Agente Tabela?</a:t>
            </a:r>
            <a:br>
              <a:rPr lang="pt-BR" altLang="pt-BR" sz="3200" dirty="0" smtClean="0"/>
            </a:br>
            <a:r>
              <a:rPr lang="pt-BR" altLang="pt-BR" sz="3200" dirty="0" smtClean="0">
                <a:solidFill>
                  <a:schemeClr val="tx1"/>
                </a:solidFill>
              </a:rPr>
              <a:t>Não é um agente </a:t>
            </a:r>
            <a:r>
              <a:rPr lang="pt-BR" altLang="pt-BR" sz="3200" dirty="0" smtClean="0">
                <a:solidFill>
                  <a:schemeClr val="tx1"/>
                </a:solidFill>
              </a:rPr>
              <a:t>inteligente...</a:t>
            </a:r>
            <a:endParaRPr lang="pt-BR" altLang="pt-BR" sz="3200" dirty="0" smtClean="0">
              <a:solidFill>
                <a:schemeClr val="tx1"/>
              </a:solidFill>
            </a:endParaRPr>
          </a:p>
        </p:txBody>
      </p:sp>
      <p:sp>
        <p:nvSpPr>
          <p:cNvPr id="154643" name="Rectangle 206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8163" y="3878263"/>
            <a:ext cx="9058275" cy="2790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Limitações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Mesmo problemas simples requerem tabelas muito grandes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500" smtClean="0"/>
              <a:t>ex. </a:t>
            </a:r>
            <a:r>
              <a:rPr lang="pt-BR" altLang="pt-BR" sz="1500" smtClean="0">
                <a:solidFill>
                  <a:srgbClr val="FF0000"/>
                </a:solidFill>
              </a:rPr>
              <a:t>xadrez 30^100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Nem sempre é possível, por ignorância ou questão de tempo, construir a tabela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>
                <a:solidFill>
                  <a:srgbClr val="800080"/>
                </a:solidFill>
              </a:rPr>
              <a:t>Não tem autonomia nem flexibilidade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Ambiente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Totalmente observável, determinista, episódico, estático, discreto e minúsculo!</a:t>
            </a:r>
          </a:p>
        </p:txBody>
      </p:sp>
      <p:sp>
        <p:nvSpPr>
          <p:cNvPr id="26642" name="Rectangle 2068"/>
          <p:cNvSpPr>
            <a:spLocks noChangeArrowheads="1"/>
          </p:cNvSpPr>
          <p:nvPr/>
        </p:nvSpPr>
        <p:spPr bwMode="auto">
          <a:xfrm>
            <a:off x="631825" y="188913"/>
            <a:ext cx="8569325" cy="1152525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6643" name="Rectangle 2085"/>
          <p:cNvSpPr>
            <a:spLocks noChangeArrowheads="1"/>
          </p:cNvSpPr>
          <p:nvPr/>
        </p:nvSpPr>
        <p:spPr bwMode="auto">
          <a:xfrm rot="-5400000">
            <a:off x="2075656" y="2699545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 m b i e n t 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4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256588" y="1190625"/>
            <a:ext cx="1203325" cy="393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200" b="1">
                <a:latin typeface="Arial" charset="0"/>
              </a:rPr>
              <a:t>Agente</a:t>
            </a:r>
            <a:r>
              <a:rPr lang="pt-BR" altLang="pt-BR" sz="2000" b="1">
                <a:latin typeface="Arial" charset="0"/>
              </a:rPr>
              <a:t> 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819400" y="1144588"/>
            <a:ext cx="6670675" cy="2428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 flipH="1" flipV="1">
            <a:off x="1746250" y="3432175"/>
            <a:ext cx="15430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1746250" y="1454150"/>
            <a:ext cx="1617663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3406775" y="1271588"/>
            <a:ext cx="1300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sensores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3330575" y="3141663"/>
            <a:ext cx="1398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atuadores</a:t>
            </a:r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609600" y="1144588"/>
            <a:ext cx="1384300" cy="23685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2949575" y="1905000"/>
            <a:ext cx="3328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Como está o mundo agora?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2873375" y="2565400"/>
            <a:ext cx="3795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Que ação devo escolher agora?</a:t>
            </a:r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3956050" y="1612900"/>
            <a:ext cx="1588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3956050" y="2244725"/>
            <a:ext cx="1588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>
            <a:off x="3956050" y="2924175"/>
            <a:ext cx="1588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 flipH="1">
            <a:off x="6775450" y="2708275"/>
            <a:ext cx="4413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3" name="Rectangle 16"/>
          <p:cNvSpPr>
            <a:spLocks noChangeArrowheads="1"/>
          </p:cNvSpPr>
          <p:nvPr/>
        </p:nvSpPr>
        <p:spPr bwMode="auto">
          <a:xfrm>
            <a:off x="7192963" y="2420938"/>
            <a:ext cx="2217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Regras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“condição-ação”</a:t>
            </a:r>
          </a:p>
        </p:txBody>
      </p:sp>
      <p:sp>
        <p:nvSpPr>
          <p:cNvPr id="27664" name="Rectangle 17"/>
          <p:cNvSpPr>
            <a:spLocks noChangeArrowheads="1"/>
          </p:cNvSpPr>
          <p:nvPr/>
        </p:nvSpPr>
        <p:spPr bwMode="auto">
          <a:xfrm>
            <a:off x="7239000" y="2420938"/>
            <a:ext cx="2046288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 rot="-5400000">
            <a:off x="475456" y="2137570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 m b i e n t e</a:t>
            </a:r>
          </a:p>
        </p:txBody>
      </p:sp>
      <p:sp>
        <p:nvSpPr>
          <p:cNvPr id="27666" name="Rectangle 19"/>
          <p:cNvSpPr>
            <a:spLocks noGrp="1" noChangeArrowheads="1"/>
          </p:cNvSpPr>
          <p:nvPr>
            <p:ph type="title"/>
          </p:nvPr>
        </p:nvSpPr>
        <p:spPr>
          <a:xfrm>
            <a:off x="762000" y="171450"/>
            <a:ext cx="8458200" cy="579438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Agente Reativo Simples</a:t>
            </a:r>
          </a:p>
        </p:txBody>
      </p:sp>
      <p:sp>
        <p:nvSpPr>
          <p:cNvPr id="155668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4038600"/>
            <a:ext cx="9448800" cy="2559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2000" b="1" smtClean="0"/>
              <a:t>Vantagens e desvantagens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/>
              <a:t>Regras condição-ação - representação inteligível, modular e eficiente 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sz="1800" smtClean="0"/>
              <a:t>ex. </a:t>
            </a:r>
            <a:r>
              <a:rPr lang="pt-BR" altLang="pt-BR" sz="1800" b="1" smtClean="0">
                <a:solidFill>
                  <a:srgbClr val="800080"/>
                </a:solidFill>
              </a:rPr>
              <a:t>Se</a:t>
            </a:r>
            <a:r>
              <a:rPr lang="pt-BR" altLang="pt-BR" sz="1800" smtClean="0">
                <a:solidFill>
                  <a:srgbClr val="800080"/>
                </a:solidFill>
              </a:rPr>
              <a:t> velocidade &gt; 60 </a:t>
            </a:r>
            <a:r>
              <a:rPr lang="pt-BR" altLang="pt-BR" sz="1800" b="1" smtClean="0">
                <a:solidFill>
                  <a:srgbClr val="800080"/>
                </a:solidFill>
              </a:rPr>
              <a:t>então</a:t>
            </a:r>
            <a:r>
              <a:rPr lang="pt-BR" altLang="pt-BR" sz="1800" smtClean="0">
                <a:solidFill>
                  <a:srgbClr val="800080"/>
                </a:solidFill>
              </a:rPr>
              <a:t> multar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/>
              <a:t>Não pode armazenar uma seqüência perceptiva, tem pouca autonomia</a:t>
            </a:r>
          </a:p>
          <a:p>
            <a:pPr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altLang="pt-BR" sz="2000" b="1" smtClean="0"/>
              <a:t>Ambiente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/>
              <a:t>Totalmente observável, episódico, pequeno 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>
                <a:solidFill>
                  <a:srgbClr val="800080"/>
                </a:solidFill>
              </a:rPr>
              <a:t>Reflexo é imprescindível em ambientes dinâmicos</a:t>
            </a:r>
            <a:r>
              <a:rPr lang="pt-BR" altLang="pt-BR" sz="1800" smtClean="0"/>
              <a:t> </a:t>
            </a:r>
          </a:p>
        </p:txBody>
      </p:sp>
      <p:sp>
        <p:nvSpPr>
          <p:cNvPr id="27668" name="Rectangle 21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8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5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20100" cy="609600"/>
          </a:xfrm>
        </p:spPr>
        <p:txBody>
          <a:bodyPr/>
          <a:lstStyle/>
          <a:p>
            <a:pPr eaLnBrk="1" hangingPunct="1"/>
            <a:r>
              <a:rPr lang="pt-BR" altLang="pt-BR" sz="3000" smtClean="0"/>
              <a:t>Agente Reativo baseado em Modelo do Mundo</a:t>
            </a:r>
          </a:p>
        </p:txBody>
      </p:sp>
      <p:sp>
        <p:nvSpPr>
          <p:cNvPr id="156699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5013325"/>
            <a:ext cx="84201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Desvantagem:</a:t>
            </a:r>
            <a:r>
              <a:rPr lang="pt-BR" altLang="pt-BR" sz="2000" smtClean="0"/>
              <a:t> pouca autonomia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não tem objetivo, não encadeia regras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Ambiente:</a:t>
            </a:r>
            <a:r>
              <a:rPr lang="pt-BR" altLang="pt-BR" sz="2000" smtClean="0"/>
              <a:t> determinista e pequeno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smtClean="0"/>
              <a:t>Ex. Tamagotchi</a:t>
            </a:r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1225550" y="1125538"/>
            <a:ext cx="8445500" cy="3598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8677" name="Line 1029"/>
          <p:cNvSpPr>
            <a:spLocks noChangeShapeType="1"/>
          </p:cNvSpPr>
          <p:nvPr/>
        </p:nvSpPr>
        <p:spPr bwMode="auto">
          <a:xfrm flipH="1">
            <a:off x="914400" y="444023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8" name="Line 1030"/>
          <p:cNvSpPr>
            <a:spLocks noChangeShapeType="1"/>
          </p:cNvSpPr>
          <p:nvPr/>
        </p:nvSpPr>
        <p:spPr bwMode="auto">
          <a:xfrm>
            <a:off x="925513" y="1443038"/>
            <a:ext cx="827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9" name="Rectangle 1031"/>
          <p:cNvSpPr>
            <a:spLocks noChangeArrowheads="1"/>
          </p:cNvSpPr>
          <p:nvPr/>
        </p:nvSpPr>
        <p:spPr bwMode="auto">
          <a:xfrm>
            <a:off x="1900238" y="128111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sensores</a:t>
            </a:r>
          </a:p>
        </p:txBody>
      </p:sp>
      <p:sp>
        <p:nvSpPr>
          <p:cNvPr id="28680" name="AutoShape 1032"/>
          <p:cNvSpPr>
            <a:spLocks noChangeArrowheads="1"/>
          </p:cNvSpPr>
          <p:nvPr/>
        </p:nvSpPr>
        <p:spPr bwMode="auto">
          <a:xfrm>
            <a:off x="158750" y="1196975"/>
            <a:ext cx="749300" cy="33845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8681" name="Rectangle 1033"/>
          <p:cNvSpPr>
            <a:spLocks noChangeArrowheads="1"/>
          </p:cNvSpPr>
          <p:nvPr/>
        </p:nvSpPr>
        <p:spPr bwMode="auto">
          <a:xfrm>
            <a:off x="7959725" y="895350"/>
            <a:ext cx="10445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Agente</a:t>
            </a:r>
          </a:p>
        </p:txBody>
      </p:sp>
      <p:sp>
        <p:nvSpPr>
          <p:cNvPr id="28682" name="Rectangle 1034"/>
          <p:cNvSpPr>
            <a:spLocks noChangeArrowheads="1"/>
          </p:cNvSpPr>
          <p:nvPr/>
        </p:nvSpPr>
        <p:spPr bwMode="auto">
          <a:xfrm>
            <a:off x="1366838" y="2011363"/>
            <a:ext cx="3328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Como está o mundo agora?</a:t>
            </a:r>
          </a:p>
        </p:txBody>
      </p:sp>
      <p:sp>
        <p:nvSpPr>
          <p:cNvPr id="28683" name="Line 1035"/>
          <p:cNvSpPr>
            <a:spLocks noChangeShapeType="1"/>
          </p:cNvSpPr>
          <p:nvPr/>
        </p:nvSpPr>
        <p:spPr bwMode="auto">
          <a:xfrm>
            <a:off x="2601913" y="1677988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4" name="Line 1036"/>
          <p:cNvSpPr>
            <a:spLocks noChangeShapeType="1"/>
          </p:cNvSpPr>
          <p:nvPr/>
        </p:nvSpPr>
        <p:spPr bwMode="auto">
          <a:xfrm flipH="1">
            <a:off x="4648200" y="1747838"/>
            <a:ext cx="8826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5" name="Rectangle 1037"/>
          <p:cNvSpPr>
            <a:spLocks noChangeArrowheads="1"/>
          </p:cNvSpPr>
          <p:nvPr/>
        </p:nvSpPr>
        <p:spPr bwMode="auto">
          <a:xfrm>
            <a:off x="6789738" y="3432175"/>
            <a:ext cx="222885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Regras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“condição-ação”</a:t>
            </a:r>
          </a:p>
        </p:txBody>
      </p:sp>
      <p:sp>
        <p:nvSpPr>
          <p:cNvPr id="28686" name="Rectangle 1038"/>
          <p:cNvSpPr>
            <a:spLocks noChangeArrowheads="1"/>
          </p:cNvSpPr>
          <p:nvPr/>
        </p:nvSpPr>
        <p:spPr bwMode="auto">
          <a:xfrm>
            <a:off x="5613400" y="1536700"/>
            <a:ext cx="3948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estado</a:t>
            </a:r>
            <a:r>
              <a:rPr lang="pt-BR" altLang="pt-BR" sz="2000">
                <a:latin typeface="Arial" charset="0"/>
              </a:rPr>
              <a:t>: como o mundo era antes</a:t>
            </a:r>
          </a:p>
        </p:txBody>
      </p:sp>
      <p:sp>
        <p:nvSpPr>
          <p:cNvPr id="28687" name="Rectangle 1039"/>
          <p:cNvSpPr>
            <a:spLocks noChangeArrowheads="1"/>
          </p:cNvSpPr>
          <p:nvPr/>
        </p:nvSpPr>
        <p:spPr bwMode="auto">
          <a:xfrm>
            <a:off x="5595938" y="2063750"/>
            <a:ext cx="2611437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como o mundo evolui</a:t>
            </a:r>
          </a:p>
        </p:txBody>
      </p:sp>
      <p:sp>
        <p:nvSpPr>
          <p:cNvPr id="28688" name="Line 1040"/>
          <p:cNvSpPr>
            <a:spLocks noChangeShapeType="1"/>
          </p:cNvSpPr>
          <p:nvPr/>
        </p:nvSpPr>
        <p:spPr bwMode="auto">
          <a:xfrm flipH="1">
            <a:off x="4289425" y="3721100"/>
            <a:ext cx="2492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9" name="Line 1041"/>
          <p:cNvSpPr>
            <a:spLocks noChangeShapeType="1"/>
          </p:cNvSpPr>
          <p:nvPr/>
        </p:nvSpPr>
        <p:spPr bwMode="auto">
          <a:xfrm flipH="1" flipV="1">
            <a:off x="4718050" y="2281238"/>
            <a:ext cx="9207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0" name="Line 1042"/>
          <p:cNvSpPr>
            <a:spLocks noChangeShapeType="1"/>
          </p:cNvSpPr>
          <p:nvPr/>
        </p:nvSpPr>
        <p:spPr bwMode="auto">
          <a:xfrm flipH="1">
            <a:off x="4648200" y="2205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1" name="Rectangle 1043"/>
          <p:cNvSpPr>
            <a:spLocks noChangeArrowheads="1"/>
          </p:cNvSpPr>
          <p:nvPr/>
        </p:nvSpPr>
        <p:spPr bwMode="auto">
          <a:xfrm>
            <a:off x="1822450" y="4224338"/>
            <a:ext cx="1398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atuadores</a:t>
            </a:r>
          </a:p>
        </p:txBody>
      </p:sp>
      <p:sp>
        <p:nvSpPr>
          <p:cNvPr id="28692" name="Rectangle 1044"/>
          <p:cNvSpPr>
            <a:spLocks noChangeArrowheads="1"/>
          </p:cNvSpPr>
          <p:nvPr/>
        </p:nvSpPr>
        <p:spPr bwMode="auto">
          <a:xfrm>
            <a:off x="1370013" y="3432175"/>
            <a:ext cx="2778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Que devo fazer agora?</a:t>
            </a:r>
          </a:p>
        </p:txBody>
      </p:sp>
      <p:sp>
        <p:nvSpPr>
          <p:cNvPr id="28693" name="Rectangle 1045"/>
          <p:cNvSpPr>
            <a:spLocks noChangeArrowheads="1"/>
          </p:cNvSpPr>
          <p:nvPr/>
        </p:nvSpPr>
        <p:spPr bwMode="auto">
          <a:xfrm rot="-5400000">
            <a:off x="-356394" y="2844007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 m b i e n t e</a:t>
            </a:r>
          </a:p>
        </p:txBody>
      </p:sp>
      <p:sp>
        <p:nvSpPr>
          <p:cNvPr id="28694" name="Line 1046"/>
          <p:cNvSpPr>
            <a:spLocks noChangeShapeType="1"/>
          </p:cNvSpPr>
          <p:nvPr/>
        </p:nvSpPr>
        <p:spPr bwMode="auto">
          <a:xfrm>
            <a:off x="2590800" y="38639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5" name="Line 1047"/>
          <p:cNvSpPr>
            <a:spLocks noChangeShapeType="1"/>
          </p:cNvSpPr>
          <p:nvPr/>
        </p:nvSpPr>
        <p:spPr bwMode="auto">
          <a:xfrm>
            <a:off x="2576513" y="2352675"/>
            <a:ext cx="14287" cy="1087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6" name="Rectangle 1048"/>
          <p:cNvSpPr>
            <a:spLocks noChangeArrowheads="1"/>
          </p:cNvSpPr>
          <p:nvPr/>
        </p:nvSpPr>
        <p:spPr bwMode="auto">
          <a:xfrm>
            <a:off x="5616575" y="2632075"/>
            <a:ext cx="3076575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impacto de minhas ações</a:t>
            </a:r>
          </a:p>
        </p:txBody>
      </p:sp>
      <p:sp>
        <p:nvSpPr>
          <p:cNvPr id="28697" name="Rectangle 1052"/>
          <p:cNvSpPr>
            <a:spLocks noChangeArrowheads="1"/>
          </p:cNvSpPr>
          <p:nvPr/>
        </p:nvSpPr>
        <p:spPr bwMode="auto">
          <a:xfrm>
            <a:off x="631825" y="188913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99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050"/>
          <p:cNvSpPr>
            <a:spLocks noChangeArrowheads="1"/>
          </p:cNvSpPr>
          <p:nvPr/>
        </p:nvSpPr>
        <p:spPr bwMode="auto">
          <a:xfrm>
            <a:off x="449263" y="5538788"/>
            <a:ext cx="20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grpSp>
        <p:nvGrpSpPr>
          <p:cNvPr id="29699" name="Group 2051"/>
          <p:cNvGrpSpPr>
            <a:grpSpLocks/>
          </p:cNvGrpSpPr>
          <p:nvPr/>
        </p:nvGrpSpPr>
        <p:grpSpPr bwMode="auto">
          <a:xfrm>
            <a:off x="158750" y="1066800"/>
            <a:ext cx="9512300" cy="3505200"/>
            <a:chOff x="100" y="576"/>
            <a:chExt cx="5992" cy="2208"/>
          </a:xfrm>
        </p:grpSpPr>
        <p:sp>
          <p:nvSpPr>
            <p:cNvPr id="29703" name="Rectangle 2052"/>
            <p:cNvSpPr>
              <a:spLocks noChangeArrowheads="1"/>
            </p:cNvSpPr>
            <p:nvPr/>
          </p:nvSpPr>
          <p:spPr bwMode="auto">
            <a:xfrm>
              <a:off x="768" y="672"/>
              <a:ext cx="5324" cy="2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9704" name="Line 2053"/>
            <p:cNvSpPr>
              <a:spLocks noChangeShapeType="1"/>
            </p:cNvSpPr>
            <p:nvPr/>
          </p:nvSpPr>
          <p:spPr bwMode="auto">
            <a:xfrm flipH="1">
              <a:off x="576" y="264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05" name="Line 2054"/>
            <p:cNvSpPr>
              <a:spLocks noChangeShapeType="1"/>
            </p:cNvSpPr>
            <p:nvPr/>
          </p:nvSpPr>
          <p:spPr bwMode="auto">
            <a:xfrm>
              <a:off x="583" y="816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06" name="Rectangle 2055"/>
            <p:cNvSpPr>
              <a:spLocks noChangeArrowheads="1"/>
            </p:cNvSpPr>
            <p:nvPr/>
          </p:nvSpPr>
          <p:spPr bwMode="auto">
            <a:xfrm>
              <a:off x="1197" y="714"/>
              <a:ext cx="8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29707" name="AutoShape 2056"/>
            <p:cNvSpPr>
              <a:spLocks noChangeArrowheads="1"/>
            </p:cNvSpPr>
            <p:nvPr/>
          </p:nvSpPr>
          <p:spPr bwMode="auto">
            <a:xfrm>
              <a:off x="100" y="672"/>
              <a:ext cx="472" cy="211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9708" name="Rectangle 2057"/>
            <p:cNvSpPr>
              <a:spLocks noChangeArrowheads="1"/>
            </p:cNvSpPr>
            <p:nvPr/>
          </p:nvSpPr>
          <p:spPr bwMode="auto">
            <a:xfrm>
              <a:off x="4992" y="576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29709" name="Rectangle 2058"/>
            <p:cNvSpPr>
              <a:spLocks noChangeArrowheads="1"/>
            </p:cNvSpPr>
            <p:nvPr/>
          </p:nvSpPr>
          <p:spPr bwMode="auto">
            <a:xfrm>
              <a:off x="861" y="1174"/>
              <a:ext cx="20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29710" name="Line 2059"/>
            <p:cNvSpPr>
              <a:spLocks noChangeShapeType="1"/>
            </p:cNvSpPr>
            <p:nvPr/>
          </p:nvSpPr>
          <p:spPr bwMode="auto">
            <a:xfrm>
              <a:off x="1639" y="91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1" name="Line 2060"/>
            <p:cNvSpPr>
              <a:spLocks noChangeShapeType="1"/>
            </p:cNvSpPr>
            <p:nvPr/>
          </p:nvSpPr>
          <p:spPr bwMode="auto">
            <a:xfrm flipH="1">
              <a:off x="2928" y="1008"/>
              <a:ext cx="55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2" name="Rectangle 2061"/>
            <p:cNvSpPr>
              <a:spLocks noChangeArrowheads="1"/>
            </p:cNvSpPr>
            <p:nvPr/>
          </p:nvSpPr>
          <p:spPr bwMode="auto">
            <a:xfrm>
              <a:off x="4312" y="2160"/>
              <a:ext cx="852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Objetivos</a:t>
              </a:r>
            </a:p>
          </p:txBody>
        </p:sp>
        <p:sp>
          <p:nvSpPr>
            <p:cNvPr id="29713" name="Rectangle 2062"/>
            <p:cNvSpPr>
              <a:spLocks noChangeArrowheads="1"/>
            </p:cNvSpPr>
            <p:nvPr/>
          </p:nvSpPr>
          <p:spPr bwMode="auto">
            <a:xfrm>
              <a:off x="3525" y="1207"/>
              <a:ext cx="164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29714" name="Line 2063"/>
            <p:cNvSpPr>
              <a:spLocks noChangeShapeType="1"/>
            </p:cNvSpPr>
            <p:nvPr/>
          </p:nvSpPr>
          <p:spPr bwMode="auto">
            <a:xfrm flipH="1">
              <a:off x="2688" y="2256"/>
              <a:ext cx="1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5" name="Line 2064"/>
            <p:cNvSpPr>
              <a:spLocks noChangeShapeType="1"/>
            </p:cNvSpPr>
            <p:nvPr/>
          </p:nvSpPr>
          <p:spPr bwMode="auto">
            <a:xfrm flipH="1" flipV="1">
              <a:off x="2972" y="1344"/>
              <a:ext cx="58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6" name="Line 2065"/>
            <p:cNvSpPr>
              <a:spLocks noChangeShapeType="1"/>
            </p:cNvSpPr>
            <p:nvPr/>
          </p:nvSpPr>
          <p:spPr bwMode="auto">
            <a:xfrm flipH="1">
              <a:off x="2928" y="129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7" name="Rectangle 2066"/>
            <p:cNvSpPr>
              <a:spLocks noChangeArrowheads="1"/>
            </p:cNvSpPr>
            <p:nvPr/>
          </p:nvSpPr>
          <p:spPr bwMode="auto">
            <a:xfrm>
              <a:off x="1152" y="2544"/>
              <a:ext cx="8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29718" name="Rectangle 2067"/>
            <p:cNvSpPr>
              <a:spLocks noChangeArrowheads="1"/>
            </p:cNvSpPr>
            <p:nvPr/>
          </p:nvSpPr>
          <p:spPr bwMode="auto">
            <a:xfrm>
              <a:off x="864" y="2112"/>
              <a:ext cx="17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Que devo fazer agora?</a:t>
              </a:r>
            </a:p>
          </p:txBody>
        </p:sp>
        <p:sp>
          <p:nvSpPr>
            <p:cNvPr id="29719" name="Rectangle 2068"/>
            <p:cNvSpPr>
              <a:spLocks noChangeArrowheads="1"/>
            </p:cNvSpPr>
            <p:nvPr/>
          </p:nvSpPr>
          <p:spPr bwMode="auto">
            <a:xfrm rot="-5400000">
              <a:off x="-176" y="1777"/>
              <a:ext cx="11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29720" name="Line 2069"/>
            <p:cNvSpPr>
              <a:spLocks noChangeShapeType="1"/>
            </p:cNvSpPr>
            <p:nvPr/>
          </p:nvSpPr>
          <p:spPr bwMode="auto">
            <a:xfrm>
              <a:off x="1632" y="235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1" name="Line 2070"/>
            <p:cNvSpPr>
              <a:spLocks noChangeShapeType="1"/>
            </p:cNvSpPr>
            <p:nvPr/>
          </p:nvSpPr>
          <p:spPr bwMode="auto">
            <a:xfrm>
              <a:off x="1632" y="139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2" name="Rectangle 2071"/>
            <p:cNvSpPr>
              <a:spLocks noChangeArrowheads="1"/>
            </p:cNvSpPr>
            <p:nvPr/>
          </p:nvSpPr>
          <p:spPr bwMode="auto">
            <a:xfrm>
              <a:off x="3538" y="1661"/>
              <a:ext cx="1937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impacto de minhas ações</a:t>
              </a:r>
            </a:p>
          </p:txBody>
        </p:sp>
        <p:sp>
          <p:nvSpPr>
            <p:cNvPr id="29723" name="Rectangle 2072"/>
            <p:cNvSpPr>
              <a:spLocks noChangeArrowheads="1"/>
            </p:cNvSpPr>
            <p:nvPr/>
          </p:nvSpPr>
          <p:spPr bwMode="auto">
            <a:xfrm>
              <a:off x="864" y="1632"/>
              <a:ext cx="21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29724" name="Line 2073"/>
            <p:cNvSpPr>
              <a:spLocks noChangeShapeType="1"/>
            </p:cNvSpPr>
            <p:nvPr/>
          </p:nvSpPr>
          <p:spPr bwMode="auto">
            <a:xfrm flipH="1">
              <a:off x="3024" y="177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5" name="Line 2074"/>
            <p:cNvSpPr>
              <a:spLocks noChangeShapeType="1"/>
            </p:cNvSpPr>
            <p:nvPr/>
          </p:nvSpPr>
          <p:spPr bwMode="auto">
            <a:xfrm>
              <a:off x="1632" y="187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6" name="Rectangle 2075"/>
            <p:cNvSpPr>
              <a:spLocks noChangeArrowheads="1"/>
            </p:cNvSpPr>
            <p:nvPr/>
          </p:nvSpPr>
          <p:spPr bwMode="auto">
            <a:xfrm>
              <a:off x="3536" y="827"/>
              <a:ext cx="2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estado</a:t>
              </a:r>
              <a:r>
                <a:rPr lang="pt-BR" altLang="pt-BR" sz="2000">
                  <a:latin typeface="Arial" charset="0"/>
                </a:rPr>
                <a:t>: como o mundo era antes</a:t>
              </a:r>
            </a:p>
          </p:txBody>
        </p:sp>
      </p:grpSp>
      <p:sp>
        <p:nvSpPr>
          <p:cNvPr id="29700" name="Rectangle 2076"/>
          <p:cNvSpPr>
            <a:spLocks noGrp="1" noChangeArrowheads="1"/>
          </p:cNvSpPr>
          <p:nvPr>
            <p:ph type="title"/>
          </p:nvPr>
        </p:nvSpPr>
        <p:spPr>
          <a:xfrm>
            <a:off x="660400" y="188913"/>
            <a:ext cx="8420100" cy="669925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Agente cognitivo - Baseado em Objetivo</a:t>
            </a:r>
          </a:p>
        </p:txBody>
      </p:sp>
      <p:sp>
        <p:nvSpPr>
          <p:cNvPr id="29701" name="Rectangle 207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4756150"/>
            <a:ext cx="8591550" cy="191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Vantagens e desvantagens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1800" smtClean="0"/>
              <a:t>Mais </a:t>
            </a:r>
            <a:r>
              <a:rPr lang="pt-BR" altLang="pt-BR" sz="1800" i="1" smtClean="0"/>
              <a:t>complicado</a:t>
            </a:r>
            <a:r>
              <a:rPr lang="pt-BR" altLang="pt-BR" sz="1800" smtClean="0"/>
              <a:t> e </a:t>
            </a:r>
            <a:r>
              <a:rPr lang="pt-BR" altLang="pt-BR" sz="1800" i="1" smtClean="0"/>
              <a:t>ineficiente</a:t>
            </a:r>
            <a:r>
              <a:rPr lang="pt-BR" altLang="pt-BR" sz="1800" smtClean="0"/>
              <a:t>,  porém mais </a:t>
            </a:r>
            <a:r>
              <a:rPr lang="pt-BR" altLang="pt-BR" sz="1800" i="1" smtClean="0"/>
              <a:t>flexível</a:t>
            </a:r>
            <a:r>
              <a:rPr lang="pt-BR" altLang="pt-BR" sz="1800" smtClean="0"/>
              <a:t>, </a:t>
            </a:r>
            <a:r>
              <a:rPr lang="pt-BR" altLang="pt-BR" sz="1800" i="1" smtClean="0"/>
              <a:t>autônomo</a:t>
            </a:r>
            <a:endParaRPr lang="pt-BR" altLang="pt-BR" sz="180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1800" smtClean="0"/>
              <a:t>Não trata objetivos conflitantes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Ambiente</a:t>
            </a:r>
            <a:r>
              <a:rPr lang="pt-BR" altLang="pt-BR" sz="2000" smtClean="0"/>
              <a:t>: determinista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smtClean="0"/>
              <a:t>Ex. de objetivo: xeque-mate no xadrez</a:t>
            </a:r>
          </a:p>
        </p:txBody>
      </p:sp>
      <p:sp>
        <p:nvSpPr>
          <p:cNvPr id="29702" name="Rectangle 2078"/>
          <p:cNvSpPr>
            <a:spLocks noChangeArrowheads="1"/>
          </p:cNvSpPr>
          <p:nvPr/>
        </p:nvSpPr>
        <p:spPr bwMode="auto">
          <a:xfrm>
            <a:off x="631825" y="26193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650" y="188913"/>
            <a:ext cx="7613650" cy="538162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pt-BR" altLang="pt-BR" sz="3200" smtClean="0"/>
              <a:t>Agente otimizador - baseado em utilidade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4984750"/>
            <a:ext cx="8459788" cy="168433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pt-BR" altLang="pt-BR" sz="2000" b="1" smtClean="0"/>
              <a:t>Ambiente</a:t>
            </a:r>
            <a:r>
              <a:rPr lang="pt-BR" altLang="pt-BR" sz="2000" smtClean="0"/>
              <a:t>: sem restrição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000" b="1" smtClean="0"/>
              <a:t>Desvantagem</a:t>
            </a:r>
            <a:r>
              <a:rPr lang="pt-BR" altLang="pt-BR" sz="2000" smtClean="0"/>
              <a:t>: não  tem adaptabilidade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000" smtClean="0"/>
              <a:t>Ex. motorista de táxi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/>
              <a:t>Segurança e velocidade – </a:t>
            </a:r>
            <a:r>
              <a:rPr lang="pt-BR" altLang="pt-BR" sz="1800" smtClean="0">
                <a:solidFill>
                  <a:srgbClr val="C80433"/>
                </a:solidFill>
              </a:rPr>
              <a:t>conflito!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225425" y="955675"/>
            <a:ext cx="9369425" cy="3533775"/>
            <a:chOff x="142" y="602"/>
            <a:chExt cx="5902" cy="2226"/>
          </a:xfrm>
        </p:grpSpPr>
        <p:sp>
          <p:nvSpPr>
            <p:cNvPr id="30726" name="Rectangle 5"/>
            <p:cNvSpPr>
              <a:spLocks noChangeArrowheads="1"/>
            </p:cNvSpPr>
            <p:nvPr/>
          </p:nvSpPr>
          <p:spPr bwMode="auto">
            <a:xfrm>
              <a:off x="178" y="1599"/>
              <a:ext cx="74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1800" b="1">
                  <a:latin typeface="Arial" charset="0"/>
                </a:rPr>
                <a:t>ambiente</a:t>
              </a:r>
            </a:p>
          </p:txBody>
        </p:sp>
        <p:sp>
          <p:nvSpPr>
            <p:cNvPr id="30727" name="Rectangle 6"/>
            <p:cNvSpPr>
              <a:spLocks noChangeArrowheads="1"/>
            </p:cNvSpPr>
            <p:nvPr/>
          </p:nvSpPr>
          <p:spPr bwMode="auto">
            <a:xfrm>
              <a:off x="1108" y="717"/>
              <a:ext cx="4936" cy="21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0728" name="Line 7"/>
            <p:cNvSpPr>
              <a:spLocks noChangeShapeType="1"/>
            </p:cNvSpPr>
            <p:nvPr/>
          </p:nvSpPr>
          <p:spPr bwMode="auto">
            <a:xfrm flipH="1">
              <a:off x="783" y="2686"/>
              <a:ext cx="7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29" name="Line 8"/>
            <p:cNvSpPr>
              <a:spLocks noChangeShapeType="1"/>
            </p:cNvSpPr>
            <p:nvPr/>
          </p:nvSpPr>
          <p:spPr bwMode="auto">
            <a:xfrm>
              <a:off x="768" y="912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0" name="Rectangle 9"/>
            <p:cNvSpPr>
              <a:spLocks noChangeArrowheads="1"/>
            </p:cNvSpPr>
            <p:nvPr/>
          </p:nvSpPr>
          <p:spPr bwMode="auto">
            <a:xfrm>
              <a:off x="1670" y="810"/>
              <a:ext cx="74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1800" b="1">
                  <a:latin typeface="Arial" charset="0"/>
                </a:rPr>
                <a:t>sensores</a:t>
              </a:r>
            </a:p>
          </p:txBody>
        </p:sp>
        <p:sp>
          <p:nvSpPr>
            <p:cNvPr id="30731" name="Rectangle 10"/>
            <p:cNvSpPr>
              <a:spLocks noChangeArrowheads="1"/>
            </p:cNvSpPr>
            <p:nvPr/>
          </p:nvSpPr>
          <p:spPr bwMode="auto">
            <a:xfrm>
              <a:off x="1620" y="2584"/>
              <a:ext cx="80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1800" b="1">
                  <a:latin typeface="Arial" charset="0"/>
                </a:rPr>
                <a:t>atuadores</a:t>
              </a:r>
            </a:p>
          </p:txBody>
        </p:sp>
        <p:sp>
          <p:nvSpPr>
            <p:cNvPr id="30732" name="AutoShape 11"/>
            <p:cNvSpPr>
              <a:spLocks noChangeArrowheads="1"/>
            </p:cNvSpPr>
            <p:nvPr/>
          </p:nvSpPr>
          <p:spPr bwMode="auto">
            <a:xfrm>
              <a:off x="142" y="717"/>
              <a:ext cx="790" cy="2111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0733" name="Rectangle 12"/>
            <p:cNvSpPr>
              <a:spLocks noChangeArrowheads="1"/>
            </p:cNvSpPr>
            <p:nvPr/>
          </p:nvSpPr>
          <p:spPr bwMode="auto">
            <a:xfrm>
              <a:off x="3779" y="602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30734" name="Rectangle 13"/>
            <p:cNvSpPr>
              <a:spLocks noChangeArrowheads="1"/>
            </p:cNvSpPr>
            <p:nvPr/>
          </p:nvSpPr>
          <p:spPr bwMode="auto">
            <a:xfrm>
              <a:off x="1186" y="1196"/>
              <a:ext cx="20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30735" name="Rectangle 14"/>
            <p:cNvSpPr>
              <a:spLocks noChangeArrowheads="1"/>
            </p:cNvSpPr>
            <p:nvPr/>
          </p:nvSpPr>
          <p:spPr bwMode="auto">
            <a:xfrm>
              <a:off x="1227" y="2173"/>
              <a:ext cx="23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Que ação devo escolher agora?</a:t>
              </a:r>
            </a:p>
          </p:txBody>
        </p:sp>
        <p:sp>
          <p:nvSpPr>
            <p:cNvPr id="30736" name="Line 15"/>
            <p:cNvSpPr>
              <a:spLocks noChangeShapeType="1"/>
            </p:cNvSpPr>
            <p:nvPr/>
          </p:nvSpPr>
          <p:spPr bwMode="auto">
            <a:xfrm>
              <a:off x="2029" y="10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7" name="Line 16"/>
            <p:cNvSpPr>
              <a:spLocks noChangeShapeType="1"/>
            </p:cNvSpPr>
            <p:nvPr/>
          </p:nvSpPr>
          <p:spPr bwMode="auto">
            <a:xfrm>
              <a:off x="2029" y="2387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8" name="Line 17"/>
            <p:cNvSpPr>
              <a:spLocks noChangeShapeType="1"/>
            </p:cNvSpPr>
            <p:nvPr/>
          </p:nvSpPr>
          <p:spPr bwMode="auto">
            <a:xfrm flipH="1">
              <a:off x="3264" y="100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9" name="Rectangle 18"/>
            <p:cNvSpPr>
              <a:spLocks noChangeArrowheads="1"/>
            </p:cNvSpPr>
            <p:nvPr/>
          </p:nvSpPr>
          <p:spPr bwMode="auto">
            <a:xfrm>
              <a:off x="4028" y="2285"/>
              <a:ext cx="164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Função de Utilidade</a:t>
              </a:r>
            </a:p>
          </p:txBody>
        </p:sp>
        <p:sp>
          <p:nvSpPr>
            <p:cNvPr id="30740" name="Rectangle 19"/>
            <p:cNvSpPr>
              <a:spLocks noChangeArrowheads="1"/>
            </p:cNvSpPr>
            <p:nvPr/>
          </p:nvSpPr>
          <p:spPr bwMode="auto">
            <a:xfrm>
              <a:off x="4056" y="1687"/>
              <a:ext cx="1565" cy="4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qual é o impacto de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minhas ações</a:t>
              </a:r>
            </a:p>
          </p:txBody>
        </p:sp>
        <p:sp>
          <p:nvSpPr>
            <p:cNvPr id="30741" name="Rectangle 20"/>
            <p:cNvSpPr>
              <a:spLocks noChangeArrowheads="1"/>
            </p:cNvSpPr>
            <p:nvPr/>
          </p:nvSpPr>
          <p:spPr bwMode="auto">
            <a:xfrm>
              <a:off x="3918" y="1255"/>
              <a:ext cx="1645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30742" name="Line 21"/>
            <p:cNvSpPr>
              <a:spLocks noChangeShapeType="1"/>
            </p:cNvSpPr>
            <p:nvPr/>
          </p:nvSpPr>
          <p:spPr bwMode="auto">
            <a:xfrm flipH="1" flipV="1">
              <a:off x="3276" y="1920"/>
              <a:ext cx="7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3" name="Line 22"/>
            <p:cNvSpPr>
              <a:spLocks noChangeShapeType="1"/>
            </p:cNvSpPr>
            <p:nvPr/>
          </p:nvSpPr>
          <p:spPr bwMode="auto">
            <a:xfrm flipH="1" flipV="1">
              <a:off x="3372" y="1680"/>
              <a:ext cx="66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4" name="Line 23"/>
            <p:cNvSpPr>
              <a:spLocks noChangeShapeType="1"/>
            </p:cNvSpPr>
            <p:nvPr/>
          </p:nvSpPr>
          <p:spPr bwMode="auto">
            <a:xfrm flipH="1" flipV="1">
              <a:off x="3228" y="1296"/>
              <a:ext cx="66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5" name="Line 24"/>
            <p:cNvSpPr>
              <a:spLocks noChangeShapeType="1"/>
            </p:cNvSpPr>
            <p:nvPr/>
          </p:nvSpPr>
          <p:spPr bwMode="auto">
            <a:xfrm>
              <a:off x="2016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6" name="Rectangle 25"/>
            <p:cNvSpPr>
              <a:spLocks noChangeArrowheads="1"/>
            </p:cNvSpPr>
            <p:nvPr/>
          </p:nvSpPr>
          <p:spPr bwMode="auto">
            <a:xfrm>
              <a:off x="1227" y="1837"/>
              <a:ext cx="21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Este novo mundo é melhor?</a:t>
              </a:r>
            </a:p>
          </p:txBody>
        </p:sp>
        <p:sp>
          <p:nvSpPr>
            <p:cNvPr id="30747" name="Line 26"/>
            <p:cNvSpPr>
              <a:spLocks noChangeShapeType="1"/>
            </p:cNvSpPr>
            <p:nvPr/>
          </p:nvSpPr>
          <p:spPr bwMode="auto">
            <a:xfrm>
              <a:off x="2029" y="2051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8" name="Rectangle 27"/>
            <p:cNvSpPr>
              <a:spLocks noChangeArrowheads="1"/>
            </p:cNvSpPr>
            <p:nvPr/>
          </p:nvSpPr>
          <p:spPr bwMode="auto">
            <a:xfrm>
              <a:off x="1227" y="1549"/>
              <a:ext cx="2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30749" name="Line 28"/>
            <p:cNvSpPr>
              <a:spLocks noChangeShapeType="1"/>
            </p:cNvSpPr>
            <p:nvPr/>
          </p:nvSpPr>
          <p:spPr bwMode="auto">
            <a:xfrm flipH="1">
              <a:off x="3360" y="1392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50" name="Line 29"/>
            <p:cNvSpPr>
              <a:spLocks noChangeShapeType="1"/>
            </p:cNvSpPr>
            <p:nvPr/>
          </p:nvSpPr>
          <p:spPr bwMode="auto">
            <a:xfrm>
              <a:off x="2016" y="172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51" name="Rectangle 30"/>
            <p:cNvSpPr>
              <a:spLocks noChangeArrowheads="1"/>
            </p:cNvSpPr>
            <p:nvPr/>
          </p:nvSpPr>
          <p:spPr bwMode="auto">
            <a:xfrm>
              <a:off x="3536" y="875"/>
              <a:ext cx="2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estado</a:t>
              </a:r>
              <a:r>
                <a:rPr lang="pt-BR" altLang="pt-BR" sz="2000">
                  <a:latin typeface="Arial" charset="0"/>
                </a:rPr>
                <a:t>: como o mundo era antes</a:t>
              </a:r>
            </a:p>
          </p:txBody>
        </p:sp>
        <p:sp>
          <p:nvSpPr>
            <p:cNvPr id="30752" name="Line 31"/>
            <p:cNvSpPr>
              <a:spLocks noChangeShapeType="1"/>
            </p:cNvSpPr>
            <p:nvPr/>
          </p:nvSpPr>
          <p:spPr bwMode="auto">
            <a:xfrm flipH="1" flipV="1">
              <a:off x="3216" y="1344"/>
              <a:ext cx="86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25" name="Rectangle 32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188913"/>
            <a:ext cx="7467600" cy="582612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altLang="pt-BR" sz="3200" smtClean="0"/>
              <a:t>Agente que aprende</a:t>
            </a:r>
          </a:p>
        </p:txBody>
      </p:sp>
      <p:sp>
        <p:nvSpPr>
          <p:cNvPr id="31747" name="Rectangle 1027"/>
          <p:cNvSpPr>
            <a:spLocks noChangeArrowheads="1"/>
          </p:cNvSpPr>
          <p:nvPr/>
        </p:nvSpPr>
        <p:spPr bwMode="auto">
          <a:xfrm>
            <a:off x="1346200" y="1000125"/>
            <a:ext cx="771525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31748" name="Line 1028"/>
          <p:cNvSpPr>
            <a:spLocks noChangeShapeType="1"/>
          </p:cNvSpPr>
          <p:nvPr/>
        </p:nvSpPr>
        <p:spPr bwMode="auto">
          <a:xfrm flipH="1">
            <a:off x="849313" y="4506913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49" name="Line 1029"/>
          <p:cNvSpPr>
            <a:spLocks noChangeShapeType="1"/>
          </p:cNvSpPr>
          <p:nvPr/>
        </p:nvSpPr>
        <p:spPr bwMode="auto">
          <a:xfrm>
            <a:off x="827088" y="1538288"/>
            <a:ext cx="139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0" name="Rectangle 1030"/>
          <p:cNvSpPr>
            <a:spLocks noChangeArrowheads="1"/>
          </p:cNvSpPr>
          <p:nvPr/>
        </p:nvSpPr>
        <p:spPr bwMode="auto">
          <a:xfrm>
            <a:off x="2205038" y="137636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sensores</a:t>
            </a:r>
          </a:p>
        </p:txBody>
      </p:sp>
      <p:sp>
        <p:nvSpPr>
          <p:cNvPr id="31751" name="Rectangle 1031"/>
          <p:cNvSpPr>
            <a:spLocks noChangeArrowheads="1"/>
          </p:cNvSpPr>
          <p:nvPr/>
        </p:nvSpPr>
        <p:spPr bwMode="auto">
          <a:xfrm>
            <a:off x="2128838" y="4344988"/>
            <a:ext cx="1398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atuadores</a:t>
            </a:r>
          </a:p>
        </p:txBody>
      </p:sp>
      <p:sp>
        <p:nvSpPr>
          <p:cNvPr id="31752" name="Rectangle 1032"/>
          <p:cNvSpPr>
            <a:spLocks noChangeArrowheads="1"/>
          </p:cNvSpPr>
          <p:nvPr/>
        </p:nvSpPr>
        <p:spPr bwMode="auto">
          <a:xfrm>
            <a:off x="7802563" y="838200"/>
            <a:ext cx="104616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Agente</a:t>
            </a:r>
          </a:p>
        </p:txBody>
      </p:sp>
      <p:sp>
        <p:nvSpPr>
          <p:cNvPr id="31753" name="Line 1033"/>
          <p:cNvSpPr>
            <a:spLocks noChangeShapeType="1"/>
          </p:cNvSpPr>
          <p:nvPr/>
        </p:nvSpPr>
        <p:spPr bwMode="auto">
          <a:xfrm>
            <a:off x="2735263" y="3290888"/>
            <a:ext cx="7937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4" name="Line 1034"/>
          <p:cNvSpPr>
            <a:spLocks noChangeShapeType="1"/>
          </p:cNvSpPr>
          <p:nvPr/>
        </p:nvSpPr>
        <p:spPr bwMode="auto">
          <a:xfrm>
            <a:off x="6784975" y="1766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5" name="Rectangle 1035"/>
          <p:cNvSpPr>
            <a:spLocks noChangeArrowheads="1"/>
          </p:cNvSpPr>
          <p:nvPr/>
        </p:nvSpPr>
        <p:spPr bwMode="auto">
          <a:xfrm>
            <a:off x="5956300" y="4140200"/>
            <a:ext cx="1620838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Gerador de </a:t>
            </a:r>
            <a:br>
              <a:rPr lang="pt-BR" altLang="pt-BR" sz="2000" b="1">
                <a:latin typeface="Arial" charset="0"/>
              </a:rPr>
            </a:br>
            <a:r>
              <a:rPr lang="pt-BR" altLang="pt-BR" sz="2000" b="1">
                <a:latin typeface="Arial" charset="0"/>
              </a:rPr>
              <a:t>problemas</a:t>
            </a:r>
          </a:p>
        </p:txBody>
      </p:sp>
      <p:sp>
        <p:nvSpPr>
          <p:cNvPr id="31756" name="Rectangle 1036"/>
          <p:cNvSpPr>
            <a:spLocks noChangeArrowheads="1"/>
          </p:cNvSpPr>
          <p:nvPr/>
        </p:nvSpPr>
        <p:spPr bwMode="auto">
          <a:xfrm>
            <a:off x="6289675" y="1397000"/>
            <a:ext cx="957263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crítico</a:t>
            </a:r>
          </a:p>
        </p:txBody>
      </p:sp>
      <p:sp>
        <p:nvSpPr>
          <p:cNvPr id="31757" name="Rectangle 1037"/>
          <p:cNvSpPr>
            <a:spLocks noChangeArrowheads="1"/>
          </p:cNvSpPr>
          <p:nvPr/>
        </p:nvSpPr>
        <p:spPr bwMode="auto">
          <a:xfrm>
            <a:off x="5881688" y="2616200"/>
            <a:ext cx="1905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aprendizagem</a:t>
            </a:r>
          </a:p>
        </p:txBody>
      </p:sp>
      <p:sp>
        <p:nvSpPr>
          <p:cNvPr id="31758" name="Line 1038"/>
          <p:cNvSpPr>
            <a:spLocks noChangeShapeType="1"/>
          </p:cNvSpPr>
          <p:nvPr/>
        </p:nvSpPr>
        <p:spPr bwMode="auto">
          <a:xfrm flipH="1" flipV="1">
            <a:off x="2743200" y="3290888"/>
            <a:ext cx="3200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9" name="Line 1039"/>
          <p:cNvSpPr>
            <a:spLocks noChangeShapeType="1"/>
          </p:cNvSpPr>
          <p:nvPr/>
        </p:nvSpPr>
        <p:spPr bwMode="auto">
          <a:xfrm flipH="1">
            <a:off x="3962400" y="31384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0" name="Line 1040"/>
          <p:cNvSpPr>
            <a:spLocks noChangeShapeType="1"/>
          </p:cNvSpPr>
          <p:nvPr/>
        </p:nvSpPr>
        <p:spPr bwMode="auto">
          <a:xfrm flipH="1">
            <a:off x="3962400" y="26812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1" name="Line 1041"/>
          <p:cNvSpPr>
            <a:spLocks noChangeShapeType="1"/>
          </p:cNvSpPr>
          <p:nvPr/>
        </p:nvSpPr>
        <p:spPr bwMode="auto">
          <a:xfrm>
            <a:off x="3505200" y="1600200"/>
            <a:ext cx="277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2" name="Rectangle 1042"/>
          <p:cNvSpPr>
            <a:spLocks noChangeArrowheads="1"/>
          </p:cNvSpPr>
          <p:nvPr/>
        </p:nvSpPr>
        <p:spPr bwMode="auto">
          <a:xfrm>
            <a:off x="6842125" y="1917700"/>
            <a:ext cx="125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2000">
                <a:latin typeface="Arial" charset="0"/>
              </a:rPr>
              <a:t>avaliação</a:t>
            </a:r>
          </a:p>
        </p:txBody>
      </p:sp>
      <p:sp>
        <p:nvSpPr>
          <p:cNvPr id="31763" name="Line 1043"/>
          <p:cNvSpPr>
            <a:spLocks noChangeShapeType="1"/>
          </p:cNvSpPr>
          <p:nvPr/>
        </p:nvSpPr>
        <p:spPr bwMode="auto">
          <a:xfrm>
            <a:off x="6781800" y="3290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4" name="Rectangle 1044"/>
          <p:cNvSpPr>
            <a:spLocks noChangeArrowheads="1"/>
          </p:cNvSpPr>
          <p:nvPr/>
        </p:nvSpPr>
        <p:spPr bwMode="auto">
          <a:xfrm>
            <a:off x="6994525" y="3365500"/>
            <a:ext cx="1793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2000">
                <a:latin typeface="Arial" charset="0"/>
              </a:rPr>
              <a:t>objetivos de </a:t>
            </a:r>
          </a:p>
          <a:p>
            <a:pPr eaLnBrk="0" hangingPunct="0"/>
            <a:r>
              <a:rPr lang="pt-BR" altLang="pt-BR" sz="2000">
                <a:latin typeface="Arial" charset="0"/>
              </a:rPr>
              <a:t>aprendizagem</a:t>
            </a:r>
          </a:p>
        </p:txBody>
      </p:sp>
      <p:sp>
        <p:nvSpPr>
          <p:cNvPr id="31765" name="Rectangle 1045"/>
          <p:cNvSpPr>
            <a:spLocks noChangeArrowheads="1"/>
          </p:cNvSpPr>
          <p:nvPr/>
        </p:nvSpPr>
        <p:spPr bwMode="auto">
          <a:xfrm>
            <a:off x="1509713" y="2616200"/>
            <a:ext cx="2413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execução (agente)</a:t>
            </a:r>
          </a:p>
        </p:txBody>
      </p:sp>
      <p:sp>
        <p:nvSpPr>
          <p:cNvPr id="31766" name="Rectangle 1046"/>
          <p:cNvSpPr>
            <a:spLocks noChangeArrowheads="1"/>
          </p:cNvSpPr>
          <p:nvPr/>
        </p:nvSpPr>
        <p:spPr bwMode="auto">
          <a:xfrm>
            <a:off x="4333875" y="2374900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2000">
                <a:latin typeface="Arial" charset="0"/>
              </a:rPr>
              <a:t>trocas</a:t>
            </a:r>
          </a:p>
        </p:txBody>
      </p:sp>
      <p:sp>
        <p:nvSpPr>
          <p:cNvPr id="31767" name="Rectangle 1047"/>
          <p:cNvSpPr>
            <a:spLocks noChangeArrowheads="1"/>
          </p:cNvSpPr>
          <p:nvPr/>
        </p:nvSpPr>
        <p:spPr bwMode="auto">
          <a:xfrm>
            <a:off x="4116388" y="2832100"/>
            <a:ext cx="1765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2000">
                <a:latin typeface="Arial" charset="0"/>
              </a:rPr>
              <a:t>conhecimento</a:t>
            </a:r>
          </a:p>
        </p:txBody>
      </p:sp>
      <p:sp>
        <p:nvSpPr>
          <p:cNvPr id="31768" name="Line 1048"/>
          <p:cNvSpPr>
            <a:spLocks noChangeShapeType="1"/>
          </p:cNvSpPr>
          <p:nvPr/>
        </p:nvSpPr>
        <p:spPr bwMode="auto">
          <a:xfrm>
            <a:off x="2735263" y="169068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9" name="AutoShape 1049"/>
          <p:cNvSpPr>
            <a:spLocks noChangeArrowheads="1"/>
          </p:cNvSpPr>
          <p:nvPr/>
        </p:nvSpPr>
        <p:spPr bwMode="auto">
          <a:xfrm>
            <a:off x="409575" y="1000125"/>
            <a:ext cx="749300" cy="3873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31770" name="Rectangle 1050"/>
          <p:cNvSpPr>
            <a:spLocks noChangeArrowheads="1"/>
          </p:cNvSpPr>
          <p:nvPr/>
        </p:nvSpPr>
        <p:spPr bwMode="auto">
          <a:xfrm rot="-5400000">
            <a:off x="-103981" y="2910681"/>
            <a:ext cx="178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 m b i e n t e</a:t>
            </a:r>
          </a:p>
        </p:txBody>
      </p:sp>
      <p:sp>
        <p:nvSpPr>
          <p:cNvPr id="31771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5072063"/>
            <a:ext cx="8763000" cy="1500187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70000"/>
              </a:lnSpc>
            </a:pPr>
            <a:r>
              <a:rPr lang="pt-BR" altLang="pt-BR" sz="2000" b="1" smtClean="0"/>
              <a:t>Ambiente</a:t>
            </a:r>
            <a:r>
              <a:rPr lang="pt-BR" altLang="pt-BR" sz="2000" smtClean="0"/>
              <a:t>: sem restrição</a:t>
            </a:r>
          </a:p>
          <a:p>
            <a:pPr eaLnBrk="1" hangingPunct="1">
              <a:lnSpc>
                <a:spcPct val="70000"/>
              </a:lnSpc>
            </a:pPr>
            <a:r>
              <a:rPr lang="pt-BR" altLang="pt-BR" sz="2000" b="1" smtClean="0"/>
              <a:t>Vantagem</a:t>
            </a:r>
            <a:r>
              <a:rPr lang="pt-BR" altLang="pt-BR" sz="2000" smtClean="0"/>
              <a:t>: tem adaptabilidade (aprende)</a:t>
            </a:r>
          </a:p>
          <a:p>
            <a:pPr lvl="1" eaLnBrk="1" hangingPunct="1">
              <a:lnSpc>
                <a:spcPct val="70000"/>
              </a:lnSpc>
            </a:pPr>
            <a:r>
              <a:rPr lang="pt-BR" altLang="pt-BR" sz="1800" smtClean="0">
                <a:solidFill>
                  <a:srgbClr val="FF0000"/>
                </a:solidFill>
              </a:rPr>
              <a:t>Contudo</a:t>
            </a:r>
            <a:r>
              <a:rPr lang="pt-BR" altLang="pt-BR" sz="1800" smtClean="0"/>
              <a:t>, não necessariamente trata dois objetivos conflitantes</a:t>
            </a:r>
          </a:p>
          <a:p>
            <a:pPr eaLnBrk="1" hangingPunct="1">
              <a:lnSpc>
                <a:spcPct val="70000"/>
              </a:lnSpc>
            </a:pPr>
            <a:r>
              <a:rPr lang="pt-BR" altLang="pt-BR" sz="2000" smtClean="0"/>
              <a:t>Ex. motorista sem o mapa da cidade</a:t>
            </a:r>
          </a:p>
        </p:txBody>
      </p:sp>
      <p:sp>
        <p:nvSpPr>
          <p:cNvPr id="31772" name="Text Box 1052"/>
          <p:cNvSpPr txBox="1">
            <a:spLocks noChangeArrowheads="1"/>
          </p:cNvSpPr>
          <p:nvPr/>
        </p:nvSpPr>
        <p:spPr bwMode="auto">
          <a:xfrm>
            <a:off x="2819400" y="1981200"/>
            <a:ext cx="254000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 sz="2000">
                <a:latin typeface="Arial" charset="0"/>
              </a:rPr>
              <a:t>t</a:t>
            </a:r>
          </a:p>
        </p:txBody>
      </p:sp>
      <p:sp>
        <p:nvSpPr>
          <p:cNvPr id="31773" name="Text Box 1053"/>
          <p:cNvSpPr txBox="1">
            <a:spLocks noChangeArrowheads="1"/>
          </p:cNvSpPr>
          <p:nvPr/>
        </p:nvSpPr>
        <p:spPr bwMode="auto">
          <a:xfrm>
            <a:off x="4724400" y="1219200"/>
            <a:ext cx="542925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 sz="2000">
                <a:latin typeface="Arial" charset="0"/>
              </a:rPr>
              <a:t>t+1</a:t>
            </a:r>
          </a:p>
        </p:txBody>
      </p:sp>
      <p:sp>
        <p:nvSpPr>
          <p:cNvPr id="31774" name="Text Box 1054"/>
          <p:cNvSpPr txBox="1">
            <a:spLocks noChangeArrowheads="1"/>
          </p:cNvSpPr>
          <p:nvPr/>
        </p:nvSpPr>
        <p:spPr bwMode="auto">
          <a:xfrm>
            <a:off x="2819400" y="3657600"/>
            <a:ext cx="254000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 sz="2000">
                <a:latin typeface="Arial" charset="0"/>
              </a:rPr>
              <a:t>t</a:t>
            </a:r>
          </a:p>
        </p:txBody>
      </p:sp>
      <p:sp>
        <p:nvSpPr>
          <p:cNvPr id="31775" name="Rectangle 1055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33E516-AEC8-46E4-9349-195ACE00F864}" type="slidenum">
              <a:rPr lang="pt-BR" altLang="pt-BR" smtClean="0"/>
              <a:pPr/>
              <a:t>3</a:t>
            </a:fld>
            <a:endParaRPr lang="pt-BR" altLang="pt-BR" smtClean="0"/>
          </a:p>
        </p:txBody>
      </p:sp>
      <p:sp>
        <p:nvSpPr>
          <p:cNvPr id="5123" name="Rectangle 17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O que é um Agente?</a:t>
            </a:r>
          </a:p>
        </p:txBody>
      </p:sp>
      <p:sp>
        <p:nvSpPr>
          <p:cNvPr id="10258" name="Rectangle 1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8825" y="1595438"/>
            <a:ext cx="8370888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Qualquer entidade (humana ou artificial) que: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/>
              <a:t>está imersa ou situada em um </a:t>
            </a:r>
            <a:r>
              <a:rPr lang="pt-BR" dirty="0" smtClean="0">
                <a:solidFill>
                  <a:srgbClr val="800080"/>
                </a:solidFill>
              </a:rPr>
              <a:t>ambiente</a:t>
            </a:r>
            <a:r>
              <a:rPr lang="pt-BR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físico, virtual/simulado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>
                <a:solidFill>
                  <a:srgbClr val="800080"/>
                </a:solidFill>
              </a:rPr>
              <a:t>percebe</a:t>
            </a:r>
            <a:r>
              <a:rPr lang="pt-BR" dirty="0" smtClean="0"/>
              <a:t> seu ambiente através de sensores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ex. câmeras, microfone, teclado, 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>
                <a:solidFill>
                  <a:srgbClr val="800080"/>
                </a:solidFill>
              </a:rPr>
              <a:t>age</a:t>
            </a:r>
            <a:r>
              <a:rPr lang="pt-BR" dirty="0" smtClean="0"/>
              <a:t> </a:t>
            </a:r>
            <a:r>
              <a:rPr lang="pt-BR" smtClean="0"/>
              <a:t>sobre o ambiente </a:t>
            </a:r>
            <a:r>
              <a:rPr lang="pt-BR" dirty="0" smtClean="0"/>
              <a:t>através de atuadores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ex. vídeo, autofalante, impressora, braços, 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/>
              <a:t>possui </a:t>
            </a:r>
            <a:r>
              <a:rPr lang="pt-BR" dirty="0" smtClean="0">
                <a:solidFill>
                  <a:srgbClr val="800080"/>
                </a:solidFill>
              </a:rPr>
              <a:t>objetivos próprios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explícitos ou implícitos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>
                <a:solidFill>
                  <a:srgbClr val="800080"/>
                </a:solidFill>
              </a:rPr>
              <a:t>escolhe</a:t>
            </a:r>
            <a:r>
              <a:rPr lang="pt-BR" dirty="0" smtClean="0"/>
              <a:t> suas ações em função das suas </a:t>
            </a:r>
            <a:r>
              <a:rPr lang="pt-BR" dirty="0" smtClean="0">
                <a:solidFill>
                  <a:srgbClr val="800080"/>
                </a:solidFill>
              </a:rPr>
              <a:t>percepções</a:t>
            </a:r>
            <a:r>
              <a:rPr lang="pt-BR" dirty="0" smtClean="0"/>
              <a:t> para atingir seus </a:t>
            </a:r>
            <a:r>
              <a:rPr lang="pt-BR" dirty="0" smtClean="0">
                <a:solidFill>
                  <a:srgbClr val="800080"/>
                </a:solidFill>
              </a:rPr>
              <a:t>objetivos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23F1C1-1479-4F35-A0E8-FBE21E1F6243}" type="slidenum">
              <a:rPr lang="pt-BR" altLang="pt-BR" smtClean="0"/>
              <a:pPr/>
              <a:t>30</a:t>
            </a:fld>
            <a:endParaRPr lang="pt-BR" altLang="pt-BR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916113"/>
            <a:ext cx="8420100" cy="835025"/>
          </a:xfrm>
        </p:spPr>
        <p:txBody>
          <a:bodyPr/>
          <a:lstStyle/>
          <a:p>
            <a:pPr eaLnBrk="1" hangingPunct="1"/>
            <a:r>
              <a:rPr lang="pt-BR" altLang="pt-BR" smtClean="0"/>
              <a:t>Inteligência Coletiva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644900"/>
            <a:ext cx="6934200" cy="1417638"/>
          </a:xfrm>
        </p:spPr>
        <p:txBody>
          <a:bodyPr/>
          <a:lstStyle/>
          <a:p>
            <a:pPr algn="ctr" eaLnBrk="1" hangingPunct="1"/>
            <a:r>
              <a:rPr lang="pt-BR" altLang="pt-BR" sz="3200" smtClean="0"/>
              <a:t>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69D50C-BB57-4EA2-A5E7-672958B1D8EE}" type="slidenum">
              <a:rPr lang="pt-BR" altLang="pt-BR" smtClean="0"/>
              <a:pPr/>
              <a:t>31</a:t>
            </a:fld>
            <a:endParaRPr lang="pt-BR" altLang="pt-BR" smtClean="0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Inteligência Coletiva</a:t>
            </a:r>
          </a:p>
        </p:txBody>
      </p:sp>
      <p:sp>
        <p:nvSpPr>
          <p:cNvPr id="16282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73238"/>
            <a:ext cx="8420100" cy="4824412"/>
          </a:xfrm>
        </p:spPr>
        <p:txBody>
          <a:bodyPr/>
          <a:lstStyle/>
          <a:p>
            <a:pPr eaLnBrk="1" hangingPunct="1"/>
            <a:r>
              <a:rPr lang="pt-BR" altLang="pt-BR" smtClean="0"/>
              <a:t>Por que pensar a inteligência/racionalidade como propriedade de um único indivíduo?</a:t>
            </a:r>
          </a:p>
          <a:p>
            <a:pPr eaLnBrk="1" hangingPunct="1"/>
            <a:r>
              <a:rPr lang="pt-BR" altLang="pt-BR" smtClean="0"/>
              <a:t>Não existe inteligência ...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Em um time de futebol?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Em um formigueiro?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Em uma empresa (ex. correios)?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Na sociedade?</a:t>
            </a:r>
          </a:p>
          <a:p>
            <a:pPr lvl="1" eaLnBrk="1" hangingPunct="1">
              <a:spcBef>
                <a:spcPct val="20000"/>
              </a:spcBef>
            </a:pPr>
            <a:endParaRPr lang="pt-BR" altLang="pt-BR" smtClean="0"/>
          </a:p>
          <a:p>
            <a:pPr eaLnBrk="1" hangingPunct="1"/>
            <a:r>
              <a:rPr lang="pt-BR" altLang="pt-BR" smtClean="0"/>
              <a:t>Solução: </a:t>
            </a:r>
            <a:r>
              <a:rPr lang="pt-BR" altLang="pt-BR" smtClean="0">
                <a:solidFill>
                  <a:srgbClr val="800080"/>
                </a:solidFill>
              </a:rPr>
              <a:t>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3816C-C8B3-4C36-A575-EECDB51E1ABC}" type="slidenum">
              <a:rPr lang="pt-BR" altLang="pt-BR" smtClean="0"/>
              <a:pPr/>
              <a:t>32</a:t>
            </a:fld>
            <a:endParaRPr lang="pt-BR" altLang="pt-BR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IA Distribuída</a:t>
            </a:r>
          </a:p>
        </p:txBody>
      </p:sp>
      <p:sp>
        <p:nvSpPr>
          <p:cNvPr id="21197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420100" cy="4752975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simples que juntos resolvem problemas complexos </a:t>
            </a:r>
          </a:p>
          <a:p>
            <a:pPr lvl="1" eaLnBrk="1" hangingPunct="1"/>
            <a:r>
              <a:rPr lang="pt-BR" altLang="pt-BR" smtClean="0"/>
              <a:t>tendo ou não consciência do objetivo global</a:t>
            </a:r>
          </a:p>
          <a:p>
            <a:pPr eaLnBrk="1" hangingPunct="1"/>
            <a:r>
              <a:rPr lang="pt-BR" altLang="pt-BR" smtClean="0"/>
              <a:t>O próprio ambiente pode ser modelado como um agente</a:t>
            </a:r>
          </a:p>
          <a:p>
            <a:pPr eaLnBrk="1" hangingPunct="1"/>
            <a:r>
              <a:rPr lang="pt-BR" altLang="pt-BR" smtClean="0"/>
              <a:t>Dois tipos de sistemas:</a:t>
            </a:r>
          </a:p>
          <a:p>
            <a:pPr lvl="1" eaLnBrk="1" hangingPunct="1"/>
            <a:r>
              <a:rPr lang="pt-BR" altLang="pt-BR" smtClean="0"/>
              <a:t>Resolução distribuída de problemas</a:t>
            </a:r>
          </a:p>
          <a:p>
            <a:pPr lvl="1" eaLnBrk="1" hangingPunct="1"/>
            <a:r>
              <a:rPr lang="pt-BR" altLang="pt-BR" smtClean="0"/>
              <a:t>Sistemas Multiagentes</a:t>
            </a:r>
          </a:p>
          <a:p>
            <a:pPr lvl="1"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A7DA20-6CDC-49C4-9682-1E761B5A1DF4}" type="slidenum">
              <a:rPr lang="pt-BR" altLang="pt-BR" smtClean="0"/>
              <a:pPr/>
              <a:t>33</a:t>
            </a:fld>
            <a:endParaRPr lang="pt-BR" altLang="pt-BR" smtClean="0"/>
          </a:p>
        </p:txBody>
      </p:sp>
      <p:sp>
        <p:nvSpPr>
          <p:cNvPr id="35843" name="Rectangle 10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Resolução distribuída de problemas</a:t>
            </a:r>
          </a:p>
        </p:txBody>
      </p:sp>
      <p:sp>
        <p:nvSpPr>
          <p:cNvPr id="35844" name="Rectangle 107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Cada agente tem consciência do objetivo global </a:t>
            </a:r>
          </a:p>
          <a:p>
            <a:pPr eaLnBrk="1" hangingPunct="1"/>
            <a:r>
              <a:rPr lang="pt-BR" altLang="pt-BR" smtClean="0"/>
              <a:t>Existe uma divisão clara de tarefas</a:t>
            </a:r>
          </a:p>
          <a:p>
            <a:pPr eaLnBrk="1" hangingPunct="1"/>
            <a:r>
              <a:rPr lang="pt-BR" altLang="pt-BR" smtClean="0"/>
              <a:t>Exemplos: </a:t>
            </a:r>
          </a:p>
          <a:p>
            <a:pPr lvl="1" eaLnBrk="1" hangingPunct="1"/>
            <a:r>
              <a:rPr lang="pt-BR" altLang="pt-BR" smtClean="0"/>
              <a:t>Robótica clássica, Busca na Web, Gerência de sistemas distribuídos,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087CD2-62BA-4B77-80FD-27BB8A150CAE}" type="slidenum">
              <a:rPr lang="pt-BR" altLang="pt-BR" smtClean="0"/>
              <a:pPr/>
              <a:t>34</a:t>
            </a:fld>
            <a:endParaRPr lang="pt-BR" altLang="pt-BR" smtClean="0"/>
          </a:p>
        </p:txBody>
      </p:sp>
      <p:grpSp>
        <p:nvGrpSpPr>
          <p:cNvPr id="36867" name="Group 2"/>
          <p:cNvGrpSpPr>
            <a:grpSpLocks/>
          </p:cNvGrpSpPr>
          <p:nvPr/>
        </p:nvGrpSpPr>
        <p:grpSpPr bwMode="auto">
          <a:xfrm>
            <a:off x="2057400" y="4862513"/>
            <a:ext cx="1146175" cy="1328737"/>
            <a:chOff x="1295" y="2845"/>
            <a:chExt cx="722" cy="837"/>
          </a:xfrm>
        </p:grpSpPr>
        <p:sp>
          <p:nvSpPr>
            <p:cNvPr id="36902" name="Rectangle 3"/>
            <p:cNvSpPr>
              <a:spLocks noChangeArrowheads="1"/>
            </p:cNvSpPr>
            <p:nvPr/>
          </p:nvSpPr>
          <p:spPr bwMode="auto">
            <a:xfrm>
              <a:off x="1295" y="2845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6903" name="Rectangle 4"/>
            <p:cNvSpPr>
              <a:spLocks noChangeArrowheads="1"/>
            </p:cNvSpPr>
            <p:nvPr/>
          </p:nvSpPr>
          <p:spPr bwMode="auto">
            <a:xfrm>
              <a:off x="1817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1</a:t>
              </a:r>
            </a:p>
          </p:txBody>
        </p:sp>
        <p:sp>
          <p:nvSpPr>
            <p:cNvPr id="36904" name="Rectangle 5"/>
            <p:cNvSpPr>
              <a:spLocks noChangeArrowheads="1"/>
            </p:cNvSpPr>
            <p:nvPr/>
          </p:nvSpPr>
          <p:spPr bwMode="auto">
            <a:xfrm>
              <a:off x="1587" y="290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5</a:t>
              </a:r>
            </a:p>
          </p:txBody>
        </p:sp>
        <p:sp>
          <p:nvSpPr>
            <p:cNvPr id="36905" name="Rectangle 6"/>
            <p:cNvSpPr>
              <a:spLocks noChangeArrowheads="1"/>
            </p:cNvSpPr>
            <p:nvPr/>
          </p:nvSpPr>
          <p:spPr bwMode="auto">
            <a:xfrm>
              <a:off x="1356" y="290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3</a:t>
              </a:r>
            </a:p>
          </p:txBody>
        </p:sp>
        <p:sp>
          <p:nvSpPr>
            <p:cNvPr id="36906" name="Rectangle 7"/>
            <p:cNvSpPr>
              <a:spLocks noChangeArrowheads="1"/>
            </p:cNvSpPr>
            <p:nvPr/>
          </p:nvSpPr>
          <p:spPr bwMode="auto">
            <a:xfrm>
              <a:off x="1356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4</a:t>
              </a:r>
            </a:p>
          </p:txBody>
        </p:sp>
        <p:sp>
          <p:nvSpPr>
            <p:cNvPr id="36907" name="Rectangle 8"/>
            <p:cNvSpPr>
              <a:spLocks noChangeArrowheads="1"/>
            </p:cNvSpPr>
            <p:nvPr/>
          </p:nvSpPr>
          <p:spPr bwMode="auto">
            <a:xfrm>
              <a:off x="1587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8</a:t>
              </a:r>
            </a:p>
          </p:txBody>
        </p:sp>
        <p:sp>
          <p:nvSpPr>
            <p:cNvPr id="36908" name="Rectangle 9"/>
            <p:cNvSpPr>
              <a:spLocks noChangeArrowheads="1"/>
            </p:cNvSpPr>
            <p:nvPr/>
          </p:nvSpPr>
          <p:spPr bwMode="auto">
            <a:xfrm>
              <a:off x="1817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6</a:t>
              </a:r>
            </a:p>
          </p:txBody>
        </p:sp>
        <p:sp>
          <p:nvSpPr>
            <p:cNvPr id="36909" name="Rectangle 10"/>
            <p:cNvSpPr>
              <a:spLocks noChangeArrowheads="1"/>
            </p:cNvSpPr>
            <p:nvPr/>
          </p:nvSpPr>
          <p:spPr bwMode="auto">
            <a:xfrm>
              <a:off x="1356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7</a:t>
              </a:r>
            </a:p>
          </p:txBody>
        </p:sp>
        <p:sp>
          <p:nvSpPr>
            <p:cNvPr id="36910" name="Rectangle 11"/>
            <p:cNvSpPr>
              <a:spLocks noChangeArrowheads="1"/>
            </p:cNvSpPr>
            <p:nvPr/>
          </p:nvSpPr>
          <p:spPr bwMode="auto">
            <a:xfrm>
              <a:off x="1587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2</a:t>
              </a:r>
            </a:p>
          </p:txBody>
        </p:sp>
      </p:grpSp>
      <p:grpSp>
        <p:nvGrpSpPr>
          <p:cNvPr id="36868" name="Group 12"/>
          <p:cNvGrpSpPr>
            <a:grpSpLocks/>
          </p:cNvGrpSpPr>
          <p:nvPr/>
        </p:nvGrpSpPr>
        <p:grpSpPr bwMode="auto">
          <a:xfrm>
            <a:off x="4799013" y="5218113"/>
            <a:ext cx="1146175" cy="1328737"/>
            <a:chOff x="3023" y="3287"/>
            <a:chExt cx="722" cy="837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3023" y="3287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6894" name="Rectangle 14"/>
            <p:cNvSpPr>
              <a:spLocks noChangeArrowheads="1"/>
            </p:cNvSpPr>
            <p:nvPr/>
          </p:nvSpPr>
          <p:spPr bwMode="auto">
            <a:xfrm>
              <a:off x="3084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1</a:t>
              </a:r>
            </a:p>
          </p:txBody>
        </p:sp>
        <p:sp>
          <p:nvSpPr>
            <p:cNvPr id="36895" name="Rectangle 15"/>
            <p:cNvSpPr>
              <a:spLocks noChangeArrowheads="1"/>
            </p:cNvSpPr>
            <p:nvPr/>
          </p:nvSpPr>
          <p:spPr bwMode="auto">
            <a:xfrm>
              <a:off x="3315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5</a:t>
              </a:r>
            </a:p>
          </p:txBody>
        </p:sp>
        <p:sp>
          <p:nvSpPr>
            <p:cNvPr id="36896" name="Rectangle 16"/>
            <p:cNvSpPr>
              <a:spLocks noChangeArrowheads="1"/>
            </p:cNvSpPr>
            <p:nvPr/>
          </p:nvSpPr>
          <p:spPr bwMode="auto">
            <a:xfrm>
              <a:off x="3545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3</a:t>
              </a:r>
            </a:p>
          </p:txBody>
        </p:sp>
        <p:sp>
          <p:nvSpPr>
            <p:cNvPr id="36897" name="Rectangle 17"/>
            <p:cNvSpPr>
              <a:spLocks noChangeArrowheads="1"/>
            </p:cNvSpPr>
            <p:nvPr/>
          </p:nvSpPr>
          <p:spPr bwMode="auto">
            <a:xfrm>
              <a:off x="3084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4</a:t>
              </a:r>
            </a:p>
          </p:txBody>
        </p:sp>
        <p:sp>
          <p:nvSpPr>
            <p:cNvPr id="36898" name="Rectangle 18"/>
            <p:cNvSpPr>
              <a:spLocks noChangeArrowheads="1"/>
            </p:cNvSpPr>
            <p:nvPr/>
          </p:nvSpPr>
          <p:spPr bwMode="auto">
            <a:xfrm>
              <a:off x="3315" y="388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8</a:t>
              </a:r>
            </a:p>
          </p:txBody>
        </p:sp>
        <p:sp>
          <p:nvSpPr>
            <p:cNvPr id="36899" name="Rectangle 19"/>
            <p:cNvSpPr>
              <a:spLocks noChangeArrowheads="1"/>
            </p:cNvSpPr>
            <p:nvPr/>
          </p:nvSpPr>
          <p:spPr bwMode="auto">
            <a:xfrm>
              <a:off x="3545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6</a:t>
              </a:r>
            </a:p>
          </p:txBody>
        </p:sp>
        <p:sp>
          <p:nvSpPr>
            <p:cNvPr id="36900" name="Rectangle 20"/>
            <p:cNvSpPr>
              <a:spLocks noChangeArrowheads="1"/>
            </p:cNvSpPr>
            <p:nvPr/>
          </p:nvSpPr>
          <p:spPr bwMode="auto">
            <a:xfrm>
              <a:off x="3084" y="388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7</a:t>
              </a:r>
            </a:p>
          </p:txBody>
        </p:sp>
        <p:sp>
          <p:nvSpPr>
            <p:cNvPr id="36901" name="Rectangle 21"/>
            <p:cNvSpPr>
              <a:spLocks noChangeArrowheads="1"/>
            </p:cNvSpPr>
            <p:nvPr/>
          </p:nvSpPr>
          <p:spPr bwMode="auto">
            <a:xfrm>
              <a:off x="3315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2</a:t>
              </a:r>
            </a:p>
          </p:txBody>
        </p:sp>
      </p:grpSp>
      <p:sp>
        <p:nvSpPr>
          <p:cNvPr id="36869" name="Line 22"/>
          <p:cNvSpPr>
            <a:spLocks noChangeShapeType="1"/>
          </p:cNvSpPr>
          <p:nvPr/>
        </p:nvSpPr>
        <p:spPr bwMode="auto">
          <a:xfrm>
            <a:off x="3352800" y="5257800"/>
            <a:ext cx="1219200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6870" name="Rectangle 23"/>
          <p:cNvSpPr>
            <a:spLocks noChangeArrowheads="1"/>
          </p:cNvSpPr>
          <p:nvPr/>
        </p:nvSpPr>
        <p:spPr bwMode="auto">
          <a:xfrm rot="1680000">
            <a:off x="989013" y="4962525"/>
            <a:ext cx="123666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 sz="8800">
                <a:latin typeface="Wingdings" pitchFamily="2" charset="2"/>
              </a:rPr>
              <a:t>F</a:t>
            </a:r>
          </a:p>
        </p:txBody>
      </p:sp>
      <p:grpSp>
        <p:nvGrpSpPr>
          <p:cNvPr id="36871" name="Group 24"/>
          <p:cNvGrpSpPr>
            <a:grpSpLocks/>
          </p:cNvGrpSpPr>
          <p:nvPr/>
        </p:nvGrpSpPr>
        <p:grpSpPr bwMode="auto">
          <a:xfrm>
            <a:off x="7527925" y="4652963"/>
            <a:ext cx="1146175" cy="1328737"/>
            <a:chOff x="4742" y="2787"/>
            <a:chExt cx="722" cy="837"/>
          </a:xfrm>
        </p:grpSpPr>
        <p:grpSp>
          <p:nvGrpSpPr>
            <p:cNvPr id="36875" name="Group 25"/>
            <p:cNvGrpSpPr>
              <a:grpSpLocks/>
            </p:cNvGrpSpPr>
            <p:nvPr/>
          </p:nvGrpSpPr>
          <p:grpSpPr bwMode="auto">
            <a:xfrm>
              <a:off x="4742" y="2787"/>
              <a:ext cx="722" cy="837"/>
              <a:chOff x="4742" y="2787"/>
              <a:chExt cx="722" cy="837"/>
            </a:xfrm>
          </p:grpSpPr>
          <p:sp>
            <p:nvSpPr>
              <p:cNvPr id="36884" name="Rectangle 26"/>
              <p:cNvSpPr>
                <a:spLocks noChangeArrowheads="1"/>
              </p:cNvSpPr>
              <p:nvPr/>
            </p:nvSpPr>
            <p:spPr bwMode="auto">
              <a:xfrm>
                <a:off x="4742" y="2787"/>
                <a:ext cx="722" cy="8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  <p:sp>
            <p:nvSpPr>
              <p:cNvPr id="36885" name="Rectangle 27"/>
              <p:cNvSpPr>
                <a:spLocks noChangeArrowheads="1"/>
              </p:cNvSpPr>
              <p:nvPr/>
            </p:nvSpPr>
            <p:spPr bwMode="auto">
              <a:xfrm>
                <a:off x="5264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6" name="Rectangle 28"/>
              <p:cNvSpPr>
                <a:spLocks noChangeArrowheads="1"/>
              </p:cNvSpPr>
              <p:nvPr/>
            </p:nvSpPr>
            <p:spPr bwMode="auto">
              <a:xfrm>
                <a:off x="5034" y="2847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5</a:t>
                </a:r>
              </a:p>
            </p:txBody>
          </p:sp>
          <p:sp>
            <p:nvSpPr>
              <p:cNvPr id="36887" name="Rectangle 29"/>
              <p:cNvSpPr>
                <a:spLocks noChangeArrowheads="1"/>
              </p:cNvSpPr>
              <p:nvPr/>
            </p:nvSpPr>
            <p:spPr bwMode="auto">
              <a:xfrm>
                <a:off x="4803" y="2847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3</a:t>
                </a:r>
              </a:p>
            </p:txBody>
          </p:sp>
          <p:sp>
            <p:nvSpPr>
              <p:cNvPr id="36888" name="Rectangle 30"/>
              <p:cNvSpPr>
                <a:spLocks noChangeArrowheads="1"/>
              </p:cNvSpPr>
              <p:nvPr/>
            </p:nvSpPr>
            <p:spPr bwMode="auto">
              <a:xfrm>
                <a:off x="4803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4</a:t>
                </a:r>
              </a:p>
            </p:txBody>
          </p:sp>
          <p:sp>
            <p:nvSpPr>
              <p:cNvPr id="36889" name="Rectangle 31"/>
              <p:cNvSpPr>
                <a:spLocks noChangeArrowheads="1"/>
              </p:cNvSpPr>
              <p:nvPr/>
            </p:nvSpPr>
            <p:spPr bwMode="auto">
              <a:xfrm>
                <a:off x="5034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8</a:t>
                </a:r>
              </a:p>
            </p:txBody>
          </p:sp>
          <p:sp>
            <p:nvSpPr>
              <p:cNvPr id="36890" name="Rectangle 32"/>
              <p:cNvSpPr>
                <a:spLocks noChangeArrowheads="1"/>
              </p:cNvSpPr>
              <p:nvPr/>
            </p:nvSpPr>
            <p:spPr bwMode="auto">
              <a:xfrm>
                <a:off x="5264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6</a:t>
                </a:r>
              </a:p>
            </p:txBody>
          </p:sp>
          <p:sp>
            <p:nvSpPr>
              <p:cNvPr id="36891" name="Rectangle 33"/>
              <p:cNvSpPr>
                <a:spLocks noChangeArrowheads="1"/>
              </p:cNvSpPr>
              <p:nvPr/>
            </p:nvSpPr>
            <p:spPr bwMode="auto">
              <a:xfrm>
                <a:off x="4803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7</a:t>
                </a:r>
              </a:p>
            </p:txBody>
          </p:sp>
          <p:sp>
            <p:nvSpPr>
              <p:cNvPr id="36892" name="Rectangle 34"/>
              <p:cNvSpPr>
                <a:spLocks noChangeArrowheads="1"/>
              </p:cNvSpPr>
              <p:nvPr/>
            </p:nvSpPr>
            <p:spPr bwMode="auto">
              <a:xfrm>
                <a:off x="5034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36876" name="Line 35"/>
            <p:cNvSpPr>
              <a:spLocks noChangeShapeType="1"/>
            </p:cNvSpPr>
            <p:nvPr/>
          </p:nvSpPr>
          <p:spPr bwMode="auto">
            <a:xfrm>
              <a:off x="4944" y="2976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7" name="Line 36"/>
            <p:cNvSpPr>
              <a:spLocks noChangeShapeType="1"/>
            </p:cNvSpPr>
            <p:nvPr/>
          </p:nvSpPr>
          <p:spPr bwMode="auto">
            <a:xfrm>
              <a:off x="5136" y="297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8" name="Line 37"/>
            <p:cNvSpPr>
              <a:spLocks noChangeShapeType="1"/>
            </p:cNvSpPr>
            <p:nvPr/>
          </p:nvSpPr>
          <p:spPr bwMode="auto">
            <a:xfrm flipH="1" flipV="1">
              <a:off x="5184" y="3072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9" name="Line 38"/>
            <p:cNvSpPr>
              <a:spLocks noChangeShapeType="1"/>
            </p:cNvSpPr>
            <p:nvPr/>
          </p:nvSpPr>
          <p:spPr bwMode="auto">
            <a:xfrm>
              <a:off x="4896" y="321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80" name="Line 39"/>
            <p:cNvSpPr>
              <a:spLocks noChangeShapeType="1"/>
            </p:cNvSpPr>
            <p:nvPr/>
          </p:nvSpPr>
          <p:spPr bwMode="auto">
            <a:xfrm>
              <a:off x="5088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81" name="Line 40"/>
            <p:cNvSpPr>
              <a:spLocks noChangeShapeType="1"/>
            </p:cNvSpPr>
            <p:nvPr/>
          </p:nvSpPr>
          <p:spPr bwMode="auto">
            <a:xfrm>
              <a:off x="5184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82" name="Line 41"/>
            <p:cNvSpPr>
              <a:spLocks noChangeShapeType="1"/>
            </p:cNvSpPr>
            <p:nvPr/>
          </p:nvSpPr>
          <p:spPr bwMode="auto">
            <a:xfrm>
              <a:off x="5376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83" name="Line 42"/>
            <p:cNvSpPr>
              <a:spLocks noChangeShapeType="1"/>
            </p:cNvSpPr>
            <p:nvPr/>
          </p:nvSpPr>
          <p:spPr bwMode="auto">
            <a:xfrm>
              <a:off x="4800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6872" name="Line 43"/>
          <p:cNvSpPr>
            <a:spLocks noChangeShapeType="1"/>
          </p:cNvSpPr>
          <p:nvPr/>
        </p:nvSpPr>
        <p:spPr bwMode="auto">
          <a:xfrm flipV="1">
            <a:off x="6096000" y="5334000"/>
            <a:ext cx="1295400" cy="762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6873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Sistemas Multiagentes</a:t>
            </a:r>
          </a:p>
        </p:txBody>
      </p:sp>
      <p:sp>
        <p:nvSpPr>
          <p:cNvPr id="36874" name="Rectangle 4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6288" y="1628775"/>
            <a:ext cx="8420100" cy="2676525"/>
          </a:xfrm>
        </p:spPr>
        <p:txBody>
          <a:bodyPr/>
          <a:lstStyle/>
          <a:p>
            <a:pPr eaLnBrk="1" hangingPunct="1"/>
            <a:r>
              <a:rPr lang="pt-BR" altLang="pt-BR" smtClean="0"/>
              <a:t>Não existe consciência do objetivo global </a:t>
            </a:r>
          </a:p>
          <a:p>
            <a:pPr eaLnBrk="1" hangingPunct="1"/>
            <a:r>
              <a:rPr lang="pt-BR" altLang="pt-BR" smtClean="0"/>
              <a:t>Não existe divisão clara de tarefas</a:t>
            </a:r>
          </a:p>
          <a:p>
            <a:pPr eaLnBrk="1" hangingPunct="1"/>
            <a:r>
              <a:rPr lang="pt-BR" altLang="pt-BR" smtClean="0"/>
              <a:t>Exemplos: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n-puzzle (jogo dos 8-números), futebol de robôs, balanceamento de carga, robótica,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43871F-2B3A-497F-B76A-E803C6AB2936}" type="slidenum">
              <a:rPr lang="pt-BR" altLang="pt-BR" smtClean="0"/>
              <a:pPr/>
              <a:t>35</a:t>
            </a:fld>
            <a:endParaRPr lang="pt-BR" altLang="pt-BR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em IA</a:t>
            </a:r>
            <a:endParaRPr lang="pt-BR" altLang="pt-BR" sz="2800" smtClean="0"/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7264400" cy="1752600"/>
          </a:xfrm>
        </p:spPr>
        <p:txBody>
          <a:bodyPr/>
          <a:lstStyle/>
          <a:p>
            <a:pPr eaLnBrk="1" hangingPunct="1"/>
            <a:r>
              <a:rPr lang="pt-BR" altLang="pt-BR" smtClean="0"/>
              <a:t>Metodologia para projeto de sistemas e dicas de implementação</a:t>
            </a:r>
          </a:p>
          <a:p>
            <a:pPr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122C3B-3D32-40B1-A9E7-0D023F799DE8}" type="slidenum">
              <a:rPr lang="pt-BR" altLang="pt-BR" smtClean="0"/>
              <a:pPr/>
              <a:t>36</a:t>
            </a:fld>
            <a:endParaRPr lang="pt-BR" altLang="pt-BR" smtClean="0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Projeto </a:t>
            </a:r>
            <a:br>
              <a:rPr lang="pt-BR" altLang="pt-BR" smtClean="0"/>
            </a:br>
            <a:r>
              <a:rPr lang="pt-BR" altLang="pt-BR" smtClean="0"/>
              <a:t>      Metodologia de desenvolvimento</a:t>
            </a:r>
          </a:p>
        </p:txBody>
      </p:sp>
      <p:sp>
        <p:nvSpPr>
          <p:cNvPr id="389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28775"/>
            <a:ext cx="8420100" cy="496887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Decompõe o problema em: </a:t>
            </a:r>
          </a:p>
          <a:p>
            <a:pPr lvl="1" eaLnBrk="1" hangingPunct="1"/>
            <a:r>
              <a:rPr lang="pt-BR" altLang="pt-BR" sz="2000" smtClean="0">
                <a:solidFill>
                  <a:srgbClr val="800080"/>
                </a:solidFill>
              </a:rPr>
              <a:t>PEAS</a:t>
            </a:r>
            <a:r>
              <a:rPr lang="pt-BR" altLang="pt-BR" sz="2000" smtClean="0"/>
              <a:t> dos agentes (Performance, Environment (ambiente), Atuadores e Sensores);  &amp; </a:t>
            </a:r>
          </a:p>
          <a:p>
            <a:pPr lvl="1" eaLnBrk="1" hangingPunct="1"/>
            <a:r>
              <a:rPr lang="pt-BR" altLang="pt-BR" sz="2000" smtClean="0">
                <a:solidFill>
                  <a:srgbClr val="800080"/>
                </a:solidFill>
              </a:rPr>
              <a:t>Objetivos </a:t>
            </a:r>
            <a:r>
              <a:rPr lang="pt-BR" altLang="pt-BR" sz="2000" smtClean="0"/>
              <a:t>(ou</a:t>
            </a:r>
            <a:r>
              <a:rPr lang="pt-BR" altLang="pt-BR" sz="2000" smtClean="0">
                <a:solidFill>
                  <a:srgbClr val="800080"/>
                </a:solidFill>
              </a:rPr>
              <a:t> função utilidade, </a:t>
            </a:r>
            <a:r>
              <a:rPr lang="pt-BR" altLang="pt-BR" sz="2000" smtClean="0"/>
              <a:t>se for o caso) dos agentes;</a:t>
            </a:r>
          </a:p>
          <a:p>
            <a:pPr eaLnBrk="1" hangingPunct="1"/>
            <a:r>
              <a:rPr lang="pt-BR" altLang="pt-BR" sz="2400" smtClean="0"/>
              <a:t>Decompõe o conhecimento do agente em: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Quais são as propriedades relevantes do mundo?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Como identificar os estados desejáveis do mundo?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Como interpretar as suas percepções?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Quais as conseqüências das suas ações no mundo?</a:t>
            </a:r>
          </a:p>
          <a:p>
            <a:pPr lvl="2" eaLnBrk="1" hangingPunct="1">
              <a:spcBef>
                <a:spcPct val="15000"/>
              </a:spcBef>
            </a:pPr>
            <a:r>
              <a:rPr lang="pt-BR" altLang="pt-BR" sz="2000" smtClean="0"/>
              <a:t>Como medir o sucesso de suas ações?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Como avaliar seus próprios conhecimentos?</a:t>
            </a:r>
          </a:p>
          <a:p>
            <a:pPr lvl="2" eaLnBrk="1" hangingPunct="1">
              <a:spcBef>
                <a:spcPct val="15000"/>
              </a:spcBef>
            </a:pPr>
            <a:r>
              <a:rPr lang="pt-BR" altLang="pt-BR" sz="2000" smtClean="0"/>
              <a:t>São suficientes para resolver o problema?</a:t>
            </a:r>
          </a:p>
          <a:p>
            <a:pPr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200" smtClean="0">
                <a:solidFill>
                  <a:srgbClr val="800080"/>
                </a:solidFill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82320-1AE9-4A5A-8AEB-E036127B1447}" type="slidenum">
              <a:rPr lang="pt-BR" altLang="pt-BR" smtClean="0"/>
              <a:pPr/>
              <a:t>37</a:t>
            </a:fld>
            <a:endParaRPr lang="pt-BR" altLang="pt-BR" smtClean="0"/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Projeto </a:t>
            </a:r>
            <a:br>
              <a:rPr lang="pt-BR" altLang="pt-BR" smtClean="0"/>
            </a:br>
            <a:r>
              <a:rPr lang="pt-BR" altLang="pt-BR" smtClean="0"/>
              <a:t>      Metodologia de desenvolvimento</a:t>
            </a:r>
          </a:p>
        </p:txBody>
      </p:sp>
      <p:sp>
        <p:nvSpPr>
          <p:cNvPr id="399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28775"/>
            <a:ext cx="8420100" cy="4968875"/>
          </a:xfrm>
        </p:spPr>
        <p:txBody>
          <a:bodyPr/>
          <a:lstStyle/>
          <a:p>
            <a:pPr eaLnBrk="1" hangingPunct="1"/>
            <a:r>
              <a:rPr lang="pt-BR" altLang="pt-BR" smtClean="0"/>
              <a:t>O resultado dessa decomposição indica:</a:t>
            </a:r>
          </a:p>
          <a:p>
            <a:pPr lvl="1" eaLnBrk="1" hangingPunct="1"/>
            <a:r>
              <a:rPr lang="pt-BR" altLang="pt-BR" smtClean="0"/>
              <a:t>Arquitetura de agente adequada ao ambiente e ao problema a ser tratado</a:t>
            </a:r>
          </a:p>
          <a:p>
            <a:pPr lvl="1" eaLnBrk="1" hangingPunct="1"/>
            <a:r>
              <a:rPr lang="pt-BR" altLang="pt-BR" smtClean="0"/>
              <a:t>O método de resolução de problema (raciocínio)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A947FD-8A63-4474-984E-882283614ED3}" type="slidenum">
              <a:rPr lang="pt-BR" altLang="pt-BR" smtClean="0"/>
              <a:pPr/>
              <a:t>38</a:t>
            </a:fld>
            <a:endParaRPr lang="pt-BR" altLang="pt-BR" smtClean="0"/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549275"/>
            <a:ext cx="8756650" cy="647700"/>
          </a:xfrm>
        </p:spPr>
        <p:txBody>
          <a:bodyPr/>
          <a:lstStyle/>
          <a:p>
            <a:pPr eaLnBrk="1" hangingPunct="1"/>
            <a:r>
              <a:rPr lang="pt-BR" altLang="pt-BR" sz="3400" smtClean="0"/>
              <a:t>Como desenvolver um software inteligente?</a:t>
            </a:r>
          </a:p>
        </p:txBody>
      </p:sp>
      <p:sp>
        <p:nvSpPr>
          <p:cNvPr id="409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420100" cy="46815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Projeto:</a:t>
            </a:r>
          </a:p>
          <a:p>
            <a:pPr lvl="1" eaLnBrk="1" hangingPunct="1"/>
            <a:r>
              <a:rPr lang="pt-BR" altLang="pt-BR" sz="2000" smtClean="0"/>
              <a:t>Modelar o problema em termos de </a:t>
            </a:r>
            <a:r>
              <a:rPr lang="pt-BR" altLang="pt-BR" sz="1800" smtClean="0">
                <a:solidFill>
                  <a:srgbClr val="800080"/>
                </a:solidFill>
              </a:rPr>
              <a:t>PEAS </a:t>
            </a:r>
            <a:r>
              <a:rPr lang="pt-BR" altLang="pt-BR" sz="1800" smtClean="0"/>
              <a:t>e</a:t>
            </a:r>
            <a:r>
              <a:rPr lang="pt-BR" altLang="pt-BR" sz="1800" smtClean="0">
                <a:solidFill>
                  <a:srgbClr val="800080"/>
                </a:solidFill>
              </a:rPr>
              <a:t> Objetivos </a:t>
            </a:r>
            <a:r>
              <a:rPr lang="pt-BR" altLang="pt-BR" sz="1800" smtClean="0"/>
              <a:t>(ou</a:t>
            </a:r>
            <a:r>
              <a:rPr lang="pt-BR" altLang="pt-BR" sz="1800" smtClean="0">
                <a:solidFill>
                  <a:srgbClr val="800080"/>
                </a:solidFill>
              </a:rPr>
              <a:t> função utilidade</a:t>
            </a:r>
            <a:r>
              <a:rPr lang="pt-BR" altLang="pt-BR" sz="1800" smtClean="0"/>
              <a:t>) dos agentes</a:t>
            </a:r>
          </a:p>
          <a:p>
            <a:pPr lvl="1" eaLnBrk="1" hangingPunct="1"/>
            <a:r>
              <a:rPr lang="pt-BR" altLang="pt-BR" sz="2000" smtClean="0"/>
              <a:t>Identificar o tipo de ambiente</a:t>
            </a:r>
          </a:p>
          <a:p>
            <a:pPr lvl="1" eaLnBrk="1" hangingPunct="1"/>
            <a:r>
              <a:rPr lang="pt-BR" altLang="pt-BR" sz="2000" smtClean="0"/>
              <a:t>Identificar a arquitetura do(s) agente(s)</a:t>
            </a:r>
          </a:p>
          <a:p>
            <a:pPr eaLnBrk="1" hangingPunct="1"/>
            <a:r>
              <a:rPr lang="pt-BR" altLang="pt-BR" sz="2400" smtClean="0"/>
              <a:t>Implementação:</a:t>
            </a:r>
          </a:p>
          <a:p>
            <a:pPr lvl="1" eaLnBrk="1" hangingPunct="1">
              <a:spcBef>
                <a:spcPts val="600"/>
              </a:spcBef>
            </a:pPr>
            <a:r>
              <a:rPr lang="pt-BR" altLang="pt-BR" sz="2000" smtClean="0"/>
              <a:t>Componentes do agente </a:t>
            </a:r>
          </a:p>
          <a:p>
            <a:pPr lvl="1" eaLnBrk="1" hangingPunct="1">
              <a:spcBef>
                <a:spcPts val="600"/>
              </a:spcBef>
            </a:pPr>
            <a:r>
              <a:rPr lang="pt-BR" altLang="pt-BR" sz="2000" smtClean="0"/>
              <a:t>O simulador de ambientes</a:t>
            </a:r>
          </a:p>
          <a:p>
            <a:pPr lvl="1" eaLnBrk="1" hangingPunct="1">
              <a:spcBef>
                <a:spcPts val="600"/>
              </a:spcBef>
            </a:pPr>
            <a:r>
              <a:rPr lang="pt-BR" altLang="pt-BR" sz="2000" smtClean="0"/>
              <a:t>Testar o desempenho com diferentes instâncias do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9FCC48-38C6-4242-A6E4-F8B72E60D4E8}" type="slidenum">
              <a:rPr lang="pt-BR" altLang="pt-BR" smtClean="0"/>
              <a:pPr/>
              <a:t>39</a:t>
            </a:fld>
            <a:endParaRPr lang="pt-BR" altLang="pt-BR" smtClean="0"/>
          </a:p>
        </p:txBody>
      </p:sp>
      <p:sp>
        <p:nvSpPr>
          <p:cNvPr id="41987" name="Rectangle 2052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Implementação</a:t>
            </a:r>
            <a:br>
              <a:rPr lang="pt-BR" altLang="pt-BR" smtClean="0"/>
            </a:br>
            <a:r>
              <a:rPr lang="pt-BR" altLang="pt-BR" smtClean="0"/>
              <a:t>Simulação do Ambiente</a:t>
            </a:r>
          </a:p>
        </p:txBody>
      </p:sp>
      <p:sp>
        <p:nvSpPr>
          <p:cNvPr id="41988" name="Rectangle 205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73238"/>
            <a:ext cx="84201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Às vezes, é mais conveniente </a:t>
            </a:r>
            <a:r>
              <a:rPr lang="pt-BR" altLang="pt-BR" sz="2400" smtClean="0">
                <a:solidFill>
                  <a:srgbClr val="800080"/>
                </a:solidFill>
              </a:rPr>
              <a:t>simular o ambiente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mais simples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permite testes prévios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evita riscos, etc...</a:t>
            </a:r>
          </a:p>
          <a:p>
            <a:pPr eaLnBrk="1" hangingPunct="1">
              <a:spcBef>
                <a:spcPct val="60000"/>
              </a:spcBef>
            </a:pPr>
            <a:r>
              <a:rPr lang="pt-BR" altLang="pt-BR" sz="2400" smtClean="0"/>
              <a:t>O ambiente (pedaço de código...)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recebe os agentes como entrada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fornece repetidamente a cada um deles as percepções corretas e recebe as ações escolhidas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atualiza os dados do ambiente em função dessas ações e de outros processos (ex. dia-noite)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é definido por um estado inicial e uma função de atualização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deve refletir a realidade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554038"/>
          </a:xfrm>
        </p:spPr>
        <p:txBody>
          <a:bodyPr/>
          <a:lstStyle/>
          <a:p>
            <a:pPr eaLnBrk="1" hangingPunct="1"/>
            <a:r>
              <a:rPr lang="pt-BR" altLang="pt-BR" sz="3000" smtClean="0"/>
              <a:t>Agentes Inteligentes x Sistemas de IA Clássica</a:t>
            </a:r>
            <a:endParaRPr lang="en-US" altLang="pt-BR" sz="3000" smtClean="0"/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381000" y="1295400"/>
            <a:ext cx="3810000" cy="3962400"/>
            <a:chOff x="240" y="816"/>
            <a:chExt cx="2400" cy="2496"/>
          </a:xfrm>
        </p:grpSpPr>
        <p:sp>
          <p:nvSpPr>
            <p:cNvPr id="6170" name="AutoShape 1028"/>
            <p:cNvSpPr>
              <a:spLocks noChangeArrowheads="1"/>
            </p:cNvSpPr>
            <p:nvPr/>
          </p:nvSpPr>
          <p:spPr bwMode="auto">
            <a:xfrm>
              <a:off x="240" y="1008"/>
              <a:ext cx="384" cy="230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pt-BR" altLang="pt-BR" sz="1800">
                  <a:solidFill>
                    <a:srgbClr val="660066"/>
                  </a:solidFill>
                  <a:latin typeface="Arial" charset="0"/>
                </a:rPr>
                <a:t>Ambiente</a:t>
              </a:r>
              <a:endParaRPr lang="pt-PT" altLang="pt-BR" sz="18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1" name="AutoShape 1029"/>
            <p:cNvSpPr>
              <a:spLocks noChangeArrowheads="1"/>
            </p:cNvSpPr>
            <p:nvPr/>
          </p:nvSpPr>
          <p:spPr bwMode="auto">
            <a:xfrm>
              <a:off x="768" y="816"/>
              <a:ext cx="1872" cy="249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pt-PT" altLang="pt-BR" sz="18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2" name="Rectangle 1030"/>
            <p:cNvSpPr>
              <a:spLocks noChangeArrowheads="1"/>
            </p:cNvSpPr>
            <p:nvPr/>
          </p:nvSpPr>
          <p:spPr bwMode="auto">
            <a:xfrm>
              <a:off x="288" y="1432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Sensores</a:t>
              </a:r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3" name="Rectangle 1031"/>
            <p:cNvSpPr>
              <a:spLocks noChangeArrowheads="1"/>
            </p:cNvSpPr>
            <p:nvPr/>
          </p:nvSpPr>
          <p:spPr bwMode="auto">
            <a:xfrm>
              <a:off x="288" y="2624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Atuadores</a:t>
              </a:r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4" name="AutoShape 1032"/>
            <p:cNvSpPr>
              <a:spLocks noChangeArrowheads="1"/>
            </p:cNvSpPr>
            <p:nvPr/>
          </p:nvSpPr>
          <p:spPr bwMode="auto">
            <a:xfrm>
              <a:off x="864" y="2008"/>
              <a:ext cx="672" cy="288"/>
            </a:xfrm>
            <a:prstGeom prst="can">
              <a:avLst>
                <a:gd name="adj" fmla="val 25000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Objetivos</a:t>
              </a:r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cxnSp>
          <p:nvCxnSpPr>
            <p:cNvPr id="6175" name="AutoShape 1033"/>
            <p:cNvCxnSpPr>
              <a:cxnSpLocks noChangeShapeType="1"/>
              <a:stCxn id="6172" idx="3"/>
              <a:endCxn id="6177" idx="1"/>
            </p:cNvCxnSpPr>
            <p:nvPr/>
          </p:nvCxnSpPr>
          <p:spPr bwMode="auto">
            <a:xfrm flipV="1">
              <a:off x="1014" y="1560"/>
              <a:ext cx="324" cy="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6176" name="AutoShape 1034"/>
            <p:cNvCxnSpPr>
              <a:cxnSpLocks noChangeShapeType="1"/>
              <a:stCxn id="6174" idx="4"/>
              <a:endCxn id="6178" idx="0"/>
            </p:cNvCxnSpPr>
            <p:nvPr/>
          </p:nvCxnSpPr>
          <p:spPr bwMode="auto">
            <a:xfrm>
              <a:off x="1542" y="2152"/>
              <a:ext cx="306" cy="242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177" name="AutoShape 1035"/>
            <p:cNvSpPr>
              <a:spLocks noChangeArrowheads="1"/>
            </p:cNvSpPr>
            <p:nvPr/>
          </p:nvSpPr>
          <p:spPr bwMode="auto">
            <a:xfrm>
              <a:off x="1344" y="12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Interpretação</a:t>
              </a:r>
            </a:p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das percepções</a:t>
              </a:r>
            </a:p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8" name="AutoShape 1036"/>
            <p:cNvSpPr>
              <a:spLocks noChangeArrowheads="1"/>
            </p:cNvSpPr>
            <p:nvPr/>
          </p:nvSpPr>
          <p:spPr bwMode="auto">
            <a:xfrm>
              <a:off x="1344" y="24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Raciocínio = </a:t>
              </a:r>
            </a:p>
            <a:p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escolha das </a:t>
              </a:r>
            </a:p>
            <a:p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ações</a:t>
              </a:r>
            </a:p>
            <a:p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cxnSp>
          <p:nvCxnSpPr>
            <p:cNvPr id="6179" name="AutoShape 1037"/>
            <p:cNvCxnSpPr>
              <a:cxnSpLocks noChangeShapeType="1"/>
              <a:stCxn id="6178" idx="1"/>
              <a:endCxn id="6173" idx="3"/>
            </p:cNvCxnSpPr>
            <p:nvPr/>
          </p:nvCxnSpPr>
          <p:spPr bwMode="auto">
            <a:xfrm rot="10800000">
              <a:off x="1014" y="2754"/>
              <a:ext cx="324" cy="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180" name="AutoShape 1038"/>
            <p:cNvSpPr>
              <a:spLocks noChangeArrowheads="1"/>
            </p:cNvSpPr>
            <p:nvPr/>
          </p:nvSpPr>
          <p:spPr bwMode="auto">
            <a:xfrm>
              <a:off x="1824" y="15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BR" altLang="pt-BR" sz="1600">
                  <a:latin typeface="Arial" charset="0"/>
                </a:rPr>
                <a:t>IA</a:t>
              </a:r>
              <a:endParaRPr lang="pt-BR" altLang="pt-BR" sz="1800">
                <a:latin typeface="Arial" charset="0"/>
              </a:endParaRPr>
            </a:p>
          </p:txBody>
        </p:sp>
        <p:sp>
          <p:nvSpPr>
            <p:cNvPr id="6181" name="AutoShape 1039"/>
            <p:cNvSpPr>
              <a:spLocks noChangeArrowheads="1"/>
            </p:cNvSpPr>
            <p:nvPr/>
          </p:nvSpPr>
          <p:spPr bwMode="auto">
            <a:xfrm>
              <a:off x="1824" y="27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BR" altLang="pt-BR" sz="1600">
                  <a:latin typeface="Arial" charset="0"/>
                </a:rPr>
                <a:t>IA</a:t>
              </a:r>
              <a:endParaRPr lang="pt-BR" altLang="pt-BR" sz="1800">
                <a:latin typeface="Arial" charset="0"/>
              </a:endParaRPr>
            </a:p>
          </p:txBody>
        </p:sp>
        <p:cxnSp>
          <p:nvCxnSpPr>
            <p:cNvPr id="6182" name="AutoShape 1040"/>
            <p:cNvCxnSpPr>
              <a:cxnSpLocks noChangeShapeType="1"/>
              <a:stCxn id="6177" idx="3"/>
              <a:endCxn id="6178" idx="3"/>
            </p:cNvCxnSpPr>
            <p:nvPr/>
          </p:nvCxnSpPr>
          <p:spPr bwMode="auto">
            <a:xfrm>
              <a:off x="2358" y="1560"/>
              <a:ext cx="1" cy="1200"/>
            </a:xfrm>
            <a:prstGeom prst="bentConnector3">
              <a:avLst>
                <a:gd name="adj1" fmla="val 13800005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10961" name="Text Box 1041"/>
            <p:cNvSpPr txBox="1">
              <a:spLocks noChangeArrowheads="1"/>
            </p:cNvSpPr>
            <p:nvPr/>
          </p:nvSpPr>
          <p:spPr bwMode="auto">
            <a:xfrm>
              <a:off x="1248" y="822"/>
              <a:ext cx="572" cy="231"/>
            </a:xfrm>
            <a:prstGeom prst="rect">
              <a:avLst/>
            </a:prstGeom>
            <a:noFill/>
            <a:ln w="190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>
                <a:defRPr/>
              </a:pPr>
              <a:r>
                <a:rPr lang="pt-BR" sz="1800">
                  <a:solidFill>
                    <a:srgbClr val="800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Agente</a:t>
              </a:r>
              <a:endParaRPr lang="en-US" sz="180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3" name="Group 1057"/>
          <p:cNvGrpSpPr>
            <a:grpSpLocks/>
          </p:cNvGrpSpPr>
          <p:nvPr/>
        </p:nvGrpSpPr>
        <p:grpSpPr bwMode="auto">
          <a:xfrm>
            <a:off x="1250950" y="5445125"/>
            <a:ext cx="7086600" cy="1217613"/>
            <a:chOff x="1632" y="3434"/>
            <a:chExt cx="4464" cy="763"/>
          </a:xfrm>
        </p:grpSpPr>
        <p:pic>
          <p:nvPicPr>
            <p:cNvPr id="6168" name="Picture 1058" descr="Brai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40" y="3434"/>
              <a:ext cx="1056" cy="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9" name="Picture 1059" descr="20020418%20BMA-Star%20Wars%2003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32" y="3437"/>
              <a:ext cx="1008" cy="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Line 1060"/>
          <p:cNvSpPr>
            <a:spLocks noChangeShapeType="1"/>
          </p:cNvSpPr>
          <p:nvPr/>
        </p:nvSpPr>
        <p:spPr bwMode="auto">
          <a:xfrm>
            <a:off x="4572000" y="1219200"/>
            <a:ext cx="0" cy="5486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150" name="Rectangle 1064"/>
          <p:cNvSpPr>
            <a:spLocks noChangeArrowheads="1"/>
          </p:cNvSpPr>
          <p:nvPr/>
        </p:nvSpPr>
        <p:spPr bwMode="auto">
          <a:xfrm>
            <a:off x="631825" y="188913"/>
            <a:ext cx="8497888" cy="647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  <p:grpSp>
        <p:nvGrpSpPr>
          <p:cNvPr id="6151" name="Group 40"/>
          <p:cNvGrpSpPr>
            <a:grpSpLocks/>
          </p:cNvGrpSpPr>
          <p:nvPr/>
        </p:nvGrpSpPr>
        <p:grpSpPr bwMode="auto">
          <a:xfrm>
            <a:off x="4876800" y="1290638"/>
            <a:ext cx="4800600" cy="3967162"/>
            <a:chOff x="3072" y="813"/>
            <a:chExt cx="3024" cy="2499"/>
          </a:xfrm>
        </p:grpSpPr>
        <p:grpSp>
          <p:nvGrpSpPr>
            <p:cNvPr id="6152" name="Group 1042"/>
            <p:cNvGrpSpPr>
              <a:grpSpLocks/>
            </p:cNvGrpSpPr>
            <p:nvPr/>
          </p:nvGrpSpPr>
          <p:grpSpPr bwMode="auto">
            <a:xfrm>
              <a:off x="3072" y="813"/>
              <a:ext cx="3024" cy="2499"/>
              <a:chOff x="3072" y="813"/>
              <a:chExt cx="3024" cy="2499"/>
            </a:xfrm>
          </p:grpSpPr>
          <p:sp>
            <p:nvSpPr>
              <p:cNvPr id="6154" name="AutoShape 1043"/>
              <p:cNvSpPr>
                <a:spLocks noChangeArrowheads="1"/>
              </p:cNvSpPr>
              <p:nvPr/>
            </p:nvSpPr>
            <p:spPr bwMode="auto">
              <a:xfrm>
                <a:off x="4968" y="816"/>
                <a:ext cx="1128" cy="2496"/>
              </a:xfrm>
              <a:prstGeom prst="roundRect">
                <a:avLst>
                  <a:gd name="adj" fmla="val 16667"/>
                </a:avLst>
              </a:prstGeom>
              <a:noFill/>
              <a:ln w="2857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pt-PT" altLang="pt-BR" sz="18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6155" name="AutoShape 1044"/>
              <p:cNvSpPr>
                <a:spLocks noChangeArrowheads="1"/>
              </p:cNvSpPr>
              <p:nvPr/>
            </p:nvSpPr>
            <p:spPr bwMode="auto">
              <a:xfrm>
                <a:off x="5160" y="1920"/>
                <a:ext cx="864" cy="72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1905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BR" alt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alt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alt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alt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PT" altLang="pt-BR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6156" name="AutoShape 1045"/>
              <p:cNvSpPr>
                <a:spLocks noChangeArrowheads="1"/>
              </p:cNvSpPr>
              <p:nvPr/>
            </p:nvSpPr>
            <p:spPr bwMode="auto">
              <a:xfrm>
                <a:off x="3984" y="1560"/>
                <a:ext cx="912" cy="384"/>
              </a:xfrm>
              <a:prstGeom prst="flowChartInputOut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Dados de</a:t>
                </a:r>
              </a:p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Entrada</a:t>
                </a:r>
                <a:endParaRPr lang="en-US" altLang="pt-BR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6157" name="AutoShape 1046"/>
              <p:cNvSpPr>
                <a:spLocks noChangeArrowheads="1"/>
              </p:cNvSpPr>
              <p:nvPr/>
            </p:nvSpPr>
            <p:spPr bwMode="auto">
              <a:xfrm>
                <a:off x="3984" y="2648"/>
                <a:ext cx="912" cy="384"/>
              </a:xfrm>
              <a:prstGeom prst="flowChartInputOut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Dados de</a:t>
                </a:r>
              </a:p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Saída</a:t>
                </a:r>
                <a:endParaRPr lang="en-US" altLang="pt-BR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6158" name="AutoShape 1047"/>
              <p:cNvSpPr>
                <a:spLocks noChangeArrowheads="1"/>
              </p:cNvSpPr>
              <p:nvPr/>
            </p:nvSpPr>
            <p:spPr bwMode="auto">
              <a:xfrm>
                <a:off x="4080" y="2136"/>
                <a:ext cx="720" cy="288"/>
              </a:xfrm>
              <a:prstGeom prst="flowChartManualIn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Objetivos</a:t>
                </a:r>
                <a:endParaRPr lang="en-US" altLang="pt-BR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210968" name="Text Box 1048"/>
              <p:cNvSpPr txBox="1">
                <a:spLocks noChangeArrowheads="1"/>
              </p:cNvSpPr>
              <p:nvPr/>
            </p:nvSpPr>
            <p:spPr bwMode="auto">
              <a:xfrm>
                <a:off x="5169" y="813"/>
                <a:ext cx="780" cy="404"/>
              </a:xfrm>
              <a:prstGeom prst="rect">
                <a:avLst/>
              </a:prstGeom>
              <a:noFill/>
              <a:ln w="1905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defTabSz="762000">
                  <a:defRPr/>
                </a:pPr>
                <a:r>
                  <a:rPr lang="pt-BR" sz="1800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Sistema </a:t>
                </a:r>
              </a:p>
              <a:p>
                <a:pPr algn="ctr" defTabSz="762000">
                  <a:defRPr/>
                </a:pPr>
                <a:r>
                  <a:rPr lang="pt-BR" sz="1800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Inteligente</a:t>
                </a:r>
              </a:p>
            </p:txBody>
          </p:sp>
          <p:sp>
            <p:nvSpPr>
              <p:cNvPr id="6160" name="AutoShape 1049"/>
              <p:cNvSpPr>
                <a:spLocks noChangeArrowheads="1"/>
              </p:cNvSpPr>
              <p:nvPr/>
            </p:nvSpPr>
            <p:spPr bwMode="auto">
              <a:xfrm>
                <a:off x="5472" y="2256"/>
                <a:ext cx="480" cy="293"/>
              </a:xfrm>
              <a:prstGeom prst="cloudCallout">
                <a:avLst>
                  <a:gd name="adj1" fmla="val -101875"/>
                  <a:gd name="adj2" fmla="val 29523"/>
                </a:avLst>
              </a:prstGeom>
              <a:solidFill>
                <a:srgbClr val="FF9933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t-BR" altLang="pt-BR" sz="1600">
                    <a:latin typeface="Arial" charset="0"/>
                  </a:rPr>
                  <a:t>IA</a:t>
                </a:r>
                <a:endParaRPr lang="pt-BR" altLang="pt-BR" sz="1800">
                  <a:latin typeface="Arial" charset="0"/>
                </a:endParaRPr>
              </a:p>
            </p:txBody>
          </p:sp>
          <p:cxnSp>
            <p:nvCxnSpPr>
              <p:cNvPr id="6161" name="AutoShape 1050"/>
              <p:cNvCxnSpPr>
                <a:cxnSpLocks noChangeShapeType="1"/>
                <a:stCxn id="6155" idx="2"/>
                <a:endCxn id="6157" idx="5"/>
              </p:cNvCxnSpPr>
              <p:nvPr/>
            </p:nvCxnSpPr>
            <p:spPr bwMode="auto">
              <a:xfrm rot="5400000">
                <a:off x="5101" y="2348"/>
                <a:ext cx="194" cy="789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6162" name="AutoShape 1051"/>
              <p:cNvCxnSpPr>
                <a:cxnSpLocks noChangeShapeType="1"/>
                <a:stCxn id="6155" idx="1"/>
                <a:endCxn id="6158" idx="3"/>
              </p:cNvCxnSpPr>
              <p:nvPr/>
            </p:nvCxnSpPr>
            <p:spPr bwMode="auto">
              <a:xfrm rot="10800000">
                <a:off x="4800" y="2280"/>
                <a:ext cx="354" cy="0"/>
              </a:xfrm>
              <a:prstGeom prst="straightConnector1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6163" name="AutoShape 1052"/>
              <p:cNvCxnSpPr>
                <a:cxnSpLocks noChangeShapeType="1"/>
                <a:stCxn id="6155" idx="0"/>
                <a:endCxn id="6156" idx="5"/>
              </p:cNvCxnSpPr>
              <p:nvPr/>
            </p:nvCxnSpPr>
            <p:spPr bwMode="auto">
              <a:xfrm rot="5400000" flipH="1">
                <a:off x="5117" y="1438"/>
                <a:ext cx="162" cy="789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 type="triangle" w="med" len="med"/>
                <a:tailEnd/>
              </a:ln>
            </p:spPr>
          </p:cxnSp>
          <p:pic>
            <p:nvPicPr>
              <p:cNvPr id="6164" name="Picture 1053" descr="BD06790_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72" y="1944"/>
                <a:ext cx="816" cy="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6165" name="AutoShape 1054"/>
              <p:cNvCxnSpPr>
                <a:cxnSpLocks noChangeShapeType="1"/>
                <a:endCxn id="6158" idx="1"/>
              </p:cNvCxnSpPr>
              <p:nvPr/>
            </p:nvCxnSpPr>
            <p:spPr bwMode="auto">
              <a:xfrm flipV="1">
                <a:off x="3888" y="2280"/>
                <a:ext cx="192" cy="2"/>
              </a:xfrm>
              <a:prstGeom prst="bentConnector3">
                <a:avLst>
                  <a:gd name="adj1" fmla="val 50000"/>
                </a:avLst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6166" name="AutoShape 1055"/>
              <p:cNvCxnSpPr>
                <a:cxnSpLocks noChangeShapeType="1"/>
                <a:endCxn id="6157" idx="2"/>
              </p:cNvCxnSpPr>
              <p:nvPr/>
            </p:nvCxnSpPr>
            <p:spPr bwMode="auto">
              <a:xfrm rot="16200000" flipH="1">
                <a:off x="3667" y="2432"/>
                <a:ext cx="221" cy="595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 type="triangle" w="med" len="med"/>
                <a:tailEnd/>
              </a:ln>
            </p:spPr>
          </p:cxnSp>
          <p:cxnSp>
            <p:nvCxnSpPr>
              <p:cNvPr id="6167" name="AutoShape 1056"/>
              <p:cNvCxnSpPr>
                <a:cxnSpLocks noChangeShapeType="1"/>
                <a:endCxn id="6156" idx="2"/>
              </p:cNvCxnSpPr>
              <p:nvPr/>
            </p:nvCxnSpPr>
            <p:spPr bwMode="auto">
              <a:xfrm rot="-5400000">
                <a:off x="3682" y="1550"/>
                <a:ext cx="192" cy="595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6153" name="Retângulo 37"/>
            <p:cNvSpPr>
              <a:spLocks noChangeArrowheads="1"/>
            </p:cNvSpPr>
            <p:nvPr/>
          </p:nvSpPr>
          <p:spPr bwMode="auto">
            <a:xfrm>
              <a:off x="5190" y="1980"/>
              <a:ext cx="71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Raciocínio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BE067E-43FA-4075-A7E0-87D92E274FE7}" type="slidenum">
              <a:rPr lang="pt-BR" altLang="pt-BR" smtClean="0"/>
              <a:pPr/>
              <a:t>40</a:t>
            </a:fld>
            <a:endParaRPr lang="pt-BR" altLang="pt-BR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Simulação de Ambientes</a:t>
            </a:r>
          </a:p>
        </p:txBody>
      </p:sp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4582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altLang="pt-BR" sz="2000" smtClean="0"/>
              <a:t>função</a:t>
            </a:r>
            <a:r>
              <a:rPr lang="pt-BR" altLang="pt-BR" sz="2000" b="1" smtClean="0"/>
              <a:t> simulaAmbiente (estado, funçãoAtualização, agentes,final)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b="1" smtClean="0"/>
              <a:t>repita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</a:t>
            </a:r>
            <a:r>
              <a:rPr lang="pt-BR" altLang="pt-BR" sz="1800" b="1" smtClean="0"/>
              <a:t>para</a:t>
            </a:r>
            <a:r>
              <a:rPr lang="pt-BR" altLang="pt-BR" sz="1800" smtClean="0"/>
              <a:t> cada 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 em </a:t>
            </a:r>
            <a:r>
              <a:rPr lang="pt-BR" altLang="pt-BR" sz="1800" i="1" smtClean="0"/>
              <a:t>agentes</a:t>
            </a:r>
            <a:r>
              <a:rPr lang="pt-BR" altLang="pt-BR" sz="1800" smtClean="0"/>
              <a:t> </a:t>
            </a:r>
            <a:r>
              <a:rPr lang="pt-BR" altLang="pt-BR" sz="1800" b="1" smtClean="0"/>
              <a:t>faça</a:t>
            </a:r>
            <a:endParaRPr lang="pt-BR" alt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	 Percept[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] := pegaPercepção</a:t>
            </a:r>
            <a:r>
              <a:rPr lang="pt-BR" altLang="pt-BR" sz="1800" i="1" smtClean="0"/>
              <a:t>(agente,estado)</a:t>
            </a:r>
            <a:endParaRPr lang="pt-BR" alt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</a:t>
            </a:r>
            <a:r>
              <a:rPr lang="pt-BR" altLang="pt-BR" sz="1800" b="1" smtClean="0"/>
              <a:t>para</a:t>
            </a:r>
            <a:r>
              <a:rPr lang="pt-BR" altLang="pt-BR" sz="1800" smtClean="0"/>
              <a:t> cada 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 em </a:t>
            </a:r>
            <a:r>
              <a:rPr lang="pt-BR" altLang="pt-BR" sz="1800" i="1" smtClean="0"/>
              <a:t>agentes</a:t>
            </a:r>
            <a:r>
              <a:rPr lang="pt-BR" altLang="pt-BR" sz="1800" smtClean="0"/>
              <a:t> </a:t>
            </a:r>
            <a:r>
              <a:rPr lang="pt-BR" altLang="pt-BR" sz="1800" b="1" smtClean="0"/>
              <a:t>faça</a:t>
            </a:r>
            <a:endParaRPr lang="pt-BR" alt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	 Action[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] := Programa[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] (Percept[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])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     </a:t>
            </a:r>
            <a:r>
              <a:rPr lang="pt-BR" altLang="pt-BR" sz="1800" i="1" smtClean="0"/>
              <a:t> estado </a:t>
            </a:r>
            <a:r>
              <a:rPr lang="pt-BR" altLang="pt-BR" sz="1800" smtClean="0"/>
              <a:t>:=</a:t>
            </a:r>
            <a:r>
              <a:rPr lang="pt-BR" altLang="pt-BR" sz="1800" i="1" smtClean="0"/>
              <a:t> </a:t>
            </a:r>
            <a:r>
              <a:rPr lang="pt-BR" altLang="pt-BR" sz="1800" smtClean="0"/>
              <a:t>funçãoAtualização(</a:t>
            </a:r>
            <a:r>
              <a:rPr lang="pt-BR" altLang="pt-BR" sz="1800" i="1" smtClean="0"/>
              <a:t>ações, agentes, estado</a:t>
            </a:r>
            <a:r>
              <a:rPr lang="pt-BR" altLang="pt-BR" sz="1800" smtClean="0"/>
              <a:t>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  </a:t>
            </a:r>
            <a:r>
              <a:rPr lang="pt-BR" altLang="pt-BR" sz="1800" i="1" smtClean="0"/>
              <a:t>scores</a:t>
            </a:r>
            <a:r>
              <a:rPr lang="pt-BR" altLang="pt-BR" sz="1800" smtClean="0"/>
              <a:t> := avaliaDesempenho(</a:t>
            </a:r>
            <a:r>
              <a:rPr lang="pt-BR" altLang="pt-BR" sz="1800" i="1" smtClean="0"/>
              <a:t>scores,agente,estado</a:t>
            </a:r>
            <a:r>
              <a:rPr lang="pt-BR" altLang="pt-BR" sz="1800" smtClean="0"/>
              <a:t>) //opcional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b="1" smtClean="0"/>
              <a:t>até</a:t>
            </a:r>
            <a:r>
              <a:rPr lang="pt-BR" altLang="pt-BR" sz="1800" smtClean="0"/>
              <a:t> </a:t>
            </a:r>
            <a:r>
              <a:rPr lang="pt-BR" altLang="pt-BR" sz="1800" i="1" smtClean="0"/>
              <a:t>final</a:t>
            </a:r>
          </a:p>
          <a:p>
            <a:pPr eaLnBrk="1" hangingPunct="1">
              <a:lnSpc>
                <a:spcPct val="11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pt-BR" altLang="pt-BR" sz="2200" smtClean="0">
                <a:solidFill>
                  <a:srgbClr val="800080"/>
                </a:solidFill>
              </a:rPr>
              <a:t>    Cuidado para não cair em tentação e “roubar” do ambiente a descrição do que aconteceu. Use a memória do agente!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920750" y="5516563"/>
            <a:ext cx="7777163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44B1CF-C73B-40B1-A2D2-8D24F55CA0A5}" type="slidenum">
              <a:rPr lang="pt-BR" altLang="pt-BR" smtClean="0"/>
              <a:pPr/>
              <a:t>41</a:t>
            </a:fld>
            <a:endParaRPr lang="pt-BR" altLang="pt-BR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Por que usar a “metáfora” de agentes?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704850" y="1676400"/>
            <a:ext cx="81359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Wingdings 2" pitchFamily="18" charset="2"/>
              <a:buAutoNum type="arabicPeriod"/>
            </a:pPr>
            <a:r>
              <a:rPr lang="pt-BR" altLang="pt-BR"/>
              <a:t>Fornece uma visão unificadora das várias sub-áreas   da IA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 altLang="pt-BR"/>
              <a:t>Fornece metodologias de desenvolvimento de sistemas  inteligentes estendendo as de engenharia de software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 altLang="pt-BR"/>
              <a:t>Ajuda a embutir a IA em sistemas computacionais </a:t>
            </a:r>
            <a:br>
              <a:rPr lang="pt-BR" altLang="pt-BR"/>
            </a:br>
            <a:r>
              <a:rPr lang="pt-BR" altLang="pt-BR"/>
              <a:t>tradicionais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 altLang="pt-BR"/>
              <a:t>Permite tratar melhor a interação com o ambiente 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 altLang="pt-BR"/>
              <a:t>Permite tratamento natural da 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1BB4AB-CD85-4528-BB3A-10131BEBC860}" type="slidenum">
              <a:rPr lang="pt-BR" altLang="pt-BR" smtClean="0"/>
              <a:pPr/>
              <a:t>42</a:t>
            </a:fld>
            <a:endParaRPr lang="pt-BR" altLang="pt-B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Próxima Aula</a:t>
            </a:r>
          </a:p>
        </p:txBody>
      </p:sp>
      <p:sp>
        <p:nvSpPr>
          <p:cNvPr id="450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Agentes baseados em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4D403-C32E-4812-9753-8691DF270674}" type="slidenum">
              <a:rPr lang="pt-BR" altLang="pt-BR" smtClean="0"/>
              <a:pPr/>
              <a:t>5</a:t>
            </a:fld>
            <a:endParaRPr lang="pt-BR" altLang="pt-BR" smtClean="0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 Racional (Inteligente)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915400" cy="4876800"/>
          </a:xfrm>
        </p:spPr>
        <p:txBody>
          <a:bodyPr/>
          <a:lstStyle/>
          <a:p>
            <a:pPr eaLnBrk="1" hangingPunct="1"/>
            <a:r>
              <a:rPr lang="pt-BR" altLang="pt-BR" sz="2400" smtClean="0">
                <a:solidFill>
                  <a:srgbClr val="800080"/>
                </a:solidFill>
              </a:rPr>
              <a:t>Agente Racional</a:t>
            </a:r>
            <a:r>
              <a:rPr lang="pt-BR" altLang="pt-BR" sz="2400" smtClean="0"/>
              <a:t> </a:t>
            </a:r>
            <a:endParaRPr lang="pt-BR" altLang="pt-BR" sz="2000" smtClean="0"/>
          </a:p>
          <a:p>
            <a:pPr lvl="1" eaLnBrk="1" hangingPunct="1"/>
            <a:r>
              <a:rPr lang="pt-BR" altLang="pt-BR" sz="2200" smtClean="0"/>
              <a:t>faz a melhor coisa </a:t>
            </a:r>
            <a:r>
              <a:rPr lang="pt-BR" altLang="pt-BR" sz="2200" i="1" smtClean="0">
                <a:solidFill>
                  <a:srgbClr val="800080"/>
                </a:solidFill>
              </a:rPr>
              <a:t>possível</a:t>
            </a:r>
          </a:p>
          <a:p>
            <a:pPr lvl="1" eaLnBrk="1" hangingPunct="1"/>
            <a:r>
              <a:rPr lang="pt-BR" altLang="pt-BR" sz="2200" smtClean="0"/>
              <a:t>segue o princípio da racionalidade: </a:t>
            </a:r>
          </a:p>
          <a:p>
            <a:pPr lvl="2" eaLnBrk="1" hangingPunct="1"/>
            <a:r>
              <a:rPr lang="pt-BR" altLang="pt-BR" sz="2000" smtClean="0"/>
              <a:t>dada uma </a:t>
            </a:r>
            <a:r>
              <a:rPr lang="pt-BR" altLang="pt-BR" sz="2000" smtClean="0">
                <a:solidFill>
                  <a:srgbClr val="800080"/>
                </a:solidFill>
              </a:rPr>
              <a:t>seqüência perceptiva</a:t>
            </a:r>
            <a:r>
              <a:rPr lang="pt-BR" altLang="pt-BR" sz="2000" smtClean="0"/>
              <a:t>, o agente escolhe, segundo seus conhecimentos, as </a:t>
            </a:r>
            <a:r>
              <a:rPr lang="pt-BR" altLang="pt-BR" sz="2000" smtClean="0">
                <a:solidFill>
                  <a:srgbClr val="800080"/>
                </a:solidFill>
              </a:rPr>
              <a:t>ações</a:t>
            </a:r>
            <a:r>
              <a:rPr lang="pt-BR" altLang="pt-BR" sz="2000" smtClean="0"/>
              <a:t> que </a:t>
            </a:r>
            <a:r>
              <a:rPr lang="pt-BR" altLang="pt-BR" sz="2000" smtClean="0">
                <a:solidFill>
                  <a:srgbClr val="800080"/>
                </a:solidFill>
              </a:rPr>
              <a:t>melhor</a:t>
            </a:r>
            <a:r>
              <a:rPr lang="pt-BR" altLang="pt-BR" sz="2000" smtClean="0"/>
              <a:t> satisfazem seu objetivo</a:t>
            </a:r>
          </a:p>
          <a:p>
            <a:pPr eaLnBrk="1" hangingPunct="1"/>
            <a:r>
              <a:rPr lang="pt-BR" altLang="pt-BR" sz="2400" smtClean="0">
                <a:solidFill>
                  <a:srgbClr val="800080"/>
                </a:solidFill>
              </a:rPr>
              <a:t>Racionalidade </a:t>
            </a:r>
            <a:r>
              <a:rPr lang="pt-BR" altLang="pt-BR" sz="2400" b="1" smtClean="0">
                <a:solidFill>
                  <a:srgbClr val="800080"/>
                </a:solidFill>
                <a:latin typeface="Symbol" pitchFamily="18" charset="2"/>
              </a:rPr>
              <a:t>¹</a:t>
            </a:r>
            <a:r>
              <a:rPr lang="pt-BR" altLang="pt-BR" sz="2400" smtClean="0">
                <a:solidFill>
                  <a:srgbClr val="800080"/>
                </a:solidFill>
              </a:rPr>
              <a:t> Onisciência</a:t>
            </a:r>
          </a:p>
          <a:p>
            <a:pPr lvl="1" eaLnBrk="1" hangingPunct="1"/>
            <a:r>
              <a:rPr lang="pt-BR" altLang="pt-BR" sz="2000" smtClean="0"/>
              <a:t> Limitações de: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sz="2000" smtClean="0"/>
              <a:t>sensores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sz="2000" smtClean="0"/>
              <a:t>atuadores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sz="2000" smtClean="0"/>
              <a:t>“raciocinador" (conhecimento, tempo, etc.)</a:t>
            </a:r>
          </a:p>
          <a:p>
            <a:pPr lvl="2" eaLnBrk="1" hangingPunct="1">
              <a:buFont typeface="Wingdings" pitchFamily="2" charset="2"/>
              <a:buNone/>
            </a:pPr>
            <a:endParaRPr lang="pt-BR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60400" y="142875"/>
            <a:ext cx="8420100" cy="1076325"/>
          </a:xfrm>
        </p:spPr>
        <p:txBody>
          <a:bodyPr/>
          <a:lstStyle/>
          <a:p>
            <a:r>
              <a:rPr lang="pt-BR" altLang="pt-BR" smtClean="0"/>
              <a:t>Agente Racional</a:t>
            </a:r>
            <a:br>
              <a:rPr lang="pt-BR" altLang="pt-BR" smtClean="0"/>
            </a:br>
            <a:r>
              <a:rPr lang="pt-BR" altLang="pt-BR" sz="3200" smtClean="0"/>
              <a:t>Medida de Desempenho </a:t>
            </a:r>
          </a:p>
        </p:txBody>
      </p:sp>
      <p:sp>
        <p:nvSpPr>
          <p:cNvPr id="3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38188" y="1571625"/>
            <a:ext cx="8420100" cy="485775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Então como vamos medir o “sucesso” do agente?</a:t>
            </a:r>
          </a:p>
          <a:p>
            <a:pPr lvl="1" eaLnBrk="1" hangingPunct="1">
              <a:defRPr/>
            </a:pPr>
            <a:r>
              <a:rPr lang="pt-BR" sz="2200" dirty="0" smtClean="0"/>
              <a:t>Usando uma </a:t>
            </a:r>
            <a:r>
              <a:rPr lang="pt-BR" sz="2200" dirty="0" smtClean="0">
                <a:solidFill>
                  <a:srgbClr val="800080"/>
                </a:solidFill>
              </a:rPr>
              <a:t>“medida de desempenho”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Quando o agente é colocado em um ambiente, ele gera uma </a:t>
            </a:r>
            <a:r>
              <a:rPr lang="pt-BR" sz="2000" dirty="0" smtClean="0">
                <a:solidFill>
                  <a:srgbClr val="800080"/>
                </a:solidFill>
              </a:rPr>
              <a:t>seqüência de ações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com base nas suas percepções.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Essa seqüência de ações leva o ambiente a modificar-se passando por uma </a:t>
            </a:r>
            <a:r>
              <a:rPr lang="pt-BR" sz="2000" dirty="0" smtClean="0">
                <a:solidFill>
                  <a:srgbClr val="800080"/>
                </a:solidFill>
              </a:rPr>
              <a:t>seqüência de estados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Se essa </a:t>
            </a:r>
            <a:r>
              <a:rPr lang="pt-BR" sz="2000" dirty="0" smtClean="0">
                <a:solidFill>
                  <a:srgbClr val="800080"/>
                </a:solidFill>
              </a:rPr>
              <a:t>seqüência de estados é “desejável”,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então o agente teve um </a:t>
            </a:r>
            <a:r>
              <a:rPr lang="pt-BR" sz="2000" dirty="0" smtClean="0">
                <a:solidFill>
                  <a:srgbClr val="800080"/>
                </a:solidFill>
              </a:rPr>
              <a:t>bom desempenho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 eaLnBrk="1" hangingPunct="1">
              <a:defRPr/>
            </a:pPr>
            <a:r>
              <a:rPr lang="pt-BR" sz="2400" dirty="0" smtClean="0"/>
              <a:t>Contudo...</a:t>
            </a:r>
          </a:p>
          <a:p>
            <a:pPr lvl="1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Não existe uma medida de sucesso fixa para todos os agentes</a:t>
            </a:r>
          </a:p>
          <a:p>
            <a:pPr lvl="1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Assim sendo, vamos optar por uma medida de performance objetiva, que seja </a:t>
            </a:r>
            <a:r>
              <a:rPr lang="pt-BR" sz="2000" dirty="0" smtClean="0">
                <a:solidFill>
                  <a:srgbClr val="800080"/>
                </a:solidFill>
              </a:rPr>
              <a:t>determinada pelo projetista o agente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 lvl="2" eaLnBrk="1" hangingPunct="1">
              <a:defRPr/>
            </a:pPr>
            <a:endParaRPr lang="pt-BR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pt-BR" sz="2000" dirty="0" smtClean="0">
              <a:solidFill>
                <a:srgbClr val="800080"/>
              </a:solidFill>
            </a:endParaRPr>
          </a:p>
          <a:p>
            <a:pPr lvl="2" eaLnBrk="1" hangingPunct="1">
              <a:lnSpc>
                <a:spcPct val="80000"/>
              </a:lnSpc>
              <a:defRPr/>
            </a:pPr>
            <a:endParaRPr lang="pt-BR" sz="2000" dirty="0" smtClean="0"/>
          </a:p>
          <a:p>
            <a:pPr>
              <a:defRPr/>
            </a:pPr>
            <a:endParaRPr lang="pt-BR" dirty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52AA10-E9AB-4FF8-BBD8-6BAAAD4CFB88}" type="slidenum">
              <a:rPr lang="pt-BR" altLang="pt-BR" smtClean="0"/>
              <a:pPr/>
              <a:t>6</a:t>
            </a:fld>
            <a:endParaRPr lang="pt-BR" altLang="pt-B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7209E8-E0C7-44E6-9B26-0069D6B8307D}" type="slidenum">
              <a:rPr lang="pt-BR" altLang="pt-BR" smtClean="0"/>
              <a:pPr/>
              <a:t>7</a:t>
            </a:fld>
            <a:endParaRPr lang="pt-BR" altLang="pt-BR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z="3200" smtClean="0">
                <a:solidFill>
                  <a:schemeClr val="tx1"/>
                </a:solidFill>
              </a:rPr>
              <a:t>Cuidado... na computação,</a:t>
            </a:r>
            <a:r>
              <a:rPr lang="pt-BR" altLang="pt-BR" sz="3200" smtClean="0"/>
              <a:t> nem todo   agente é inteligente (racional)!</a:t>
            </a:r>
            <a:endParaRPr lang="en-US" altLang="pt-BR" sz="3200" smtClean="0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211388" y="2057400"/>
            <a:ext cx="3198812" cy="3198813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altLang="pt-BR" b="1">
              <a:latin typeface="Arial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374900" y="2873375"/>
            <a:ext cx="1579563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altLang="pt-BR" sz="2000" b="1">
                <a:latin typeface="Arial" charset="0"/>
              </a:rPr>
              <a:t>Inteligência</a:t>
            </a:r>
          </a:p>
          <a:p>
            <a:pPr algn="ctr" defTabSz="762000"/>
            <a:r>
              <a:rPr lang="pt-BR" altLang="pt-BR" sz="2000" b="1">
                <a:latin typeface="Arial" charset="0"/>
              </a:rPr>
              <a:t>Artificial</a:t>
            </a:r>
            <a:endParaRPr lang="en-US" altLang="pt-BR" sz="2000" b="1">
              <a:latin typeface="Arial" charset="0"/>
            </a:endParaRPr>
          </a:p>
        </p:txBody>
      </p: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4040188" y="2058988"/>
            <a:ext cx="3198812" cy="3198812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altLang="pt-BR" b="1">
              <a:latin typeface="Arial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511800" y="2873375"/>
            <a:ext cx="16224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altLang="pt-BR" sz="2000" b="1">
                <a:latin typeface="Arial" charset="0"/>
              </a:rPr>
              <a:t>Engenharia</a:t>
            </a:r>
          </a:p>
          <a:p>
            <a:pPr algn="ctr" defTabSz="762000"/>
            <a:r>
              <a:rPr lang="pt-BR" altLang="pt-BR" sz="2000" b="1">
                <a:latin typeface="Arial" charset="0"/>
              </a:rPr>
              <a:t>de Software</a:t>
            </a:r>
            <a:endParaRPr lang="en-US" altLang="pt-BR" sz="2000" b="1">
              <a:latin typeface="Arial" charset="0"/>
            </a:endParaRPr>
          </a:p>
        </p:txBody>
      </p:sp>
      <p:sp>
        <p:nvSpPr>
          <p:cNvPr id="9224" name="Oval 10"/>
          <p:cNvSpPr>
            <a:spLocks noChangeArrowheads="1"/>
          </p:cNvSpPr>
          <p:nvPr/>
        </p:nvSpPr>
        <p:spPr bwMode="auto">
          <a:xfrm>
            <a:off x="3125788" y="3354388"/>
            <a:ext cx="3198812" cy="3198812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altLang="pt-BR" b="1">
              <a:latin typeface="Arial" charset="0"/>
            </a:endParaRP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3892550" y="5387975"/>
            <a:ext cx="1665288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altLang="pt-BR" sz="2000" b="1">
                <a:latin typeface="Arial" charset="0"/>
              </a:rPr>
              <a:t>Sistemas</a:t>
            </a:r>
          </a:p>
          <a:p>
            <a:pPr algn="ctr" defTabSz="762000"/>
            <a:r>
              <a:rPr lang="pt-BR" altLang="pt-BR" sz="2000" b="1">
                <a:latin typeface="Arial" charset="0"/>
              </a:rPr>
              <a:t>Distribuídos</a:t>
            </a:r>
            <a:endParaRPr lang="en-US" altLang="pt-BR" sz="2000" b="1">
              <a:latin typeface="Arial" charset="0"/>
            </a:endParaRP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4160838" y="3879850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altLang="pt-BR" sz="2000" b="1">
                <a:latin typeface="Arial" charset="0"/>
              </a:rPr>
              <a:t>Agentes</a:t>
            </a:r>
            <a:endParaRPr lang="en-US" altLang="pt-BR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E3A738-A76E-47A2-AFD0-3272EF8CDECC}" type="slidenum">
              <a:rPr lang="pt-BR" altLang="pt-BR" smtClean="0"/>
              <a:pPr/>
              <a:t>8</a:t>
            </a:fld>
            <a:endParaRPr lang="pt-BR" altLang="pt-B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747713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Outras propriedades associadas aos Agentes</a:t>
            </a:r>
          </a:p>
        </p:txBody>
      </p:sp>
      <p:sp>
        <p:nvSpPr>
          <p:cNvPr id="102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5029200"/>
          </a:xfrm>
        </p:spPr>
        <p:txBody>
          <a:bodyPr/>
          <a:lstStyle/>
          <a:p>
            <a:pPr eaLnBrk="1" hangingPunct="1"/>
            <a:r>
              <a:rPr lang="pt-BR" altLang="pt-BR" sz="2000" dirty="0" smtClean="0"/>
              <a:t>Autonomia </a:t>
            </a:r>
            <a:r>
              <a:rPr lang="pt-BR" altLang="pt-BR" sz="2000" dirty="0" smtClean="0">
                <a:solidFill>
                  <a:srgbClr val="800080"/>
                </a:solidFill>
              </a:rPr>
              <a:t>(IA)</a:t>
            </a:r>
          </a:p>
          <a:p>
            <a:pPr lvl="1" eaLnBrk="1" hangingPunct="1"/>
            <a:r>
              <a:rPr lang="pt-BR" altLang="pt-BR" sz="2000" dirty="0" smtClean="0"/>
              <a:t>raciocínio, comportamento guiado por objetivos </a:t>
            </a:r>
          </a:p>
          <a:p>
            <a:pPr lvl="1" eaLnBrk="1" hangingPunct="1"/>
            <a:r>
              <a:rPr lang="pt-BR" altLang="pt-BR" sz="2000" dirty="0" smtClean="0"/>
              <a:t>reatividade</a:t>
            </a:r>
          </a:p>
          <a:p>
            <a:pPr eaLnBrk="1" hangingPunct="1">
              <a:lnSpc>
                <a:spcPct val="140000"/>
              </a:lnSpc>
            </a:pPr>
            <a:r>
              <a:rPr lang="pt-BR" altLang="pt-BR" sz="2000" dirty="0" smtClean="0"/>
              <a:t>Adaptabilidade &amp; aprendizagem </a:t>
            </a:r>
            <a:r>
              <a:rPr lang="pt-BR" altLang="pt-BR" sz="2000" dirty="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altLang="pt-BR" sz="2000" dirty="0" smtClean="0"/>
              <a:t>Comunicação &amp; Cooperação </a:t>
            </a:r>
            <a:r>
              <a:rPr lang="pt-BR" altLang="pt-BR" sz="2000" dirty="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altLang="pt-BR" sz="2000" dirty="0" smtClean="0"/>
              <a:t>Personalidade </a:t>
            </a:r>
            <a:r>
              <a:rPr lang="pt-BR" altLang="pt-BR" sz="2000" dirty="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120000"/>
              </a:spcBef>
            </a:pPr>
            <a:r>
              <a:rPr lang="pt-BR" altLang="pt-BR" sz="2000" dirty="0" smtClean="0"/>
              <a:t>Continuidade temporal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altLang="pt-BR" sz="2000" dirty="0" smtClean="0"/>
              <a:t>Mobilidade</a:t>
            </a:r>
            <a:r>
              <a:rPr lang="pt-BR" altLang="pt-BR" dirty="0" smtClean="0"/>
              <a:t> </a:t>
            </a:r>
          </a:p>
        </p:txBody>
      </p:sp>
      <p:graphicFrame>
        <p:nvGraphicFramePr>
          <p:cNvPr id="10245" name="Object 4"/>
          <p:cNvGraphicFramePr>
            <a:graphicFrameLocks/>
          </p:cNvGraphicFramePr>
          <p:nvPr/>
        </p:nvGraphicFramePr>
        <p:xfrm>
          <a:off x="7124700" y="1371600"/>
          <a:ext cx="571500" cy="1036638"/>
        </p:xfrm>
        <a:graphic>
          <a:graphicData uri="http://schemas.openxmlformats.org/presentationml/2006/ole">
            <p:oleObj spid="_x0000_s10245" name="ClipArt" r:id="rId3" imgW="1266825" imgH="2301875" progId="">
              <p:embed/>
            </p:oleObj>
          </a:graphicData>
        </a:graphic>
      </p:graphicFrame>
      <p:graphicFrame>
        <p:nvGraphicFramePr>
          <p:cNvPr id="10246" name="Object 5"/>
          <p:cNvGraphicFramePr>
            <a:graphicFrameLocks/>
          </p:cNvGraphicFramePr>
          <p:nvPr/>
        </p:nvGraphicFramePr>
        <p:xfrm>
          <a:off x="5168900" y="3789363"/>
          <a:ext cx="1036638" cy="614362"/>
        </p:xfrm>
        <a:graphic>
          <a:graphicData uri="http://schemas.openxmlformats.org/presentationml/2006/ole">
            <p:oleObj spid="_x0000_s10246" name="ClipArt" r:id="rId4" imgW="2301875" imgH="1363663" progId="">
              <p:embed/>
            </p:oleObj>
          </a:graphicData>
        </a:graphic>
      </p:graphicFrame>
      <p:grpSp>
        <p:nvGrpSpPr>
          <p:cNvPr id="10247" name="Group 6"/>
          <p:cNvGrpSpPr>
            <a:grpSpLocks/>
          </p:cNvGrpSpPr>
          <p:nvPr/>
        </p:nvGrpSpPr>
        <p:grpSpPr bwMode="auto">
          <a:xfrm>
            <a:off x="2651968" y="5949280"/>
            <a:ext cx="1004888" cy="738187"/>
            <a:chOff x="1788" y="3416"/>
            <a:chExt cx="633" cy="465"/>
          </a:xfrm>
        </p:grpSpPr>
        <p:grpSp>
          <p:nvGrpSpPr>
            <p:cNvPr id="10251" name="Group 7"/>
            <p:cNvGrpSpPr>
              <a:grpSpLocks/>
            </p:cNvGrpSpPr>
            <p:nvPr/>
          </p:nvGrpSpPr>
          <p:grpSpPr bwMode="auto">
            <a:xfrm>
              <a:off x="1788" y="3509"/>
              <a:ext cx="284" cy="359"/>
              <a:chOff x="1788" y="3509"/>
              <a:chExt cx="284" cy="359"/>
            </a:xfrm>
          </p:grpSpPr>
          <p:grpSp>
            <p:nvGrpSpPr>
              <p:cNvPr id="10253" name="Group 8"/>
              <p:cNvGrpSpPr>
                <a:grpSpLocks/>
              </p:cNvGrpSpPr>
              <p:nvPr/>
            </p:nvGrpSpPr>
            <p:grpSpPr bwMode="auto">
              <a:xfrm>
                <a:off x="1788" y="3509"/>
                <a:ext cx="284" cy="241"/>
                <a:chOff x="1788" y="3509"/>
                <a:chExt cx="284" cy="241"/>
              </a:xfrm>
            </p:grpSpPr>
            <p:sp>
              <p:nvSpPr>
                <p:cNvPr id="10261" name="Freeform 9"/>
                <p:cNvSpPr>
                  <a:spLocks/>
                </p:cNvSpPr>
                <p:nvPr/>
              </p:nvSpPr>
              <p:spPr bwMode="auto">
                <a:xfrm>
                  <a:off x="1904" y="3586"/>
                  <a:ext cx="70" cy="108"/>
                </a:xfrm>
                <a:custGeom>
                  <a:avLst/>
                  <a:gdLst>
                    <a:gd name="T0" fmla="*/ 23 w 70"/>
                    <a:gd name="T1" fmla="*/ 24 h 108"/>
                    <a:gd name="T2" fmla="*/ 35 w 70"/>
                    <a:gd name="T3" fmla="*/ 8 h 108"/>
                    <a:gd name="T4" fmla="*/ 48 w 70"/>
                    <a:gd name="T5" fmla="*/ 0 h 108"/>
                    <a:gd name="T6" fmla="*/ 58 w 70"/>
                    <a:gd name="T7" fmla="*/ 0 h 108"/>
                    <a:gd name="T8" fmla="*/ 67 w 70"/>
                    <a:gd name="T9" fmla="*/ 6 h 108"/>
                    <a:gd name="T10" fmla="*/ 69 w 70"/>
                    <a:gd name="T11" fmla="*/ 13 h 108"/>
                    <a:gd name="T12" fmla="*/ 66 w 70"/>
                    <a:gd name="T13" fmla="*/ 25 h 108"/>
                    <a:gd name="T14" fmla="*/ 58 w 70"/>
                    <a:gd name="T15" fmla="*/ 35 h 108"/>
                    <a:gd name="T16" fmla="*/ 50 w 70"/>
                    <a:gd name="T17" fmla="*/ 50 h 108"/>
                    <a:gd name="T18" fmla="*/ 46 w 70"/>
                    <a:gd name="T19" fmla="*/ 69 h 108"/>
                    <a:gd name="T20" fmla="*/ 43 w 70"/>
                    <a:gd name="T21" fmla="*/ 83 h 108"/>
                    <a:gd name="T22" fmla="*/ 41 w 70"/>
                    <a:gd name="T23" fmla="*/ 94 h 108"/>
                    <a:gd name="T24" fmla="*/ 32 w 70"/>
                    <a:gd name="T25" fmla="*/ 103 h 108"/>
                    <a:gd name="T26" fmla="*/ 19 w 70"/>
                    <a:gd name="T27" fmla="*/ 107 h 108"/>
                    <a:gd name="T28" fmla="*/ 4 w 70"/>
                    <a:gd name="T29" fmla="*/ 102 h 108"/>
                    <a:gd name="T30" fmla="*/ 0 w 70"/>
                    <a:gd name="T31" fmla="*/ 90 h 108"/>
                    <a:gd name="T32" fmla="*/ 1 w 70"/>
                    <a:gd name="T33" fmla="*/ 71 h 108"/>
                    <a:gd name="T34" fmla="*/ 5 w 70"/>
                    <a:gd name="T35" fmla="*/ 52 h 108"/>
                    <a:gd name="T36" fmla="*/ 13 w 70"/>
                    <a:gd name="T37" fmla="*/ 37 h 108"/>
                    <a:gd name="T38" fmla="*/ 23 w 70"/>
                    <a:gd name="T39" fmla="*/ 24 h 108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0"/>
                    <a:gd name="T61" fmla="*/ 0 h 108"/>
                    <a:gd name="T62" fmla="*/ 70 w 70"/>
                    <a:gd name="T63" fmla="*/ 108 h 108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0" h="108">
                      <a:moveTo>
                        <a:pt x="23" y="24"/>
                      </a:moveTo>
                      <a:lnTo>
                        <a:pt x="35" y="8"/>
                      </a:lnTo>
                      <a:lnTo>
                        <a:pt x="48" y="0"/>
                      </a:lnTo>
                      <a:lnTo>
                        <a:pt x="58" y="0"/>
                      </a:lnTo>
                      <a:lnTo>
                        <a:pt x="67" y="6"/>
                      </a:lnTo>
                      <a:lnTo>
                        <a:pt x="69" y="13"/>
                      </a:lnTo>
                      <a:lnTo>
                        <a:pt x="66" y="25"/>
                      </a:lnTo>
                      <a:lnTo>
                        <a:pt x="58" y="35"/>
                      </a:lnTo>
                      <a:lnTo>
                        <a:pt x="50" y="50"/>
                      </a:lnTo>
                      <a:lnTo>
                        <a:pt x="46" y="69"/>
                      </a:lnTo>
                      <a:lnTo>
                        <a:pt x="43" y="83"/>
                      </a:lnTo>
                      <a:lnTo>
                        <a:pt x="41" y="94"/>
                      </a:lnTo>
                      <a:lnTo>
                        <a:pt x="32" y="103"/>
                      </a:lnTo>
                      <a:lnTo>
                        <a:pt x="19" y="107"/>
                      </a:lnTo>
                      <a:lnTo>
                        <a:pt x="4" y="102"/>
                      </a:lnTo>
                      <a:lnTo>
                        <a:pt x="0" y="90"/>
                      </a:lnTo>
                      <a:lnTo>
                        <a:pt x="1" y="71"/>
                      </a:lnTo>
                      <a:lnTo>
                        <a:pt x="5" y="52"/>
                      </a:lnTo>
                      <a:lnTo>
                        <a:pt x="13" y="37"/>
                      </a:lnTo>
                      <a:lnTo>
                        <a:pt x="23" y="24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2" name="Freeform 10"/>
                <p:cNvSpPr>
                  <a:spLocks/>
                </p:cNvSpPr>
                <p:nvPr/>
              </p:nvSpPr>
              <p:spPr bwMode="auto">
                <a:xfrm>
                  <a:off x="1860" y="3576"/>
                  <a:ext cx="91" cy="86"/>
                </a:xfrm>
                <a:custGeom>
                  <a:avLst/>
                  <a:gdLst>
                    <a:gd name="T0" fmla="*/ 62 w 91"/>
                    <a:gd name="T1" fmla="*/ 6 h 86"/>
                    <a:gd name="T2" fmla="*/ 87 w 91"/>
                    <a:gd name="T3" fmla="*/ 8 h 86"/>
                    <a:gd name="T4" fmla="*/ 90 w 91"/>
                    <a:gd name="T5" fmla="*/ 13 h 86"/>
                    <a:gd name="T6" fmla="*/ 85 w 91"/>
                    <a:gd name="T7" fmla="*/ 20 h 86"/>
                    <a:gd name="T8" fmla="*/ 72 w 91"/>
                    <a:gd name="T9" fmla="*/ 21 h 86"/>
                    <a:gd name="T10" fmla="*/ 49 w 91"/>
                    <a:gd name="T11" fmla="*/ 15 h 86"/>
                    <a:gd name="T12" fmla="*/ 32 w 91"/>
                    <a:gd name="T13" fmla="*/ 9 h 86"/>
                    <a:gd name="T14" fmla="*/ 20 w 91"/>
                    <a:gd name="T15" fmla="*/ 9 h 86"/>
                    <a:gd name="T16" fmla="*/ 13 w 91"/>
                    <a:gd name="T17" fmla="*/ 23 h 86"/>
                    <a:gd name="T18" fmla="*/ 12 w 91"/>
                    <a:gd name="T19" fmla="*/ 38 h 86"/>
                    <a:gd name="T20" fmla="*/ 14 w 91"/>
                    <a:gd name="T21" fmla="*/ 59 h 86"/>
                    <a:gd name="T22" fmla="*/ 20 w 91"/>
                    <a:gd name="T23" fmla="*/ 67 h 86"/>
                    <a:gd name="T24" fmla="*/ 25 w 91"/>
                    <a:gd name="T25" fmla="*/ 70 h 86"/>
                    <a:gd name="T26" fmla="*/ 23 w 91"/>
                    <a:gd name="T27" fmla="*/ 78 h 86"/>
                    <a:gd name="T28" fmla="*/ 8 w 91"/>
                    <a:gd name="T29" fmla="*/ 85 h 86"/>
                    <a:gd name="T30" fmla="*/ 0 w 91"/>
                    <a:gd name="T31" fmla="*/ 81 h 86"/>
                    <a:gd name="T32" fmla="*/ 1 w 91"/>
                    <a:gd name="T33" fmla="*/ 62 h 86"/>
                    <a:gd name="T34" fmla="*/ 3 w 91"/>
                    <a:gd name="T35" fmla="*/ 56 h 86"/>
                    <a:gd name="T36" fmla="*/ 4 w 91"/>
                    <a:gd name="T37" fmla="*/ 31 h 86"/>
                    <a:gd name="T38" fmla="*/ 7 w 91"/>
                    <a:gd name="T39" fmla="*/ 12 h 86"/>
                    <a:gd name="T40" fmla="*/ 16 w 91"/>
                    <a:gd name="T41" fmla="*/ 2 h 86"/>
                    <a:gd name="T42" fmla="*/ 26 w 91"/>
                    <a:gd name="T43" fmla="*/ 0 h 86"/>
                    <a:gd name="T44" fmla="*/ 41 w 91"/>
                    <a:gd name="T45" fmla="*/ 3 h 86"/>
                    <a:gd name="T46" fmla="*/ 53 w 91"/>
                    <a:gd name="T47" fmla="*/ 6 h 86"/>
                    <a:gd name="T48" fmla="*/ 62 w 91"/>
                    <a:gd name="T49" fmla="*/ 6 h 8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1"/>
                    <a:gd name="T76" fmla="*/ 0 h 86"/>
                    <a:gd name="T77" fmla="*/ 91 w 91"/>
                    <a:gd name="T78" fmla="*/ 86 h 8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1" h="86">
                      <a:moveTo>
                        <a:pt x="62" y="6"/>
                      </a:moveTo>
                      <a:lnTo>
                        <a:pt x="87" y="8"/>
                      </a:lnTo>
                      <a:lnTo>
                        <a:pt x="90" y="13"/>
                      </a:lnTo>
                      <a:lnTo>
                        <a:pt x="85" y="20"/>
                      </a:lnTo>
                      <a:lnTo>
                        <a:pt x="72" y="21"/>
                      </a:lnTo>
                      <a:lnTo>
                        <a:pt x="49" y="15"/>
                      </a:lnTo>
                      <a:lnTo>
                        <a:pt x="32" y="9"/>
                      </a:lnTo>
                      <a:lnTo>
                        <a:pt x="20" y="9"/>
                      </a:lnTo>
                      <a:lnTo>
                        <a:pt x="13" y="23"/>
                      </a:lnTo>
                      <a:lnTo>
                        <a:pt x="12" y="38"/>
                      </a:lnTo>
                      <a:lnTo>
                        <a:pt x="14" y="59"/>
                      </a:lnTo>
                      <a:lnTo>
                        <a:pt x="20" y="67"/>
                      </a:lnTo>
                      <a:lnTo>
                        <a:pt x="25" y="70"/>
                      </a:lnTo>
                      <a:lnTo>
                        <a:pt x="23" y="78"/>
                      </a:lnTo>
                      <a:lnTo>
                        <a:pt x="8" y="85"/>
                      </a:lnTo>
                      <a:lnTo>
                        <a:pt x="0" y="81"/>
                      </a:lnTo>
                      <a:lnTo>
                        <a:pt x="1" y="62"/>
                      </a:lnTo>
                      <a:lnTo>
                        <a:pt x="3" y="56"/>
                      </a:lnTo>
                      <a:lnTo>
                        <a:pt x="4" y="31"/>
                      </a:lnTo>
                      <a:lnTo>
                        <a:pt x="7" y="12"/>
                      </a:lnTo>
                      <a:lnTo>
                        <a:pt x="16" y="2"/>
                      </a:lnTo>
                      <a:lnTo>
                        <a:pt x="26" y="0"/>
                      </a:lnTo>
                      <a:lnTo>
                        <a:pt x="41" y="3"/>
                      </a:lnTo>
                      <a:lnTo>
                        <a:pt x="53" y="6"/>
                      </a:lnTo>
                      <a:lnTo>
                        <a:pt x="62" y="6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3" name="Freeform 11"/>
                <p:cNvSpPr>
                  <a:spLocks/>
                </p:cNvSpPr>
                <p:nvPr/>
              </p:nvSpPr>
              <p:spPr bwMode="auto">
                <a:xfrm>
                  <a:off x="1959" y="3598"/>
                  <a:ext cx="92" cy="66"/>
                </a:xfrm>
                <a:custGeom>
                  <a:avLst/>
                  <a:gdLst>
                    <a:gd name="T0" fmla="*/ 3 w 92"/>
                    <a:gd name="T1" fmla="*/ 2 h 66"/>
                    <a:gd name="T2" fmla="*/ 12 w 92"/>
                    <a:gd name="T3" fmla="*/ 0 h 66"/>
                    <a:gd name="T4" fmla="*/ 15 w 92"/>
                    <a:gd name="T5" fmla="*/ 5 h 66"/>
                    <a:gd name="T6" fmla="*/ 14 w 92"/>
                    <a:gd name="T7" fmla="*/ 17 h 66"/>
                    <a:gd name="T8" fmla="*/ 12 w 92"/>
                    <a:gd name="T9" fmla="*/ 29 h 66"/>
                    <a:gd name="T10" fmla="*/ 14 w 92"/>
                    <a:gd name="T11" fmla="*/ 38 h 66"/>
                    <a:gd name="T12" fmla="*/ 20 w 92"/>
                    <a:gd name="T13" fmla="*/ 49 h 66"/>
                    <a:gd name="T14" fmla="*/ 28 w 92"/>
                    <a:gd name="T15" fmla="*/ 56 h 66"/>
                    <a:gd name="T16" fmla="*/ 33 w 92"/>
                    <a:gd name="T17" fmla="*/ 55 h 66"/>
                    <a:gd name="T18" fmla="*/ 54 w 92"/>
                    <a:gd name="T19" fmla="*/ 37 h 66"/>
                    <a:gd name="T20" fmla="*/ 68 w 92"/>
                    <a:gd name="T21" fmla="*/ 23 h 66"/>
                    <a:gd name="T22" fmla="*/ 79 w 92"/>
                    <a:gd name="T23" fmla="*/ 13 h 66"/>
                    <a:gd name="T24" fmla="*/ 88 w 92"/>
                    <a:gd name="T25" fmla="*/ 13 h 66"/>
                    <a:gd name="T26" fmla="*/ 91 w 92"/>
                    <a:gd name="T27" fmla="*/ 22 h 66"/>
                    <a:gd name="T28" fmla="*/ 84 w 92"/>
                    <a:gd name="T29" fmla="*/ 41 h 66"/>
                    <a:gd name="T30" fmla="*/ 80 w 92"/>
                    <a:gd name="T31" fmla="*/ 45 h 66"/>
                    <a:gd name="T32" fmla="*/ 73 w 92"/>
                    <a:gd name="T33" fmla="*/ 47 h 66"/>
                    <a:gd name="T34" fmla="*/ 68 w 92"/>
                    <a:gd name="T35" fmla="*/ 43 h 66"/>
                    <a:gd name="T36" fmla="*/ 68 w 92"/>
                    <a:gd name="T37" fmla="*/ 34 h 66"/>
                    <a:gd name="T38" fmla="*/ 58 w 92"/>
                    <a:gd name="T39" fmla="*/ 41 h 66"/>
                    <a:gd name="T40" fmla="*/ 41 w 92"/>
                    <a:gd name="T41" fmla="*/ 56 h 66"/>
                    <a:gd name="T42" fmla="*/ 33 w 92"/>
                    <a:gd name="T43" fmla="*/ 62 h 66"/>
                    <a:gd name="T44" fmla="*/ 27 w 92"/>
                    <a:gd name="T45" fmla="*/ 65 h 66"/>
                    <a:gd name="T46" fmla="*/ 23 w 92"/>
                    <a:gd name="T47" fmla="*/ 64 h 66"/>
                    <a:gd name="T48" fmla="*/ 18 w 92"/>
                    <a:gd name="T49" fmla="*/ 61 h 66"/>
                    <a:gd name="T50" fmla="*/ 9 w 92"/>
                    <a:gd name="T51" fmla="*/ 45 h 66"/>
                    <a:gd name="T52" fmla="*/ 5 w 92"/>
                    <a:gd name="T53" fmla="*/ 35 h 66"/>
                    <a:gd name="T54" fmla="*/ 2 w 92"/>
                    <a:gd name="T55" fmla="*/ 24 h 66"/>
                    <a:gd name="T56" fmla="*/ 0 w 92"/>
                    <a:gd name="T57" fmla="*/ 13 h 66"/>
                    <a:gd name="T58" fmla="*/ 0 w 92"/>
                    <a:gd name="T59" fmla="*/ 7 h 66"/>
                    <a:gd name="T60" fmla="*/ 3 w 92"/>
                    <a:gd name="T61" fmla="*/ 2 h 6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92"/>
                    <a:gd name="T94" fmla="*/ 0 h 66"/>
                    <a:gd name="T95" fmla="*/ 92 w 92"/>
                    <a:gd name="T96" fmla="*/ 66 h 6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92" h="66">
                      <a:moveTo>
                        <a:pt x="3" y="2"/>
                      </a:moveTo>
                      <a:lnTo>
                        <a:pt x="12" y="0"/>
                      </a:lnTo>
                      <a:lnTo>
                        <a:pt x="15" y="5"/>
                      </a:lnTo>
                      <a:lnTo>
                        <a:pt x="14" y="17"/>
                      </a:lnTo>
                      <a:lnTo>
                        <a:pt x="12" y="29"/>
                      </a:lnTo>
                      <a:lnTo>
                        <a:pt x="14" y="38"/>
                      </a:lnTo>
                      <a:lnTo>
                        <a:pt x="20" y="49"/>
                      </a:lnTo>
                      <a:lnTo>
                        <a:pt x="28" y="56"/>
                      </a:lnTo>
                      <a:lnTo>
                        <a:pt x="33" y="55"/>
                      </a:lnTo>
                      <a:lnTo>
                        <a:pt x="54" y="37"/>
                      </a:lnTo>
                      <a:lnTo>
                        <a:pt x="68" y="23"/>
                      </a:lnTo>
                      <a:lnTo>
                        <a:pt x="79" y="13"/>
                      </a:lnTo>
                      <a:lnTo>
                        <a:pt x="88" y="13"/>
                      </a:lnTo>
                      <a:lnTo>
                        <a:pt x="91" y="22"/>
                      </a:lnTo>
                      <a:lnTo>
                        <a:pt x="84" y="41"/>
                      </a:lnTo>
                      <a:lnTo>
                        <a:pt x="80" y="45"/>
                      </a:lnTo>
                      <a:lnTo>
                        <a:pt x="73" y="47"/>
                      </a:lnTo>
                      <a:lnTo>
                        <a:pt x="68" y="43"/>
                      </a:lnTo>
                      <a:lnTo>
                        <a:pt x="68" y="34"/>
                      </a:lnTo>
                      <a:lnTo>
                        <a:pt x="58" y="41"/>
                      </a:lnTo>
                      <a:lnTo>
                        <a:pt x="41" y="56"/>
                      </a:lnTo>
                      <a:lnTo>
                        <a:pt x="33" y="62"/>
                      </a:lnTo>
                      <a:lnTo>
                        <a:pt x="27" y="65"/>
                      </a:lnTo>
                      <a:lnTo>
                        <a:pt x="23" y="64"/>
                      </a:lnTo>
                      <a:lnTo>
                        <a:pt x="18" y="61"/>
                      </a:lnTo>
                      <a:lnTo>
                        <a:pt x="9" y="45"/>
                      </a:lnTo>
                      <a:lnTo>
                        <a:pt x="5" y="35"/>
                      </a:lnTo>
                      <a:lnTo>
                        <a:pt x="2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4" name="Freeform 12"/>
                <p:cNvSpPr>
                  <a:spLocks/>
                </p:cNvSpPr>
                <p:nvPr/>
              </p:nvSpPr>
              <p:spPr bwMode="auto">
                <a:xfrm>
                  <a:off x="1914" y="3667"/>
                  <a:ext cx="158" cy="83"/>
                </a:xfrm>
                <a:custGeom>
                  <a:avLst/>
                  <a:gdLst>
                    <a:gd name="T0" fmla="*/ 0 w 158"/>
                    <a:gd name="T1" fmla="*/ 2 h 83"/>
                    <a:gd name="T2" fmla="*/ 0 w 158"/>
                    <a:gd name="T3" fmla="*/ 16 h 83"/>
                    <a:gd name="T4" fmla="*/ 10 w 158"/>
                    <a:gd name="T5" fmla="*/ 25 h 83"/>
                    <a:gd name="T6" fmla="*/ 31 w 158"/>
                    <a:gd name="T7" fmla="*/ 27 h 83"/>
                    <a:gd name="T8" fmla="*/ 53 w 158"/>
                    <a:gd name="T9" fmla="*/ 26 h 83"/>
                    <a:gd name="T10" fmla="*/ 68 w 158"/>
                    <a:gd name="T11" fmla="*/ 20 h 83"/>
                    <a:gd name="T12" fmla="*/ 81 w 158"/>
                    <a:gd name="T13" fmla="*/ 13 h 83"/>
                    <a:gd name="T14" fmla="*/ 89 w 158"/>
                    <a:gd name="T15" fmla="*/ 11 h 83"/>
                    <a:gd name="T16" fmla="*/ 92 w 158"/>
                    <a:gd name="T17" fmla="*/ 14 h 83"/>
                    <a:gd name="T18" fmla="*/ 92 w 158"/>
                    <a:gd name="T19" fmla="*/ 27 h 83"/>
                    <a:gd name="T20" fmla="*/ 95 w 158"/>
                    <a:gd name="T21" fmla="*/ 55 h 83"/>
                    <a:gd name="T22" fmla="*/ 101 w 158"/>
                    <a:gd name="T23" fmla="*/ 74 h 83"/>
                    <a:gd name="T24" fmla="*/ 113 w 158"/>
                    <a:gd name="T25" fmla="*/ 82 h 83"/>
                    <a:gd name="T26" fmla="*/ 119 w 158"/>
                    <a:gd name="T27" fmla="*/ 77 h 83"/>
                    <a:gd name="T28" fmla="*/ 131 w 158"/>
                    <a:gd name="T29" fmla="*/ 64 h 83"/>
                    <a:gd name="T30" fmla="*/ 150 w 158"/>
                    <a:gd name="T31" fmla="*/ 52 h 83"/>
                    <a:gd name="T32" fmla="*/ 157 w 158"/>
                    <a:gd name="T33" fmla="*/ 46 h 83"/>
                    <a:gd name="T34" fmla="*/ 155 w 158"/>
                    <a:gd name="T35" fmla="*/ 40 h 83"/>
                    <a:gd name="T36" fmla="*/ 147 w 158"/>
                    <a:gd name="T37" fmla="*/ 43 h 83"/>
                    <a:gd name="T38" fmla="*/ 137 w 158"/>
                    <a:gd name="T39" fmla="*/ 53 h 83"/>
                    <a:gd name="T40" fmla="*/ 117 w 158"/>
                    <a:gd name="T41" fmla="*/ 67 h 83"/>
                    <a:gd name="T42" fmla="*/ 115 w 158"/>
                    <a:gd name="T43" fmla="*/ 72 h 83"/>
                    <a:gd name="T44" fmla="*/ 109 w 158"/>
                    <a:gd name="T45" fmla="*/ 69 h 83"/>
                    <a:gd name="T46" fmla="*/ 102 w 158"/>
                    <a:gd name="T47" fmla="*/ 49 h 83"/>
                    <a:gd name="T48" fmla="*/ 102 w 158"/>
                    <a:gd name="T49" fmla="*/ 26 h 83"/>
                    <a:gd name="T50" fmla="*/ 101 w 158"/>
                    <a:gd name="T51" fmla="*/ 8 h 83"/>
                    <a:gd name="T52" fmla="*/ 95 w 158"/>
                    <a:gd name="T53" fmla="*/ 2 h 83"/>
                    <a:gd name="T54" fmla="*/ 88 w 158"/>
                    <a:gd name="T55" fmla="*/ 0 h 83"/>
                    <a:gd name="T56" fmla="*/ 79 w 158"/>
                    <a:gd name="T57" fmla="*/ 4 h 83"/>
                    <a:gd name="T58" fmla="*/ 55 w 158"/>
                    <a:gd name="T59" fmla="*/ 8 h 83"/>
                    <a:gd name="T60" fmla="*/ 34 w 158"/>
                    <a:gd name="T61" fmla="*/ 9 h 83"/>
                    <a:gd name="T62" fmla="*/ 16 w 158"/>
                    <a:gd name="T63" fmla="*/ 5 h 83"/>
                    <a:gd name="T64" fmla="*/ 8 w 158"/>
                    <a:gd name="T65" fmla="*/ 2 h 83"/>
                    <a:gd name="T66" fmla="*/ 0 w 158"/>
                    <a:gd name="T67" fmla="*/ 2 h 8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58"/>
                    <a:gd name="T103" fmla="*/ 0 h 83"/>
                    <a:gd name="T104" fmla="*/ 158 w 158"/>
                    <a:gd name="T105" fmla="*/ 83 h 8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58" h="83">
                      <a:moveTo>
                        <a:pt x="0" y="2"/>
                      </a:moveTo>
                      <a:lnTo>
                        <a:pt x="0" y="16"/>
                      </a:lnTo>
                      <a:lnTo>
                        <a:pt x="10" y="25"/>
                      </a:lnTo>
                      <a:lnTo>
                        <a:pt x="31" y="27"/>
                      </a:lnTo>
                      <a:lnTo>
                        <a:pt x="53" y="26"/>
                      </a:lnTo>
                      <a:lnTo>
                        <a:pt x="68" y="20"/>
                      </a:lnTo>
                      <a:lnTo>
                        <a:pt x="81" y="13"/>
                      </a:lnTo>
                      <a:lnTo>
                        <a:pt x="89" y="11"/>
                      </a:lnTo>
                      <a:lnTo>
                        <a:pt x="92" y="14"/>
                      </a:lnTo>
                      <a:lnTo>
                        <a:pt x="92" y="27"/>
                      </a:lnTo>
                      <a:lnTo>
                        <a:pt x="95" y="55"/>
                      </a:lnTo>
                      <a:lnTo>
                        <a:pt x="101" y="74"/>
                      </a:lnTo>
                      <a:lnTo>
                        <a:pt x="113" y="82"/>
                      </a:lnTo>
                      <a:lnTo>
                        <a:pt x="119" y="77"/>
                      </a:lnTo>
                      <a:lnTo>
                        <a:pt x="131" y="64"/>
                      </a:lnTo>
                      <a:lnTo>
                        <a:pt x="150" y="52"/>
                      </a:lnTo>
                      <a:lnTo>
                        <a:pt x="157" y="46"/>
                      </a:lnTo>
                      <a:lnTo>
                        <a:pt x="155" y="40"/>
                      </a:lnTo>
                      <a:lnTo>
                        <a:pt x="147" y="43"/>
                      </a:lnTo>
                      <a:lnTo>
                        <a:pt x="137" y="53"/>
                      </a:lnTo>
                      <a:lnTo>
                        <a:pt x="117" y="67"/>
                      </a:lnTo>
                      <a:lnTo>
                        <a:pt x="115" y="72"/>
                      </a:lnTo>
                      <a:lnTo>
                        <a:pt x="109" y="69"/>
                      </a:lnTo>
                      <a:lnTo>
                        <a:pt x="102" y="49"/>
                      </a:lnTo>
                      <a:lnTo>
                        <a:pt x="102" y="26"/>
                      </a:lnTo>
                      <a:lnTo>
                        <a:pt x="101" y="8"/>
                      </a:lnTo>
                      <a:lnTo>
                        <a:pt x="95" y="2"/>
                      </a:lnTo>
                      <a:lnTo>
                        <a:pt x="88" y="0"/>
                      </a:lnTo>
                      <a:lnTo>
                        <a:pt x="79" y="4"/>
                      </a:lnTo>
                      <a:lnTo>
                        <a:pt x="55" y="8"/>
                      </a:lnTo>
                      <a:lnTo>
                        <a:pt x="34" y="9"/>
                      </a:lnTo>
                      <a:lnTo>
                        <a:pt x="16" y="5"/>
                      </a:lnTo>
                      <a:lnTo>
                        <a:pt x="8" y="2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5" name="Freeform 13"/>
                <p:cNvSpPr>
                  <a:spLocks/>
                </p:cNvSpPr>
                <p:nvPr/>
              </p:nvSpPr>
              <p:spPr bwMode="auto">
                <a:xfrm>
                  <a:off x="1788" y="3645"/>
                  <a:ext cx="144" cy="87"/>
                </a:xfrm>
                <a:custGeom>
                  <a:avLst/>
                  <a:gdLst>
                    <a:gd name="T0" fmla="*/ 112 w 144"/>
                    <a:gd name="T1" fmla="*/ 58 h 87"/>
                    <a:gd name="T2" fmla="*/ 122 w 144"/>
                    <a:gd name="T3" fmla="*/ 33 h 87"/>
                    <a:gd name="T4" fmla="*/ 133 w 144"/>
                    <a:gd name="T5" fmla="*/ 20 h 87"/>
                    <a:gd name="T6" fmla="*/ 143 w 144"/>
                    <a:gd name="T7" fmla="*/ 23 h 87"/>
                    <a:gd name="T8" fmla="*/ 143 w 144"/>
                    <a:gd name="T9" fmla="*/ 38 h 87"/>
                    <a:gd name="T10" fmla="*/ 130 w 144"/>
                    <a:gd name="T11" fmla="*/ 58 h 87"/>
                    <a:gd name="T12" fmla="*/ 116 w 144"/>
                    <a:gd name="T13" fmla="*/ 79 h 87"/>
                    <a:gd name="T14" fmla="*/ 108 w 144"/>
                    <a:gd name="T15" fmla="*/ 84 h 87"/>
                    <a:gd name="T16" fmla="*/ 97 w 144"/>
                    <a:gd name="T17" fmla="*/ 86 h 87"/>
                    <a:gd name="T18" fmla="*/ 89 w 144"/>
                    <a:gd name="T19" fmla="*/ 85 h 87"/>
                    <a:gd name="T20" fmla="*/ 81 w 144"/>
                    <a:gd name="T21" fmla="*/ 80 h 87"/>
                    <a:gd name="T22" fmla="*/ 70 w 144"/>
                    <a:gd name="T23" fmla="*/ 69 h 87"/>
                    <a:gd name="T24" fmla="*/ 58 w 144"/>
                    <a:gd name="T25" fmla="*/ 49 h 87"/>
                    <a:gd name="T26" fmla="*/ 46 w 144"/>
                    <a:gd name="T27" fmla="*/ 30 h 87"/>
                    <a:gd name="T28" fmla="*/ 40 w 144"/>
                    <a:gd name="T29" fmla="*/ 16 h 87"/>
                    <a:gd name="T30" fmla="*/ 37 w 144"/>
                    <a:gd name="T31" fmla="*/ 16 h 87"/>
                    <a:gd name="T32" fmla="*/ 31 w 144"/>
                    <a:gd name="T33" fmla="*/ 29 h 87"/>
                    <a:gd name="T34" fmla="*/ 20 w 144"/>
                    <a:gd name="T35" fmla="*/ 38 h 87"/>
                    <a:gd name="T36" fmla="*/ 11 w 144"/>
                    <a:gd name="T37" fmla="*/ 44 h 87"/>
                    <a:gd name="T38" fmla="*/ 2 w 144"/>
                    <a:gd name="T39" fmla="*/ 44 h 87"/>
                    <a:gd name="T40" fmla="*/ 0 w 144"/>
                    <a:gd name="T41" fmla="*/ 41 h 87"/>
                    <a:gd name="T42" fmla="*/ 2 w 144"/>
                    <a:gd name="T43" fmla="*/ 38 h 87"/>
                    <a:gd name="T44" fmla="*/ 11 w 144"/>
                    <a:gd name="T45" fmla="*/ 36 h 87"/>
                    <a:gd name="T46" fmla="*/ 23 w 144"/>
                    <a:gd name="T47" fmla="*/ 26 h 87"/>
                    <a:gd name="T48" fmla="*/ 30 w 144"/>
                    <a:gd name="T49" fmla="*/ 14 h 87"/>
                    <a:gd name="T50" fmla="*/ 35 w 144"/>
                    <a:gd name="T51" fmla="*/ 3 h 87"/>
                    <a:gd name="T52" fmla="*/ 39 w 144"/>
                    <a:gd name="T53" fmla="*/ 0 h 87"/>
                    <a:gd name="T54" fmla="*/ 46 w 144"/>
                    <a:gd name="T55" fmla="*/ 0 h 87"/>
                    <a:gd name="T56" fmla="*/ 48 w 144"/>
                    <a:gd name="T57" fmla="*/ 8 h 87"/>
                    <a:gd name="T58" fmla="*/ 51 w 144"/>
                    <a:gd name="T59" fmla="*/ 21 h 87"/>
                    <a:gd name="T60" fmla="*/ 55 w 144"/>
                    <a:gd name="T61" fmla="*/ 33 h 87"/>
                    <a:gd name="T62" fmla="*/ 65 w 144"/>
                    <a:gd name="T63" fmla="*/ 46 h 87"/>
                    <a:gd name="T64" fmla="*/ 74 w 144"/>
                    <a:gd name="T65" fmla="*/ 58 h 87"/>
                    <a:gd name="T66" fmla="*/ 84 w 144"/>
                    <a:gd name="T67" fmla="*/ 70 h 87"/>
                    <a:gd name="T68" fmla="*/ 94 w 144"/>
                    <a:gd name="T69" fmla="*/ 77 h 87"/>
                    <a:gd name="T70" fmla="*/ 101 w 144"/>
                    <a:gd name="T71" fmla="*/ 78 h 87"/>
                    <a:gd name="T72" fmla="*/ 106 w 144"/>
                    <a:gd name="T73" fmla="*/ 75 h 87"/>
                    <a:gd name="T74" fmla="*/ 112 w 144"/>
                    <a:gd name="T75" fmla="*/ 58 h 8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44"/>
                    <a:gd name="T115" fmla="*/ 0 h 87"/>
                    <a:gd name="T116" fmla="*/ 144 w 144"/>
                    <a:gd name="T117" fmla="*/ 87 h 8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44" h="87">
                      <a:moveTo>
                        <a:pt x="112" y="58"/>
                      </a:moveTo>
                      <a:lnTo>
                        <a:pt x="122" y="33"/>
                      </a:lnTo>
                      <a:lnTo>
                        <a:pt x="133" y="20"/>
                      </a:lnTo>
                      <a:lnTo>
                        <a:pt x="143" y="23"/>
                      </a:lnTo>
                      <a:lnTo>
                        <a:pt x="143" y="38"/>
                      </a:lnTo>
                      <a:lnTo>
                        <a:pt x="130" y="58"/>
                      </a:lnTo>
                      <a:lnTo>
                        <a:pt x="116" y="79"/>
                      </a:lnTo>
                      <a:lnTo>
                        <a:pt x="108" y="84"/>
                      </a:lnTo>
                      <a:lnTo>
                        <a:pt x="97" y="86"/>
                      </a:lnTo>
                      <a:lnTo>
                        <a:pt x="89" y="85"/>
                      </a:lnTo>
                      <a:lnTo>
                        <a:pt x="81" y="80"/>
                      </a:lnTo>
                      <a:lnTo>
                        <a:pt x="70" y="69"/>
                      </a:lnTo>
                      <a:lnTo>
                        <a:pt x="58" y="49"/>
                      </a:lnTo>
                      <a:lnTo>
                        <a:pt x="46" y="30"/>
                      </a:lnTo>
                      <a:lnTo>
                        <a:pt x="40" y="16"/>
                      </a:lnTo>
                      <a:lnTo>
                        <a:pt x="37" y="16"/>
                      </a:lnTo>
                      <a:lnTo>
                        <a:pt x="31" y="29"/>
                      </a:lnTo>
                      <a:lnTo>
                        <a:pt x="20" y="38"/>
                      </a:lnTo>
                      <a:lnTo>
                        <a:pt x="11" y="44"/>
                      </a:lnTo>
                      <a:lnTo>
                        <a:pt x="2" y="44"/>
                      </a:lnTo>
                      <a:lnTo>
                        <a:pt x="0" y="41"/>
                      </a:lnTo>
                      <a:lnTo>
                        <a:pt x="2" y="38"/>
                      </a:lnTo>
                      <a:lnTo>
                        <a:pt x="11" y="36"/>
                      </a:lnTo>
                      <a:lnTo>
                        <a:pt x="23" y="26"/>
                      </a:lnTo>
                      <a:lnTo>
                        <a:pt x="30" y="14"/>
                      </a:lnTo>
                      <a:lnTo>
                        <a:pt x="35" y="3"/>
                      </a:lnTo>
                      <a:lnTo>
                        <a:pt x="39" y="0"/>
                      </a:lnTo>
                      <a:lnTo>
                        <a:pt x="46" y="0"/>
                      </a:lnTo>
                      <a:lnTo>
                        <a:pt x="48" y="8"/>
                      </a:lnTo>
                      <a:lnTo>
                        <a:pt x="51" y="21"/>
                      </a:lnTo>
                      <a:lnTo>
                        <a:pt x="55" y="33"/>
                      </a:lnTo>
                      <a:lnTo>
                        <a:pt x="65" y="46"/>
                      </a:lnTo>
                      <a:lnTo>
                        <a:pt x="74" y="58"/>
                      </a:lnTo>
                      <a:lnTo>
                        <a:pt x="84" y="70"/>
                      </a:lnTo>
                      <a:lnTo>
                        <a:pt x="94" y="77"/>
                      </a:lnTo>
                      <a:lnTo>
                        <a:pt x="101" y="78"/>
                      </a:lnTo>
                      <a:lnTo>
                        <a:pt x="106" y="75"/>
                      </a:lnTo>
                      <a:lnTo>
                        <a:pt x="112" y="58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6" name="Freeform 14"/>
                <p:cNvSpPr>
                  <a:spLocks/>
                </p:cNvSpPr>
                <p:nvPr/>
              </p:nvSpPr>
              <p:spPr bwMode="auto">
                <a:xfrm>
                  <a:off x="1929" y="3509"/>
                  <a:ext cx="77" cy="75"/>
                </a:xfrm>
                <a:custGeom>
                  <a:avLst/>
                  <a:gdLst>
                    <a:gd name="T0" fmla="*/ 28 w 77"/>
                    <a:gd name="T1" fmla="*/ 22 h 75"/>
                    <a:gd name="T2" fmla="*/ 37 w 77"/>
                    <a:gd name="T3" fmla="*/ 8 h 75"/>
                    <a:gd name="T4" fmla="*/ 45 w 77"/>
                    <a:gd name="T5" fmla="*/ 3 h 75"/>
                    <a:gd name="T6" fmla="*/ 59 w 77"/>
                    <a:gd name="T7" fmla="*/ 0 h 75"/>
                    <a:gd name="T8" fmla="*/ 70 w 77"/>
                    <a:gd name="T9" fmla="*/ 4 h 75"/>
                    <a:gd name="T10" fmla="*/ 74 w 77"/>
                    <a:gd name="T11" fmla="*/ 10 h 75"/>
                    <a:gd name="T12" fmla="*/ 76 w 77"/>
                    <a:gd name="T13" fmla="*/ 18 h 75"/>
                    <a:gd name="T14" fmla="*/ 76 w 77"/>
                    <a:gd name="T15" fmla="*/ 30 h 75"/>
                    <a:gd name="T16" fmla="*/ 73 w 77"/>
                    <a:gd name="T17" fmla="*/ 49 h 75"/>
                    <a:gd name="T18" fmla="*/ 64 w 77"/>
                    <a:gd name="T19" fmla="*/ 64 h 75"/>
                    <a:gd name="T20" fmla="*/ 54 w 77"/>
                    <a:gd name="T21" fmla="*/ 72 h 75"/>
                    <a:gd name="T22" fmla="*/ 41 w 77"/>
                    <a:gd name="T23" fmla="*/ 74 h 75"/>
                    <a:gd name="T24" fmla="*/ 33 w 77"/>
                    <a:gd name="T25" fmla="*/ 72 h 75"/>
                    <a:gd name="T26" fmla="*/ 28 w 77"/>
                    <a:gd name="T27" fmla="*/ 63 h 75"/>
                    <a:gd name="T28" fmla="*/ 26 w 77"/>
                    <a:gd name="T29" fmla="*/ 48 h 75"/>
                    <a:gd name="T30" fmla="*/ 26 w 77"/>
                    <a:gd name="T31" fmla="*/ 32 h 75"/>
                    <a:gd name="T32" fmla="*/ 0 w 77"/>
                    <a:gd name="T33" fmla="*/ 33 h 75"/>
                    <a:gd name="T34" fmla="*/ 1 w 77"/>
                    <a:gd name="T35" fmla="*/ 27 h 75"/>
                    <a:gd name="T36" fmla="*/ 27 w 77"/>
                    <a:gd name="T37" fmla="*/ 27 h 75"/>
                    <a:gd name="T38" fmla="*/ 28 w 77"/>
                    <a:gd name="T39" fmla="*/ 22 h 75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7"/>
                    <a:gd name="T61" fmla="*/ 0 h 75"/>
                    <a:gd name="T62" fmla="*/ 77 w 77"/>
                    <a:gd name="T63" fmla="*/ 75 h 75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7" h="75">
                      <a:moveTo>
                        <a:pt x="28" y="22"/>
                      </a:moveTo>
                      <a:lnTo>
                        <a:pt x="37" y="8"/>
                      </a:lnTo>
                      <a:lnTo>
                        <a:pt x="45" y="3"/>
                      </a:lnTo>
                      <a:lnTo>
                        <a:pt x="59" y="0"/>
                      </a:lnTo>
                      <a:lnTo>
                        <a:pt x="70" y="4"/>
                      </a:lnTo>
                      <a:lnTo>
                        <a:pt x="74" y="10"/>
                      </a:lnTo>
                      <a:lnTo>
                        <a:pt x="76" y="18"/>
                      </a:lnTo>
                      <a:lnTo>
                        <a:pt x="76" y="30"/>
                      </a:lnTo>
                      <a:lnTo>
                        <a:pt x="73" y="49"/>
                      </a:lnTo>
                      <a:lnTo>
                        <a:pt x="64" y="64"/>
                      </a:lnTo>
                      <a:lnTo>
                        <a:pt x="54" y="72"/>
                      </a:lnTo>
                      <a:lnTo>
                        <a:pt x="41" y="74"/>
                      </a:lnTo>
                      <a:lnTo>
                        <a:pt x="33" y="72"/>
                      </a:lnTo>
                      <a:lnTo>
                        <a:pt x="28" y="63"/>
                      </a:lnTo>
                      <a:lnTo>
                        <a:pt x="26" y="48"/>
                      </a:lnTo>
                      <a:lnTo>
                        <a:pt x="26" y="32"/>
                      </a:lnTo>
                      <a:lnTo>
                        <a:pt x="0" y="33"/>
                      </a:lnTo>
                      <a:lnTo>
                        <a:pt x="1" y="27"/>
                      </a:lnTo>
                      <a:lnTo>
                        <a:pt x="27" y="27"/>
                      </a:lnTo>
                      <a:lnTo>
                        <a:pt x="28" y="2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0254" name="Group 15"/>
              <p:cNvGrpSpPr>
                <a:grpSpLocks/>
              </p:cNvGrpSpPr>
              <p:nvPr/>
            </p:nvGrpSpPr>
            <p:grpSpPr bwMode="auto">
              <a:xfrm>
                <a:off x="1943" y="3761"/>
                <a:ext cx="115" cy="107"/>
                <a:chOff x="1943" y="3761"/>
                <a:chExt cx="115" cy="107"/>
              </a:xfrm>
            </p:grpSpPr>
            <p:sp>
              <p:nvSpPr>
                <p:cNvPr id="10255" name="Oval 16"/>
                <p:cNvSpPr>
                  <a:spLocks noChangeArrowheads="1"/>
                </p:cNvSpPr>
                <p:nvPr/>
              </p:nvSpPr>
              <p:spPr bwMode="auto">
                <a:xfrm>
                  <a:off x="2042" y="3761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56" name="Oval 17"/>
                <p:cNvSpPr>
                  <a:spLocks noChangeArrowheads="1"/>
                </p:cNvSpPr>
                <p:nvPr/>
              </p:nvSpPr>
              <p:spPr bwMode="auto">
                <a:xfrm>
                  <a:off x="2034" y="3787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57" name="Oval 18"/>
                <p:cNvSpPr>
                  <a:spLocks noChangeArrowheads="1"/>
                </p:cNvSpPr>
                <p:nvPr/>
              </p:nvSpPr>
              <p:spPr bwMode="auto">
                <a:xfrm>
                  <a:off x="2021" y="3814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58" name="Oval 19"/>
                <p:cNvSpPr>
                  <a:spLocks noChangeArrowheads="1"/>
                </p:cNvSpPr>
                <p:nvPr/>
              </p:nvSpPr>
              <p:spPr bwMode="auto">
                <a:xfrm>
                  <a:off x="1999" y="383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59" name="Oval 20"/>
                <p:cNvSpPr>
                  <a:spLocks noChangeArrowheads="1"/>
                </p:cNvSpPr>
                <p:nvPr/>
              </p:nvSpPr>
              <p:spPr bwMode="auto">
                <a:xfrm>
                  <a:off x="1972" y="3846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60" name="Oval 21"/>
                <p:cNvSpPr>
                  <a:spLocks noChangeArrowheads="1"/>
                </p:cNvSpPr>
                <p:nvPr/>
              </p:nvSpPr>
              <p:spPr bwMode="auto">
                <a:xfrm>
                  <a:off x="1943" y="385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</p:grpSp>
        </p:grpSp>
        <p:graphicFrame>
          <p:nvGraphicFramePr>
            <p:cNvPr id="10252" name="Object 22"/>
            <p:cNvGraphicFramePr>
              <a:graphicFrameLocks/>
            </p:cNvGraphicFramePr>
            <p:nvPr/>
          </p:nvGraphicFramePr>
          <p:xfrm>
            <a:off x="2163" y="3416"/>
            <a:ext cx="258" cy="465"/>
          </p:xfrm>
          <a:graphic>
            <a:graphicData uri="http://schemas.openxmlformats.org/presentationml/2006/ole">
              <p:oleObj spid="_x0000_s10252" name="ClipArt" r:id="rId5" imgW="1279525" imgH="2303463" progId="">
                <p:embed/>
              </p:oleObj>
            </a:graphicData>
          </a:graphic>
        </p:graphicFrame>
      </p:grpSp>
      <p:graphicFrame>
        <p:nvGraphicFramePr>
          <p:cNvPr id="10248" name="Object 23"/>
          <p:cNvGraphicFramePr>
            <a:graphicFrameLocks/>
          </p:cNvGraphicFramePr>
          <p:nvPr/>
        </p:nvGraphicFramePr>
        <p:xfrm>
          <a:off x="5529263" y="2781300"/>
          <a:ext cx="819150" cy="776288"/>
        </p:xfrm>
        <a:graphic>
          <a:graphicData uri="http://schemas.openxmlformats.org/presentationml/2006/ole">
            <p:oleObj spid="_x0000_s10248" name="ClipArt" r:id="rId6" imgW="2212975" imgH="2097088" progId="">
              <p:embed/>
            </p:oleObj>
          </a:graphicData>
        </a:graphic>
      </p:graphicFrame>
      <p:graphicFrame>
        <p:nvGraphicFramePr>
          <p:cNvPr id="10249" name="Object 24"/>
          <p:cNvGraphicFramePr>
            <a:graphicFrameLocks/>
          </p:cNvGraphicFramePr>
          <p:nvPr/>
        </p:nvGraphicFramePr>
        <p:xfrm>
          <a:off x="4232275" y="5105400"/>
          <a:ext cx="358775" cy="876300"/>
        </p:xfrm>
        <a:graphic>
          <a:graphicData uri="http://schemas.openxmlformats.org/presentationml/2006/ole">
            <p:oleObj spid="_x0000_s10249" name="ClipArt" r:id="rId7" imgW="944563" imgH="2303463" progId="">
              <p:embed/>
            </p:oleObj>
          </a:graphicData>
        </a:graphic>
      </p:graphicFrame>
      <p:graphicFrame>
        <p:nvGraphicFramePr>
          <p:cNvPr id="10250" name="Object 25"/>
          <p:cNvGraphicFramePr>
            <a:graphicFrameLocks/>
          </p:cNvGraphicFramePr>
          <p:nvPr/>
        </p:nvGraphicFramePr>
        <p:xfrm>
          <a:off x="3513138" y="4221163"/>
          <a:ext cx="639762" cy="801687"/>
        </p:xfrm>
        <a:graphic>
          <a:graphicData uri="http://schemas.openxmlformats.org/presentationml/2006/ole">
            <p:oleObj spid="_x0000_s10250" name="ClipArt" r:id="rId8" imgW="1827213" imgH="229076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0435E-577E-44D2-A373-A792867FE536}" type="slidenum">
              <a:rPr lang="pt-BR" altLang="pt-BR" smtClean="0"/>
              <a:pPr/>
              <a:t>9</a:t>
            </a:fld>
            <a:endParaRPr lang="pt-BR" altLang="pt-BR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Outras propriedades associadas aos Agentes</a:t>
            </a:r>
            <a:endParaRPr lang="en-US" altLang="pt-BR" sz="3200" smtClean="0"/>
          </a:p>
        </p:txBody>
      </p:sp>
      <p:sp>
        <p:nvSpPr>
          <p:cNvPr id="112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1050" y="1700213"/>
            <a:ext cx="8420100" cy="4824412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Autonomia de raciocínio (IA):</a:t>
            </a:r>
          </a:p>
          <a:p>
            <a:pPr lvl="1" eaLnBrk="1" hangingPunct="1"/>
            <a:r>
              <a:rPr lang="pt-BR" altLang="pt-BR" sz="2000" smtClean="0"/>
              <a:t>Requer máquina de inferência e base de conhecimento</a:t>
            </a:r>
          </a:p>
          <a:p>
            <a:pPr lvl="1" eaLnBrk="1" hangingPunct="1"/>
            <a:r>
              <a:rPr lang="pt-BR" altLang="pt-BR" sz="2000" smtClean="0"/>
              <a:t>Essencial em sistemas especialistas, controle, robótica, jogos, agentes na internet ...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400" smtClean="0"/>
              <a:t>Adaptabilidade (IA):</a:t>
            </a:r>
          </a:p>
          <a:p>
            <a:pPr lvl="1" eaLnBrk="1" hangingPunct="1"/>
            <a:r>
              <a:rPr lang="pt-BR" altLang="pt-BR" sz="2000" smtClean="0"/>
              <a:t>Capacidade de adaptação a situações novas, para as quais não foi fornecido todo o conhecimento necessário com antecedência </a:t>
            </a:r>
          </a:p>
          <a:p>
            <a:pPr lvl="1" eaLnBrk="1" hangingPunct="1"/>
            <a:r>
              <a:rPr lang="pt-BR" altLang="pt-BR" sz="2000" smtClean="0"/>
              <a:t>Duas implementações </a:t>
            </a:r>
          </a:p>
          <a:p>
            <a:pPr lvl="2" eaLnBrk="1" hangingPunct="1"/>
            <a:r>
              <a:rPr lang="pt-BR" altLang="pt-BR" sz="2000" smtClean="0"/>
              <a:t>aprendizagem e/ou programação declarativa</a:t>
            </a:r>
          </a:p>
          <a:p>
            <a:pPr lvl="1" eaLnBrk="1" hangingPunct="1"/>
            <a:r>
              <a:rPr lang="pt-BR" altLang="pt-BR" sz="2000" smtClean="0"/>
              <a:t>Essencial em agentes na internet, interfaces amigáveis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3080</TotalTime>
  <Words>1904</Words>
  <Application>Microsoft Office PowerPoint</Application>
  <PresentationFormat>Papel A4 (210 x 297 mm)</PresentationFormat>
  <Paragraphs>449</Paragraphs>
  <Slides>42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42</vt:i4>
      </vt:variant>
    </vt:vector>
  </HeadingPairs>
  <TitlesOfParts>
    <vt:vector size="45" baseType="lpstr">
      <vt:lpstr>Plano grafico</vt:lpstr>
      <vt:lpstr>ClipArt</vt:lpstr>
      <vt:lpstr>Document</vt:lpstr>
      <vt:lpstr>Introdução aos Agentes Inteligentes</vt:lpstr>
      <vt:lpstr>Agentes Inteligentes</vt:lpstr>
      <vt:lpstr>O que é um Agente?</vt:lpstr>
      <vt:lpstr>Agentes Inteligentes x Sistemas de IA Clássica</vt:lpstr>
      <vt:lpstr>Agente Racional (Inteligente)</vt:lpstr>
      <vt:lpstr>Agente Racional Medida de Desempenho </vt:lpstr>
      <vt:lpstr>Cuidado... na computação, nem todo   agente é inteligente (racional)!</vt:lpstr>
      <vt:lpstr>Outras propriedades associadas aos Agentes</vt:lpstr>
      <vt:lpstr>Outras propriedades associadas aos Agentes</vt:lpstr>
      <vt:lpstr>Outras propriedades associadas aos Agentes</vt:lpstr>
      <vt:lpstr>Outras propriedades associadas aos Agentes</vt:lpstr>
      <vt:lpstr>Como descrever um Agente Racional?</vt:lpstr>
      <vt:lpstr>Exemplo: Agente de Polícia</vt:lpstr>
      <vt:lpstr>Exemplos de Agentes e seus PEAS</vt:lpstr>
      <vt:lpstr>Ambientes</vt:lpstr>
      <vt:lpstr>Ambientes</vt:lpstr>
      <vt:lpstr>Ambientes: propriedades</vt:lpstr>
      <vt:lpstr>Ambientes: propriedades</vt:lpstr>
      <vt:lpstr>Exemplos de Ambientes</vt:lpstr>
      <vt:lpstr>Agentes</vt:lpstr>
      <vt:lpstr>Agentes: Algoritmo básico</vt:lpstr>
      <vt:lpstr>Agentes: Arquiteturas</vt:lpstr>
      <vt:lpstr>Agentes: Arquiteturas</vt:lpstr>
      <vt:lpstr>Agente Tabela? Não é um agente inteligente...</vt:lpstr>
      <vt:lpstr>Agente Reativo Simples</vt:lpstr>
      <vt:lpstr>Agente Reativo baseado em Modelo do Mundo</vt:lpstr>
      <vt:lpstr>Agente cognitivo - Baseado em Objetivo</vt:lpstr>
      <vt:lpstr>Agente otimizador - baseado em utilidade</vt:lpstr>
      <vt:lpstr>Agente que aprende</vt:lpstr>
      <vt:lpstr>Inteligência Coletiva</vt:lpstr>
      <vt:lpstr>Inteligência Coletiva</vt:lpstr>
      <vt:lpstr>IA Distribuída</vt:lpstr>
      <vt:lpstr>Resolução distribuída de problemas</vt:lpstr>
      <vt:lpstr>Sistemas Multiagentes</vt:lpstr>
      <vt:lpstr>Agentes em IA</vt:lpstr>
      <vt:lpstr>Projeto        Metodologia de desenvolvimento</vt:lpstr>
      <vt:lpstr>Projeto        Metodologia de desenvolvimento</vt:lpstr>
      <vt:lpstr>Como desenvolver um software inteligente?</vt:lpstr>
      <vt:lpstr>Implementação Simulação do Ambiente</vt:lpstr>
      <vt:lpstr>Simulação de Ambientes</vt:lpstr>
      <vt:lpstr>Por que usar a “metáfora” de agentes?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Simbólica  x  IA Conexionista</dc:title>
  <dc:creator>Departamento de Informatica</dc:creator>
  <cp:lastModifiedBy>fab</cp:lastModifiedBy>
  <cp:revision>325</cp:revision>
  <cp:lastPrinted>1999-08-26T13:01:40Z</cp:lastPrinted>
  <dcterms:created xsi:type="dcterms:W3CDTF">1997-10-20T16:41:40Z</dcterms:created>
  <dcterms:modified xsi:type="dcterms:W3CDTF">2018-03-08T17:08:04Z</dcterms:modified>
</cp:coreProperties>
</file>