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470" r:id="rId2"/>
    <p:sldId id="471" r:id="rId3"/>
    <p:sldId id="472" r:id="rId4"/>
    <p:sldId id="509" r:id="rId5"/>
    <p:sldId id="511" r:id="rId6"/>
    <p:sldId id="473" r:id="rId7"/>
    <p:sldId id="474" r:id="rId8"/>
    <p:sldId id="486" r:id="rId9"/>
    <p:sldId id="517" r:id="rId10"/>
    <p:sldId id="515" r:id="rId11"/>
    <p:sldId id="513" r:id="rId12"/>
    <p:sldId id="516" r:id="rId13"/>
    <p:sldId id="483" r:id="rId14"/>
    <p:sldId id="478" r:id="rId15"/>
    <p:sldId id="476" r:id="rId16"/>
    <p:sldId id="475" r:id="rId17"/>
    <p:sldId id="480" r:id="rId18"/>
    <p:sldId id="479" r:id="rId19"/>
    <p:sldId id="484" r:id="rId20"/>
    <p:sldId id="485" r:id="rId21"/>
    <p:sldId id="512" r:id="rId22"/>
    <p:sldId id="519" r:id="rId23"/>
    <p:sldId id="487" r:id="rId24"/>
    <p:sldId id="521" r:id="rId25"/>
    <p:sldId id="520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8" r:id="rId45"/>
  </p:sldIdLst>
  <p:sldSz cx="9906000" cy="6858000" type="A4"/>
  <p:notesSz cx="6934200" cy="93964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C80433"/>
    <a:srgbClr val="09E6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96" y="-3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380" y="-69"/>
      </p:cViewPr>
      <p:guideLst>
        <p:guide orient="horz" pos="1996"/>
        <p:guide pos="3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90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90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37574030-21D4-4574-8393-A9AC14572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810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29511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22313"/>
            <a:ext cx="5108575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75163"/>
            <a:ext cx="5046662" cy="418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0"/>
            <a:r>
              <a:rPr lang="pt-BR" noProof="0" smtClean="0"/>
              <a:t>Segundo nível</a:t>
            </a:r>
          </a:p>
          <a:p>
            <a:pPr lvl="0"/>
            <a:r>
              <a:rPr lang="pt-BR" noProof="0" smtClean="0"/>
              <a:t>Terceiro nível</a:t>
            </a:r>
          </a:p>
          <a:p>
            <a:pPr lvl="0"/>
            <a:r>
              <a:rPr lang="pt-BR" noProof="0" smtClean="0"/>
              <a:t>Quarto nível</a:t>
            </a:r>
          </a:p>
          <a:p>
            <a:pPr lvl="0"/>
            <a:r>
              <a:rPr lang="pt-BR" noProof="0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1913"/>
            <a:ext cx="30273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951913"/>
            <a:ext cx="29511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323A693-935D-498F-8B19-E584000D3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720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C6A44-6ADC-4110-9511-9FB6A19E9C7A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10324-B8DE-4FF9-8CA0-6DCFE78E6CBE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76C8F-8BFB-42BF-8438-B658495B538A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A16E6-C416-498E-B9BC-4F20BAC49827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5D170-9C19-4D46-86C6-F389E123BDC5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CFDF-0CCE-4D96-BD16-570F4BF907D3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3FA4-A317-4418-81C9-7886263074DB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62130-7FD8-45FD-9455-B4FEA3D690A7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782A-8DC8-4513-BFB9-443487087559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6DEEF-F117-48A0-88F6-3AF463A54730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712E-9818-4ED8-871C-9F7F49D1FF63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507C-0DFD-4B52-A624-20DACEBB77B3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66CF2-D4C5-4B67-8D72-6430A964C419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0E966-F68C-4ED5-A3F5-55241290091F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6D3EA-3092-4182-ACCA-7C2E4AC4F338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1C23C-A4F4-45B4-8B2C-8081CA593D76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1ED21-4CF1-4389-8C91-0A5BB4864EE7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C9946-A25B-4F1C-8E88-C2C7F0EA53AB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93AD-B8E1-426A-BD44-526BAC171C74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9D5F-C974-4F30-BA19-B131C92EA77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6767-9794-454C-A365-008D3494A8BB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24305-DBCA-4E7D-B548-89535121335A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FF8B5-C952-44BC-AB01-ABE98FF9AA61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1BBF8-4CE3-4DC8-95BE-9B0A5F1C1CCE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3EC44-1CE1-4C95-939D-3C69476C2683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7563-D595-46A9-92F9-FDD443938FE3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A0911-6EF8-469D-BFED-FE7FAF750583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FEAF-3CE5-421F-985B-C977F90FBB8B}" type="slidenum">
              <a:rPr lang="pt-BR" smtClean="0"/>
              <a:pPr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D3B0B-932E-4EA6-B196-DDC8F0C62F2D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9EBD3-B68A-42AA-935D-CCBB63395F82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F7C0-8469-4F0F-B10F-01C11505DB13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C2E42-02EE-41D5-A666-98B3E173E893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0" y="868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10" cy="1812"/>
              <a:chOff x="1480" y="1952"/>
              <a:chExt cx="3810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1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54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676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073150" y="1752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76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3309938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A519-F0B7-441F-9165-E2FCD33FD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D6B8-9FA8-49F2-A1C5-46EB0599F1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61213" y="304800"/>
            <a:ext cx="21669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400" y="304800"/>
            <a:ext cx="6348413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A748-5AD5-428A-8BA4-44E05AA49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8050" y="1905000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0AC9-3614-4F2B-ABB0-6A01FED82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5066-98D4-4922-89FA-8B5495705D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C43A-9D60-447A-9071-F97D8E548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5C70-12FF-4751-BE23-D14EDCB91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0733-F10A-4FB0-99A7-8B2E799FAB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AC4C-001C-41E1-97C1-2F39ED70F2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23E1-94EF-454D-85C8-2D869942F1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B880-23B1-435B-84B8-07250FA565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E5-2C64-418E-B41C-B42DF4137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FCE9-9584-4609-A8CB-B49851C91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66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84B37766-2F40-480F-8CC8-94ED293D0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world.com/picture-gallery/data/tech-giants-investing-in-artificial-intelligence-362973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c.com/kevin-j-ryan/artificial-intelligence-companies-to-watch-in-201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4E9CD-164D-4BDE-8E00-49D74B1CB35C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3150" y="1557338"/>
            <a:ext cx="7880350" cy="11430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Introdução aos Agentes Inteligentes</a:t>
            </a:r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2560" y="3140968"/>
            <a:ext cx="6934200" cy="23769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Patrícia </a:t>
            </a:r>
            <a:r>
              <a:rPr lang="pt-BR" sz="2400" dirty="0" err="1" smtClean="0"/>
              <a:t>Tedesco</a:t>
            </a:r>
            <a:r>
              <a:rPr lang="pt-BR" sz="2400" dirty="0" smtClean="0"/>
              <a:t> (</a:t>
            </a:r>
            <a:r>
              <a:rPr lang="pt-BR" sz="2400" dirty="0" err="1" smtClean="0"/>
              <a:t>pcart</a:t>
            </a:r>
            <a:r>
              <a:rPr lang="pt-BR" sz="2400" dirty="0" smtClean="0"/>
              <a:t>) 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Flávia </a:t>
            </a:r>
            <a:r>
              <a:rPr lang="pt-BR" sz="2400" dirty="0" smtClean="0"/>
              <a:t>Barros (</a:t>
            </a:r>
            <a:r>
              <a:rPr lang="pt-BR" sz="2400" dirty="0" err="1" smtClean="0"/>
              <a:t>fab@cin</a:t>
            </a:r>
            <a:r>
              <a:rPr lang="pt-BR" sz="2400" dirty="0" smtClean="0"/>
              <a:t>)</a:t>
            </a:r>
            <a:endParaRPr lang="pt-B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Página da Disciplina: www.cin.ufpe.br/~in1116/</a:t>
            </a:r>
          </a:p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675928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Recuperação de Informação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344488" y="1268760"/>
            <a:ext cx="9225408" cy="5544616"/>
            <a:chOff x="344488" y="1124744"/>
            <a:chExt cx="9225408" cy="554461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512" y="1196033"/>
              <a:ext cx="8691600" cy="54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12"/>
            <p:cNvGrpSpPr/>
            <p:nvPr/>
          </p:nvGrpSpPr>
          <p:grpSpPr>
            <a:xfrm>
              <a:off x="344488" y="1124744"/>
              <a:ext cx="9225408" cy="1080120"/>
              <a:chOff x="344488" y="1124744"/>
              <a:chExt cx="9225408" cy="1080120"/>
            </a:xfrm>
          </p:grpSpPr>
          <p:sp>
            <p:nvSpPr>
              <p:cNvPr id="9" name="Retângulo 8"/>
              <p:cNvSpPr/>
              <p:nvPr/>
            </p:nvSpPr>
            <p:spPr bwMode="auto">
              <a:xfrm>
                <a:off x="344488" y="1124744"/>
                <a:ext cx="9073008" cy="57606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 bwMode="auto">
              <a:xfrm>
                <a:off x="8121352" y="1277144"/>
                <a:ext cx="1448544" cy="92772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1" name="Retângulo 10"/>
            <p:cNvSpPr/>
            <p:nvPr/>
          </p:nvSpPr>
          <p:spPr bwMode="auto">
            <a:xfrm>
              <a:off x="416496" y="6093296"/>
              <a:ext cx="9073008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76536" y="1239416"/>
            <a:ext cx="7939087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localizar informação relevante?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891952"/>
          </a:xfrm>
        </p:spPr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6963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5841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fazer </a:t>
            </a:r>
            <a:r>
              <a:rPr lang="pt-BR" sz="2400" dirty="0" smtClean="0">
                <a:solidFill>
                  <a:srgbClr val="800080"/>
                </a:solidFill>
              </a:rPr>
              <a:t>recomendações personalizadas </a:t>
            </a:r>
            <a:r>
              <a:rPr lang="pt-BR" sz="2400" dirty="0" smtClean="0"/>
              <a:t>de produtos/serviços/</a:t>
            </a:r>
            <a:r>
              <a:rPr lang="pt-BR" sz="2400" dirty="0" err="1" smtClean="0"/>
              <a:t>experts</a:t>
            </a:r>
            <a:r>
              <a:rPr lang="pt-BR" sz="2400" dirty="0" smtClean="0"/>
              <a:t>?  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 modelar o </a:t>
            </a:r>
            <a:r>
              <a:rPr lang="pt-BR" sz="2400" dirty="0" smtClean="0">
                <a:solidFill>
                  <a:srgbClr val="800080"/>
                </a:solidFill>
              </a:rPr>
              <a:t>perfil</a:t>
            </a:r>
            <a:r>
              <a:rPr lang="pt-BR" sz="2400" dirty="0" smtClean="0"/>
              <a:t> do usuário?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4063" y="3447876"/>
            <a:ext cx="9071991" cy="3365500"/>
            <a:chOff x="754063" y="3375868"/>
            <a:chExt cx="9071991" cy="3365500"/>
          </a:xfrm>
        </p:grpSpPr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063" y="3375868"/>
              <a:ext cx="5842000" cy="297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0992" y="4402981"/>
              <a:ext cx="4945062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de spam</a:t>
            </a:r>
            <a:endParaRPr lang="pt-BR" dirty="0"/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saber se uma mensagem é lixo ou de fato interessa?</a:t>
            </a:r>
            <a:endParaRPr lang="pt-BR" dirty="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65D7-D7A4-4E2E-9073-0263844E6369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32" name="Picture 7" descr="sp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3068960"/>
            <a:ext cx="3960440" cy="30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intrusão</a:t>
            </a:r>
            <a:endParaRPr lang="pt-BR" dirty="0"/>
          </a:p>
        </p:txBody>
      </p:sp>
      <p:sp>
        <p:nvSpPr>
          <p:cNvPr id="102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detectar usuários suspeitos e como lidar com isto?</a:t>
            </a:r>
            <a:endParaRPr lang="pt-PT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754" y="6248400"/>
            <a:ext cx="2063750" cy="457200"/>
          </a:xfrm>
        </p:spPr>
        <p:txBody>
          <a:bodyPr/>
          <a:lstStyle/>
          <a:p>
            <a:fld id="{1B1C65D7-D7A4-4E2E-9073-0263844E6369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79104" y="3352800"/>
          <a:ext cx="1274763" cy="2819400"/>
        </p:xfrm>
        <a:graphic>
          <a:graphicData uri="http://schemas.openxmlformats.org/presentationml/2006/ole">
            <p:oleObj spid="_x0000_s43015" name="Microsoft ClipArt Gallery" r:id="rId4" imgW="3032125" imgH="4533900" progId="">
              <p:embed/>
            </p:oleObj>
          </a:graphicData>
        </a:graphic>
      </p:graphicFrame>
      <p:pic>
        <p:nvPicPr>
          <p:cNvPr id="1031" name="Picture 6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204" y="3757613"/>
            <a:ext cx="4102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660400" y="188640"/>
            <a:ext cx="84201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Sistemas </a:t>
            </a:r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de controle</a:t>
            </a:r>
          </a:p>
        </p:txBody>
      </p:sp>
      <p:sp>
        <p:nvSpPr>
          <p:cNvPr id="2150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56792"/>
            <a:ext cx="8394699" cy="2192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Freios ABS </a:t>
            </a:r>
            <a:r>
              <a:rPr lang="pt-BR" sz="2200" dirty="0" smtClean="0"/>
              <a:t>- Como frear o carro com segurança em função da velocidade, atrito, ... 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Foco automático </a:t>
            </a:r>
            <a:r>
              <a:rPr lang="pt-BR" sz="2200" dirty="0" smtClean="0"/>
              <a:t>- Como ajustar a câmera em função de luminosidade,  distância...?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Máquinas de lavar autoajustáveis </a:t>
            </a:r>
            <a:r>
              <a:rPr lang="pt-BR" sz="2200" dirty="0" smtClean="0"/>
              <a:t>- Como ajustar a quantidade de água e a temperatura em função da quantidade de roupa?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1CDF-7DEE-4D00-AC11-BC796655AF68}" type="slidenum">
              <a:rPr lang="pt-BR"/>
              <a:pPr>
                <a:defRPr/>
              </a:pPr>
              <a:t>14</a:t>
            </a:fld>
            <a:endParaRPr lang="pt-BR"/>
          </a:p>
        </p:txBody>
      </p:sp>
      <p:pic>
        <p:nvPicPr>
          <p:cNvPr id="21509" name="Picture 3" descr="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4221088"/>
            <a:ext cx="1918846" cy="22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am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653136"/>
            <a:ext cx="18288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w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19600"/>
            <a:ext cx="2743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sistemas complexos</a:t>
            </a:r>
            <a:endParaRPr lang="pt-BR" dirty="0"/>
          </a:p>
        </p:txBody>
      </p:sp>
      <p:sp>
        <p:nvSpPr>
          <p:cNvPr id="1945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e dar autonomia a componentes de um sistema complexo? </a:t>
            </a:r>
          </a:p>
          <a:p>
            <a:r>
              <a:rPr lang="pt-BR" sz="2400" dirty="0" smtClean="0"/>
              <a:t>Como assegurar boa comunicação e coordenação entre esses componentes?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F42D-275E-4DA0-AC30-4565B3EE0B0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946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041" y="3499693"/>
            <a:ext cx="5945287" cy="273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Robótica</a:t>
            </a:r>
            <a:endParaRPr lang="pt-BR" dirty="0"/>
          </a:p>
        </p:txBody>
      </p:sp>
      <p:sp>
        <p:nvSpPr>
          <p:cNvPr id="1843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379984"/>
          </a:xfrm>
        </p:spPr>
        <p:txBody>
          <a:bodyPr/>
          <a:lstStyle/>
          <a:p>
            <a:r>
              <a:rPr lang="pt-BR" sz="2400" dirty="0" smtClean="0"/>
              <a:t>Como obter manipulação fina e versátil de objetos, navegação segura e eficiente, autonomia? </a:t>
            </a:r>
          </a:p>
          <a:p>
            <a:r>
              <a:rPr lang="pt-BR" sz="2400" dirty="0" smtClean="0"/>
              <a:t>E no caso de ambientes dinâmicos e imprevisíveis?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EB2-5819-4197-B5D6-5622C6F2485E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8437" name="Picture 2" descr="haz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728" y="3360738"/>
            <a:ext cx="3797424" cy="2960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sp>
        <p:nvSpPr>
          <p:cNvPr id="235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1884040"/>
          </a:xfrm>
        </p:spPr>
        <p:txBody>
          <a:bodyPr/>
          <a:lstStyle/>
          <a:p>
            <a:r>
              <a:rPr lang="pt-BR" sz="2400" dirty="0" smtClean="0"/>
              <a:t>Como prever o valor do dólar ou o clima amanhã?</a:t>
            </a:r>
          </a:p>
          <a:p>
            <a:r>
              <a:rPr lang="pt-BR" sz="2400" dirty="0" smtClean="0"/>
              <a:t>Que dados são relevantes? </a:t>
            </a:r>
          </a:p>
          <a:p>
            <a:r>
              <a:rPr lang="pt-BR" sz="2400" dirty="0" smtClean="0"/>
              <a:t>Há comportamentos recorrentes?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E90D-F77F-425A-89F4-3007C1697CD5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3557" name="Picture 2" descr="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62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Simulações e jogos</a:t>
            </a:r>
            <a:endParaRPr lang="pt-BR" dirty="0"/>
          </a:p>
        </p:txBody>
      </p:sp>
      <p:sp>
        <p:nvSpPr>
          <p:cNvPr id="2253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o ambiente físico e o comportamento/personalidade dos personagens?</a:t>
            </a:r>
          </a:p>
          <a:p>
            <a:r>
              <a:rPr lang="pt-BR" sz="2400" dirty="0" smtClean="0"/>
              <a:t>Como permitir interação interessante com o usuário?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5570-6C7C-4E37-8CFF-AC6AD111FE2A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172200" y="6189663"/>
            <a:ext cx="1666875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FIFA Soccer</a:t>
            </a:r>
          </a:p>
        </p:txBody>
      </p:sp>
      <p:pic>
        <p:nvPicPr>
          <p:cNvPr id="22534" name="Picture 3" descr="s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32200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fi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89350"/>
            <a:ext cx="3200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0" y="6189663"/>
            <a:ext cx="1312863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The Sims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Humano Máquina</a:t>
            </a:r>
            <a:endParaRPr lang="pt-BR" dirty="0"/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2160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dar ao usuário a ajuda de que ele precisa?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adaptar a informação e funcionalidades ao dispositivo e à situação do usuário?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interagir e navegar na web via voz (</a:t>
            </a:r>
            <a:r>
              <a:rPr lang="pt-BR" sz="2400" i="1" dirty="0" err="1" smtClean="0"/>
              <a:t>hands-free</a:t>
            </a:r>
            <a:r>
              <a:rPr lang="pt-BR" sz="2400" dirty="0" smtClean="0"/>
              <a:t>)?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662-6932-4ED1-8182-AE5F30398179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72709" name="Picture 5" descr="hands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4029354"/>
            <a:ext cx="3466728" cy="26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Descrição breve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Objetivos</a:t>
            </a:r>
          </a:p>
          <a:p>
            <a:pPr lvl="1" eaLnBrk="1" hangingPunct="1">
              <a:defRPr/>
            </a:pPr>
            <a:r>
              <a:rPr lang="pt-BR" dirty="0" smtClean="0"/>
              <a:t>Dar </a:t>
            </a:r>
            <a:r>
              <a:rPr lang="pt-BR" dirty="0" smtClean="0"/>
              <a:t>uma </a:t>
            </a:r>
            <a:r>
              <a:rPr lang="pt-BR" dirty="0" smtClean="0">
                <a:solidFill>
                  <a:srgbClr val="800080"/>
                </a:solidFill>
              </a:rPr>
              <a:t>visão geral </a:t>
            </a:r>
            <a:r>
              <a:rPr lang="pt-BR" dirty="0" smtClean="0"/>
              <a:t>de métodos e técnicas difundidos  dentro da </a:t>
            </a:r>
            <a:r>
              <a:rPr lang="pt-BR" dirty="0" smtClean="0"/>
              <a:t>IA </a:t>
            </a:r>
            <a:r>
              <a:rPr lang="pt-BR" dirty="0" smtClean="0"/>
              <a:t>Simbólica</a:t>
            </a:r>
          </a:p>
          <a:p>
            <a:pPr lvl="1" eaLnBrk="1" hangingPunct="1">
              <a:defRPr/>
            </a:pPr>
            <a:r>
              <a:rPr lang="pt-BR" dirty="0" smtClean="0"/>
              <a:t>Aprender </a:t>
            </a:r>
            <a:r>
              <a:rPr lang="pt-BR" dirty="0" smtClean="0"/>
              <a:t>a </a:t>
            </a:r>
            <a:r>
              <a:rPr lang="pt-BR" dirty="0" smtClean="0">
                <a:solidFill>
                  <a:srgbClr val="800080"/>
                </a:solidFill>
              </a:rPr>
              <a:t>modelar e resolver </a:t>
            </a:r>
            <a:r>
              <a:rPr lang="pt-BR" dirty="0" smtClean="0"/>
              <a:t>problemas de IA dentro da abordagem simbólica </a:t>
            </a:r>
            <a:r>
              <a:rPr lang="pt-BR" dirty="0" smtClean="0"/>
              <a:t>nos contextos de:</a:t>
            </a:r>
            <a:endParaRPr lang="pt-BR" dirty="0" smtClean="0"/>
          </a:p>
          <a:p>
            <a:pPr lvl="2" eaLnBrk="1" hangingPunct="1">
              <a:defRPr/>
            </a:pPr>
            <a:r>
              <a:rPr lang="pt-BR" dirty="0" smtClean="0">
                <a:solidFill>
                  <a:srgbClr val="800080"/>
                </a:solidFill>
              </a:rPr>
              <a:t>Inteligência Individual</a:t>
            </a:r>
          </a:p>
          <a:p>
            <a:pPr lvl="2" eaLnBrk="1" hangingPunct="1">
              <a:defRPr/>
            </a:pPr>
            <a:r>
              <a:rPr lang="pt-BR" dirty="0" smtClean="0">
                <a:solidFill>
                  <a:srgbClr val="800080"/>
                </a:solidFill>
              </a:rPr>
              <a:t>Sistemas Multiagentes</a:t>
            </a:r>
            <a:endParaRPr lang="pt-BR" dirty="0" smtClean="0">
              <a:solidFill>
                <a:srgbClr val="800080"/>
              </a:solidFill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A1FB-77AB-45FF-AC8E-7E30ADB6D03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em Sistemas computacionais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700808"/>
            <a:ext cx="84201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Maior </a:t>
            </a:r>
            <a:r>
              <a:rPr lang="pt-BR" dirty="0" smtClean="0">
                <a:solidFill>
                  <a:srgbClr val="800080"/>
                </a:solidFill>
                <a:sym typeface="Wingdings" pitchFamily="2" charset="2"/>
              </a:rPr>
              <a:t>valor agregado </a:t>
            </a:r>
            <a:r>
              <a:rPr lang="pt-BR" dirty="0" smtClean="0">
                <a:sym typeface="Wingdings" pitchFamily="2" charset="2"/>
              </a:rPr>
              <a:t>quando embutida em sistemas de computação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cereja do bolo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azeitona da empada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20</a:t>
            </a:fld>
            <a:endParaRPr lang="pt-BR"/>
          </a:p>
        </p:txBody>
      </p:sp>
      <p:pic>
        <p:nvPicPr>
          <p:cNvPr id="106498" name="Picture 2" descr="Image result for cereja do b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704" y="4221088"/>
            <a:ext cx="3296816" cy="1851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Software Complexo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392488"/>
          </a:xfrm>
        </p:spPr>
        <p:txBody>
          <a:bodyPr/>
          <a:lstStyle/>
          <a:p>
            <a:r>
              <a:rPr lang="pt-BR" sz="2400" dirty="0" smtClean="0"/>
              <a:t>Segundo o </a:t>
            </a:r>
            <a:r>
              <a:rPr lang="pt-BR" sz="2400" i="1" dirty="0" err="1" smtClean="0"/>
              <a:t>Autonomic</a:t>
            </a:r>
            <a:r>
              <a:rPr lang="pt-BR" sz="2400" i="1" dirty="0" smtClean="0"/>
              <a:t> Computing Manifesto </a:t>
            </a:r>
            <a:r>
              <a:rPr lang="pt-BR" sz="2400" dirty="0" smtClean="0"/>
              <a:t>(IBM 2001), queremos sistemas capazes de: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Conhecer o ambiente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 conhecimento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Autoconfiguração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Autorrecuperação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Autoproteção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Auto-Otimização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Conhecimento do contexto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Integração automática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Realizar predição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CFD8-753B-4380-9BFC-23373302CF8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da IA</a:t>
            </a:r>
            <a:endParaRPr lang="en-US" dirty="0"/>
          </a:p>
        </p:txBody>
      </p:sp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Grandes empresas desenvolvendo e utilizando IA</a:t>
            </a:r>
          </a:p>
          <a:p>
            <a:pPr lvl="1"/>
            <a:r>
              <a:rPr lang="pt-BR" sz="2000" dirty="0">
                <a:hlinkClick r:id="rId3"/>
              </a:rPr>
              <a:t>https://www.techworld.com/picture-gallery/data/tech-giants-investing-in-artificial-intelligence-3629737</a:t>
            </a:r>
            <a:r>
              <a:rPr lang="pt-BR" sz="2000" dirty="0" smtClean="0">
                <a:hlinkClick r:id="rId3"/>
              </a:rPr>
              <a:t>/</a:t>
            </a:r>
            <a:endParaRPr lang="pt-BR" sz="2000" dirty="0" smtClean="0"/>
          </a:p>
          <a:p>
            <a:r>
              <a:rPr lang="pt-BR" dirty="0" smtClean="0"/>
              <a:t>Empresas especializadas em IA</a:t>
            </a:r>
          </a:p>
          <a:p>
            <a:pPr lvl="1"/>
            <a:r>
              <a:rPr lang="pt-BR" sz="20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pt-BR" sz="2000" dirty="0" smtClean="0">
                <a:solidFill>
                  <a:srgbClr val="002060"/>
                </a:solidFill>
                <a:hlinkClick r:id="rId4"/>
              </a:rPr>
              <a:t>www.inc.com/kevin-j-ryan/artificial-intelligence-companies-to-watch-in-2018.html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r>
              <a:rPr lang="pt-BR" sz="2000" dirty="0">
                <a:solidFill>
                  <a:srgbClr val="002060"/>
                </a:solidFill>
              </a:rPr>
              <a:t>http://fortune.com/2018/01/08/artificial-intelligence-ai-companies-invest-startups/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531912"/>
          </a:xfrm>
        </p:spPr>
        <p:txBody>
          <a:bodyPr/>
          <a:lstStyle/>
          <a:p>
            <a:pPr algn="l"/>
            <a:r>
              <a:rPr lang="pt-BR" dirty="0" smtClean="0"/>
              <a:t>O Futuro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2402" name="Picture 2" descr="https://whukr3tbt6vbd0bq1rat9wn2-wpengine.netdna-ssl.com/wp-content/uploads/2016/09/Screen-Shot-2017-02-28-at-1.09.29-PM-1200x1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351832"/>
            <a:ext cx="7848872" cy="5506168"/>
          </a:xfrm>
          <a:prstGeom prst="rect">
            <a:avLst/>
          </a:prstGeom>
          <a:noFill/>
        </p:spPr>
      </p:pic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97016" y="188640"/>
            <a:ext cx="4104456" cy="12241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https://www.techemergence.com/valuing-the-artificial-intelligence-market-graphs-and-predictions/ </a:t>
            </a:r>
          </a:p>
          <a:p>
            <a:pPr lvl="2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IA no Brasil</a:t>
            </a:r>
            <a:endParaRPr lang="pt-BR" dirty="0"/>
          </a:p>
        </p:txBody>
      </p:sp>
      <p:sp>
        <p:nvSpPr>
          <p:cNvPr id="4813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28800"/>
            <a:ext cx="864096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Fracamente representada nos cursos de graduação em computação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Geralmente,  só 1 disciplina obrigatória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depois do sexto período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Mas hoje já temos eletivas interessantes sendo ofertadas nos cursos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Economicamente ainda incipiente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por falta de demanda ou de profissionais bem formados?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Visão “distorcida e incompleta” do que é IA 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No exterior o mercado fatura alto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0372-5937-46AA-AA38-3E975BA5902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Algumas definições...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260648"/>
            <a:ext cx="8420100" cy="108012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Voltando às aplicações...</a:t>
            </a:r>
            <a:br>
              <a:rPr lang="pt-BR" dirty="0" smtClean="0"/>
            </a:br>
            <a:r>
              <a:rPr lang="pt-BR" sz="3200" dirty="0" smtClean="0"/>
              <a:t>O que esses problemas têm em comum?</a:t>
            </a:r>
            <a:endParaRPr lang="pt-BR" sz="3200" dirty="0"/>
          </a:p>
        </p:txBody>
      </p:sp>
      <p:sp>
        <p:nvSpPr>
          <p:cNvPr id="8090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Grande complexidade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número, variedade e natureza das tarefas</a:t>
            </a:r>
          </a:p>
          <a:p>
            <a:r>
              <a:rPr lang="pt-BR" dirty="0" smtClean="0"/>
              <a:t> Não há “solução algorítmica” viável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mas existe conhecimento (em intenção ou em extensão) sobre o problema</a:t>
            </a:r>
          </a:p>
          <a:p>
            <a:r>
              <a:rPr lang="pt-BR" dirty="0" smtClean="0"/>
              <a:t> Requerem modelagem do comportamento de um ser inteligente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autonomia, aprendizagem, conhecimento, etc.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873D-4057-453D-950C-16711857E46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Máquinas inteligentes?</a:t>
            </a:r>
            <a:endParaRPr lang="pt-BR" dirty="0"/>
          </a:p>
        </p:txBody>
      </p:sp>
      <p:sp>
        <p:nvSpPr>
          <p:cNvPr id="32771" name="Rectangle 1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32520" y="1556792"/>
            <a:ext cx="8420100" cy="4114800"/>
          </a:xfrm>
        </p:spPr>
        <p:txBody>
          <a:bodyPr/>
          <a:lstStyle/>
          <a:p>
            <a:r>
              <a:rPr lang="pt-BR" dirty="0" smtClean="0"/>
              <a:t> Inteligência Artificial</a:t>
            </a:r>
          </a:p>
          <a:p>
            <a:pPr lvl="1"/>
            <a:r>
              <a:rPr lang="pt-BR" dirty="0" smtClean="0"/>
              <a:t>Surgiu na década de 50</a:t>
            </a:r>
          </a:p>
          <a:p>
            <a:pPr lvl="1"/>
            <a:r>
              <a:rPr lang="pt-BR" dirty="0" smtClean="0"/>
              <a:t>Objetivo:  desenvolver sistemas para realizar tarefas que, no momento</a:t>
            </a:r>
          </a:p>
          <a:p>
            <a:pPr lvl="2"/>
            <a:r>
              <a:rPr lang="pt-BR" dirty="0" smtClean="0"/>
              <a:t>são melhor realizadas por seres humanos que por máquinas, ou</a:t>
            </a:r>
          </a:p>
          <a:p>
            <a:pPr lvl="2"/>
            <a:r>
              <a:rPr lang="pt-BR" dirty="0" smtClean="0"/>
              <a:t>não possuem solução algorítmica viável pela computação convencional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C3B6-6629-4B3E-8BC5-D05B5C4C206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328738" y="5562600"/>
            <a:ext cx="76962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 defTabSz="762000" eaLnBrk="0" hangingPunct="0">
              <a:spcBef>
                <a:spcPct val="50000"/>
              </a:spcBef>
            </a:pPr>
            <a:r>
              <a:rPr lang="pt-BR" b="1">
                <a:latin typeface="Arial" charset="0"/>
              </a:rPr>
              <a:t>Se o ser humano pode, por que não a máquina? </a:t>
            </a:r>
            <a:br>
              <a:rPr lang="pt-BR" b="1">
                <a:latin typeface="Arial" charset="0"/>
              </a:rPr>
            </a:br>
            <a:r>
              <a:rPr lang="pt-BR" b="1" i="1">
                <a:latin typeface="Arial" charset="0"/>
              </a:rPr>
              <a:t>(tese de Church-Turing)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304800"/>
            <a:ext cx="84201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Definições da IA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CBB99-6225-45CC-9CE7-247C71C1B955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38375" y="1428750"/>
            <a:ext cx="5067669" cy="204979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pt-BR" sz="2800" b="1" dirty="0">
                <a:latin typeface="+mn-lt"/>
              </a:rPr>
              <a:t>Realiza </a:t>
            </a:r>
            <a:r>
              <a:rPr lang="pt-BR" sz="2800" b="1" i="1" dirty="0">
                <a:latin typeface="+mn-lt"/>
              </a:rPr>
              <a:t>tarefas 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Para as quais não existe algoritmo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conhecido ou viável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sz="2200" dirty="0">
                <a:latin typeface="+mn-lt"/>
              </a:rPr>
              <a:t> No entanto, são efetuadas com alto 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desempenho por humanos</a:t>
            </a:r>
            <a:endParaRPr lang="en-US" sz="2200" dirty="0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7263" y="4800600"/>
            <a:ext cx="7799387" cy="1905000"/>
            <a:chOff x="603" y="3024"/>
            <a:chExt cx="4913" cy="1200"/>
          </a:xfrm>
        </p:grpSpPr>
        <p:sp>
          <p:nvSpPr>
            <p:cNvPr id="2076" name="Text Box 6"/>
            <p:cNvSpPr txBox="1">
              <a:spLocks noChangeArrowheads="1"/>
            </p:cNvSpPr>
            <p:nvPr/>
          </p:nvSpPr>
          <p:spPr bwMode="auto">
            <a:xfrm>
              <a:off x="2448" y="3024"/>
              <a:ext cx="13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pt-BR" sz="1800">
                  <a:latin typeface="Comic Sans MS" pitchFamily="66" charset="0"/>
                </a:rPr>
                <a:t>Abstrações de IA</a:t>
              </a:r>
              <a:endParaRPr lang="en-US" sz="1800">
                <a:latin typeface="Comic Sans MS" pitchFamily="66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44" y="3312"/>
              <a:ext cx="1344" cy="912"/>
              <a:chOff x="1344" y="3312"/>
              <a:chExt cx="1344" cy="912"/>
            </a:xfrm>
          </p:grpSpPr>
          <p:sp>
            <p:nvSpPr>
              <p:cNvPr id="2089" name="AutoShape 8"/>
              <p:cNvSpPr>
                <a:spLocks noChangeArrowheads="1"/>
              </p:cNvSpPr>
              <p:nvPr/>
            </p:nvSpPr>
            <p:spPr bwMode="auto">
              <a:xfrm>
                <a:off x="1344" y="3312"/>
                <a:ext cx="1344" cy="912"/>
              </a:xfrm>
              <a:prstGeom prst="cloudCallout">
                <a:avLst>
                  <a:gd name="adj1" fmla="val 73514"/>
                  <a:gd name="adj2" fmla="val -47042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pic>
            <p:nvPicPr>
              <p:cNvPr id="2090" name="Picture 9" descr="DecisionNe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4" y="3504"/>
                <a:ext cx="864" cy="49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792" y="3549"/>
              <a:ext cx="1344" cy="432"/>
              <a:chOff x="3792" y="3549"/>
              <a:chExt cx="1344" cy="432"/>
            </a:xfrm>
          </p:grpSpPr>
          <p:sp>
            <p:nvSpPr>
              <p:cNvPr id="2082" name="AutoShape 11"/>
              <p:cNvSpPr>
                <a:spLocks noChangeArrowheads="1"/>
              </p:cNvSpPr>
              <p:nvPr/>
            </p:nvSpPr>
            <p:spPr bwMode="auto">
              <a:xfrm>
                <a:off x="3792" y="3549"/>
                <a:ext cx="1344" cy="432"/>
              </a:xfrm>
              <a:prstGeom prst="cloudCallout">
                <a:avLst>
                  <a:gd name="adj1" fmla="val -76042"/>
                  <a:gd name="adj2" fmla="val -99306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032" y="3645"/>
                <a:ext cx="902" cy="231"/>
                <a:chOff x="5040" y="3775"/>
                <a:chExt cx="902" cy="231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5040" y="3795"/>
                  <a:ext cx="230" cy="190"/>
                  <a:chOff x="4272" y="3024"/>
                  <a:chExt cx="336" cy="336"/>
                </a:xfrm>
              </p:grpSpPr>
              <p:sp>
                <p:nvSpPr>
                  <p:cNvPr id="2086" name="Line 14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2953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7" name="Line 15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3097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024"/>
                    <a:ext cx="0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0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76" y="3775"/>
                  <a:ext cx="666" cy="23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pt-BR" sz="1800">
                      <a:latin typeface="Comic Sans MS" pitchFamily="66" charset="0"/>
                      <a:sym typeface="Symbol" pitchFamily="18" charset="2"/>
                    </a:rPr>
                    <a:t>+ </a:t>
                  </a:r>
                  <a:r>
                    <a:rPr lang="pt-BR" sz="1800">
                      <a:latin typeface="Comic Sans MS" pitchFamily="66" charset="0"/>
                    </a:rPr>
                    <a:t>P(A|B)</a:t>
                  </a:r>
                  <a:endParaRPr lang="en-US" sz="1800">
                    <a:latin typeface="Comic Sans MS" pitchFamily="66" charset="0"/>
                  </a:endParaRPr>
                </a:p>
              </p:txBody>
            </p:sp>
          </p:grpSp>
        </p:grpSp>
        <p:cxnSp>
          <p:nvCxnSpPr>
            <p:cNvPr id="2079" name="AutoShape 18"/>
            <p:cNvCxnSpPr>
              <a:cxnSpLocks noChangeShapeType="1"/>
              <a:endCxn id="2089" idx="0"/>
            </p:cNvCxnSpPr>
            <p:nvPr/>
          </p:nvCxnSpPr>
          <p:spPr bwMode="auto">
            <a:xfrm rot="16200000" flipH="1">
              <a:off x="700" y="3119"/>
              <a:ext cx="552" cy="745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0" name="AutoShape 19"/>
            <p:cNvCxnSpPr>
              <a:cxnSpLocks noChangeShapeType="1"/>
              <a:stCxn id="2089" idx="2"/>
              <a:endCxn id="2082" idx="0"/>
            </p:cNvCxnSpPr>
            <p:nvPr/>
          </p:nvCxnSpPr>
          <p:spPr bwMode="auto">
            <a:xfrm flipV="1">
              <a:off x="2687" y="3765"/>
              <a:ext cx="1109" cy="3"/>
            </a:xfrm>
            <a:prstGeom prst="bentConnector3">
              <a:avLst>
                <a:gd name="adj1" fmla="val 49866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1" name="AutoShape 20"/>
            <p:cNvCxnSpPr>
              <a:cxnSpLocks noChangeShapeType="1"/>
              <a:stCxn id="2082" idx="2"/>
              <a:endCxn id="2064" idx="2"/>
            </p:cNvCxnSpPr>
            <p:nvPr/>
          </p:nvCxnSpPr>
          <p:spPr bwMode="auto">
            <a:xfrm flipV="1">
              <a:off x="5135" y="3072"/>
              <a:ext cx="381" cy="693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81000" y="3200400"/>
            <a:ext cx="8991600" cy="1905000"/>
            <a:chOff x="240" y="2016"/>
            <a:chExt cx="5664" cy="120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901" y="2524"/>
              <a:ext cx="4356" cy="404"/>
              <a:chOff x="901" y="2524"/>
              <a:chExt cx="4356" cy="404"/>
            </a:xfrm>
          </p:grpSpPr>
          <p:cxnSp>
            <p:nvCxnSpPr>
              <p:cNvPr id="2074" name="AutoShape 23"/>
              <p:cNvCxnSpPr>
                <a:cxnSpLocks noChangeShapeType="1"/>
                <a:endCxn id="2065" idx="1"/>
              </p:cNvCxnSpPr>
              <p:nvPr/>
            </p:nvCxnSpPr>
            <p:spPr bwMode="auto">
              <a:xfrm>
                <a:off x="901" y="2736"/>
                <a:ext cx="435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075" name="Text Box 24"/>
              <p:cNvSpPr txBox="1">
                <a:spLocks noChangeArrowheads="1"/>
              </p:cNvSpPr>
              <p:nvPr/>
            </p:nvSpPr>
            <p:spPr bwMode="auto">
              <a:xfrm>
                <a:off x="2922" y="2524"/>
                <a:ext cx="324" cy="4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3600" b="1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n-US" sz="36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5127" y="2016"/>
              <a:ext cx="777" cy="1056"/>
              <a:chOff x="5127" y="2016"/>
              <a:chExt cx="777" cy="1056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57" y="2390"/>
                <a:ext cx="518" cy="682"/>
                <a:chOff x="1920" y="1872"/>
                <a:chExt cx="518" cy="682"/>
              </a:xfrm>
            </p:grpSpPr>
            <p:sp>
              <p:nvSpPr>
                <p:cNvPr id="2062" name="AutoShape 27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230" cy="115"/>
                </a:xfrm>
                <a:prstGeom prst="flowChart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AutoShape 28"/>
                <p:cNvSpPr>
                  <a:spLocks noChangeArrowheads="1"/>
                </p:cNvSpPr>
                <p:nvPr/>
              </p:nvSpPr>
              <p:spPr bwMode="auto">
                <a:xfrm>
                  <a:off x="2064" y="2016"/>
                  <a:ext cx="230" cy="115"/>
                </a:xfrm>
                <a:prstGeom prst="flowChartDecis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AutoShape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230" cy="58"/>
                </a:xfrm>
                <a:prstGeom prst="flowChartTerminator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AutoShape 30"/>
                <p:cNvSpPr>
                  <a:spLocks noChangeArrowheads="1"/>
                </p:cNvSpPr>
                <p:nvPr/>
              </p:nvSpPr>
              <p:spPr bwMode="auto">
                <a:xfrm>
                  <a:off x="1920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AutoShape 31"/>
                <p:cNvSpPr>
                  <a:spLocks noChangeArrowheads="1"/>
                </p:cNvSpPr>
                <p:nvPr/>
              </p:nvSpPr>
              <p:spPr bwMode="auto">
                <a:xfrm>
                  <a:off x="2208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67" name="AutoShape 32"/>
                <p:cNvCxnSpPr>
                  <a:cxnSpLocks noChangeShapeType="1"/>
                  <a:stCxn id="2063" idx="3"/>
                  <a:endCxn id="2066" idx="0"/>
                </p:cNvCxnSpPr>
                <p:nvPr/>
              </p:nvCxnSpPr>
              <p:spPr bwMode="auto">
                <a:xfrm>
                  <a:off x="2294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8" name="AutoShape 33"/>
                <p:cNvCxnSpPr>
                  <a:cxnSpLocks noChangeShapeType="1"/>
                  <a:stCxn id="2063" idx="1"/>
                  <a:endCxn id="2065" idx="0"/>
                </p:cNvCxnSpPr>
                <p:nvPr/>
              </p:nvCxnSpPr>
              <p:spPr bwMode="auto">
                <a:xfrm rot="10800000" flipV="1">
                  <a:off x="2035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9" name="AutoShape 34"/>
                <p:cNvCxnSpPr>
                  <a:cxnSpLocks noChangeShapeType="1"/>
                  <a:stCxn id="2066" idx="2"/>
                  <a:endCxn id="2062" idx="0"/>
                </p:cNvCxnSpPr>
                <p:nvPr/>
              </p:nvCxnSpPr>
              <p:spPr bwMode="auto">
                <a:xfrm rot="5400000">
                  <a:off x="2212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0" name="AutoShape 35"/>
                <p:cNvCxnSpPr>
                  <a:cxnSpLocks noChangeShapeType="1"/>
                  <a:stCxn id="2065" idx="2"/>
                  <a:endCxn id="2062" idx="0"/>
                </p:cNvCxnSpPr>
                <p:nvPr/>
              </p:nvCxnSpPr>
              <p:spPr bwMode="auto">
                <a:xfrm rot="16200000" flipH="1">
                  <a:off x="2068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2071" name="AutoShape 36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230" cy="115"/>
                </a:xfrm>
                <a:prstGeom prst="flowChartPreparat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72" name="AutoShape 37"/>
                <p:cNvCxnSpPr>
                  <a:cxnSpLocks noChangeShapeType="1"/>
                  <a:stCxn id="2063" idx="0"/>
                  <a:endCxn id="2071" idx="2"/>
                </p:cNvCxnSpPr>
                <p:nvPr/>
              </p:nvCxnSpPr>
              <p:spPr bwMode="auto">
                <a:xfrm flipV="1">
                  <a:off x="2179" y="198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AutoShape 38"/>
                <p:cNvCxnSpPr>
                  <a:cxnSpLocks noChangeShapeType="1"/>
                  <a:stCxn id="2064" idx="0"/>
                  <a:endCxn id="2062" idx="2"/>
                </p:cNvCxnSpPr>
                <p:nvPr/>
              </p:nvCxnSpPr>
              <p:spPr bwMode="auto">
                <a:xfrm flipV="1">
                  <a:off x="2179" y="246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061" name="Text Box 39"/>
              <p:cNvSpPr txBox="1">
                <a:spLocks noChangeArrowheads="1"/>
              </p:cNvSpPr>
              <p:nvPr/>
            </p:nvSpPr>
            <p:spPr bwMode="auto">
              <a:xfrm>
                <a:off x="5127" y="2016"/>
                <a:ext cx="77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Algoritmo</a:t>
                </a:r>
                <a:endParaRPr lang="en-US" sz="1800">
                  <a:latin typeface="Comic Sans MS" pitchFamily="66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40" y="2016"/>
              <a:ext cx="725" cy="1200"/>
              <a:chOff x="240" y="2016"/>
              <a:chExt cx="725" cy="1200"/>
            </a:xfrm>
          </p:grpSpPr>
          <p:sp>
            <p:nvSpPr>
              <p:cNvPr id="2059" name="Text Box 41"/>
              <p:cNvSpPr txBox="1">
                <a:spLocks noChangeArrowheads="1"/>
              </p:cNvSpPr>
              <p:nvPr/>
            </p:nvSpPr>
            <p:spPr bwMode="auto">
              <a:xfrm>
                <a:off x="240" y="2016"/>
                <a:ext cx="725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Problema</a:t>
                </a:r>
                <a:endParaRPr lang="en-US" sz="1800">
                  <a:latin typeface="Comic Sans MS" pitchFamily="66" charset="0"/>
                </a:endParaRPr>
              </a:p>
            </p:txBody>
          </p:sp>
          <p:graphicFrame>
            <p:nvGraphicFramePr>
              <p:cNvPr id="2050" name="Object 42"/>
              <p:cNvGraphicFramePr>
                <a:graphicFrameLocks noChangeAspect="1"/>
              </p:cNvGraphicFramePr>
              <p:nvPr/>
            </p:nvGraphicFramePr>
            <p:xfrm>
              <a:off x="304" y="2256"/>
              <a:ext cx="597" cy="960"/>
            </p:xfrm>
            <a:graphic>
              <a:graphicData uri="http://schemas.openxmlformats.org/presentationml/2006/ole">
                <p:oleObj spid="_x0000_s44039" name="CorelDRAW" r:id="rId5" imgW="1722120" imgH="2770632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98438"/>
            <a:ext cx="8420100" cy="854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65920"/>
            <a:ext cx="84201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u="sng" dirty="0" smtClean="0"/>
              <a:t>age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Teste</a:t>
            </a:r>
            <a:r>
              <a:rPr lang="en-US" dirty="0" smtClean="0"/>
              <a:t> de Turing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2315F-FF4B-469B-B1D6-84F721BD7C8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4350" y="2924175"/>
            <a:ext cx="3767138" cy="1524000"/>
            <a:chOff x="764" y="1608"/>
            <a:chExt cx="2373" cy="960"/>
          </a:xfrm>
        </p:grpSpPr>
        <p:pic>
          <p:nvPicPr>
            <p:cNvPr id="33811" name="Picture 5" descr="20020418%20BMA-Star%20Wars%20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" y="1608"/>
              <a:ext cx="6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6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" y="208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AutoShape 7"/>
            <p:cNvSpPr>
              <a:spLocks noChangeArrowheads="1"/>
            </p:cNvSpPr>
            <p:nvPr/>
          </p:nvSpPr>
          <p:spPr bwMode="auto">
            <a:xfrm>
              <a:off x="1916" y="1752"/>
              <a:ext cx="528" cy="576"/>
            </a:xfrm>
            <a:prstGeom prst="cube">
              <a:avLst>
                <a:gd name="adj" fmla="val 25000"/>
              </a:avLst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814" name="AutoShape 8"/>
            <p:cNvCxnSpPr>
              <a:cxnSpLocks noChangeShapeType="1"/>
              <a:endCxn id="33813" idx="2"/>
            </p:cNvCxnSpPr>
            <p:nvPr/>
          </p:nvCxnSpPr>
          <p:spPr bwMode="auto">
            <a:xfrm>
              <a:off x="1388" y="1843"/>
              <a:ext cx="528" cy="263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5" name="AutoShape 9"/>
            <p:cNvCxnSpPr>
              <a:cxnSpLocks noChangeShapeType="1"/>
              <a:endCxn id="33813" idx="2"/>
            </p:cNvCxnSpPr>
            <p:nvPr/>
          </p:nvCxnSpPr>
          <p:spPr bwMode="auto">
            <a:xfrm flipV="1">
              <a:off x="1109" y="2106"/>
              <a:ext cx="807" cy="222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1532" y="1728"/>
              <a:ext cx="192" cy="63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defRPr/>
              </a:pPr>
              <a:endParaRPr lang="pt-BR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defTabSz="762000">
                <a:defRPr/>
              </a:pPr>
              <a:r>
                <a:rPr lang="pt-BR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?</a:t>
              </a:r>
            </a:p>
            <a:p>
              <a:pPr defTabSz="762000">
                <a:defRPr/>
              </a:pP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33817" name="Picture 11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2" y="172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818" name="AutoShape 12"/>
            <p:cNvCxnSpPr>
              <a:cxnSpLocks noChangeShapeType="1"/>
              <a:endCxn id="33813" idx="5"/>
            </p:cNvCxnSpPr>
            <p:nvPr/>
          </p:nvCxnSpPr>
          <p:spPr bwMode="auto">
            <a:xfrm flipH="1">
              <a:off x="2444" y="1968"/>
              <a:ext cx="348" cy="6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87053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344613" y="4940300"/>
            <a:ext cx="46085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hlink"/>
              </a:buClr>
              <a:buSzPct val="110000"/>
            </a:pPr>
            <a:r>
              <a:rPr lang="en-US" sz="2800"/>
              <a:t>Teste de Turing envolve:</a:t>
            </a: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5384800" y="3357563"/>
            <a:ext cx="1296988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681788" y="28527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Processamento de Linguagem Natural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5457825" y="4221163"/>
            <a:ext cx="1223963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681788" y="37163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Representação de </a:t>
            </a:r>
          </a:p>
          <a:p>
            <a:r>
              <a:rPr lang="en-US" sz="2200"/>
              <a:t>Conhecimento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681788" y="4508500"/>
            <a:ext cx="302418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Raciocínio Automático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5457825" y="4797425"/>
            <a:ext cx="1223963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681788" y="5018088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Aprendizagem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5457825" y="5229225"/>
            <a:ext cx="1150938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457825" y="5373688"/>
            <a:ext cx="1150938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681788" y="55229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Visão Computacional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6681788" y="59547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Robótica</a:t>
            </a: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313363" y="5445125"/>
            <a:ext cx="1223962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4" grpId="0" animBg="1"/>
      <p:bldP spid="87055" grpId="0"/>
      <p:bldP spid="87056" grpId="0" animBg="1"/>
      <p:bldP spid="87057" grpId="0"/>
      <p:bldP spid="87058" grpId="0"/>
      <p:bldP spid="87059" grpId="0" animBg="1"/>
      <p:bldP spid="87060" grpId="0"/>
      <p:bldP spid="87061" grpId="0" animBg="1"/>
      <p:bldP spid="87062" grpId="0" animBg="1"/>
      <p:bldP spid="87063" grpId="0"/>
      <p:bldP spid="87064" grpId="0"/>
      <p:bldP spid="87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Descrição breve da disciplina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Dois módulos</a:t>
            </a:r>
            <a:endParaRPr lang="pt-BR" dirty="0" smtClean="0"/>
          </a:p>
          <a:p>
            <a:pPr lvl="1" eaLnBrk="1" hangingPunct="1"/>
            <a:r>
              <a:rPr lang="pt-BR" dirty="0" smtClean="0"/>
              <a:t>Representação do </a:t>
            </a:r>
            <a:r>
              <a:rPr lang="pt-BR" dirty="0" smtClean="0"/>
              <a:t>conhecimento</a:t>
            </a:r>
          </a:p>
          <a:p>
            <a:pPr lvl="1" eaLnBrk="1" hangingPunct="1"/>
            <a:r>
              <a:rPr lang="pt-BR" dirty="0" smtClean="0"/>
              <a:t>Sistemas Multiagentes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F303-B518-4016-A2A4-625F3002167A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891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76536" y="1618456"/>
            <a:ext cx="7500937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u="sng" dirty="0" err="1" smtClean="0"/>
              <a:t>raciocina</a:t>
            </a:r>
            <a:r>
              <a:rPr lang="en-US" u="sng" dirty="0" smtClean="0"/>
              <a:t>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Cognitivas</a:t>
            </a:r>
            <a:r>
              <a:rPr lang="en-US" dirty="0" smtClean="0"/>
              <a:t>, </a:t>
            </a:r>
            <a:r>
              <a:rPr lang="en-US" dirty="0" err="1" smtClean="0"/>
              <a:t>Psicologia</a:t>
            </a:r>
            <a:r>
              <a:rPr lang="en-US" dirty="0" smtClean="0"/>
              <a:t>, </a:t>
            </a:r>
            <a:r>
              <a:rPr lang="en-US" dirty="0" err="1" smtClean="0"/>
              <a:t>Neurociência</a:t>
            </a:r>
            <a:r>
              <a:rPr lang="en-US" dirty="0" smtClean="0"/>
              <a:t>,…</a:t>
            </a:r>
          </a:p>
        </p:txBody>
      </p:sp>
      <p:pic>
        <p:nvPicPr>
          <p:cNvPr id="34820" name="Picture 26" descr="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97610" y="3131865"/>
            <a:ext cx="2303462" cy="1665287"/>
          </a:xfrm>
          <a:noFill/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6E79-6D8D-4D84-8FBA-D927A226622F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4822" name="Text Box 28"/>
          <p:cNvSpPr txBox="1">
            <a:spLocks noChangeArrowheads="1"/>
          </p:cNvSpPr>
          <p:nvPr/>
        </p:nvSpPr>
        <p:spPr bwMode="auto">
          <a:xfrm>
            <a:off x="1963738" y="5121275"/>
            <a:ext cx="1560512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Ciências </a:t>
            </a:r>
          </a:p>
          <a:p>
            <a:r>
              <a:rPr lang="en-US"/>
              <a:t>Cognitivas</a:t>
            </a:r>
          </a:p>
        </p:txBody>
      </p:sp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3836988" y="5408613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4" name="Text Box 30"/>
          <p:cNvSpPr txBox="1">
            <a:spLocks noChangeArrowheads="1"/>
          </p:cNvSpPr>
          <p:nvPr/>
        </p:nvSpPr>
        <p:spPr bwMode="auto">
          <a:xfrm>
            <a:off x="5832475" y="5132388"/>
            <a:ext cx="1835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Inteligência </a:t>
            </a:r>
          </a:p>
          <a:p>
            <a:r>
              <a:rPr lang="en-US"/>
              <a:t>Artificial</a:t>
            </a:r>
          </a:p>
        </p:txBody>
      </p:sp>
      <p:sp>
        <p:nvSpPr>
          <p:cNvPr id="34825" name="Line 31"/>
          <p:cNvSpPr>
            <a:spLocks noChangeShapeType="1"/>
          </p:cNvSpPr>
          <p:nvPr/>
        </p:nvSpPr>
        <p:spPr bwMode="auto">
          <a:xfrm flipH="1">
            <a:off x="3836988" y="5624513"/>
            <a:ext cx="158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6" name="Text Box 32"/>
          <p:cNvSpPr txBox="1">
            <a:spLocks noChangeArrowheads="1"/>
          </p:cNvSpPr>
          <p:nvPr/>
        </p:nvSpPr>
        <p:spPr bwMode="auto">
          <a:xfrm>
            <a:off x="4040188" y="5000625"/>
            <a:ext cx="1000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Teorias</a:t>
            </a:r>
          </a:p>
        </p:txBody>
      </p:sp>
      <p:sp>
        <p:nvSpPr>
          <p:cNvPr id="34827" name="Text Box 33"/>
          <p:cNvSpPr txBox="1">
            <a:spLocks noChangeArrowheads="1"/>
          </p:cNvSpPr>
          <p:nvPr/>
        </p:nvSpPr>
        <p:spPr bwMode="auto">
          <a:xfrm>
            <a:off x="4040188" y="5648325"/>
            <a:ext cx="1947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Modelos</a:t>
            </a:r>
          </a:p>
          <a:p>
            <a:r>
              <a:rPr lang="en-US" sz="2000"/>
              <a:t>Computacionais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dirty="0" err="1" smtClean="0"/>
              <a:t>raciocina</a:t>
            </a:r>
            <a:r>
              <a:rPr lang="en-US" dirty="0" smtClean="0"/>
              <a:t>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a um </a:t>
            </a:r>
            <a:r>
              <a:rPr lang="en-US" dirty="0" err="1" smtClean="0"/>
              <a:t>conceito</a:t>
            </a:r>
            <a:r>
              <a:rPr lang="en-US" dirty="0" smtClean="0"/>
              <a:t> ideal de </a:t>
            </a:r>
            <a:r>
              <a:rPr lang="en-US" dirty="0" err="1" smtClean="0"/>
              <a:t>inteligência</a:t>
            </a:r>
            <a:endParaRPr lang="en-US" dirty="0" smtClean="0"/>
          </a:p>
          <a:p>
            <a:pPr lvl="1"/>
            <a:r>
              <a:rPr lang="en-US" dirty="0" err="1" smtClean="0"/>
              <a:t>Formalização</a:t>
            </a:r>
            <a:r>
              <a:rPr lang="en-US" dirty="0" smtClean="0"/>
              <a:t> de “leis do </a:t>
            </a:r>
            <a:r>
              <a:rPr lang="en-US" dirty="0" err="1" smtClean="0"/>
              <a:t>pensamento</a:t>
            </a:r>
            <a:r>
              <a:rPr lang="en-US" dirty="0" smtClean="0"/>
              <a:t>” que </a:t>
            </a:r>
            <a:r>
              <a:rPr lang="en-US" dirty="0" err="1" smtClean="0"/>
              <a:t>governam</a:t>
            </a:r>
            <a:r>
              <a:rPr lang="en-US" dirty="0" smtClean="0"/>
              <a:t> a </a:t>
            </a:r>
            <a:r>
              <a:rPr lang="en-US" dirty="0" err="1" smtClean="0"/>
              <a:t>mente</a:t>
            </a:r>
            <a:endParaRPr lang="en-US" dirty="0" smtClean="0"/>
          </a:p>
          <a:p>
            <a:pPr lvl="1"/>
            <a:r>
              <a:rPr lang="en-US" dirty="0" err="1" smtClean="0"/>
              <a:t>Lógica</a:t>
            </a:r>
            <a:r>
              <a:rPr lang="en-US" dirty="0" smtClean="0"/>
              <a:t>, </a:t>
            </a:r>
            <a:r>
              <a:rPr lang="en-US" dirty="0" err="1" smtClean="0"/>
              <a:t>Probabilidades</a:t>
            </a:r>
            <a:r>
              <a:rPr lang="en-US" dirty="0" smtClean="0"/>
              <a:t>,…</a:t>
            </a:r>
          </a:p>
          <a:p>
            <a:pPr lvl="1"/>
            <a:r>
              <a:rPr lang="en-US" dirty="0" err="1" smtClean="0"/>
              <a:t>Inferências</a:t>
            </a:r>
            <a:r>
              <a:rPr lang="en-US" dirty="0" smtClean="0"/>
              <a:t> </a:t>
            </a:r>
            <a:r>
              <a:rPr lang="en-US" dirty="0" err="1" smtClean="0"/>
              <a:t>corretas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FD60-B967-4FC5-9394-E4C093F0C255}" type="slidenum">
              <a:rPr lang="pt-BR" smtClean="0"/>
              <a:pPr/>
              <a:t>31</a:t>
            </a:fld>
            <a:endParaRPr lang="pt-B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5038" y="5110163"/>
            <a:ext cx="533400" cy="533400"/>
            <a:chOff x="4272" y="3024"/>
            <a:chExt cx="336" cy="336"/>
          </a:xfrm>
        </p:grpSpPr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rot="-5379415">
              <a:off x="4439" y="2953"/>
              <a:ext cx="1" cy="336"/>
            </a:xfrm>
            <a:prstGeom prst="line">
              <a:avLst/>
            </a:prstGeom>
            <a:noFill/>
            <a:ln w="57150" cap="sq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 rot="-5379415">
              <a:off x="4439" y="3097"/>
              <a:ext cx="1" cy="3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15"/>
            <p:cNvSpPr>
              <a:spLocks noChangeShapeType="1"/>
            </p:cNvSpPr>
            <p:nvPr/>
          </p:nvSpPr>
          <p:spPr bwMode="auto">
            <a:xfrm>
              <a:off x="4272" y="3024"/>
              <a:ext cx="0" cy="336"/>
            </a:xfrm>
            <a:prstGeom prst="line">
              <a:avLst/>
            </a:prstGeom>
            <a:noFill/>
            <a:ln w="57150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2903538" y="5124450"/>
            <a:ext cx="12636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800">
                <a:latin typeface="Comic Sans MS" pitchFamily="66" charset="0"/>
              </a:rPr>
              <a:t>P(A|B)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age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atingir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err="1" smtClean="0"/>
              <a:t>incerteza</a:t>
            </a:r>
            <a:r>
              <a:rPr lang="en-US" dirty="0" smtClean="0"/>
              <a:t>,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endParaRPr lang="en-US" dirty="0" smtClean="0"/>
          </a:p>
          <a:p>
            <a:pPr lvl="2"/>
            <a:r>
              <a:rPr lang="pt-BR" dirty="0" smtClean="0"/>
              <a:t>I.e., escolha de ações que maximizam chances do agente atingir determinados objetivos</a:t>
            </a:r>
            <a:endParaRPr lang="en-US" dirty="0" smtClean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necessáriamente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</a:t>
            </a:r>
            <a:r>
              <a:rPr lang="en-US" dirty="0" err="1" smtClean="0"/>
              <a:t>raciocínio</a:t>
            </a:r>
            <a:r>
              <a:rPr lang="en-US" dirty="0" smtClean="0"/>
              <a:t> </a:t>
            </a:r>
            <a:r>
              <a:rPr lang="en-US" dirty="0" err="1" smtClean="0"/>
              <a:t>racional</a:t>
            </a:r>
            <a:r>
              <a:rPr lang="en-US" dirty="0" smtClean="0"/>
              <a:t> (e.g.,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reflexo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26D7-B047-4481-84BA-EEEE71583F6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/>
          <p:cNvSpPr>
            <a:spLocks noChangeShapeType="1"/>
          </p:cNvSpPr>
          <p:nvPr/>
        </p:nvSpPr>
        <p:spPr bwMode="auto">
          <a:xfrm>
            <a:off x="5029200" y="1846263"/>
            <a:ext cx="0" cy="427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1905000" y="3983038"/>
            <a:ext cx="601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403725" y="1447800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Pensando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632325" y="6196013"/>
            <a:ext cx="971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Agindo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36525" y="3821113"/>
            <a:ext cx="175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Humanamente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908925" y="3744913"/>
            <a:ext cx="1885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Idealmente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(racionalmente)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04800" y="2373313"/>
            <a:ext cx="4495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</a:t>
            </a:r>
            <a:r>
              <a:rPr lang="pt-BR" sz="1800" b="1">
                <a:latin typeface="Arial" charset="0"/>
              </a:rPr>
              <a:t>automação</a:t>
            </a:r>
            <a:r>
              <a:rPr lang="pt-BR" sz="1800">
                <a:latin typeface="Arial" charset="0"/>
              </a:rPr>
              <a:t> de atividades que associamos com o </a:t>
            </a:r>
            <a:r>
              <a:rPr lang="pt-BR" sz="1800" b="1">
                <a:latin typeface="Arial" charset="0"/>
              </a:rPr>
              <a:t>pensamento humano”</a:t>
            </a:r>
            <a:endParaRPr lang="pt-BR" sz="1800">
              <a:latin typeface="Arial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81000" y="4613275"/>
            <a:ext cx="4343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arte de criar máquinas que </a:t>
            </a:r>
            <a:r>
              <a:rPr lang="pt-BR" sz="1800" b="1">
                <a:latin typeface="Arial" charset="0"/>
              </a:rPr>
              <a:t>realizam funções</a:t>
            </a:r>
            <a:r>
              <a:rPr lang="pt-BR" sz="1800">
                <a:latin typeface="Arial" charset="0"/>
              </a:rPr>
              <a:t> que requerem </a:t>
            </a:r>
            <a:r>
              <a:rPr lang="pt-BR" sz="1800" b="1">
                <a:latin typeface="Arial" charset="0"/>
              </a:rPr>
              <a:t>inteligência</a:t>
            </a:r>
            <a:r>
              <a:rPr lang="pt-BR" sz="1800">
                <a:latin typeface="Arial" charset="0"/>
              </a:rPr>
              <a:t> quando realizadas por pessoas”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5562600" y="2360613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“O estudo das </a:t>
            </a:r>
            <a:r>
              <a:rPr lang="pt-BR" sz="1800" b="1">
                <a:latin typeface="Arial" charset="0"/>
              </a:rPr>
              <a:t>faculdades mentais</a:t>
            </a:r>
            <a:r>
              <a:rPr lang="pt-BR" sz="1800">
                <a:latin typeface="Arial" charset="0"/>
              </a:rPr>
              <a:t> através do uso de </a:t>
            </a:r>
          </a:p>
          <a:p>
            <a:pPr algn="ctr" defTabSz="762000" eaLnBrk="0" hangingPunct="0">
              <a:lnSpc>
                <a:spcPct val="110000"/>
              </a:lnSpc>
            </a:pPr>
            <a:r>
              <a:rPr lang="pt-BR" sz="1800" b="1">
                <a:latin typeface="Arial" charset="0"/>
              </a:rPr>
              <a:t>modelos computacionais</a:t>
            </a:r>
            <a:r>
              <a:rPr lang="pt-BR" sz="1800">
                <a:latin typeface="Arial" charset="0"/>
              </a:rPr>
              <a:t>”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5410200" y="4870450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solidFill>
                  <a:srgbClr val="B3051A"/>
                </a:solidFill>
                <a:latin typeface="Arial" charset="0"/>
              </a:rPr>
              <a:t>“O ramo da Ciência da Computação que estuda a </a:t>
            </a:r>
            <a:r>
              <a:rPr lang="pt-BR" sz="1800" b="1">
                <a:solidFill>
                  <a:srgbClr val="B3051A"/>
                </a:solidFill>
                <a:latin typeface="Arial" charset="0"/>
              </a:rPr>
              <a:t>automação de comportamento inteligente</a:t>
            </a:r>
            <a:r>
              <a:rPr lang="pt-BR" sz="1800">
                <a:solidFill>
                  <a:srgbClr val="B3051A"/>
                </a:solidFill>
                <a:latin typeface="Arial" charset="0"/>
              </a:rPr>
              <a:t>”</a:t>
            </a:r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5264150" y="4443413"/>
            <a:ext cx="4184650" cy="17287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0550" y="260648"/>
            <a:ext cx="8420100" cy="761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04800"/>
            <a:ext cx="78422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773238"/>
            <a:ext cx="7242175" cy="1439862"/>
          </a:xfrm>
        </p:spPr>
        <p:txBody>
          <a:bodyPr/>
          <a:lstStyle/>
          <a:p>
            <a:pPr eaLnBrk="1" hangingPunct="1"/>
            <a:r>
              <a:rPr lang="en-US" sz="2600" smtClean="0"/>
              <a:t>Modelo matemático de um neurônio por Warren McCulloch e Walter Pitts (1943)</a:t>
            </a: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ECB7A-1F28-4461-92B6-679E2FCB0D0C}" type="slidenum">
              <a:rPr lang="pt-BR"/>
              <a:pPr>
                <a:defRPr/>
              </a:pPr>
              <a:t>34</a:t>
            </a:fld>
            <a:endParaRPr lang="pt-BR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54138" y="3121025"/>
            <a:ext cx="3384550" cy="2665413"/>
            <a:chOff x="489" y="1888"/>
            <a:chExt cx="2132" cy="167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35" y="1933"/>
              <a:ext cx="2041" cy="1633"/>
              <a:chOff x="852" y="1933"/>
              <a:chExt cx="2041" cy="1633"/>
            </a:xfrm>
          </p:grpSpPr>
          <p:sp>
            <p:nvSpPr>
              <p:cNvPr id="38952" name="Freeform 4"/>
              <p:cNvSpPr>
                <a:spLocks/>
              </p:cNvSpPr>
              <p:nvPr/>
            </p:nvSpPr>
            <p:spPr bwMode="auto">
              <a:xfrm>
                <a:off x="1872" y="2069"/>
                <a:ext cx="794" cy="824"/>
              </a:xfrm>
              <a:custGeom>
                <a:avLst/>
                <a:gdLst>
                  <a:gd name="T0" fmla="*/ 15 w 794"/>
                  <a:gd name="T1" fmla="*/ 235 h 824"/>
                  <a:gd name="T2" fmla="*/ 332 w 794"/>
                  <a:gd name="T3" fmla="*/ 280 h 824"/>
                  <a:gd name="T4" fmla="*/ 423 w 794"/>
                  <a:gd name="T5" fmla="*/ 8 h 824"/>
                  <a:gd name="T6" fmla="*/ 559 w 794"/>
                  <a:gd name="T7" fmla="*/ 326 h 824"/>
                  <a:gd name="T8" fmla="*/ 786 w 794"/>
                  <a:gd name="T9" fmla="*/ 371 h 824"/>
                  <a:gd name="T10" fmla="*/ 514 w 794"/>
                  <a:gd name="T11" fmla="*/ 552 h 824"/>
                  <a:gd name="T12" fmla="*/ 514 w 794"/>
                  <a:gd name="T13" fmla="*/ 824 h 824"/>
                  <a:gd name="T14" fmla="*/ 332 w 794"/>
                  <a:gd name="T15" fmla="*/ 552 h 824"/>
                  <a:gd name="T16" fmla="*/ 60 w 794"/>
                  <a:gd name="T17" fmla="*/ 688 h 824"/>
                  <a:gd name="T18" fmla="*/ 241 w 794"/>
                  <a:gd name="T19" fmla="*/ 416 h 824"/>
                  <a:gd name="T20" fmla="*/ 15 w 794"/>
                  <a:gd name="T21" fmla="*/ 235 h 8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4"/>
                  <a:gd name="T34" fmla="*/ 0 h 824"/>
                  <a:gd name="T35" fmla="*/ 794 w 794"/>
                  <a:gd name="T36" fmla="*/ 824 h 8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4" h="824">
                    <a:moveTo>
                      <a:pt x="15" y="235"/>
                    </a:moveTo>
                    <a:cubicBezTo>
                      <a:pt x="30" y="212"/>
                      <a:pt x="264" y="318"/>
                      <a:pt x="332" y="280"/>
                    </a:cubicBezTo>
                    <a:cubicBezTo>
                      <a:pt x="400" y="242"/>
                      <a:pt x="385" y="0"/>
                      <a:pt x="423" y="8"/>
                    </a:cubicBezTo>
                    <a:cubicBezTo>
                      <a:pt x="461" y="16"/>
                      <a:pt x="499" y="266"/>
                      <a:pt x="559" y="326"/>
                    </a:cubicBezTo>
                    <a:cubicBezTo>
                      <a:pt x="619" y="386"/>
                      <a:pt x="794" y="333"/>
                      <a:pt x="786" y="371"/>
                    </a:cubicBezTo>
                    <a:cubicBezTo>
                      <a:pt x="778" y="409"/>
                      <a:pt x="559" y="477"/>
                      <a:pt x="514" y="552"/>
                    </a:cubicBezTo>
                    <a:cubicBezTo>
                      <a:pt x="469" y="627"/>
                      <a:pt x="544" y="824"/>
                      <a:pt x="514" y="824"/>
                    </a:cubicBezTo>
                    <a:cubicBezTo>
                      <a:pt x="484" y="824"/>
                      <a:pt x="408" y="575"/>
                      <a:pt x="332" y="552"/>
                    </a:cubicBezTo>
                    <a:cubicBezTo>
                      <a:pt x="256" y="529"/>
                      <a:pt x="75" y="711"/>
                      <a:pt x="60" y="688"/>
                    </a:cubicBezTo>
                    <a:cubicBezTo>
                      <a:pt x="45" y="665"/>
                      <a:pt x="248" y="491"/>
                      <a:pt x="241" y="416"/>
                    </a:cubicBezTo>
                    <a:cubicBezTo>
                      <a:pt x="234" y="341"/>
                      <a:pt x="0" y="258"/>
                      <a:pt x="15" y="2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3" name="Freeform 5"/>
              <p:cNvSpPr>
                <a:spLocks/>
              </p:cNvSpPr>
              <p:nvPr/>
            </p:nvSpPr>
            <p:spPr bwMode="auto">
              <a:xfrm>
                <a:off x="1056" y="2750"/>
                <a:ext cx="862" cy="680"/>
              </a:xfrm>
              <a:custGeom>
                <a:avLst/>
                <a:gdLst>
                  <a:gd name="T0" fmla="*/ 862 w 862"/>
                  <a:gd name="T1" fmla="*/ 0 h 680"/>
                  <a:gd name="T2" fmla="*/ 408 w 862"/>
                  <a:gd name="T3" fmla="*/ 181 h 680"/>
                  <a:gd name="T4" fmla="*/ 0 w 862"/>
                  <a:gd name="T5" fmla="*/ 680 h 680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680"/>
                  <a:gd name="T11" fmla="*/ 862 w 862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680">
                    <a:moveTo>
                      <a:pt x="862" y="0"/>
                    </a:moveTo>
                    <a:cubicBezTo>
                      <a:pt x="707" y="34"/>
                      <a:pt x="552" y="68"/>
                      <a:pt x="408" y="181"/>
                    </a:cubicBezTo>
                    <a:cubicBezTo>
                      <a:pt x="264" y="294"/>
                      <a:pt x="132" y="487"/>
                      <a:pt x="0" y="6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4" name="Freeform 7"/>
              <p:cNvSpPr>
                <a:spLocks/>
              </p:cNvSpPr>
              <p:nvPr/>
            </p:nvSpPr>
            <p:spPr bwMode="auto">
              <a:xfrm>
                <a:off x="1790" y="2160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5" name="Freeform 8"/>
              <p:cNvSpPr>
                <a:spLocks/>
              </p:cNvSpPr>
              <p:nvPr/>
            </p:nvSpPr>
            <p:spPr bwMode="auto">
              <a:xfrm>
                <a:off x="1623" y="2205"/>
                <a:ext cx="182" cy="54"/>
              </a:xfrm>
              <a:custGeom>
                <a:avLst/>
                <a:gdLst>
                  <a:gd name="T0" fmla="*/ 182 w 182"/>
                  <a:gd name="T1" fmla="*/ 46 h 54"/>
                  <a:gd name="T2" fmla="*/ 46 w 182"/>
                  <a:gd name="T3" fmla="*/ 46 h 54"/>
                  <a:gd name="T4" fmla="*/ 0 w 18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54"/>
                  <a:gd name="T11" fmla="*/ 182 w 18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54">
                    <a:moveTo>
                      <a:pt x="182" y="46"/>
                    </a:moveTo>
                    <a:cubicBezTo>
                      <a:pt x="129" y="50"/>
                      <a:pt x="76" y="54"/>
                      <a:pt x="46" y="46"/>
                    </a:cubicBezTo>
                    <a:cubicBezTo>
                      <a:pt x="16" y="38"/>
                      <a:pt x="8" y="19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6" name="Oval 9"/>
              <p:cNvSpPr>
                <a:spLocks noChangeArrowheads="1"/>
              </p:cNvSpPr>
              <p:nvPr/>
            </p:nvSpPr>
            <p:spPr bwMode="auto">
              <a:xfrm>
                <a:off x="2167" y="2387"/>
                <a:ext cx="182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7" name="Freeform 10"/>
              <p:cNvSpPr>
                <a:spLocks/>
              </p:cNvSpPr>
              <p:nvPr/>
            </p:nvSpPr>
            <p:spPr bwMode="auto">
              <a:xfrm>
                <a:off x="898" y="3249"/>
                <a:ext cx="272" cy="90"/>
              </a:xfrm>
              <a:custGeom>
                <a:avLst/>
                <a:gdLst>
                  <a:gd name="T0" fmla="*/ 272 w 272"/>
                  <a:gd name="T1" fmla="*/ 0 h 90"/>
                  <a:gd name="T2" fmla="*/ 91 w 272"/>
                  <a:gd name="T3" fmla="*/ 45 h 90"/>
                  <a:gd name="T4" fmla="*/ 0 w 272"/>
                  <a:gd name="T5" fmla="*/ 90 h 90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90"/>
                  <a:gd name="T11" fmla="*/ 272 w 272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90">
                    <a:moveTo>
                      <a:pt x="272" y="0"/>
                    </a:moveTo>
                    <a:cubicBezTo>
                      <a:pt x="204" y="15"/>
                      <a:pt x="136" y="30"/>
                      <a:pt x="91" y="45"/>
                    </a:cubicBezTo>
                    <a:cubicBezTo>
                      <a:pt x="46" y="60"/>
                      <a:pt x="23" y="75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8" name="Freeform 11"/>
              <p:cNvSpPr>
                <a:spLocks/>
              </p:cNvSpPr>
              <p:nvPr/>
            </p:nvSpPr>
            <p:spPr bwMode="auto">
              <a:xfrm>
                <a:off x="1072" y="3385"/>
                <a:ext cx="7" cy="181"/>
              </a:xfrm>
              <a:custGeom>
                <a:avLst/>
                <a:gdLst>
                  <a:gd name="T0" fmla="*/ 7 w 7"/>
                  <a:gd name="T1" fmla="*/ 0 h 181"/>
                  <a:gd name="T2" fmla="*/ 7 w 7"/>
                  <a:gd name="T3" fmla="*/ 181 h 181"/>
                  <a:gd name="T4" fmla="*/ 0 60000 65536"/>
                  <a:gd name="T5" fmla="*/ 0 60000 65536"/>
                  <a:gd name="T6" fmla="*/ 0 w 7"/>
                  <a:gd name="T7" fmla="*/ 0 h 181"/>
                  <a:gd name="T8" fmla="*/ 7 w 7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1">
                    <a:moveTo>
                      <a:pt x="7" y="0"/>
                    </a:moveTo>
                    <a:cubicBezTo>
                      <a:pt x="3" y="75"/>
                      <a:pt x="0" y="151"/>
                      <a:pt x="7" y="181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9" name="Freeform 12"/>
              <p:cNvSpPr>
                <a:spLocks/>
              </p:cNvSpPr>
              <p:nvPr/>
            </p:nvSpPr>
            <p:spPr bwMode="auto">
              <a:xfrm>
                <a:off x="1170" y="3249"/>
                <a:ext cx="105" cy="317"/>
              </a:xfrm>
              <a:custGeom>
                <a:avLst/>
                <a:gdLst>
                  <a:gd name="T0" fmla="*/ 0 w 105"/>
                  <a:gd name="T1" fmla="*/ 0 h 317"/>
                  <a:gd name="T2" fmla="*/ 90 w 105"/>
                  <a:gd name="T3" fmla="*/ 136 h 317"/>
                  <a:gd name="T4" fmla="*/ 90 w 105"/>
                  <a:gd name="T5" fmla="*/ 317 h 317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317"/>
                  <a:gd name="T11" fmla="*/ 105 w 105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317">
                    <a:moveTo>
                      <a:pt x="0" y="0"/>
                    </a:moveTo>
                    <a:cubicBezTo>
                      <a:pt x="37" y="41"/>
                      <a:pt x="75" y="83"/>
                      <a:pt x="90" y="136"/>
                    </a:cubicBezTo>
                    <a:cubicBezTo>
                      <a:pt x="105" y="189"/>
                      <a:pt x="97" y="253"/>
                      <a:pt x="90" y="31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0" name="Freeform 13"/>
              <p:cNvSpPr>
                <a:spLocks/>
              </p:cNvSpPr>
              <p:nvPr/>
            </p:nvSpPr>
            <p:spPr bwMode="auto">
              <a:xfrm>
                <a:off x="1170" y="3385"/>
                <a:ext cx="90" cy="90"/>
              </a:xfrm>
              <a:custGeom>
                <a:avLst/>
                <a:gdLst>
                  <a:gd name="T0" fmla="*/ 90 w 90"/>
                  <a:gd name="T1" fmla="*/ 0 h 90"/>
                  <a:gd name="T2" fmla="*/ 0 w 90"/>
                  <a:gd name="T3" fmla="*/ 90 h 90"/>
                  <a:gd name="T4" fmla="*/ 0 60000 65536"/>
                  <a:gd name="T5" fmla="*/ 0 60000 65536"/>
                  <a:gd name="T6" fmla="*/ 0 w 90"/>
                  <a:gd name="T7" fmla="*/ 0 h 90"/>
                  <a:gd name="T8" fmla="*/ 90 w 90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90">
                    <a:moveTo>
                      <a:pt x="90" y="0"/>
                    </a:moveTo>
                    <a:cubicBezTo>
                      <a:pt x="52" y="33"/>
                      <a:pt x="15" y="67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1" name="Freeform 14"/>
              <p:cNvSpPr>
                <a:spLocks/>
              </p:cNvSpPr>
              <p:nvPr/>
            </p:nvSpPr>
            <p:spPr bwMode="auto">
              <a:xfrm>
                <a:off x="852" y="3467"/>
                <a:ext cx="227" cy="54"/>
              </a:xfrm>
              <a:custGeom>
                <a:avLst/>
                <a:gdLst>
                  <a:gd name="T0" fmla="*/ 227 w 227"/>
                  <a:gd name="T1" fmla="*/ 8 h 54"/>
                  <a:gd name="T2" fmla="*/ 91 w 227"/>
                  <a:gd name="T3" fmla="*/ 8 h 54"/>
                  <a:gd name="T4" fmla="*/ 0 w 227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4"/>
                  <a:gd name="T11" fmla="*/ 227 w 227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4">
                    <a:moveTo>
                      <a:pt x="227" y="8"/>
                    </a:moveTo>
                    <a:cubicBezTo>
                      <a:pt x="178" y="4"/>
                      <a:pt x="129" y="0"/>
                      <a:pt x="91" y="8"/>
                    </a:cubicBezTo>
                    <a:cubicBezTo>
                      <a:pt x="53" y="16"/>
                      <a:pt x="26" y="35"/>
                      <a:pt x="0" y="5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2" name="Freeform 15"/>
              <p:cNvSpPr>
                <a:spLocks/>
              </p:cNvSpPr>
              <p:nvPr/>
            </p:nvSpPr>
            <p:spPr bwMode="auto">
              <a:xfrm>
                <a:off x="2621" y="2205"/>
                <a:ext cx="159" cy="227"/>
              </a:xfrm>
              <a:custGeom>
                <a:avLst/>
                <a:gdLst>
                  <a:gd name="T0" fmla="*/ 0 w 159"/>
                  <a:gd name="T1" fmla="*/ 227 h 227"/>
                  <a:gd name="T2" fmla="*/ 136 w 159"/>
                  <a:gd name="T3" fmla="*/ 136 h 227"/>
                  <a:gd name="T4" fmla="*/ 136 w 159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27"/>
                  <a:gd name="T11" fmla="*/ 159 w 159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27">
                    <a:moveTo>
                      <a:pt x="0" y="227"/>
                    </a:moveTo>
                    <a:cubicBezTo>
                      <a:pt x="56" y="200"/>
                      <a:pt x="113" y="174"/>
                      <a:pt x="136" y="136"/>
                    </a:cubicBezTo>
                    <a:cubicBezTo>
                      <a:pt x="159" y="98"/>
                      <a:pt x="147" y="49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3" name="Freeform 16"/>
              <p:cNvSpPr>
                <a:spLocks/>
              </p:cNvSpPr>
              <p:nvPr/>
            </p:nvSpPr>
            <p:spPr bwMode="auto">
              <a:xfrm>
                <a:off x="2757" y="2341"/>
                <a:ext cx="136" cy="1"/>
              </a:xfrm>
              <a:custGeom>
                <a:avLst/>
                <a:gdLst>
                  <a:gd name="T0" fmla="*/ 0 w 136"/>
                  <a:gd name="T1" fmla="*/ 0 h 1"/>
                  <a:gd name="T2" fmla="*/ 136 w 136"/>
                  <a:gd name="T3" fmla="*/ 0 h 1"/>
                  <a:gd name="T4" fmla="*/ 0 60000 65536"/>
                  <a:gd name="T5" fmla="*/ 0 60000 65536"/>
                  <a:gd name="T6" fmla="*/ 0 w 136"/>
                  <a:gd name="T7" fmla="*/ 0 h 1"/>
                  <a:gd name="T8" fmla="*/ 136 w 1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">
                    <a:moveTo>
                      <a:pt x="0" y="0"/>
                    </a:moveTo>
                    <a:cubicBezTo>
                      <a:pt x="0" y="0"/>
                      <a:pt x="68" y="0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4" name="Freeform 17"/>
              <p:cNvSpPr>
                <a:spLocks/>
              </p:cNvSpPr>
              <p:nvPr/>
            </p:nvSpPr>
            <p:spPr bwMode="auto">
              <a:xfrm>
                <a:off x="2199" y="1933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5" name="Freeform 18"/>
              <p:cNvSpPr>
                <a:spLocks/>
              </p:cNvSpPr>
              <p:nvPr/>
            </p:nvSpPr>
            <p:spPr bwMode="auto">
              <a:xfrm>
                <a:off x="2380" y="2886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6" name="Freeform 19"/>
              <p:cNvSpPr>
                <a:spLocks/>
              </p:cNvSpPr>
              <p:nvPr/>
            </p:nvSpPr>
            <p:spPr bwMode="auto">
              <a:xfrm rot="1411066">
                <a:off x="2394" y="2886"/>
                <a:ext cx="136" cy="45"/>
              </a:xfrm>
              <a:custGeom>
                <a:avLst/>
                <a:gdLst>
                  <a:gd name="T0" fmla="*/ 0 w 136"/>
                  <a:gd name="T1" fmla="*/ 45 h 45"/>
                  <a:gd name="T2" fmla="*/ 136 w 136"/>
                  <a:gd name="T3" fmla="*/ 0 h 45"/>
                  <a:gd name="T4" fmla="*/ 0 60000 65536"/>
                  <a:gd name="T5" fmla="*/ 0 60000 65536"/>
                  <a:gd name="T6" fmla="*/ 0 w 136"/>
                  <a:gd name="T7" fmla="*/ 0 h 45"/>
                  <a:gd name="T8" fmla="*/ 136 w 13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45">
                    <a:moveTo>
                      <a:pt x="0" y="45"/>
                    </a:moveTo>
                    <a:cubicBezTo>
                      <a:pt x="56" y="30"/>
                      <a:pt x="113" y="15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41" name="Oval 40"/>
            <p:cNvSpPr>
              <a:spLocks noChangeArrowheads="1"/>
            </p:cNvSpPr>
            <p:nvPr/>
          </p:nvSpPr>
          <p:spPr bwMode="auto">
            <a:xfrm>
              <a:off x="897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41"/>
            <p:cNvSpPr>
              <a:spLocks noChangeArrowheads="1"/>
            </p:cNvSpPr>
            <p:nvPr/>
          </p:nvSpPr>
          <p:spPr bwMode="auto">
            <a:xfrm>
              <a:off x="489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Oval 42"/>
            <p:cNvSpPr>
              <a:spLocks noChangeArrowheads="1"/>
            </p:cNvSpPr>
            <p:nvPr/>
          </p:nvSpPr>
          <p:spPr bwMode="auto">
            <a:xfrm>
              <a:off x="535" y="3294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Oval 43"/>
            <p:cNvSpPr>
              <a:spLocks noChangeArrowheads="1"/>
            </p:cNvSpPr>
            <p:nvPr/>
          </p:nvSpPr>
          <p:spPr bwMode="auto">
            <a:xfrm>
              <a:off x="716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Oval 44"/>
            <p:cNvSpPr>
              <a:spLocks noChangeArrowheads="1"/>
            </p:cNvSpPr>
            <p:nvPr/>
          </p:nvSpPr>
          <p:spPr bwMode="auto">
            <a:xfrm>
              <a:off x="1261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45"/>
            <p:cNvSpPr>
              <a:spLocks noChangeArrowheads="1"/>
            </p:cNvSpPr>
            <p:nvPr/>
          </p:nvSpPr>
          <p:spPr bwMode="auto">
            <a:xfrm>
              <a:off x="1442" y="211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46"/>
            <p:cNvSpPr>
              <a:spLocks noChangeArrowheads="1"/>
            </p:cNvSpPr>
            <p:nvPr/>
          </p:nvSpPr>
          <p:spPr bwMode="auto">
            <a:xfrm>
              <a:off x="1895" y="1888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47"/>
            <p:cNvSpPr>
              <a:spLocks noChangeArrowheads="1"/>
            </p:cNvSpPr>
            <p:nvPr/>
          </p:nvSpPr>
          <p:spPr bwMode="auto">
            <a:xfrm>
              <a:off x="2394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48"/>
            <p:cNvSpPr>
              <a:spLocks noChangeArrowheads="1"/>
            </p:cNvSpPr>
            <p:nvPr/>
          </p:nvSpPr>
          <p:spPr bwMode="auto">
            <a:xfrm>
              <a:off x="2576" y="2296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49"/>
            <p:cNvSpPr>
              <a:spLocks noChangeArrowheads="1"/>
            </p:cNvSpPr>
            <p:nvPr/>
          </p:nvSpPr>
          <p:spPr bwMode="auto">
            <a:xfrm>
              <a:off x="2213" y="288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50"/>
            <p:cNvSpPr>
              <a:spLocks noChangeArrowheads="1"/>
            </p:cNvSpPr>
            <p:nvPr/>
          </p:nvSpPr>
          <p:spPr bwMode="auto">
            <a:xfrm>
              <a:off x="2167" y="30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024438" y="2997200"/>
            <a:ext cx="3937000" cy="3213100"/>
            <a:chOff x="3165" y="2025"/>
            <a:chExt cx="2480" cy="2024"/>
          </a:xfrm>
        </p:grpSpPr>
        <p:sp>
          <p:nvSpPr>
            <p:cNvPr id="38919" name="Oval 21"/>
            <p:cNvSpPr>
              <a:spLocks noChangeArrowheads="1"/>
            </p:cNvSpPr>
            <p:nvPr/>
          </p:nvSpPr>
          <p:spPr bwMode="auto">
            <a:xfrm>
              <a:off x="4163" y="2387"/>
              <a:ext cx="862" cy="72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22"/>
            <p:cNvSpPr>
              <a:spLocks noChangeShapeType="1"/>
            </p:cNvSpPr>
            <p:nvPr/>
          </p:nvSpPr>
          <p:spPr bwMode="auto">
            <a:xfrm>
              <a:off x="5025" y="2750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1" name="Line 23"/>
            <p:cNvSpPr>
              <a:spLocks noChangeShapeType="1"/>
            </p:cNvSpPr>
            <p:nvPr/>
          </p:nvSpPr>
          <p:spPr bwMode="auto">
            <a:xfrm>
              <a:off x="4572" y="238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2" name="Line 24"/>
            <p:cNvSpPr>
              <a:spLocks noChangeShapeType="1"/>
            </p:cNvSpPr>
            <p:nvPr/>
          </p:nvSpPr>
          <p:spPr bwMode="auto">
            <a:xfrm>
              <a:off x="3438" y="2206"/>
              <a:ext cx="862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3" name="Line 25"/>
            <p:cNvSpPr>
              <a:spLocks noChangeShapeType="1"/>
            </p:cNvSpPr>
            <p:nvPr/>
          </p:nvSpPr>
          <p:spPr bwMode="auto">
            <a:xfrm>
              <a:off x="3483" y="2705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4" name="Line 26"/>
            <p:cNvSpPr>
              <a:spLocks noChangeShapeType="1"/>
            </p:cNvSpPr>
            <p:nvPr/>
          </p:nvSpPr>
          <p:spPr bwMode="auto">
            <a:xfrm flipV="1">
              <a:off x="3483" y="2886"/>
              <a:ext cx="726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5" name="Text Box 27"/>
            <p:cNvSpPr txBox="1">
              <a:spLocks noChangeArrowheads="1"/>
            </p:cNvSpPr>
            <p:nvPr/>
          </p:nvSpPr>
          <p:spPr bwMode="auto">
            <a:xfrm>
              <a:off x="4254" y="2524"/>
              <a:ext cx="28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</a:t>
              </a: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617" y="2614"/>
              <a:ext cx="272" cy="226"/>
              <a:chOff x="2485" y="3612"/>
              <a:chExt cx="272" cy="226"/>
            </a:xfrm>
          </p:grpSpPr>
          <p:sp>
            <p:nvSpPr>
              <p:cNvPr id="38937" name="Line 28"/>
              <p:cNvSpPr>
                <a:spLocks noChangeShapeType="1"/>
              </p:cNvSpPr>
              <p:nvPr/>
            </p:nvSpPr>
            <p:spPr bwMode="auto">
              <a:xfrm>
                <a:off x="2485" y="383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8" name="Line 29"/>
              <p:cNvSpPr>
                <a:spLocks noChangeShapeType="1"/>
              </p:cNvSpPr>
              <p:nvPr/>
            </p:nvSpPr>
            <p:spPr bwMode="auto">
              <a:xfrm flipV="1">
                <a:off x="2621" y="3612"/>
                <a:ext cx="0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9" name="Line 30"/>
              <p:cNvSpPr>
                <a:spLocks noChangeShapeType="1"/>
              </p:cNvSpPr>
              <p:nvPr/>
            </p:nvSpPr>
            <p:spPr bwMode="auto">
              <a:xfrm>
                <a:off x="2621" y="3612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27" name="Line 32"/>
            <p:cNvSpPr>
              <a:spLocks noChangeShapeType="1"/>
            </p:cNvSpPr>
            <p:nvPr/>
          </p:nvSpPr>
          <p:spPr bwMode="auto">
            <a:xfrm flipV="1">
              <a:off x="4753" y="2251"/>
              <a:ext cx="1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8" name="Text Box 33"/>
            <p:cNvSpPr txBox="1">
              <a:spLocks noChangeArrowheads="1"/>
            </p:cNvSpPr>
            <p:nvPr/>
          </p:nvSpPr>
          <p:spPr bwMode="auto">
            <a:xfrm>
              <a:off x="3166" y="2025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1</a:t>
              </a:r>
            </a:p>
          </p:txBody>
        </p:sp>
        <p:sp>
          <p:nvSpPr>
            <p:cNvPr id="38929" name="Text Box 34"/>
            <p:cNvSpPr txBox="1">
              <a:spLocks noChangeArrowheads="1"/>
            </p:cNvSpPr>
            <p:nvPr/>
          </p:nvSpPr>
          <p:spPr bwMode="auto">
            <a:xfrm>
              <a:off x="3165" y="2508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2</a:t>
              </a:r>
            </a:p>
          </p:txBody>
        </p:sp>
        <p:sp>
          <p:nvSpPr>
            <p:cNvPr id="38930" name="Text Box 35"/>
            <p:cNvSpPr txBox="1">
              <a:spLocks noChangeArrowheads="1"/>
            </p:cNvSpPr>
            <p:nvPr/>
          </p:nvSpPr>
          <p:spPr bwMode="auto">
            <a:xfrm>
              <a:off x="3165" y="2961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3</a:t>
              </a:r>
            </a:p>
          </p:txBody>
        </p:sp>
        <p:sp>
          <p:nvSpPr>
            <p:cNvPr id="38931" name="Text Box 36"/>
            <p:cNvSpPr txBox="1">
              <a:spLocks noChangeArrowheads="1"/>
            </p:cNvSpPr>
            <p:nvPr/>
          </p:nvSpPr>
          <p:spPr bwMode="auto">
            <a:xfrm>
              <a:off x="4880" y="2025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l-GR"/>
                <a:t>θ</a:t>
              </a:r>
            </a:p>
          </p:txBody>
        </p:sp>
        <p:sp>
          <p:nvSpPr>
            <p:cNvPr id="38932" name="Text Box 37"/>
            <p:cNvSpPr txBox="1">
              <a:spLocks noChangeArrowheads="1"/>
            </p:cNvSpPr>
            <p:nvPr/>
          </p:nvSpPr>
          <p:spPr bwMode="auto">
            <a:xfrm>
              <a:off x="5433" y="2553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/>
                <a:t>y</a:t>
              </a:r>
              <a:endParaRPr lang="el-GR" baseline="-25000"/>
            </a:p>
          </p:txBody>
        </p:sp>
        <p:sp>
          <p:nvSpPr>
            <p:cNvPr id="38933" name="Text Box 39"/>
            <p:cNvSpPr txBox="1">
              <a:spLocks noChangeArrowheads="1"/>
            </p:cNvSpPr>
            <p:nvPr/>
          </p:nvSpPr>
          <p:spPr bwMode="auto">
            <a:xfrm>
              <a:off x="3619" y="3473"/>
              <a:ext cx="1985" cy="5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ym typeface="Symbol" pitchFamily="18" charset="2"/>
                </a:rPr>
                <a:t>y = 1   se </a:t>
              </a:r>
              <a:r>
                <a:rPr lang="en-US" sz="3200">
                  <a:sym typeface="Symbol" pitchFamily="18" charset="2"/>
                </a:rPr>
                <a:t></a:t>
              </a:r>
              <a:r>
                <a:rPr lang="en-US" baseline="-25000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 </a:t>
              </a:r>
              <a:r>
                <a:rPr lang="en-US" sz="2200">
                  <a:sym typeface="Symbol" pitchFamily="18" charset="2"/>
                </a:rPr>
                <a:t>w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* x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&gt; </a:t>
              </a:r>
              <a:r>
                <a:rPr lang="el-GR" sz="2200"/>
                <a:t>θ</a:t>
              </a:r>
              <a:endParaRPr lang="pt-BR" sz="2200"/>
            </a:p>
            <a:p>
              <a:r>
                <a:rPr lang="pt-BR" sz="2200"/>
                <a:t>y = 0   caso contrário</a:t>
              </a:r>
              <a:endParaRPr lang="en-US" sz="2200"/>
            </a:p>
          </p:txBody>
        </p:sp>
        <p:sp>
          <p:nvSpPr>
            <p:cNvPr id="38934" name="Text Box 52"/>
            <p:cNvSpPr txBox="1">
              <a:spLocks noChangeArrowheads="1"/>
            </p:cNvSpPr>
            <p:nvPr/>
          </p:nvSpPr>
          <p:spPr bwMode="auto">
            <a:xfrm>
              <a:off x="3755" y="203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1</a:t>
              </a:r>
            </a:p>
          </p:txBody>
        </p:sp>
        <p:sp>
          <p:nvSpPr>
            <p:cNvPr id="38935" name="Text Box 53"/>
            <p:cNvSpPr txBox="1">
              <a:spLocks noChangeArrowheads="1"/>
            </p:cNvSpPr>
            <p:nvPr/>
          </p:nvSpPr>
          <p:spPr bwMode="auto">
            <a:xfrm>
              <a:off x="3710" y="2431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2</a:t>
              </a:r>
            </a:p>
          </p:txBody>
        </p:sp>
        <p:sp>
          <p:nvSpPr>
            <p:cNvPr id="38936" name="Text Box 54"/>
            <p:cNvSpPr txBox="1">
              <a:spLocks noChangeArrowheads="1"/>
            </p:cNvSpPr>
            <p:nvPr/>
          </p:nvSpPr>
          <p:spPr bwMode="auto">
            <a:xfrm>
              <a:off x="3619" y="274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773238"/>
            <a:ext cx="7313613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Regra de Donald Hebb para aprendizado de neurônios (1949)</a:t>
            </a:r>
          </a:p>
          <a:p>
            <a:pPr eaLnBrk="1" hangingPunct="1"/>
            <a:r>
              <a:rPr lang="en-US" sz="2600" smtClean="0"/>
              <a:t>Implementação de modelos neurais por Marvin Minsky (1950) </a:t>
            </a:r>
          </a:p>
          <a:p>
            <a:pPr eaLnBrk="1" hangingPunct="1"/>
            <a:r>
              <a:rPr lang="en-US" sz="2600" smtClean="0"/>
              <a:t>“Computing Machinery and Intelligence”, Allan Turing (1950)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00AC-6116-40FA-8236-D975ABA5A26F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26368"/>
            <a:ext cx="842010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Nascimento</a:t>
            </a:r>
            <a:r>
              <a:rPr lang="en-US" sz="3200" dirty="0" smtClean="0"/>
              <a:t> da IA (1956)</a:t>
            </a:r>
            <a:endParaRPr lang="en-US" sz="3200" dirty="0"/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Dartmond Workshop organizado por John McCarthy (1956)</a:t>
            </a:r>
          </a:p>
          <a:p>
            <a:pPr lvl="1"/>
            <a:r>
              <a:rPr lang="en-US" smtClean="0"/>
              <a:t>Adoção do termo Inteligência Artificial</a:t>
            </a:r>
          </a:p>
          <a:p>
            <a:r>
              <a:rPr lang="en-US" smtClean="0"/>
              <a:t>Logic Theorist por Allen Newell and Hebert Simon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8AEE-98E0-4E8C-91AC-8966E8E847A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23938" y="1905000"/>
            <a:ext cx="73850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Criação de laboratórios, grupos de pesquisa, linguagens e programas para resolução de problemas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Resultados expressivos:</a:t>
            </a:r>
          </a:p>
          <a:p>
            <a:pPr lvl="1" eaLnBrk="1" hangingPunct="1"/>
            <a:r>
              <a:rPr lang="en-US" sz="2400" b="1" smtClean="0"/>
              <a:t>General Problem Solver</a:t>
            </a:r>
            <a:r>
              <a:rPr lang="en-US" sz="2400" smtClean="0"/>
              <a:t> por Newell e Simon</a:t>
            </a:r>
          </a:p>
          <a:p>
            <a:pPr lvl="1" eaLnBrk="1" hangingPunct="1"/>
            <a:r>
              <a:rPr lang="en-US" sz="2400" b="1" smtClean="0"/>
              <a:t>Advice Taker</a:t>
            </a:r>
            <a:r>
              <a:rPr lang="en-US" sz="2400" smtClean="0"/>
              <a:t> por McCarthy (1958)</a:t>
            </a:r>
          </a:p>
          <a:p>
            <a:pPr lvl="1" eaLnBrk="1" hangingPunct="1"/>
            <a:r>
              <a:rPr lang="en-US" sz="2400" b="1" smtClean="0"/>
              <a:t>Perceptron</a:t>
            </a:r>
            <a:r>
              <a:rPr lang="en-US" sz="2400" smtClean="0"/>
              <a:t> por Rosemblatt (1962)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D6E82-258D-4371-8379-2D420D45434D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08050" y="1905000"/>
            <a:ext cx="75009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“Não é minha intenção supreender ou chocar vocês, mas o que eu posso dizer é que atualmente existem no mundo </a:t>
            </a:r>
            <a:r>
              <a:rPr lang="en-US" sz="2400" smtClean="0">
                <a:solidFill>
                  <a:srgbClr val="B3051A"/>
                </a:solidFill>
              </a:rPr>
              <a:t>máquinas que pensam, que aprendem e que criam</a:t>
            </a:r>
            <a:r>
              <a:rPr lang="en-US" sz="2400" smtClean="0"/>
              <a:t>. Além disso, a habilidade dessas máquinas de realizar tarefas está crescendo tão rápido que, em um futuro visível, a quantidade de problemas que elas resolveram será comparável com a quantidade com que a mente humana tem se ocupado.”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000" smtClean="0"/>
              <a:t> Hebert Simon (1957)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C87C-64AF-4B9D-A3DD-85A4331A915C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Fase</a:t>
            </a:r>
            <a:r>
              <a:rPr lang="en-US" sz="3200" dirty="0" smtClean="0"/>
              <a:t> </a:t>
            </a:r>
            <a:r>
              <a:rPr lang="en-US" sz="3200" dirty="0" err="1" smtClean="0"/>
              <a:t>realista</a:t>
            </a:r>
            <a:r>
              <a:rPr lang="en-US" sz="3200" dirty="0" smtClean="0"/>
              <a:t> (1966-1973)</a:t>
            </a:r>
            <a:endParaRPr lang="en-US" sz="3200" dirty="0"/>
          </a:p>
        </p:txBody>
      </p:sp>
      <p:sp>
        <p:nvSpPr>
          <p:cNvPr id="97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Entusiasmo da fase anterior foi revisto</a:t>
            </a:r>
          </a:p>
          <a:p>
            <a:pPr lvl="1"/>
            <a:r>
              <a:rPr lang="en-US" smtClean="0"/>
              <a:t>Primeiros programas tratavam apenas de instâncias simples de problemas genéricos</a:t>
            </a:r>
          </a:p>
          <a:p>
            <a:pPr lvl="2"/>
            <a:r>
              <a:rPr lang="en-US" smtClean="0"/>
              <a:t>E.g., provar teoremas simples</a:t>
            </a:r>
          </a:p>
          <a:p>
            <a:pPr lvl="1"/>
            <a:r>
              <a:rPr lang="en-US" smtClean="0"/>
              <a:t>Resolver problemas complexos não era uma questão somente de mais hardware e memória</a:t>
            </a:r>
          </a:p>
          <a:p>
            <a:pPr lvl="1"/>
            <a:r>
              <a:rPr lang="en-US" smtClean="0"/>
              <a:t>Limitações básicas existentes nos modelos mais bem sucedidos</a:t>
            </a:r>
          </a:p>
          <a:p>
            <a:pPr lvl="2"/>
            <a:r>
              <a:rPr lang="en-US" smtClean="0"/>
              <a:t>E.g., Perceptrons (Minski e Papert, 1969)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8AB2-3DDC-4D59-B535-877FC8D3277F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smtClean="0"/>
              <a:t>Representação do conhecimento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050" y="1700808"/>
            <a:ext cx="8420100" cy="4114800"/>
          </a:xfrm>
        </p:spPr>
        <p:txBody>
          <a:bodyPr/>
          <a:lstStyle/>
          <a:p>
            <a:r>
              <a:rPr lang="pt-BR" sz="2600" dirty="0" smtClean="0"/>
              <a:t>Agentes Inteligentes - conceitos básicos </a:t>
            </a:r>
          </a:p>
          <a:p>
            <a:r>
              <a:rPr lang="pt-BR" sz="2600" dirty="0" smtClean="0"/>
              <a:t>Agentes baseados em conhecimento </a:t>
            </a:r>
          </a:p>
          <a:p>
            <a:r>
              <a:rPr lang="pt-BR" sz="2600" dirty="0" smtClean="0"/>
              <a:t>Sistemas de produção   </a:t>
            </a:r>
          </a:p>
          <a:p>
            <a:r>
              <a:rPr lang="pt-BR" sz="2600" dirty="0" smtClean="0"/>
              <a:t>Engenharia do conhecimento  </a:t>
            </a:r>
          </a:p>
          <a:p>
            <a:r>
              <a:rPr lang="pt-BR" sz="2600" dirty="0" smtClean="0"/>
              <a:t>Tipos de regras </a:t>
            </a:r>
          </a:p>
          <a:p>
            <a:r>
              <a:rPr lang="pt-BR" sz="2600" dirty="0" smtClean="0"/>
              <a:t>Agentes baseados em lógica   </a:t>
            </a:r>
          </a:p>
          <a:p>
            <a:r>
              <a:rPr lang="pt-BR" sz="2600" dirty="0" smtClean="0"/>
              <a:t>1a avaliação - Lista de exercícios 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304800"/>
            <a:ext cx="936104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Sistemas</a:t>
            </a:r>
            <a:r>
              <a:rPr lang="en-US" sz="3200" dirty="0" smtClean="0"/>
              <a:t> </a:t>
            </a:r>
            <a:r>
              <a:rPr lang="en-US" sz="3200" dirty="0" err="1" smtClean="0"/>
              <a:t>Baseados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Conhecimento</a:t>
            </a:r>
            <a:r>
              <a:rPr lang="en-US" sz="3200" dirty="0" smtClean="0"/>
              <a:t> (1969-1979)</a:t>
            </a:r>
            <a:endParaRPr lang="en-US" sz="3200" dirty="0"/>
          </a:p>
        </p:txBody>
      </p:sp>
      <p:sp>
        <p:nvSpPr>
          <p:cNvPr id="100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Sistemas para resolução de problemas mais específicos usando conhecimento do domínio</a:t>
            </a:r>
          </a:p>
          <a:p>
            <a:pPr lvl="1"/>
            <a:endParaRPr lang="en-US" smtClean="0"/>
          </a:p>
          <a:p>
            <a:r>
              <a:rPr lang="en-US" smtClean="0"/>
              <a:t>Fase dos Sistemas Especialistas</a:t>
            </a:r>
          </a:p>
          <a:p>
            <a:pPr lvl="1"/>
            <a:r>
              <a:rPr lang="en-US" smtClean="0"/>
              <a:t>Dendral (1969) – Classificação de estrutura modecular a partir de dados de espectrômetro</a:t>
            </a:r>
          </a:p>
          <a:p>
            <a:pPr lvl="1"/>
            <a:r>
              <a:rPr lang="en-US" smtClean="0"/>
              <a:t>Mycin (1976) – Diagnóstico de infecções sanguíneas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6B-9EF3-46D4-8E5A-00EAAEF6892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Histórico da IA </a:t>
            </a:r>
            <a:br>
              <a:rPr lang="en-US" smtClean="0"/>
            </a:br>
            <a:r>
              <a:rPr lang="en-US" smtClean="0"/>
              <a:t>Consolidação (1980---)</a:t>
            </a:r>
            <a:endParaRPr lang="en-US" dirty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Aplicação intensiva de sistemas especialistas na indústria</a:t>
            </a:r>
          </a:p>
          <a:p>
            <a:r>
              <a:rPr lang="en-US" smtClean="0"/>
              <a:t>Retorno das Redes Neurais</a:t>
            </a:r>
          </a:p>
          <a:p>
            <a:pPr lvl="1"/>
            <a:r>
              <a:rPr lang="en-US" smtClean="0"/>
              <a:t>Redes Multilayer Perceptron e o algoritmo de BackPropagation (Rumelhart, Hinton 1986)</a:t>
            </a:r>
          </a:p>
          <a:p>
            <a:r>
              <a:rPr lang="en-US" smtClean="0"/>
              <a:t>Inteligência Artificial consolidada como área de conhecimento científico </a:t>
            </a:r>
          </a:p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9072-955E-4550-9732-987FB239052F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304800"/>
            <a:ext cx="7770812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Inteligência </a:t>
            </a:r>
            <a:r>
              <a:rPr lang="pt-BR" dirty="0" smtClean="0">
                <a:solidFill>
                  <a:schemeClr val="tx1"/>
                </a:solidFill>
              </a:rPr>
              <a:t>Artificial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60C9F-1956-4679-88E0-89A7C9E124BE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54538" y="1052513"/>
          <a:ext cx="758825" cy="1828800"/>
        </p:xfrm>
        <a:graphic>
          <a:graphicData uri="http://schemas.openxmlformats.org/presentationml/2006/ole">
            <p:oleObj spid="_x0000_s45063" name="Clip" r:id="rId4" imgW="967839" imgH="2937955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3005138"/>
            <a:ext cx="2286000" cy="3709987"/>
            <a:chOff x="1392" y="1920"/>
            <a:chExt cx="1440" cy="2064"/>
          </a:xfrm>
        </p:grpSpPr>
        <p:sp>
          <p:nvSpPr>
            <p:cNvPr id="3086" name="AutoShape 5"/>
            <p:cNvSpPr>
              <a:spLocks noChangeArrowheads="1"/>
            </p:cNvSpPr>
            <p:nvPr/>
          </p:nvSpPr>
          <p:spPr bwMode="auto">
            <a:xfrm>
              <a:off x="1392" y="1920"/>
              <a:ext cx="1440" cy="2064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400" dirty="0">
                  <a:latin typeface="Comic Sans MS" pitchFamily="66" charset="0"/>
                </a:rPr>
                <a:t> </a:t>
              </a:r>
              <a:r>
                <a:rPr lang="pt-BR" sz="1600" dirty="0">
                  <a:latin typeface="+mn-lt"/>
                </a:rPr>
                <a:t>Busca heurística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Representação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do conhecimento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Raciocínio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Planejamento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Aprendizagem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 </a:t>
              </a:r>
              <a:r>
                <a:rPr lang="pt-BR" sz="1600" dirty="0" err="1">
                  <a:latin typeface="+mn-lt"/>
                </a:rPr>
                <a:t>Multi-Agentes</a:t>
              </a:r>
              <a:endParaRPr lang="pt-BR" sz="1600" dirty="0">
                <a:latin typeface="+mn-lt"/>
              </a:endParaRP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Reconhecimento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de Padrões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Processamento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Linguagem Natural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7" name="Text Box 6"/>
            <p:cNvSpPr txBox="1">
              <a:spLocks noChangeArrowheads="1"/>
            </p:cNvSpPr>
            <p:nvPr/>
          </p:nvSpPr>
          <p:spPr bwMode="auto">
            <a:xfrm>
              <a:off x="1748" y="1920"/>
              <a:ext cx="762" cy="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Problemas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67488" y="2276475"/>
            <a:ext cx="2743200" cy="3449638"/>
            <a:chOff x="2688" y="1824"/>
            <a:chExt cx="1728" cy="2400"/>
          </a:xfrm>
        </p:grpSpPr>
        <p:sp>
          <p:nvSpPr>
            <p:cNvPr id="3084" name="AutoShape 8"/>
            <p:cNvSpPr>
              <a:spLocks noChangeArrowheads="1"/>
            </p:cNvSpPr>
            <p:nvPr/>
          </p:nvSpPr>
          <p:spPr bwMode="auto">
            <a:xfrm>
              <a:off x="2688" y="1824"/>
              <a:ext cx="1728" cy="2400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Jogos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Especialistas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Robótica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Bioinformática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Sistemas de Controle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Reconhecimento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Imagens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Recuperação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Informação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3176" y="1824"/>
              <a:ext cx="766" cy="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Aplicações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1644650"/>
            <a:ext cx="4343400" cy="4070350"/>
            <a:chOff x="144" y="748"/>
            <a:chExt cx="2736" cy="2564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44" y="768"/>
              <a:ext cx="2736" cy="2544"/>
              <a:chOff x="144" y="768"/>
              <a:chExt cx="2736" cy="2544"/>
            </a:xfrm>
          </p:grpSpPr>
          <p:sp>
            <p:nvSpPr>
              <p:cNvPr id="3082" name="AutoShape 17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2544"/>
              </a:xfrm>
              <a:prstGeom prst="verticalScroll">
                <a:avLst>
                  <a:gd name="adj" fmla="val 12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Filosofia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Matemática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Lógica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Proba. e Estat.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Cálculo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Sociologia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Lingüística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Psicologia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Genética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</a:t>
                </a:r>
                <a:r>
                  <a:rPr lang="pt-BR" sz="1600" dirty="0" err="1">
                    <a:latin typeface="+mn-lt"/>
                  </a:rPr>
                  <a:t>Neuro-fisiologia</a:t>
                </a:r>
                <a:endParaRPr lang="pt-BR" sz="1600" dirty="0">
                  <a:latin typeface="+mn-lt"/>
                </a:endParaRP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Economia 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Computação</a:t>
                </a:r>
                <a:br>
                  <a:rPr lang="pt-BR" sz="1600" dirty="0">
                    <a:latin typeface="+mn-lt"/>
                  </a:rPr>
                </a:br>
                <a:r>
                  <a:rPr lang="pt-BR" sz="1600" dirty="0">
                    <a:latin typeface="+mn-lt"/>
                  </a:rPr>
                  <a:t>  tradicional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3083" name="AutoShape 18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1488" cy="384"/>
              </a:xfrm>
              <a:prstGeom prst="rightArrow">
                <a:avLst>
                  <a:gd name="adj1" fmla="val 50667"/>
                  <a:gd name="adj2" fmla="val 387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Text Box 19"/>
            <p:cNvSpPr txBox="1">
              <a:spLocks noChangeArrowheads="1"/>
            </p:cNvSpPr>
            <p:nvPr/>
          </p:nvSpPr>
          <p:spPr bwMode="auto">
            <a:xfrm>
              <a:off x="576" y="748"/>
              <a:ext cx="946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Fundamentos</a:t>
              </a:r>
              <a:endParaRPr lang="en-US" sz="16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615950"/>
            <a:ext cx="7961312" cy="666750"/>
          </a:xfrm>
          <a:solidFill>
            <a:schemeClr val="bg1"/>
          </a:solidFill>
        </p:spPr>
        <p:txBody>
          <a:bodyPr wrap="square" lIns="63500" tIns="25400" rIns="63500" bIns="25400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Problemas genéricos da IA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52736"/>
            <a:ext cx="8015287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Busca heurística e resolução de problemas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Planejamento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Representação de conhecimento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Modelagem de Agentes e Sistemas </a:t>
            </a:r>
            <a:r>
              <a:rPr lang="pt-BR" sz="2800" dirty="0" err="1" smtClean="0"/>
              <a:t>Multiagentes</a:t>
            </a:r>
            <a:endParaRPr lang="pt-BR" sz="2800" dirty="0" smtClean="0"/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Aprendizagem de Máquina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Reconhecimento de padrões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6030-C65A-4414-BBBF-5D3879E54935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Leitura</a:t>
            </a:r>
            <a:endParaRPr lang="pt-BR" dirty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Livro texto</a:t>
            </a:r>
          </a:p>
          <a:p>
            <a:pPr lvl="1"/>
            <a:r>
              <a:rPr lang="pt-BR" dirty="0" smtClean="0"/>
              <a:t>Russell &amp; </a:t>
            </a:r>
            <a:r>
              <a:rPr lang="pt-BR" dirty="0" err="1" smtClean="0"/>
              <a:t>Norvig</a:t>
            </a:r>
            <a:r>
              <a:rPr lang="pt-BR" dirty="0" smtClean="0"/>
              <a:t>, Artificial </a:t>
            </a:r>
            <a:r>
              <a:rPr lang="pt-BR" dirty="0" err="1" smtClean="0"/>
              <a:t>Intelligence</a:t>
            </a:r>
            <a:r>
              <a:rPr lang="pt-BR" dirty="0" smtClean="0"/>
              <a:t>: A </a:t>
            </a:r>
            <a:r>
              <a:rPr lang="pt-BR" dirty="0" err="1" smtClean="0"/>
              <a:t>Modern</a:t>
            </a:r>
            <a:r>
              <a:rPr lang="pt-BR" dirty="0" smtClean="0"/>
              <a:t> Approach</a:t>
            </a:r>
          </a:p>
          <a:p>
            <a:pPr lvl="1"/>
            <a:r>
              <a:rPr lang="pt-BR" dirty="0" smtClean="0"/>
              <a:t>Aula de hoje:  Cap. 1</a:t>
            </a:r>
          </a:p>
          <a:p>
            <a:pPr lvl="1"/>
            <a:r>
              <a:rPr lang="pt-BR" dirty="0" smtClean="0"/>
              <a:t>Próxima aula: Cap. 2  - Agentes Inteligentes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8886-CC81-49CB-9C67-831FF4AB97EB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Multiagentes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050" y="1905000"/>
            <a:ext cx="8420100" cy="4332312"/>
          </a:xfrm>
        </p:spPr>
        <p:txBody>
          <a:bodyPr/>
          <a:lstStyle/>
          <a:p>
            <a:r>
              <a:rPr lang="pt-BR" sz="2600" dirty="0" smtClean="0"/>
              <a:t>Conceitos </a:t>
            </a:r>
            <a:r>
              <a:rPr lang="pt-BR" sz="2600" dirty="0" smtClean="0"/>
              <a:t>Básicos</a:t>
            </a:r>
          </a:p>
          <a:p>
            <a:r>
              <a:rPr lang="pt-BR" sz="2600" dirty="0" smtClean="0"/>
              <a:t>Comunicação</a:t>
            </a:r>
            <a:endParaRPr lang="pt-BR" sz="2600" dirty="0" smtClean="0"/>
          </a:p>
          <a:p>
            <a:r>
              <a:rPr lang="pt-BR" sz="2600" dirty="0" smtClean="0"/>
              <a:t>Organizações</a:t>
            </a:r>
            <a:endParaRPr lang="pt-BR" sz="2600" dirty="0" smtClean="0"/>
          </a:p>
          <a:p>
            <a:r>
              <a:rPr lang="pt-BR" sz="2600" dirty="0" smtClean="0"/>
              <a:t>Normas </a:t>
            </a:r>
            <a:r>
              <a:rPr lang="pt-BR" sz="2600" dirty="0" smtClean="0"/>
              <a:t>e Instituições</a:t>
            </a:r>
          </a:p>
          <a:p>
            <a:r>
              <a:rPr lang="pt-BR" sz="2600" dirty="0" smtClean="0"/>
              <a:t>Negociação</a:t>
            </a:r>
            <a:endParaRPr lang="pt-BR" sz="2600" dirty="0" smtClean="0"/>
          </a:p>
          <a:p>
            <a:r>
              <a:rPr lang="pt-BR" sz="2600" dirty="0" smtClean="0"/>
              <a:t>Coordenação </a:t>
            </a:r>
            <a:r>
              <a:rPr lang="pt-BR" sz="2600" dirty="0" smtClean="0"/>
              <a:t>e </a:t>
            </a:r>
            <a:r>
              <a:rPr lang="pt-BR" sz="2600" dirty="0" smtClean="0"/>
              <a:t>Planejamento</a:t>
            </a:r>
            <a:endParaRPr lang="pt-BR" sz="2600" dirty="0" smtClean="0"/>
          </a:p>
          <a:p>
            <a:r>
              <a:rPr lang="pt-BR" sz="2600" dirty="0" smtClean="0"/>
              <a:t>Desenvolvimento </a:t>
            </a:r>
            <a:r>
              <a:rPr lang="pt-BR" sz="2600" dirty="0" smtClean="0"/>
              <a:t>de </a:t>
            </a:r>
            <a:r>
              <a:rPr lang="pt-BR" sz="2600" dirty="0" smtClean="0"/>
              <a:t>SMA</a:t>
            </a:r>
            <a:endParaRPr lang="pt-BR" sz="2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Uma Visão Geral da 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Inteligência Artificial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Baseado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Russell &amp; </a:t>
            </a:r>
            <a:r>
              <a:rPr lang="en-US" sz="2400" dirty="0" err="1" smtClean="0"/>
              <a:t>Norvig</a:t>
            </a:r>
            <a:r>
              <a:rPr lang="en-US" sz="2400" dirty="0" smtClean="0"/>
              <a:t>. Artificial Intelligence: A Modern Approach (2009) &amp;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fontes</a:t>
            </a:r>
            <a:r>
              <a:rPr lang="en-US" sz="2400" dirty="0" smtClean="0"/>
              <a:t>…</a:t>
            </a:r>
            <a:endParaRPr lang="pt-BR" sz="2400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8386F-7483-4AF3-BD48-A39A4F968B90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457200"/>
            <a:ext cx="7486650" cy="757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Inteligência </a:t>
            </a: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Artificial (IA)</a:t>
            </a:r>
            <a:endParaRPr lang="pt-B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28775"/>
            <a:ext cx="8420100" cy="374491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dirty="0" smtClean="0"/>
              <a:t>Agenda da aula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Aplicações da IA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Definições e abordagens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Evolução histórica e problemas principais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196D0-8751-4BBA-BD87-3E621B36FF9C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 da IA</a:t>
            </a:r>
            <a:endParaRPr lang="pt-BR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Agriculture, Natural Resource Management, and the Environment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Architecture &amp; Design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Astronomy &amp; Space Exploration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Assistive Technologies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Banking, Finance &amp; Investing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Bioinformatics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Business &amp; Manufacturing </a:t>
            </a:r>
          </a:p>
        </p:txBody>
      </p:sp>
      <p:sp>
        <p:nvSpPr>
          <p:cNvPr id="286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Drama, Fiction, Poetry, Storytelling &amp; Machine Writing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Earth &amp; Atmospheric Sciences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Engineering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Filtering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Fraud Detection &amp; Prevention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Hazards &amp; Disasters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Information Retrieval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Recommendation &amp; Extraction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Knowledge Management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005-9F42-4979-8D25-FB8981FEBAB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948940" y="1274763"/>
            <a:ext cx="43669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sz="1800" dirty="0" smtClean="0">
                <a:solidFill>
                  <a:schemeClr val="tx2"/>
                </a:solidFill>
                <a:latin typeface="Comic Sans MS" pitchFamily="66" charset="0"/>
              </a:rPr>
              <a:t>http</a:t>
            </a:r>
            <a:r>
              <a:rPr lang="en-US" sz="1800" dirty="0">
                <a:solidFill>
                  <a:schemeClr val="tx2"/>
                </a:solidFill>
                <a:latin typeface="Comic Sans MS" pitchFamily="66" charset="0"/>
              </a:rPr>
              <a:t>://aitopics.org/topic/applications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71438"/>
            <a:ext cx="78422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Aplicações da </a:t>
            </a: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na Computação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095375" y="1600200"/>
            <a:ext cx="40005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Internet e Web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Redes e Sistemas Distribuídos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Banco de dados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Engenharia de software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Hardware (projeto e análise)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Robótica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Interfaces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Computação Gráfica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Jogos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Etc.</a:t>
            </a:r>
            <a:endParaRPr lang="en-US" sz="2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3230</TotalTime>
  <Words>1507</Words>
  <Application>Microsoft Office PowerPoint</Application>
  <PresentationFormat>Papel A4 (210 x 297 mm)</PresentationFormat>
  <Paragraphs>381</Paragraphs>
  <Slides>44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Plano grafico</vt:lpstr>
      <vt:lpstr>Microsoft ClipArt Gallery</vt:lpstr>
      <vt:lpstr>CorelDRAW</vt:lpstr>
      <vt:lpstr>Clip</vt:lpstr>
      <vt:lpstr>Introdução aos Agentes Inteligentes</vt:lpstr>
      <vt:lpstr>Descrição breve da disciplina</vt:lpstr>
      <vt:lpstr>Descrição breve da disciplina</vt:lpstr>
      <vt:lpstr>Representação do conhecimento</vt:lpstr>
      <vt:lpstr>Sistemas Multiagentes</vt:lpstr>
      <vt:lpstr>Uma Visão Geral da  Inteligência Artificial</vt:lpstr>
      <vt:lpstr>Inteligência Artificial (IA)</vt:lpstr>
      <vt:lpstr>Algumas aplicações da IA</vt:lpstr>
      <vt:lpstr>Aplicações da IA na Computação</vt:lpstr>
      <vt:lpstr>Recuperação de Informação</vt:lpstr>
      <vt:lpstr>Sistemas de Recomendação</vt:lpstr>
      <vt:lpstr>Filtragem de spam</vt:lpstr>
      <vt:lpstr>Detecção de intrusão</vt:lpstr>
      <vt:lpstr>Sistemas de controle</vt:lpstr>
      <vt:lpstr>Automação de sistemas complexos</vt:lpstr>
      <vt:lpstr>Robótica</vt:lpstr>
      <vt:lpstr>Previsão</vt:lpstr>
      <vt:lpstr> Simulações e jogos</vt:lpstr>
      <vt:lpstr>Interação Humano Máquina</vt:lpstr>
      <vt:lpstr>IA em Sistemas computacionais</vt:lpstr>
      <vt:lpstr>Automação de Software Complexo</vt:lpstr>
      <vt:lpstr>Mercado da IA</vt:lpstr>
      <vt:lpstr>O Futuro</vt:lpstr>
      <vt:lpstr>IA no Brasil</vt:lpstr>
      <vt:lpstr>Algumas definições...</vt:lpstr>
      <vt:lpstr> Voltando às aplicações... O que esses problemas têm em comum?</vt:lpstr>
      <vt:lpstr>Máquinas inteligentes?</vt:lpstr>
      <vt:lpstr>Definições da IA</vt:lpstr>
      <vt:lpstr>Definições de IA</vt:lpstr>
      <vt:lpstr>Definições de IA</vt:lpstr>
      <vt:lpstr>Definições de IA</vt:lpstr>
      <vt:lpstr>Definições de IA</vt:lpstr>
      <vt:lpstr>Definições de IA</vt:lpstr>
      <vt:lpstr>Histórico da IA  Primeiros Passos (1943 - 1956)</vt:lpstr>
      <vt:lpstr>Histórico da IA  Primeiros Passos (1943 - 1956)</vt:lpstr>
      <vt:lpstr>Histórico da IA  Nascimento da IA (1956)</vt:lpstr>
      <vt:lpstr>Histórico da IA  “Look Ma, No hands” (1952-1969)</vt:lpstr>
      <vt:lpstr>Histórico da IA  “Look Ma, No hands” (1952-1969)</vt:lpstr>
      <vt:lpstr>Histórico da IA  Fase realista (1966-1973)</vt:lpstr>
      <vt:lpstr>Histórico da IA  Sistemas Baseados em Conhecimento (1969-1979)</vt:lpstr>
      <vt:lpstr>Histórico da IA  Consolidação (1980---)</vt:lpstr>
      <vt:lpstr>Inteligência Artificial</vt:lpstr>
      <vt:lpstr>Problemas genéricos da IA</vt:lpstr>
      <vt:lpstr>Material de Leitura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Simbólica  x  IA Conexionista</dc:title>
  <dc:creator>Departamento de Informatica</dc:creator>
  <cp:lastModifiedBy>fab</cp:lastModifiedBy>
  <cp:revision>373</cp:revision>
  <cp:lastPrinted>1999-08-26T13:01:40Z</cp:lastPrinted>
  <dcterms:created xsi:type="dcterms:W3CDTF">1997-10-20T16:41:40Z</dcterms:created>
  <dcterms:modified xsi:type="dcterms:W3CDTF">2019-02-26T14:13:17Z</dcterms:modified>
</cp:coreProperties>
</file>