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4" r:id="rId1"/>
  </p:sldMasterIdLst>
  <p:notesMasterIdLst>
    <p:notesMasterId r:id="rId48"/>
  </p:notesMasterIdLst>
  <p:handoutMasterIdLst>
    <p:handoutMasterId r:id="rId49"/>
  </p:handoutMasterIdLst>
  <p:sldIdLst>
    <p:sldId id="364" r:id="rId2"/>
    <p:sldId id="257" r:id="rId3"/>
    <p:sldId id="498" r:id="rId4"/>
    <p:sldId id="475" r:id="rId5"/>
    <p:sldId id="476" r:id="rId6"/>
    <p:sldId id="477" r:id="rId7"/>
    <p:sldId id="478" r:id="rId8"/>
    <p:sldId id="479" r:id="rId9"/>
    <p:sldId id="480" r:id="rId10"/>
    <p:sldId id="481" r:id="rId11"/>
    <p:sldId id="482" r:id="rId12"/>
    <p:sldId id="483" r:id="rId13"/>
    <p:sldId id="484" r:id="rId14"/>
    <p:sldId id="485" r:id="rId15"/>
    <p:sldId id="486" r:id="rId16"/>
    <p:sldId id="487" r:id="rId17"/>
    <p:sldId id="519" r:id="rId18"/>
    <p:sldId id="488" r:id="rId19"/>
    <p:sldId id="489" r:id="rId20"/>
    <p:sldId id="490" r:id="rId21"/>
    <p:sldId id="491" r:id="rId22"/>
    <p:sldId id="492" r:id="rId23"/>
    <p:sldId id="493" r:id="rId24"/>
    <p:sldId id="495" r:id="rId25"/>
    <p:sldId id="520" r:id="rId26"/>
    <p:sldId id="496" r:id="rId27"/>
    <p:sldId id="517" r:id="rId28"/>
    <p:sldId id="499" r:id="rId29"/>
    <p:sldId id="503" r:id="rId30"/>
    <p:sldId id="518" r:id="rId31"/>
    <p:sldId id="500" r:id="rId32"/>
    <p:sldId id="515" r:id="rId33"/>
    <p:sldId id="521" r:id="rId34"/>
    <p:sldId id="501" r:id="rId35"/>
    <p:sldId id="516" r:id="rId36"/>
    <p:sldId id="502" r:id="rId37"/>
    <p:sldId id="505" r:id="rId38"/>
    <p:sldId id="506" r:id="rId39"/>
    <p:sldId id="507" r:id="rId40"/>
    <p:sldId id="509" r:id="rId41"/>
    <p:sldId id="508" r:id="rId42"/>
    <p:sldId id="510" r:id="rId43"/>
    <p:sldId id="511" r:id="rId44"/>
    <p:sldId id="512" r:id="rId45"/>
    <p:sldId id="513" r:id="rId46"/>
    <p:sldId id="473" r:id="rId47"/>
  </p:sldIdLst>
  <p:sldSz cx="9144000" cy="6858000" type="screen4x3"/>
  <p:notesSz cx="6829425" cy="92297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99"/>
    <a:srgbClr val="CC0000"/>
    <a:srgbClr val="06070E"/>
    <a:srgbClr val="CCECFF"/>
    <a:srgbClr val="33CCFF"/>
    <a:srgbClr val="FFCC66"/>
    <a:srgbClr val="FFDFDF"/>
    <a:srgbClr val="FFCC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75" autoAdjust="0"/>
    <p:restoredTop sz="93197" autoAdjust="0"/>
  </p:normalViewPr>
  <p:slideViewPr>
    <p:cSldViewPr>
      <p:cViewPr>
        <p:scale>
          <a:sx n="60" d="100"/>
          <a:sy n="60" d="100"/>
        </p:scale>
        <p:origin x="-408" y="-3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23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630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7630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275E4EAE-2438-4DF1-89E9-DF94B4B20AD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Helvetica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Helvetica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92200" y="685800"/>
            <a:ext cx="4673600" cy="3505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96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0"/>
            <a:r>
              <a:rPr lang="pt-BR" noProof="0" smtClean="0"/>
              <a:t>Segundo nível</a:t>
            </a:r>
          </a:p>
          <a:p>
            <a:pPr lvl="0"/>
            <a:r>
              <a:rPr lang="pt-BR" noProof="0" smtClean="0"/>
              <a:t>Terceiro nível</a:t>
            </a:r>
          </a:p>
          <a:p>
            <a:pPr lvl="0"/>
            <a:r>
              <a:rPr lang="pt-BR" noProof="0" smtClean="0"/>
              <a:t>Quarto nível</a:t>
            </a:r>
          </a:p>
          <a:p>
            <a:pPr lvl="0"/>
            <a:r>
              <a:rPr lang="pt-BR" noProof="0" smtClean="0"/>
              <a:t>Quinto nível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630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Helvetica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7630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Helvetica" pitchFamily="34" charset="0"/>
              </a:defRPr>
            </a:lvl1pPr>
          </a:lstStyle>
          <a:p>
            <a:pPr>
              <a:defRPr/>
            </a:pPr>
            <a:fld id="{C4EDE23E-250D-43F8-BD12-6BEFDC3AA77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5" name="Rectangle 4"/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Tahoma" pitchFamily="34" charset="0"/>
                </a:endParaRPr>
              </a:p>
            </p:txBody>
          </p:sp>
          <p:grpSp>
            <p:nvGrpSpPr>
              <p:cNvPr id="16" name="Group 5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8" name="Line 6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9" name="Line 7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20" name="Line 8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21" name="Line 9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22" name="Line 10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23" name="Line 11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24" name="Line 12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25" name="Line 13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26" name="Line 14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27" name="Line 15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28" name="Line 16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29" name="Line 17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30" name="Line 18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31" name="Line 19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32" name="Line 20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33" name="Line 21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34" name="Line 22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35" name="Line 23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36" name="Line 24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37" name="Line 25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38" name="Line 26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39" name="Line 27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40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41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42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43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44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45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46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47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48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49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50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51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52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53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54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55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56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57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58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59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60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61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62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63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64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65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66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67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68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</p:grpSp>
          <p:sp>
            <p:nvSpPr>
              <p:cNvPr id="17" name="Line 57"/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Tahoma" pitchFamily="34" charset="0"/>
                </a:endParaRPr>
              </a:p>
            </p:txBody>
          </p:sp>
        </p:grpSp>
        <p:grpSp>
          <p:nvGrpSpPr>
            <p:cNvPr id="6" name="Group 58"/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1" name="Line 59"/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Tahoma" pitchFamily="34" charset="0"/>
                </a:endParaRPr>
              </a:p>
            </p:txBody>
          </p:sp>
          <p:sp>
            <p:nvSpPr>
              <p:cNvPr id="12" name="Line 60"/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Tahoma" pitchFamily="34" charset="0"/>
                </a:endParaRPr>
              </a:p>
            </p:txBody>
          </p:sp>
          <p:sp>
            <p:nvSpPr>
              <p:cNvPr id="13" name="Line 61"/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Tahoma" pitchFamily="34" charset="0"/>
                </a:endParaRPr>
              </a:p>
            </p:txBody>
          </p:sp>
          <p:sp>
            <p:nvSpPr>
              <p:cNvPr id="14" name="Arc 62"/>
              <p:cNvSpPr>
                <a:spLocks/>
              </p:cNvSpPr>
              <p:nvPr/>
            </p:nvSpPr>
            <p:spPr bwMode="ltGray">
              <a:xfrm rot="16200000" flipH="1">
                <a:off x="426" y="860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Tahoma" pitchFamily="34" charset="0"/>
                </a:endParaRPr>
              </a:p>
            </p:txBody>
          </p:sp>
        </p:grpSp>
        <p:grpSp>
          <p:nvGrpSpPr>
            <p:cNvPr id="7" name="Group 63"/>
            <p:cNvGrpSpPr>
              <a:grpSpLocks/>
            </p:cNvGrpSpPr>
            <p:nvPr userDrawn="1"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8" name="Line 64"/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Tahoma" pitchFamily="34" charset="0"/>
                </a:endParaRPr>
              </a:p>
            </p:txBody>
          </p:sp>
          <p:sp>
            <p:nvSpPr>
              <p:cNvPr id="9" name="Line 65"/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Tahoma" pitchFamily="34" charset="0"/>
                </a:endParaRPr>
              </a:p>
            </p:txBody>
          </p:sp>
          <p:sp>
            <p:nvSpPr>
              <p:cNvPr id="10" name="Arc 66"/>
              <p:cNvSpPr>
                <a:spLocks/>
              </p:cNvSpPr>
              <p:nvPr/>
            </p:nvSpPr>
            <p:spPr bwMode="ltGray">
              <a:xfrm rot="5400000">
                <a:off x="5097" y="3347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Tahoma" pitchFamily="34" charset="0"/>
                </a:endParaRPr>
              </a:p>
            </p:txBody>
          </p:sp>
        </p:grpSp>
      </p:grpSp>
      <p:sp>
        <p:nvSpPr>
          <p:cNvPr id="136259" name="Rectangle 67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136260" name="Rectangle 6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1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53460-5887-49CA-9191-8D60E954115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0ACA5-B008-4CC2-95FB-4284C36A0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10350" y="76200"/>
            <a:ext cx="2000250" cy="59436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76200"/>
            <a:ext cx="5848350" cy="59436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095025-A1D5-4070-A38A-ACC9854FB44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ítulo e texto em cima do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76200"/>
            <a:ext cx="7772400" cy="1143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838200" y="1905000"/>
            <a:ext cx="7772400" cy="19812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8200" y="4038600"/>
            <a:ext cx="7772400" cy="19812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8B8F09-E271-4E31-87CA-19351035C46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B152E3-1CDC-43F9-B192-B6DF070183F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F9D8EE-1D57-4536-AA7D-205388FE4A9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B08BD5-A063-49DC-B125-3C9F5C55275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88D5A8-D3C5-4338-9D8E-7C321B55A05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982E1D-3B94-4F01-939B-2A4C80C3AC7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D92B3D-975B-4B71-ACF1-20E9768E015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886FF0-F1C5-4C7C-B399-7B690F9A2D7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FCC420-CFC3-47E1-927D-B3A59F78202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1032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1039" name="Group 4"/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135173" name="Line 5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174" name="Line 6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175" name="Line 7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176" name="Line 8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177" name="Line 9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178" name="Line 10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179" name="Line 11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180" name="Line 12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181" name="Line 13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182" name="Line 14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183" name="Line 15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184" name="Line 16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185" name="Line 17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186" name="Line 18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187" name="Line 19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188" name="Line 20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189" name="Line 21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190" name="Line 22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191" name="Line 23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192" name="Line 24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193" name="Line 25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194" name="Line 26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</p:grpSp>
          <p:grpSp>
            <p:nvGrpSpPr>
              <p:cNvPr id="1040" name="Group 27"/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135196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197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198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199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200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201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202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203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204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205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206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207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208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209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210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211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212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213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214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215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216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217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218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219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220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221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222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223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  <p:sp>
              <p:nvSpPr>
                <p:cNvPr id="135224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latin typeface="Tahoma" pitchFamily="34" charset="0"/>
                  </a:endParaRPr>
                </a:p>
              </p:txBody>
            </p:sp>
          </p:grpSp>
        </p:grpSp>
        <p:sp>
          <p:nvSpPr>
            <p:cNvPr id="135225" name="Rectangle 57" descr="60%"/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Tahoma" pitchFamily="34" charset="0"/>
              </a:endParaRPr>
            </a:p>
          </p:txBody>
        </p:sp>
        <p:sp>
          <p:nvSpPr>
            <p:cNvPr id="135226" name="Line 58"/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latin typeface="Tahoma" pitchFamily="34" charset="0"/>
              </a:endParaRPr>
            </a:p>
          </p:txBody>
        </p:sp>
        <p:grpSp>
          <p:nvGrpSpPr>
            <p:cNvPr id="1035" name="Group 59"/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135228" name="Line 60"/>
              <p:cNvSpPr>
                <a:spLocks noChangeShapeType="1"/>
              </p:cNvSpPr>
              <p:nvPr/>
            </p:nvSpPr>
            <p:spPr bwMode="ltGray">
              <a:xfrm flipH="1">
                <a:off x="96" y="1038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Tahoma" pitchFamily="34" charset="0"/>
                </a:endParaRPr>
              </a:p>
            </p:txBody>
          </p:sp>
          <p:sp>
            <p:nvSpPr>
              <p:cNvPr id="135229" name="Line 61"/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Tahoma" pitchFamily="34" charset="0"/>
                </a:endParaRPr>
              </a:p>
            </p:txBody>
          </p:sp>
          <p:sp>
            <p:nvSpPr>
              <p:cNvPr id="135230" name="Arc 62"/>
              <p:cNvSpPr>
                <a:spLocks/>
              </p:cNvSpPr>
              <p:nvPr/>
            </p:nvSpPr>
            <p:spPr bwMode="ltGray">
              <a:xfrm flipH="1">
                <a:off x="218" y="916"/>
                <a:ext cx="238" cy="240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Tahoma" pitchFamily="34" charset="0"/>
                </a:endParaRPr>
              </a:p>
            </p:txBody>
          </p:sp>
        </p:grpSp>
      </p:grpSp>
      <p:sp>
        <p:nvSpPr>
          <p:cNvPr id="1027" name="Rectangle 6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8" name="Rectangle 6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05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35233" name="Rectangle 6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latin typeface="Tahoma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35234" name="Rectangle 6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ahoma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35235" name="Rectangle 6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ahoma" pitchFamily="34" charset="0"/>
              </a:defRPr>
            </a:lvl1pPr>
          </a:lstStyle>
          <a:p>
            <a:pPr>
              <a:defRPr/>
            </a:pPr>
            <a:fld id="{9170726F-B302-41E1-BCA6-A7FAE383B80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8" r:id="rId1"/>
    <p:sldLayoutId id="2147483837" r:id="rId2"/>
    <p:sldLayoutId id="2147483838" r:id="rId3"/>
    <p:sldLayoutId id="2147483839" r:id="rId4"/>
    <p:sldLayoutId id="2147483840" r:id="rId5"/>
    <p:sldLayoutId id="2147483841" r:id="rId6"/>
    <p:sldLayoutId id="2147483842" r:id="rId7"/>
    <p:sldLayoutId id="2147483843" r:id="rId8"/>
    <p:sldLayoutId id="2147483844" r:id="rId9"/>
    <p:sldLayoutId id="2147483845" r:id="rId10"/>
    <p:sldLayoutId id="2147483846" r:id="rId11"/>
    <p:sldLayoutId id="2147483847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Clr>
          <a:schemeClr val="hlink"/>
        </a:buClr>
        <a:buSzPct val="110000"/>
        <a:buFont typeface="Wingdings" pitchFamily="2" charset="2"/>
        <a:buBlip>
          <a:blip r:embed="rId14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884312"/>
          </a:xfrm>
        </p:spPr>
        <p:txBody>
          <a:bodyPr/>
          <a:lstStyle/>
          <a:p>
            <a:r>
              <a:rPr lang="pt-BR" dirty="0" smtClean="0"/>
              <a:t>Tipos de </a:t>
            </a:r>
            <a:r>
              <a:rPr lang="pt-BR" dirty="0" smtClean="0"/>
              <a:t>Regras: Discussão </a:t>
            </a:r>
            <a:r>
              <a:rPr lang="pt-BR" dirty="0" smtClean="0"/>
              <a:t>geral</a:t>
            </a:r>
          </a:p>
        </p:txBody>
      </p:sp>
      <p:sp>
        <p:nvSpPr>
          <p:cNvPr id="307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212976"/>
            <a:ext cx="7109792" cy="2279302"/>
          </a:xfrm>
        </p:spPr>
        <p:txBody>
          <a:bodyPr/>
          <a:lstStyle/>
          <a:p>
            <a:pPr algn="r"/>
            <a:endParaRPr lang="pt-BR" altLang="pt-BR" sz="2400" dirty="0" smtClean="0"/>
          </a:p>
          <a:p>
            <a:pPr algn="r"/>
            <a:endParaRPr lang="pt-BR" altLang="pt-BR" sz="2400" dirty="0" smtClean="0"/>
          </a:p>
          <a:p>
            <a:pPr algn="r"/>
            <a:r>
              <a:rPr lang="pt-BR" altLang="pt-BR" sz="2800" dirty="0" smtClean="0"/>
              <a:t>Flávia </a:t>
            </a:r>
            <a:r>
              <a:rPr lang="pt-BR" altLang="pt-BR" sz="2800" dirty="0" smtClean="0"/>
              <a:t>Barros</a:t>
            </a:r>
          </a:p>
          <a:p>
            <a:endParaRPr lang="pt-BR" dirty="0" smtClean="0"/>
          </a:p>
        </p:txBody>
      </p:sp>
      <p:sp>
        <p:nvSpPr>
          <p:cNvPr id="3074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07EC6631-1B6F-4589-8663-F3F580339011}" type="slidenum">
              <a:rPr lang="pt-BR" smtClean="0"/>
              <a:pPr/>
              <a:t>1</a:t>
            </a:fld>
            <a:endParaRPr lang="pt-BR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C8E6B00-B9E5-423E-8FD3-DD49DDCA6A59}" type="slidenum">
              <a:rPr lang="pt-BR" smtClean="0">
                <a:latin typeface="Tahoma" charset="0"/>
              </a:rPr>
              <a:pPr/>
              <a:t>10</a:t>
            </a:fld>
            <a:endParaRPr lang="pt-BR" smtClean="0">
              <a:latin typeface="Tahoma" charset="0"/>
            </a:endParaRPr>
          </a:p>
        </p:txBody>
      </p:sp>
      <p:sp>
        <p:nvSpPr>
          <p:cNvPr id="12291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74688" y="196850"/>
            <a:ext cx="8370887" cy="1190625"/>
          </a:xfrm>
          <a:noFill/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pt-BR" smtClean="0"/>
              <a:t>Raciocinando e Agindo no </a:t>
            </a:r>
            <a:br>
              <a:rPr lang="pt-BR" smtClean="0"/>
            </a:br>
            <a:r>
              <a:rPr lang="pt-BR" smtClean="0"/>
              <a:t>Mundo do Wumpus</a:t>
            </a:r>
          </a:p>
        </p:txBody>
      </p:sp>
      <p:sp>
        <p:nvSpPr>
          <p:cNvPr id="12292" name="Rectangle 102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281988" cy="9906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</a:pPr>
            <a:r>
              <a:rPr lang="pt-BR" sz="2600" smtClean="0"/>
              <a:t>Estando em (2,2), o agente move-se para (2,3) e encontra o ouro!!!</a:t>
            </a:r>
          </a:p>
        </p:txBody>
      </p:sp>
      <p:grpSp>
        <p:nvGrpSpPr>
          <p:cNvPr id="2" name="Group 1081"/>
          <p:cNvGrpSpPr>
            <a:grpSpLocks/>
          </p:cNvGrpSpPr>
          <p:nvPr/>
        </p:nvGrpSpPr>
        <p:grpSpPr bwMode="auto">
          <a:xfrm>
            <a:off x="1011238" y="3387725"/>
            <a:ext cx="2711450" cy="3013075"/>
            <a:chOff x="720" y="1682"/>
            <a:chExt cx="1930" cy="1898"/>
          </a:xfrm>
        </p:grpSpPr>
        <p:sp>
          <p:nvSpPr>
            <p:cNvPr id="12326" name="Rectangle 1051"/>
            <p:cNvSpPr>
              <a:spLocks noChangeArrowheads="1"/>
            </p:cNvSpPr>
            <p:nvPr/>
          </p:nvSpPr>
          <p:spPr bwMode="auto">
            <a:xfrm>
              <a:off x="974" y="1683"/>
              <a:ext cx="1672" cy="157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2327" name="Line 1052"/>
            <p:cNvSpPr>
              <a:spLocks noChangeShapeType="1"/>
            </p:cNvSpPr>
            <p:nvPr/>
          </p:nvSpPr>
          <p:spPr bwMode="auto">
            <a:xfrm>
              <a:off x="973" y="2063"/>
              <a:ext cx="167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2328" name="Line 1053"/>
            <p:cNvSpPr>
              <a:spLocks noChangeShapeType="1"/>
            </p:cNvSpPr>
            <p:nvPr/>
          </p:nvSpPr>
          <p:spPr bwMode="auto">
            <a:xfrm>
              <a:off x="973" y="2447"/>
              <a:ext cx="167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2329" name="Line 1054"/>
            <p:cNvSpPr>
              <a:spLocks noChangeShapeType="1"/>
            </p:cNvSpPr>
            <p:nvPr/>
          </p:nvSpPr>
          <p:spPr bwMode="auto">
            <a:xfrm>
              <a:off x="973" y="2831"/>
              <a:ext cx="167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2330" name="Line 1055"/>
            <p:cNvSpPr>
              <a:spLocks noChangeShapeType="1"/>
            </p:cNvSpPr>
            <p:nvPr/>
          </p:nvSpPr>
          <p:spPr bwMode="auto">
            <a:xfrm>
              <a:off x="1402" y="1682"/>
              <a:ext cx="0" cy="158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2331" name="Line 1056"/>
            <p:cNvSpPr>
              <a:spLocks noChangeShapeType="1"/>
            </p:cNvSpPr>
            <p:nvPr/>
          </p:nvSpPr>
          <p:spPr bwMode="auto">
            <a:xfrm>
              <a:off x="1834" y="1682"/>
              <a:ext cx="0" cy="158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2332" name="Line 1057"/>
            <p:cNvSpPr>
              <a:spLocks noChangeShapeType="1"/>
            </p:cNvSpPr>
            <p:nvPr/>
          </p:nvSpPr>
          <p:spPr bwMode="auto">
            <a:xfrm>
              <a:off x="2266" y="1682"/>
              <a:ext cx="0" cy="158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2333" name="Rectangle 1058"/>
            <p:cNvSpPr>
              <a:spLocks noChangeArrowheads="1"/>
            </p:cNvSpPr>
            <p:nvPr/>
          </p:nvSpPr>
          <p:spPr bwMode="auto">
            <a:xfrm>
              <a:off x="720" y="2926"/>
              <a:ext cx="213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1</a:t>
              </a:r>
            </a:p>
          </p:txBody>
        </p:sp>
        <p:sp>
          <p:nvSpPr>
            <p:cNvPr id="12334" name="Rectangle 1059"/>
            <p:cNvSpPr>
              <a:spLocks noChangeArrowheads="1"/>
            </p:cNvSpPr>
            <p:nvPr/>
          </p:nvSpPr>
          <p:spPr bwMode="auto">
            <a:xfrm>
              <a:off x="720" y="2494"/>
              <a:ext cx="213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2</a:t>
              </a:r>
            </a:p>
          </p:txBody>
        </p:sp>
        <p:sp>
          <p:nvSpPr>
            <p:cNvPr id="12335" name="Rectangle 1060"/>
            <p:cNvSpPr>
              <a:spLocks noChangeArrowheads="1"/>
            </p:cNvSpPr>
            <p:nvPr/>
          </p:nvSpPr>
          <p:spPr bwMode="auto">
            <a:xfrm>
              <a:off x="720" y="2158"/>
              <a:ext cx="213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3</a:t>
              </a:r>
            </a:p>
          </p:txBody>
        </p:sp>
        <p:sp>
          <p:nvSpPr>
            <p:cNvPr id="12336" name="Rectangle 1061"/>
            <p:cNvSpPr>
              <a:spLocks noChangeArrowheads="1"/>
            </p:cNvSpPr>
            <p:nvPr/>
          </p:nvSpPr>
          <p:spPr bwMode="auto">
            <a:xfrm>
              <a:off x="2379" y="3368"/>
              <a:ext cx="12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4</a:t>
              </a:r>
            </a:p>
          </p:txBody>
        </p:sp>
        <p:sp>
          <p:nvSpPr>
            <p:cNvPr id="12337" name="Rectangle 1062"/>
            <p:cNvSpPr>
              <a:spLocks noChangeArrowheads="1"/>
            </p:cNvSpPr>
            <p:nvPr/>
          </p:nvSpPr>
          <p:spPr bwMode="auto">
            <a:xfrm>
              <a:off x="1131" y="3368"/>
              <a:ext cx="12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1</a:t>
              </a:r>
            </a:p>
          </p:txBody>
        </p:sp>
        <p:sp>
          <p:nvSpPr>
            <p:cNvPr id="12338" name="Rectangle 1063"/>
            <p:cNvSpPr>
              <a:spLocks noChangeArrowheads="1"/>
            </p:cNvSpPr>
            <p:nvPr/>
          </p:nvSpPr>
          <p:spPr bwMode="auto">
            <a:xfrm>
              <a:off x="1563" y="3368"/>
              <a:ext cx="12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2</a:t>
              </a:r>
            </a:p>
          </p:txBody>
        </p:sp>
        <p:sp>
          <p:nvSpPr>
            <p:cNvPr id="12339" name="Rectangle 1064"/>
            <p:cNvSpPr>
              <a:spLocks noChangeArrowheads="1"/>
            </p:cNvSpPr>
            <p:nvPr/>
          </p:nvSpPr>
          <p:spPr bwMode="auto">
            <a:xfrm>
              <a:off x="1995" y="3368"/>
              <a:ext cx="12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3</a:t>
              </a:r>
            </a:p>
          </p:txBody>
        </p:sp>
        <p:sp>
          <p:nvSpPr>
            <p:cNvPr id="12340" name="Rectangle 1065"/>
            <p:cNvSpPr>
              <a:spLocks noChangeArrowheads="1"/>
            </p:cNvSpPr>
            <p:nvPr/>
          </p:nvSpPr>
          <p:spPr bwMode="auto">
            <a:xfrm>
              <a:off x="720" y="1774"/>
              <a:ext cx="213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4</a:t>
              </a:r>
            </a:p>
          </p:txBody>
        </p:sp>
        <p:sp>
          <p:nvSpPr>
            <p:cNvPr id="12341" name="Rectangle 1066"/>
            <p:cNvSpPr>
              <a:spLocks noChangeArrowheads="1"/>
            </p:cNvSpPr>
            <p:nvPr/>
          </p:nvSpPr>
          <p:spPr bwMode="auto">
            <a:xfrm>
              <a:off x="1008" y="3085"/>
              <a:ext cx="304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400">
                  <a:latin typeface="Arial Black" pitchFamily="34" charset="0"/>
                </a:rPr>
                <a:t>ok</a:t>
              </a:r>
            </a:p>
          </p:txBody>
        </p:sp>
        <p:sp>
          <p:nvSpPr>
            <p:cNvPr id="12342" name="Rectangle 1067"/>
            <p:cNvSpPr>
              <a:spLocks noChangeArrowheads="1"/>
            </p:cNvSpPr>
            <p:nvPr/>
          </p:nvSpPr>
          <p:spPr bwMode="auto">
            <a:xfrm>
              <a:off x="1152" y="2438"/>
              <a:ext cx="27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2000">
                  <a:latin typeface="Arial Black" pitchFamily="34" charset="0"/>
                </a:rPr>
                <a:t>A</a:t>
              </a:r>
            </a:p>
          </p:txBody>
        </p:sp>
        <p:sp>
          <p:nvSpPr>
            <p:cNvPr id="12343" name="Rectangle 1068"/>
            <p:cNvSpPr>
              <a:spLocks noChangeArrowheads="1"/>
            </p:cNvSpPr>
            <p:nvPr/>
          </p:nvSpPr>
          <p:spPr bwMode="auto">
            <a:xfrm>
              <a:off x="960" y="2509"/>
              <a:ext cx="304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400">
                  <a:latin typeface="Arial Black" pitchFamily="34" charset="0"/>
                </a:rPr>
                <a:t>f</a:t>
              </a:r>
            </a:p>
            <a:p>
              <a:r>
                <a:rPr lang="pt-BR" sz="1400">
                  <a:latin typeface="Arial Black" pitchFamily="34" charset="0"/>
                </a:rPr>
                <a:t>ok</a:t>
              </a:r>
            </a:p>
          </p:txBody>
        </p:sp>
        <p:sp>
          <p:nvSpPr>
            <p:cNvPr id="12344" name="Rectangle 1069"/>
            <p:cNvSpPr>
              <a:spLocks noChangeArrowheads="1"/>
            </p:cNvSpPr>
            <p:nvPr/>
          </p:nvSpPr>
          <p:spPr bwMode="auto">
            <a:xfrm>
              <a:off x="1056" y="2893"/>
              <a:ext cx="331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400">
                  <a:latin typeface="Arial Black" pitchFamily="34" charset="0"/>
                </a:rPr>
                <a:t>CV</a:t>
              </a:r>
            </a:p>
          </p:txBody>
        </p:sp>
        <p:sp>
          <p:nvSpPr>
            <p:cNvPr id="12345" name="Rectangle 1070"/>
            <p:cNvSpPr>
              <a:spLocks noChangeArrowheads="1"/>
            </p:cNvSpPr>
            <p:nvPr/>
          </p:nvSpPr>
          <p:spPr bwMode="auto">
            <a:xfrm>
              <a:off x="1584" y="2893"/>
              <a:ext cx="331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400">
                  <a:latin typeface="Arial Black" pitchFamily="34" charset="0"/>
                </a:rPr>
                <a:t>CV</a:t>
              </a:r>
            </a:p>
          </p:txBody>
        </p:sp>
        <p:sp>
          <p:nvSpPr>
            <p:cNvPr id="12346" name="Rectangle 1071"/>
            <p:cNvSpPr>
              <a:spLocks noChangeArrowheads="1"/>
            </p:cNvSpPr>
            <p:nvPr/>
          </p:nvSpPr>
          <p:spPr bwMode="auto">
            <a:xfrm>
              <a:off x="1392" y="2941"/>
              <a:ext cx="304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400">
                  <a:latin typeface="Arial Black" pitchFamily="34" charset="0"/>
                </a:rPr>
                <a:t>v</a:t>
              </a:r>
            </a:p>
            <a:p>
              <a:r>
                <a:rPr lang="pt-BR" sz="1400">
                  <a:latin typeface="Arial Black" pitchFamily="34" charset="0"/>
                </a:rPr>
                <a:t>ok</a:t>
              </a:r>
            </a:p>
          </p:txBody>
        </p:sp>
        <p:sp>
          <p:nvSpPr>
            <p:cNvPr id="12347" name="Rectangle 1072"/>
            <p:cNvSpPr>
              <a:spLocks noChangeArrowheads="1"/>
            </p:cNvSpPr>
            <p:nvPr/>
          </p:nvSpPr>
          <p:spPr bwMode="auto">
            <a:xfrm>
              <a:off x="1872" y="2898"/>
              <a:ext cx="33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2000">
                  <a:latin typeface="Arial Black" pitchFamily="34" charset="0"/>
                </a:rPr>
                <a:t>B!</a:t>
              </a:r>
            </a:p>
          </p:txBody>
        </p:sp>
        <p:sp>
          <p:nvSpPr>
            <p:cNvPr id="12348" name="Rectangle 1073"/>
            <p:cNvSpPr>
              <a:spLocks noChangeArrowheads="1"/>
            </p:cNvSpPr>
            <p:nvPr/>
          </p:nvSpPr>
          <p:spPr bwMode="auto">
            <a:xfrm>
              <a:off x="1056" y="2144"/>
              <a:ext cx="351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800">
                  <a:latin typeface="Arial Black" pitchFamily="34" charset="0"/>
                </a:rPr>
                <a:t>W!</a:t>
              </a:r>
            </a:p>
          </p:txBody>
        </p:sp>
        <p:sp>
          <p:nvSpPr>
            <p:cNvPr id="12349" name="Rectangle 1074"/>
            <p:cNvSpPr>
              <a:spLocks noChangeArrowheads="1"/>
            </p:cNvSpPr>
            <p:nvPr/>
          </p:nvSpPr>
          <p:spPr bwMode="auto">
            <a:xfrm>
              <a:off x="1462" y="2640"/>
              <a:ext cx="304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400">
                  <a:latin typeface="Arial Black" pitchFamily="34" charset="0"/>
                </a:rPr>
                <a:t>ok</a:t>
              </a:r>
            </a:p>
          </p:txBody>
        </p:sp>
      </p:grpSp>
      <p:grpSp>
        <p:nvGrpSpPr>
          <p:cNvPr id="3" name="Group 1082"/>
          <p:cNvGrpSpPr>
            <a:grpSpLocks/>
          </p:cNvGrpSpPr>
          <p:nvPr/>
        </p:nvGrpSpPr>
        <p:grpSpPr bwMode="auto">
          <a:xfrm>
            <a:off x="4302125" y="3387725"/>
            <a:ext cx="2711450" cy="3013075"/>
            <a:chOff x="3062" y="1683"/>
            <a:chExt cx="1930" cy="1898"/>
          </a:xfrm>
        </p:grpSpPr>
        <p:sp>
          <p:nvSpPr>
            <p:cNvPr id="12297" name="Rectangle 1028"/>
            <p:cNvSpPr>
              <a:spLocks noChangeArrowheads="1"/>
            </p:cNvSpPr>
            <p:nvPr/>
          </p:nvSpPr>
          <p:spPr bwMode="auto">
            <a:xfrm>
              <a:off x="3316" y="1684"/>
              <a:ext cx="1672" cy="157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2298" name="Line 1029"/>
            <p:cNvSpPr>
              <a:spLocks noChangeShapeType="1"/>
            </p:cNvSpPr>
            <p:nvPr/>
          </p:nvSpPr>
          <p:spPr bwMode="auto">
            <a:xfrm>
              <a:off x="3315" y="2064"/>
              <a:ext cx="167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2299" name="Line 1030"/>
            <p:cNvSpPr>
              <a:spLocks noChangeShapeType="1"/>
            </p:cNvSpPr>
            <p:nvPr/>
          </p:nvSpPr>
          <p:spPr bwMode="auto">
            <a:xfrm>
              <a:off x="3315" y="2448"/>
              <a:ext cx="167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2300" name="Line 1031"/>
            <p:cNvSpPr>
              <a:spLocks noChangeShapeType="1"/>
            </p:cNvSpPr>
            <p:nvPr/>
          </p:nvSpPr>
          <p:spPr bwMode="auto">
            <a:xfrm>
              <a:off x="3315" y="2832"/>
              <a:ext cx="167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2301" name="Line 1032"/>
            <p:cNvSpPr>
              <a:spLocks noChangeShapeType="1"/>
            </p:cNvSpPr>
            <p:nvPr/>
          </p:nvSpPr>
          <p:spPr bwMode="auto">
            <a:xfrm>
              <a:off x="3744" y="1683"/>
              <a:ext cx="0" cy="158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2302" name="Line 1033"/>
            <p:cNvSpPr>
              <a:spLocks noChangeShapeType="1"/>
            </p:cNvSpPr>
            <p:nvPr/>
          </p:nvSpPr>
          <p:spPr bwMode="auto">
            <a:xfrm>
              <a:off x="4176" y="1683"/>
              <a:ext cx="0" cy="158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2303" name="Line 1034"/>
            <p:cNvSpPr>
              <a:spLocks noChangeShapeType="1"/>
            </p:cNvSpPr>
            <p:nvPr/>
          </p:nvSpPr>
          <p:spPr bwMode="auto">
            <a:xfrm>
              <a:off x="4608" y="1683"/>
              <a:ext cx="0" cy="158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2304" name="Rectangle 1035"/>
            <p:cNvSpPr>
              <a:spLocks noChangeArrowheads="1"/>
            </p:cNvSpPr>
            <p:nvPr/>
          </p:nvSpPr>
          <p:spPr bwMode="auto">
            <a:xfrm>
              <a:off x="3062" y="2927"/>
              <a:ext cx="213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1</a:t>
              </a:r>
            </a:p>
          </p:txBody>
        </p:sp>
        <p:sp>
          <p:nvSpPr>
            <p:cNvPr id="12305" name="Rectangle 1036"/>
            <p:cNvSpPr>
              <a:spLocks noChangeArrowheads="1"/>
            </p:cNvSpPr>
            <p:nvPr/>
          </p:nvSpPr>
          <p:spPr bwMode="auto">
            <a:xfrm>
              <a:off x="3062" y="2495"/>
              <a:ext cx="213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2</a:t>
              </a:r>
            </a:p>
          </p:txBody>
        </p:sp>
        <p:sp>
          <p:nvSpPr>
            <p:cNvPr id="12306" name="Rectangle 1037"/>
            <p:cNvSpPr>
              <a:spLocks noChangeArrowheads="1"/>
            </p:cNvSpPr>
            <p:nvPr/>
          </p:nvSpPr>
          <p:spPr bwMode="auto">
            <a:xfrm>
              <a:off x="3062" y="2159"/>
              <a:ext cx="213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3</a:t>
              </a:r>
            </a:p>
          </p:txBody>
        </p:sp>
        <p:sp>
          <p:nvSpPr>
            <p:cNvPr id="12307" name="Rectangle 1038"/>
            <p:cNvSpPr>
              <a:spLocks noChangeArrowheads="1"/>
            </p:cNvSpPr>
            <p:nvPr/>
          </p:nvSpPr>
          <p:spPr bwMode="auto">
            <a:xfrm>
              <a:off x="4721" y="3369"/>
              <a:ext cx="12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4</a:t>
              </a:r>
            </a:p>
          </p:txBody>
        </p:sp>
        <p:sp>
          <p:nvSpPr>
            <p:cNvPr id="12308" name="Rectangle 1039"/>
            <p:cNvSpPr>
              <a:spLocks noChangeArrowheads="1"/>
            </p:cNvSpPr>
            <p:nvPr/>
          </p:nvSpPr>
          <p:spPr bwMode="auto">
            <a:xfrm>
              <a:off x="3473" y="3369"/>
              <a:ext cx="12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1</a:t>
              </a:r>
            </a:p>
          </p:txBody>
        </p:sp>
        <p:sp>
          <p:nvSpPr>
            <p:cNvPr id="12309" name="Rectangle 1040"/>
            <p:cNvSpPr>
              <a:spLocks noChangeArrowheads="1"/>
            </p:cNvSpPr>
            <p:nvPr/>
          </p:nvSpPr>
          <p:spPr bwMode="auto">
            <a:xfrm>
              <a:off x="3905" y="3369"/>
              <a:ext cx="12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2</a:t>
              </a:r>
            </a:p>
          </p:txBody>
        </p:sp>
        <p:sp>
          <p:nvSpPr>
            <p:cNvPr id="12310" name="Rectangle 1041"/>
            <p:cNvSpPr>
              <a:spLocks noChangeArrowheads="1"/>
            </p:cNvSpPr>
            <p:nvPr/>
          </p:nvSpPr>
          <p:spPr bwMode="auto">
            <a:xfrm>
              <a:off x="4337" y="3369"/>
              <a:ext cx="12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3</a:t>
              </a:r>
            </a:p>
          </p:txBody>
        </p:sp>
        <p:sp>
          <p:nvSpPr>
            <p:cNvPr id="12311" name="Rectangle 1042"/>
            <p:cNvSpPr>
              <a:spLocks noChangeArrowheads="1"/>
            </p:cNvSpPr>
            <p:nvPr/>
          </p:nvSpPr>
          <p:spPr bwMode="auto">
            <a:xfrm>
              <a:off x="3062" y="1775"/>
              <a:ext cx="213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4</a:t>
              </a:r>
            </a:p>
          </p:txBody>
        </p:sp>
        <p:sp>
          <p:nvSpPr>
            <p:cNvPr id="12312" name="Rectangle 1043"/>
            <p:cNvSpPr>
              <a:spLocks noChangeArrowheads="1"/>
            </p:cNvSpPr>
            <p:nvPr/>
          </p:nvSpPr>
          <p:spPr bwMode="auto">
            <a:xfrm>
              <a:off x="3350" y="3086"/>
              <a:ext cx="304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400">
                  <a:latin typeface="Arial Black" pitchFamily="34" charset="0"/>
                </a:rPr>
                <a:t>ok</a:t>
              </a:r>
            </a:p>
          </p:txBody>
        </p:sp>
        <p:sp>
          <p:nvSpPr>
            <p:cNvPr id="12313" name="Rectangle 1044"/>
            <p:cNvSpPr>
              <a:spLocks noChangeArrowheads="1"/>
            </p:cNvSpPr>
            <p:nvPr/>
          </p:nvSpPr>
          <p:spPr bwMode="auto">
            <a:xfrm>
              <a:off x="3840" y="2054"/>
              <a:ext cx="27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2000">
                  <a:latin typeface="Arial Black" pitchFamily="34" charset="0"/>
                </a:rPr>
                <a:t>A</a:t>
              </a:r>
            </a:p>
          </p:txBody>
        </p:sp>
        <p:sp>
          <p:nvSpPr>
            <p:cNvPr id="12314" name="Rectangle 1045"/>
            <p:cNvSpPr>
              <a:spLocks noChangeArrowheads="1"/>
            </p:cNvSpPr>
            <p:nvPr/>
          </p:nvSpPr>
          <p:spPr bwMode="auto">
            <a:xfrm>
              <a:off x="3302" y="2510"/>
              <a:ext cx="304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400">
                  <a:latin typeface="Arial Black" pitchFamily="34" charset="0"/>
                </a:rPr>
                <a:t>f</a:t>
              </a:r>
            </a:p>
            <a:p>
              <a:r>
                <a:rPr lang="pt-BR" sz="1400">
                  <a:latin typeface="Arial Black" pitchFamily="34" charset="0"/>
                </a:rPr>
                <a:t>ok</a:t>
              </a:r>
            </a:p>
          </p:txBody>
        </p:sp>
        <p:sp>
          <p:nvSpPr>
            <p:cNvPr id="12315" name="Rectangle 1046"/>
            <p:cNvSpPr>
              <a:spLocks noChangeArrowheads="1"/>
            </p:cNvSpPr>
            <p:nvPr/>
          </p:nvSpPr>
          <p:spPr bwMode="auto">
            <a:xfrm>
              <a:off x="3398" y="2894"/>
              <a:ext cx="331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400">
                  <a:latin typeface="Arial Black" pitchFamily="34" charset="0"/>
                </a:rPr>
                <a:t>CV</a:t>
              </a:r>
            </a:p>
          </p:txBody>
        </p:sp>
        <p:sp>
          <p:nvSpPr>
            <p:cNvPr id="12316" name="Rectangle 1047"/>
            <p:cNvSpPr>
              <a:spLocks noChangeArrowheads="1"/>
            </p:cNvSpPr>
            <p:nvPr/>
          </p:nvSpPr>
          <p:spPr bwMode="auto">
            <a:xfrm>
              <a:off x="3926" y="2894"/>
              <a:ext cx="331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400">
                  <a:latin typeface="Arial Black" pitchFamily="34" charset="0"/>
                </a:rPr>
                <a:t>CV</a:t>
              </a:r>
            </a:p>
          </p:txBody>
        </p:sp>
        <p:sp>
          <p:nvSpPr>
            <p:cNvPr id="12317" name="Rectangle 1048"/>
            <p:cNvSpPr>
              <a:spLocks noChangeArrowheads="1"/>
            </p:cNvSpPr>
            <p:nvPr/>
          </p:nvSpPr>
          <p:spPr bwMode="auto">
            <a:xfrm>
              <a:off x="3750" y="3059"/>
              <a:ext cx="495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r>
                <a:rPr lang="pt-BR" sz="1400">
                  <a:latin typeface="Arial Black" pitchFamily="34" charset="0"/>
                </a:rPr>
                <a:t>v ok</a:t>
              </a:r>
            </a:p>
          </p:txBody>
        </p:sp>
        <p:sp>
          <p:nvSpPr>
            <p:cNvPr id="12318" name="Rectangle 1049"/>
            <p:cNvSpPr>
              <a:spLocks noChangeArrowheads="1"/>
            </p:cNvSpPr>
            <p:nvPr/>
          </p:nvSpPr>
          <p:spPr bwMode="auto">
            <a:xfrm>
              <a:off x="4214" y="2899"/>
              <a:ext cx="33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2000">
                  <a:latin typeface="Arial Black" pitchFamily="34" charset="0"/>
                </a:rPr>
                <a:t>B!</a:t>
              </a:r>
            </a:p>
          </p:txBody>
        </p:sp>
        <p:sp>
          <p:nvSpPr>
            <p:cNvPr id="12319" name="Rectangle 1050"/>
            <p:cNvSpPr>
              <a:spLocks noChangeArrowheads="1"/>
            </p:cNvSpPr>
            <p:nvPr/>
          </p:nvSpPr>
          <p:spPr bwMode="auto">
            <a:xfrm>
              <a:off x="3398" y="2145"/>
              <a:ext cx="351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800">
                  <a:latin typeface="Arial Black" pitchFamily="34" charset="0"/>
                </a:rPr>
                <a:t>W!</a:t>
              </a:r>
            </a:p>
          </p:txBody>
        </p:sp>
        <p:sp>
          <p:nvSpPr>
            <p:cNvPr id="12320" name="Rectangle 1075"/>
            <p:cNvSpPr>
              <a:spLocks noChangeArrowheads="1"/>
            </p:cNvSpPr>
            <p:nvPr/>
          </p:nvSpPr>
          <p:spPr bwMode="auto">
            <a:xfrm>
              <a:off x="3829" y="2496"/>
              <a:ext cx="331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400">
                  <a:latin typeface="Arial Black" pitchFamily="34" charset="0"/>
                </a:rPr>
                <a:t>CV</a:t>
              </a:r>
            </a:p>
          </p:txBody>
        </p:sp>
        <p:sp>
          <p:nvSpPr>
            <p:cNvPr id="12321" name="Rectangle 1076"/>
            <p:cNvSpPr>
              <a:spLocks noChangeArrowheads="1"/>
            </p:cNvSpPr>
            <p:nvPr/>
          </p:nvSpPr>
          <p:spPr bwMode="auto">
            <a:xfrm>
              <a:off x="3814" y="2640"/>
              <a:ext cx="304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400">
                  <a:latin typeface="Arial Black" pitchFamily="34" charset="0"/>
                </a:rPr>
                <a:t>ok</a:t>
              </a:r>
            </a:p>
          </p:txBody>
        </p:sp>
        <p:sp>
          <p:nvSpPr>
            <p:cNvPr id="12322" name="Rectangle 1077"/>
            <p:cNvSpPr>
              <a:spLocks noChangeArrowheads="1"/>
            </p:cNvSpPr>
            <p:nvPr/>
          </p:nvSpPr>
          <p:spPr bwMode="auto">
            <a:xfrm>
              <a:off x="3494" y="2496"/>
              <a:ext cx="331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400">
                  <a:latin typeface="Arial Black" pitchFamily="34" charset="0"/>
                </a:rPr>
                <a:t>CV</a:t>
              </a:r>
            </a:p>
          </p:txBody>
        </p:sp>
        <p:sp>
          <p:nvSpPr>
            <p:cNvPr id="12323" name="Rectangle 1078"/>
            <p:cNvSpPr>
              <a:spLocks noChangeArrowheads="1"/>
            </p:cNvSpPr>
            <p:nvPr/>
          </p:nvSpPr>
          <p:spPr bwMode="auto">
            <a:xfrm>
              <a:off x="3814" y="2304"/>
              <a:ext cx="438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400">
                  <a:latin typeface="Arial Black" pitchFamily="34" charset="0"/>
                </a:rPr>
                <a:t>f v b</a:t>
              </a:r>
            </a:p>
          </p:txBody>
        </p:sp>
        <p:sp>
          <p:nvSpPr>
            <p:cNvPr id="12324" name="Rectangle 1079"/>
            <p:cNvSpPr>
              <a:spLocks noChangeArrowheads="1"/>
            </p:cNvSpPr>
            <p:nvPr/>
          </p:nvSpPr>
          <p:spPr bwMode="auto">
            <a:xfrm>
              <a:off x="4272" y="2112"/>
              <a:ext cx="33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800">
                  <a:latin typeface="Arial" charset="0"/>
                </a:rPr>
                <a:t>B?</a:t>
              </a:r>
            </a:p>
          </p:txBody>
        </p:sp>
        <p:sp>
          <p:nvSpPr>
            <p:cNvPr id="12325" name="Rectangle 1080"/>
            <p:cNvSpPr>
              <a:spLocks noChangeArrowheads="1"/>
            </p:cNvSpPr>
            <p:nvPr/>
          </p:nvSpPr>
          <p:spPr bwMode="auto">
            <a:xfrm>
              <a:off x="3840" y="1776"/>
              <a:ext cx="33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800">
                  <a:latin typeface="Arial" charset="0"/>
                </a:rPr>
                <a:t>B?</a:t>
              </a:r>
            </a:p>
          </p:txBody>
        </p:sp>
      </p:grpSp>
      <p:sp>
        <p:nvSpPr>
          <p:cNvPr id="12295" name="Rectangle 47"/>
          <p:cNvSpPr>
            <a:spLocks noChangeArrowheads="1"/>
          </p:cNvSpPr>
          <p:nvPr/>
        </p:nvSpPr>
        <p:spPr bwMode="auto">
          <a:xfrm>
            <a:off x="7485063" y="3914775"/>
            <a:ext cx="1443037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pt-BR" sz="1600">
                <a:solidFill>
                  <a:srgbClr val="990099"/>
                </a:solidFill>
                <a:latin typeface="Arial Black" pitchFamily="34" charset="0"/>
              </a:rPr>
              <a:t>CV - </a:t>
            </a:r>
            <a:r>
              <a:rPr lang="pt-BR" sz="1600">
                <a:solidFill>
                  <a:srgbClr val="990099"/>
                </a:solidFill>
                <a:latin typeface="Arial" charset="0"/>
              </a:rPr>
              <a:t>caverna</a:t>
            </a:r>
          </a:p>
          <a:p>
            <a:r>
              <a:rPr lang="pt-BR" sz="1600">
                <a:solidFill>
                  <a:srgbClr val="990099"/>
                </a:solidFill>
                <a:latin typeface="Arial" charset="0"/>
              </a:rPr>
              <a:t>      visitada</a:t>
            </a:r>
          </a:p>
        </p:txBody>
      </p:sp>
      <p:sp>
        <p:nvSpPr>
          <p:cNvPr id="12296" name="Rectangle 49"/>
          <p:cNvSpPr>
            <a:spLocks noChangeArrowheads="1"/>
          </p:cNvSpPr>
          <p:nvPr/>
        </p:nvSpPr>
        <p:spPr bwMode="auto">
          <a:xfrm>
            <a:off x="7375525" y="3932238"/>
            <a:ext cx="1401763" cy="7207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F1F61D5-04D0-411D-A7F6-22373AF1C54A}" type="slidenum">
              <a:rPr lang="pt-BR" smtClean="0">
                <a:latin typeface="Tahoma" charset="0"/>
              </a:rPr>
              <a:pPr/>
              <a:t>11</a:t>
            </a:fld>
            <a:endParaRPr lang="pt-BR" smtClean="0">
              <a:latin typeface="Tahoma" charset="0"/>
            </a:endParaRPr>
          </a:p>
        </p:txBody>
      </p:sp>
      <p:sp>
        <p:nvSpPr>
          <p:cNvPr id="13315" name="Rectangle 2050"/>
          <p:cNvSpPr>
            <a:spLocks noGrp="1" noChangeArrowheads="1"/>
          </p:cNvSpPr>
          <p:nvPr>
            <p:ph type="title"/>
          </p:nvPr>
        </p:nvSpPr>
        <p:spPr>
          <a:xfrm>
            <a:off x="944563" y="123825"/>
            <a:ext cx="7770812" cy="1187450"/>
          </a:xfrm>
          <a:noFill/>
        </p:spPr>
        <p:txBody>
          <a:bodyPr lIns="90488" tIns="44450" rIns="90488" bIns="44450" anchor="ctr">
            <a:spAutoFit/>
          </a:bodyPr>
          <a:lstStyle/>
          <a:p>
            <a:r>
              <a:rPr lang="pt-BR" smtClean="0"/>
              <a:t>Mundo de Wumpus</a:t>
            </a:r>
            <a:br>
              <a:rPr lang="pt-BR" smtClean="0"/>
            </a:br>
            <a:r>
              <a:rPr lang="pt-BR" smtClean="0"/>
              <a:t>Tipo do ambiente</a:t>
            </a:r>
          </a:p>
        </p:txBody>
      </p:sp>
      <p:sp>
        <p:nvSpPr>
          <p:cNvPr id="91139" name="Rectangle 2051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41363" y="1676400"/>
            <a:ext cx="7708900" cy="4114800"/>
          </a:xfrm>
          <a:noFill/>
        </p:spPr>
        <p:txBody>
          <a:bodyPr lIns="90488" tIns="44450" rIns="90488" bIns="44450"/>
          <a:lstStyle/>
          <a:p>
            <a:r>
              <a:rPr lang="pt-BR" sz="2800" smtClean="0"/>
              <a:t>Observável ou não?</a:t>
            </a:r>
          </a:p>
          <a:p>
            <a:r>
              <a:rPr lang="pt-BR" sz="2800" smtClean="0"/>
              <a:t>Determinista ou Estocástico? </a:t>
            </a:r>
          </a:p>
          <a:p>
            <a:r>
              <a:rPr lang="pt-BR" sz="2800" smtClean="0"/>
              <a:t>Episódico ou Não-Episódico? </a:t>
            </a:r>
          </a:p>
          <a:p>
            <a:r>
              <a:rPr lang="pt-BR" sz="2800" smtClean="0"/>
              <a:t>Estático ou Dinâmico ?</a:t>
            </a:r>
          </a:p>
          <a:p>
            <a:r>
              <a:rPr lang="pt-BR" sz="2800" smtClean="0"/>
              <a:t>Discreto ou Contínuo ?</a:t>
            </a:r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1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1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9" grpId="0" build="p" bldLvl="2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787D4EE-6F77-47A1-AEF8-27DB5B9A957D}" type="slidenum">
              <a:rPr lang="pt-BR" smtClean="0">
                <a:latin typeface="Tahoma" charset="0"/>
              </a:rPr>
              <a:pPr/>
              <a:t>12</a:t>
            </a:fld>
            <a:endParaRPr lang="pt-BR" smtClean="0">
              <a:latin typeface="Tahoma" charset="0"/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944563" y="123825"/>
            <a:ext cx="7770812" cy="1187450"/>
          </a:xfrm>
          <a:noFill/>
        </p:spPr>
        <p:txBody>
          <a:bodyPr lIns="90488" tIns="44450" rIns="90488" bIns="44450" anchor="ctr">
            <a:spAutoFit/>
          </a:bodyPr>
          <a:lstStyle/>
          <a:p>
            <a:r>
              <a:rPr lang="pt-BR" smtClean="0"/>
              <a:t>Mundo de Wumpus</a:t>
            </a:r>
            <a:br>
              <a:rPr lang="pt-BR" smtClean="0"/>
            </a:br>
            <a:r>
              <a:rPr lang="pt-BR" smtClean="0"/>
              <a:t>Tipo do ambiente</a:t>
            </a:r>
          </a:p>
        </p:txBody>
      </p:sp>
      <p:sp>
        <p:nvSpPr>
          <p:cNvPr id="11161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41363" y="1676400"/>
            <a:ext cx="7708900" cy="4114800"/>
          </a:xfrm>
          <a:noFill/>
        </p:spPr>
        <p:txBody>
          <a:bodyPr lIns="90488" tIns="44450" rIns="90488" bIns="44450"/>
          <a:lstStyle/>
          <a:p>
            <a:r>
              <a:rPr lang="pt-BR" sz="2800" smtClean="0"/>
              <a:t>Observável ou </a:t>
            </a:r>
            <a:r>
              <a:rPr lang="pt-BR" sz="2800" smtClean="0">
                <a:solidFill>
                  <a:srgbClr val="FF5050"/>
                </a:solidFill>
              </a:rPr>
              <a:t>não-observável</a:t>
            </a:r>
            <a:endParaRPr lang="pt-BR" sz="2800" smtClean="0"/>
          </a:p>
          <a:p>
            <a:r>
              <a:rPr lang="pt-BR" sz="2800" smtClean="0">
                <a:solidFill>
                  <a:srgbClr val="FF5050"/>
                </a:solidFill>
              </a:rPr>
              <a:t>Determinista</a:t>
            </a:r>
            <a:r>
              <a:rPr lang="pt-BR" sz="2800" smtClean="0"/>
              <a:t> ou estocástico </a:t>
            </a:r>
          </a:p>
          <a:p>
            <a:r>
              <a:rPr lang="pt-BR" sz="2800" smtClean="0"/>
              <a:t>Episódico ou </a:t>
            </a:r>
            <a:r>
              <a:rPr lang="pt-BR" sz="2800" smtClean="0">
                <a:solidFill>
                  <a:srgbClr val="FF5050"/>
                </a:solidFill>
              </a:rPr>
              <a:t>Não-Episódico</a:t>
            </a:r>
            <a:endParaRPr lang="pt-BR" sz="2800" smtClean="0"/>
          </a:p>
          <a:p>
            <a:r>
              <a:rPr lang="pt-BR" sz="2800" smtClean="0">
                <a:solidFill>
                  <a:srgbClr val="FF5050"/>
                </a:solidFill>
              </a:rPr>
              <a:t>Estático</a:t>
            </a:r>
            <a:r>
              <a:rPr lang="pt-BR" sz="2800" smtClean="0"/>
              <a:t> ou Dinâmico</a:t>
            </a:r>
          </a:p>
          <a:p>
            <a:r>
              <a:rPr lang="pt-BR" sz="2800" smtClean="0">
                <a:solidFill>
                  <a:srgbClr val="FF5050"/>
                </a:solidFill>
              </a:rPr>
              <a:t>Discreto</a:t>
            </a:r>
            <a:r>
              <a:rPr lang="pt-BR" sz="2800" smtClean="0"/>
              <a:t> ou Contínuo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build="p" bldLvl="2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79568EE-C106-487E-BE8C-C8C7BEA266BD}" type="slidenum">
              <a:rPr lang="pt-BR" smtClean="0">
                <a:latin typeface="Tahoma" charset="0"/>
              </a:rPr>
              <a:pPr/>
              <a:t>13</a:t>
            </a:fld>
            <a:endParaRPr lang="pt-BR" smtClean="0">
              <a:latin typeface="Tahoma" charset="0"/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85750"/>
            <a:ext cx="7772400" cy="1143000"/>
          </a:xfrm>
        </p:spPr>
        <p:txBody>
          <a:bodyPr/>
          <a:lstStyle/>
          <a:p>
            <a:pPr eaLnBrk="1" hangingPunct="1"/>
            <a:r>
              <a:rPr lang="pt-BR" smtClean="0"/>
              <a:t>Mundo de Wumpus </a:t>
            </a:r>
            <a:br>
              <a:rPr lang="pt-BR" smtClean="0"/>
            </a:br>
            <a:r>
              <a:rPr lang="pt-BR" smtClean="0"/>
              <a:t>Arquiteturas do agente</a:t>
            </a:r>
            <a:endParaRPr lang="pt-PT" smtClean="0"/>
          </a:p>
        </p:txBody>
      </p:sp>
      <p:sp>
        <p:nvSpPr>
          <p:cNvPr id="15364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sz="2800" smtClean="0"/>
              <a:t>Agente puramente reativo</a:t>
            </a:r>
          </a:p>
          <a:p>
            <a:pPr eaLnBrk="1" hangingPunct="1"/>
            <a:r>
              <a:rPr lang="pt-BR" sz="2800" smtClean="0"/>
              <a:t>Agente reativo com estado interno (autômato) </a:t>
            </a:r>
          </a:p>
          <a:p>
            <a:pPr eaLnBrk="1" hangingPunct="1"/>
            <a:r>
              <a:rPr lang="pt-BR" sz="2800" smtClean="0"/>
              <a:t>Agente cognitivo (baseado em objetivos)</a:t>
            </a:r>
          </a:p>
          <a:p>
            <a:pPr eaLnBrk="1" hangingPunct="1"/>
            <a:r>
              <a:rPr lang="pt-BR" sz="2800" smtClean="0"/>
              <a:t>Agente otimizador</a:t>
            </a:r>
          </a:p>
          <a:p>
            <a:pPr eaLnBrk="1" hangingPunct="1"/>
            <a:r>
              <a:rPr lang="pt-BR" sz="2800" smtClean="0"/>
              <a:t>Agente adaptativo</a:t>
            </a:r>
          </a:p>
          <a:p>
            <a:pPr eaLnBrk="1" hangingPunct="1"/>
            <a:endParaRPr lang="pt-PT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9D131F7-4257-471F-BB8F-1C43A190AC87}" type="slidenum">
              <a:rPr lang="pt-BR" smtClean="0">
                <a:latin typeface="Tahoma" charset="0"/>
              </a:rPr>
              <a:pPr/>
              <a:t>14</a:t>
            </a:fld>
            <a:endParaRPr lang="pt-BR" smtClean="0">
              <a:latin typeface="Tahoma" charset="0"/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944563" y="123825"/>
            <a:ext cx="7770812" cy="1187450"/>
          </a:xfrm>
          <a:noFill/>
        </p:spPr>
        <p:txBody>
          <a:bodyPr lIns="90488" tIns="44450" rIns="90488" bIns="44450" anchor="ctr">
            <a:spAutoFit/>
          </a:bodyPr>
          <a:lstStyle/>
          <a:p>
            <a:r>
              <a:rPr lang="pt-BR" smtClean="0"/>
              <a:t>Mundo de Wumpus </a:t>
            </a:r>
            <a:br>
              <a:rPr lang="pt-BR" smtClean="0"/>
            </a:br>
            <a:r>
              <a:rPr lang="pt-BR" smtClean="0"/>
              <a:t> Agente puramente reativo</a:t>
            </a:r>
          </a:p>
        </p:txBody>
      </p:sp>
      <p:sp>
        <p:nvSpPr>
          <p:cNvPr id="11059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41363" y="1676400"/>
            <a:ext cx="7708900" cy="4724400"/>
          </a:xfrm>
          <a:noFill/>
        </p:spPr>
        <p:txBody>
          <a:bodyPr lIns="90488" tIns="44450" rIns="90488" bIns="44450"/>
          <a:lstStyle/>
          <a:p>
            <a:r>
              <a:rPr lang="pt-BR" sz="2400" smtClean="0"/>
              <a:t>Exemplo de </a:t>
            </a:r>
            <a:r>
              <a:rPr lang="pt-BR" sz="2400" smtClean="0">
                <a:solidFill>
                  <a:srgbClr val="800080"/>
                </a:solidFill>
              </a:rPr>
              <a:t>regra de reação</a:t>
            </a:r>
          </a:p>
          <a:p>
            <a:pPr lvl="1" eaLnBrk="1" hangingPunct="1"/>
            <a:r>
              <a:rPr lang="pt-BR" sz="2000" b="1" smtClean="0"/>
              <a:t>IF</a:t>
            </a:r>
            <a:r>
              <a:rPr lang="pt-BR" sz="2000" smtClean="0"/>
              <a:t> percepçãoVisual = brilho-ouro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pt-BR" sz="2000" smtClean="0"/>
              <a:t>    </a:t>
            </a:r>
            <a:r>
              <a:rPr lang="pt-BR" sz="2000" b="1" smtClean="0"/>
              <a:t>THEN</a:t>
            </a:r>
            <a:r>
              <a:rPr lang="pt-BR" sz="2000" smtClean="0"/>
              <a:t> ação = pegar</a:t>
            </a:r>
          </a:p>
          <a:p>
            <a:pPr eaLnBrk="1" hangingPunct="1"/>
            <a:r>
              <a:rPr lang="pt-BR" sz="2400" smtClean="0"/>
              <a:t>Limitações do agente reativo puro </a:t>
            </a:r>
          </a:p>
          <a:p>
            <a:pPr lvl="1" eaLnBrk="1" hangingPunct="1"/>
            <a:r>
              <a:rPr lang="pt-BR" sz="2000" smtClean="0"/>
              <a:t>um agente ótimo deveria:</a:t>
            </a:r>
          </a:p>
          <a:p>
            <a:pPr lvl="2" eaLnBrk="1" hangingPunct="1"/>
            <a:r>
              <a:rPr lang="pt-BR" sz="1800" smtClean="0"/>
              <a:t>recuperar o ouro </a:t>
            </a:r>
            <a:r>
              <a:rPr lang="pt-BR" sz="1800" b="1" smtClean="0"/>
              <a:t>ou</a:t>
            </a:r>
          </a:p>
          <a:p>
            <a:pPr lvl="2" eaLnBrk="1" hangingPunct="1"/>
            <a:r>
              <a:rPr lang="pt-BR" sz="1800" smtClean="0"/>
              <a:t>determinar que é muito perigoso pegar o ouro </a:t>
            </a:r>
            <a:r>
              <a:rPr lang="pt-BR" sz="1800" b="1" smtClean="0"/>
              <a:t>e</a:t>
            </a:r>
          </a:p>
          <a:p>
            <a:pPr lvl="2" eaLnBrk="1" hangingPunct="1"/>
            <a:r>
              <a:rPr lang="pt-BR" sz="1800" smtClean="0"/>
              <a:t>em qualquer dos casos acima, voltar para (1,1) e sair da caverna.</a:t>
            </a:r>
          </a:p>
          <a:p>
            <a:pPr lvl="1" eaLnBrk="1" hangingPunct="1"/>
            <a:r>
              <a:rPr lang="pt-BR" sz="2000" smtClean="0"/>
              <a:t>Um agente reativo nunca sabe quando parar</a:t>
            </a:r>
          </a:p>
          <a:p>
            <a:pPr lvl="2" eaLnBrk="1" hangingPunct="1"/>
            <a:r>
              <a:rPr lang="pt-BR" sz="1800" smtClean="0"/>
              <a:t>estar com o ouro e estar na caverna (1,1) não fazem parte da sua percepção (se pegou, esqueceu).</a:t>
            </a:r>
          </a:p>
          <a:p>
            <a:pPr lvl="2" eaLnBrk="1" hangingPunct="1"/>
            <a:r>
              <a:rPr lang="pt-BR" sz="1800" smtClean="0"/>
              <a:t>esses agentes podem entrar em laços infinitos.</a:t>
            </a:r>
            <a:endParaRPr lang="pt-BR" sz="1800" i="1" smtClean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0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0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0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0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0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0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05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05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05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05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105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05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105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105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5" grpId="0" build="p" bldLvl="2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F4F29E8-3D3C-4A6E-BE5A-2A443D4A08DD}" type="slidenum">
              <a:rPr lang="pt-BR" smtClean="0">
                <a:latin typeface="Tahoma" charset="0"/>
              </a:rPr>
              <a:pPr/>
              <a:t>15</a:t>
            </a:fld>
            <a:endParaRPr lang="pt-BR" smtClean="0">
              <a:latin typeface="Tahoma" charset="0"/>
            </a:endParaRP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Mundo de Wumpus </a:t>
            </a:r>
            <a:br>
              <a:rPr lang="pt-BR" smtClean="0"/>
            </a:br>
            <a:r>
              <a:rPr lang="pt-BR" smtClean="0"/>
              <a:t>Agente reativo com estado interno</a:t>
            </a:r>
          </a:p>
        </p:txBody>
      </p:sp>
      <p:sp>
        <p:nvSpPr>
          <p:cNvPr id="1741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41363" y="1676400"/>
            <a:ext cx="7772400" cy="4876800"/>
          </a:xfrm>
        </p:spPr>
        <p:txBody>
          <a:bodyPr/>
          <a:lstStyle/>
          <a:p>
            <a:pPr eaLnBrk="1" hangingPunct="1"/>
            <a:r>
              <a:rPr lang="pt-BR" sz="2400" smtClean="0"/>
              <a:t>Regras associando indiretamente </a:t>
            </a:r>
            <a:r>
              <a:rPr lang="pt-BR" sz="2400" smtClean="0">
                <a:solidFill>
                  <a:srgbClr val="800080"/>
                </a:solidFill>
              </a:rPr>
              <a:t>percepção</a:t>
            </a:r>
            <a:r>
              <a:rPr lang="pt-BR" sz="2400" smtClean="0"/>
              <a:t> com </a:t>
            </a:r>
            <a:r>
              <a:rPr lang="pt-BR" sz="2400" smtClean="0">
                <a:solidFill>
                  <a:srgbClr val="800080"/>
                </a:solidFill>
              </a:rPr>
              <a:t>ação</a:t>
            </a:r>
            <a:r>
              <a:rPr lang="pt-BR" sz="2400" smtClean="0"/>
              <a:t> pela manutenção de um </a:t>
            </a:r>
            <a:r>
              <a:rPr lang="pt-BR" sz="2400" smtClean="0">
                <a:solidFill>
                  <a:srgbClr val="990099"/>
                </a:solidFill>
              </a:rPr>
              <a:t>modelo do ambiente</a:t>
            </a:r>
          </a:p>
          <a:p>
            <a:pPr lvl="1" eaLnBrk="1" hangingPunct="1"/>
            <a:r>
              <a:rPr lang="pt-BR" sz="2000" smtClean="0">
                <a:solidFill>
                  <a:srgbClr val="800080"/>
                </a:solidFill>
              </a:rPr>
              <a:t>Ação a realizar agora</a:t>
            </a:r>
            <a:r>
              <a:rPr lang="pt-BR" sz="2000" smtClean="0"/>
              <a:t> depende da </a:t>
            </a:r>
            <a:r>
              <a:rPr lang="pt-BR" sz="2000" smtClean="0">
                <a:solidFill>
                  <a:srgbClr val="800080"/>
                </a:solidFill>
              </a:rPr>
              <a:t>percepção atual</a:t>
            </a:r>
            <a:r>
              <a:rPr lang="pt-BR" sz="2000" smtClean="0"/>
              <a:t> + </a:t>
            </a:r>
            <a:r>
              <a:rPr lang="pt-BR" sz="2000" smtClean="0">
                <a:solidFill>
                  <a:srgbClr val="800080"/>
                </a:solidFill>
              </a:rPr>
              <a:t>anteriores</a:t>
            </a:r>
            <a:r>
              <a:rPr lang="pt-BR" sz="2000" smtClean="0"/>
              <a:t> + </a:t>
            </a:r>
            <a:r>
              <a:rPr lang="pt-BR" sz="2000" smtClean="0">
                <a:solidFill>
                  <a:srgbClr val="800080"/>
                </a:solidFill>
              </a:rPr>
              <a:t>ações anteriores</a:t>
            </a:r>
            <a:r>
              <a:rPr lang="pt-BR" sz="2000" smtClean="0"/>
              <a:t>... </a:t>
            </a:r>
          </a:p>
          <a:p>
            <a:pPr eaLnBrk="1" hangingPunct="1"/>
            <a:r>
              <a:rPr lang="pt-BR" sz="2400" smtClean="0"/>
              <a:t>Motivação para guardar estado do ambiente</a:t>
            </a:r>
          </a:p>
          <a:p>
            <a:pPr lvl="1" eaLnBrk="1" hangingPunct="1"/>
            <a:r>
              <a:rPr lang="pt-BR" sz="2000" smtClean="0"/>
              <a:t>O ambiente inteiro não é acessível no mesmo momento</a:t>
            </a:r>
          </a:p>
          <a:p>
            <a:pPr lvl="2" eaLnBrk="1" hangingPunct="1"/>
            <a:r>
              <a:rPr lang="pt-BR" sz="1800" smtClean="0"/>
              <a:t>O agente só vê o interior da caverna quando esta dentro dela</a:t>
            </a:r>
          </a:p>
          <a:p>
            <a:pPr lvl="1" eaLnBrk="1" hangingPunct="1"/>
            <a:r>
              <a:rPr lang="pt-BR" sz="2000" smtClean="0"/>
              <a:t>Percepções instantâneas iguais podem corresponder a estados diferentes</a:t>
            </a:r>
          </a:p>
          <a:p>
            <a:pPr lvl="2" eaLnBrk="1" hangingPunct="1"/>
            <a:r>
              <a:rPr lang="pt-BR" sz="1800" smtClean="0"/>
              <a:t>ex. o agente sem estado interno não sabe quais são as cavernas já visitadas...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48748F9-1619-4E1C-AECF-7BF114646587}" type="slidenum">
              <a:rPr lang="pt-BR" smtClean="0">
                <a:latin typeface="Tahoma" charset="0"/>
              </a:rPr>
              <a:pPr/>
              <a:t>16</a:t>
            </a:fld>
            <a:endParaRPr lang="pt-BR" smtClean="0">
              <a:latin typeface="Tahoma" charset="0"/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pPr eaLnBrk="1" hangingPunct="1"/>
            <a:r>
              <a:rPr lang="pt-BR" smtClean="0"/>
              <a:t>Agente reativo com estado interno</a:t>
            </a:r>
            <a:br>
              <a:rPr lang="pt-BR" smtClean="0"/>
            </a:br>
            <a:r>
              <a:rPr lang="pt-BR" smtClean="0"/>
              <a:t>Tipos de regras</a:t>
            </a:r>
            <a:endParaRPr lang="pt-BR" smtClean="0">
              <a:solidFill>
                <a:srgbClr val="FF5050"/>
              </a:solidFill>
            </a:endParaRPr>
          </a:p>
        </p:txBody>
      </p:sp>
      <p:sp>
        <p:nvSpPr>
          <p:cNvPr id="11673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28775"/>
            <a:ext cx="7772400" cy="4679950"/>
          </a:xfrm>
        </p:spPr>
        <p:txBody>
          <a:bodyPr/>
          <a:lstStyle/>
          <a:p>
            <a:pPr eaLnBrk="1" hangingPunct="1"/>
            <a:r>
              <a:rPr lang="pt-BR" sz="2800" smtClean="0">
                <a:sym typeface="Symbol" pitchFamily="18" charset="2"/>
              </a:rPr>
              <a:t>Além das regras de reação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pt-BR" sz="2400" smtClean="0"/>
              <a:t>(1) percepção </a:t>
            </a:r>
            <a:r>
              <a:rPr lang="pt-BR" sz="2400" smtClean="0">
                <a:sym typeface="Symbol" pitchFamily="18" charset="2"/>
              </a:rPr>
              <a:t> ação</a:t>
            </a:r>
          </a:p>
          <a:p>
            <a:pPr lvl="2" eaLnBrk="1" hangingPunct="1"/>
            <a:r>
              <a:rPr lang="pt-BR" sz="2000" smtClean="0">
                <a:sym typeface="Symbol" pitchFamily="18" charset="2"/>
              </a:rPr>
              <a:t>Sempre precisamos delas...</a:t>
            </a:r>
          </a:p>
          <a:p>
            <a:pPr eaLnBrk="1" hangingPunct="1">
              <a:lnSpc>
                <a:spcPct val="90000"/>
              </a:lnSpc>
            </a:pPr>
            <a:endParaRPr lang="pt-BR" sz="2800" smtClean="0"/>
          </a:p>
          <a:p>
            <a:pPr eaLnBrk="1" hangingPunct="1">
              <a:lnSpc>
                <a:spcPct val="90000"/>
              </a:lnSpc>
            </a:pPr>
            <a:r>
              <a:rPr lang="pt-BR" sz="2800" smtClean="0"/>
              <a:t>Precisamos de novas regras para </a:t>
            </a:r>
            <a:r>
              <a:rPr lang="pt-BR" sz="2800" smtClean="0">
                <a:solidFill>
                  <a:srgbClr val="800080"/>
                </a:solidFill>
              </a:rPr>
              <a:t>atualizar o modelo do ambiente (memória)</a:t>
            </a:r>
          </a:p>
          <a:p>
            <a:pPr lvl="1" eaLnBrk="1" hangingPunct="1"/>
            <a:r>
              <a:rPr lang="pt-BR" sz="2400" smtClean="0"/>
              <a:t>Associação entre </a:t>
            </a:r>
            <a:r>
              <a:rPr lang="pt-BR" sz="2400" smtClean="0">
                <a:solidFill>
                  <a:srgbClr val="800080"/>
                </a:solidFill>
              </a:rPr>
              <a:t>percepção</a:t>
            </a:r>
            <a:r>
              <a:rPr lang="pt-BR" sz="2400" smtClean="0"/>
              <a:t> e </a:t>
            </a:r>
            <a:r>
              <a:rPr lang="pt-BR" sz="2400" smtClean="0">
                <a:solidFill>
                  <a:srgbClr val="800080"/>
                </a:solidFill>
              </a:rPr>
              <a:t>ação </a:t>
            </a:r>
            <a:r>
              <a:rPr lang="pt-BR" sz="2400" smtClean="0"/>
              <a:t>mediada por </a:t>
            </a:r>
            <a:r>
              <a:rPr lang="pt-BR" sz="2400" smtClean="0">
                <a:solidFill>
                  <a:srgbClr val="990099"/>
                </a:solidFill>
              </a:rPr>
              <a:t>modelo do ambiente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9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F4FC45B-9958-4027-B930-999D7FD53F08}" type="slidenum">
              <a:rPr lang="pt-BR" smtClean="0">
                <a:latin typeface="Tahoma" charset="0"/>
              </a:rPr>
              <a:pPr/>
              <a:t>17</a:t>
            </a:fld>
            <a:endParaRPr lang="pt-BR" smtClean="0">
              <a:latin typeface="Tahoma" charset="0"/>
            </a:endParaRP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pPr eaLnBrk="1" hangingPunct="1"/>
            <a:r>
              <a:rPr lang="pt-BR" smtClean="0"/>
              <a:t>Agente reativo com estado interno</a:t>
            </a:r>
            <a:br>
              <a:rPr lang="pt-BR" smtClean="0"/>
            </a:br>
            <a:r>
              <a:rPr lang="pt-BR" smtClean="0"/>
              <a:t>Tipos de regras</a:t>
            </a:r>
            <a:endParaRPr lang="pt-BR" smtClean="0">
              <a:solidFill>
                <a:srgbClr val="FF5050"/>
              </a:solidFill>
            </a:endParaRPr>
          </a:p>
        </p:txBody>
      </p:sp>
      <p:sp>
        <p:nvSpPr>
          <p:cNvPr id="11673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28775"/>
            <a:ext cx="7772400" cy="4679950"/>
          </a:xfrm>
        </p:spPr>
        <p:txBody>
          <a:bodyPr/>
          <a:lstStyle/>
          <a:p>
            <a:pPr eaLnBrk="1" hangingPunct="1"/>
            <a:r>
              <a:rPr lang="pt-BR" sz="2800" smtClean="0"/>
              <a:t>Associação entre </a:t>
            </a:r>
            <a:r>
              <a:rPr lang="pt-BR" sz="2800" smtClean="0">
                <a:solidFill>
                  <a:srgbClr val="990099"/>
                </a:solidFill>
              </a:rPr>
              <a:t>percepção</a:t>
            </a:r>
            <a:r>
              <a:rPr lang="pt-BR" sz="2800" smtClean="0"/>
              <a:t> e </a:t>
            </a:r>
            <a:r>
              <a:rPr lang="pt-BR" sz="2800" smtClean="0">
                <a:solidFill>
                  <a:srgbClr val="990099"/>
                </a:solidFill>
              </a:rPr>
              <a:t>ação</a:t>
            </a:r>
            <a:r>
              <a:rPr lang="pt-BR" sz="2800" smtClean="0">
                <a:solidFill>
                  <a:srgbClr val="800080"/>
                </a:solidFill>
              </a:rPr>
              <a:t> </a:t>
            </a:r>
            <a:r>
              <a:rPr lang="pt-BR" sz="2800" smtClean="0"/>
              <a:t>mediada por </a:t>
            </a:r>
            <a:r>
              <a:rPr lang="pt-BR" sz="2800" smtClean="0">
                <a:solidFill>
                  <a:srgbClr val="990099"/>
                </a:solidFill>
              </a:rPr>
              <a:t>modelo do ambiente</a:t>
            </a:r>
          </a:p>
          <a:p>
            <a:pPr lvl="3" eaLnBrk="1" hangingPunct="1"/>
            <a:endParaRPr lang="pt-BR" sz="1600" smtClean="0">
              <a:solidFill>
                <a:srgbClr val="990099"/>
              </a:solidFill>
            </a:endParaRPr>
          </a:p>
          <a:p>
            <a:pPr lvl="1" eaLnBrk="1" hangingPunct="1">
              <a:buFont typeface="Wingdings" pitchFamily="2" charset="2"/>
              <a:buNone/>
            </a:pPr>
            <a:r>
              <a:rPr lang="pt-BR" sz="2400" smtClean="0"/>
              <a:t>(2) percepção </a:t>
            </a:r>
            <a:r>
              <a:rPr lang="pt-BR" sz="2400" smtClean="0">
                <a:sym typeface="Symbol" pitchFamily="18" charset="2"/>
              </a:rPr>
              <a:t> modelo  modelo’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pt-BR" sz="2400" smtClean="0">
                <a:sym typeface="Symbol" pitchFamily="18" charset="2"/>
              </a:rPr>
              <a:t>(3) modelo’   modelo’’</a:t>
            </a:r>
            <a:r>
              <a:rPr lang="pt-BR" smtClean="0">
                <a:sym typeface="Symbol" pitchFamily="18" charset="2"/>
              </a:rPr>
              <a:t> </a:t>
            </a:r>
            <a:r>
              <a:rPr lang="pt-BR" smtClean="0">
                <a:solidFill>
                  <a:srgbClr val="FF5050"/>
                </a:solidFill>
                <a:sym typeface="Symbol" pitchFamily="18" charset="2"/>
              </a:rPr>
              <a:t>	</a:t>
            </a:r>
          </a:p>
          <a:p>
            <a:pPr lvl="2" eaLnBrk="1" hangingPunct="1"/>
            <a:r>
              <a:rPr lang="pt-BR" sz="2000" smtClean="0">
                <a:sym typeface="Symbol" pitchFamily="18" charset="2"/>
              </a:rPr>
              <a:t>o modelo se atualiza sozinho  - via inferência  </a:t>
            </a:r>
          </a:p>
          <a:p>
            <a:pPr lvl="3" eaLnBrk="1" hangingPunct="1"/>
            <a:r>
              <a:rPr lang="pt-BR" sz="1800" smtClean="0">
                <a:sym typeface="Symbol" pitchFamily="18" charset="2"/>
              </a:rPr>
              <a:t>raciocínio progressivo...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pt-BR" sz="2400" smtClean="0">
                <a:sym typeface="Symbol" pitchFamily="18" charset="2"/>
              </a:rPr>
              <a:t>(4) modelo’’  ação</a:t>
            </a:r>
          </a:p>
          <a:p>
            <a:pPr lvl="2" eaLnBrk="1" hangingPunct="1"/>
            <a:r>
              <a:rPr lang="pt-BR" sz="2000" smtClean="0">
                <a:sym typeface="Symbol" pitchFamily="18" charset="2"/>
              </a:rPr>
              <a:t>o modelo se atualiza sozinho  - via inferência  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pt-BR" sz="2400" smtClean="0">
                <a:sym typeface="Symbol" pitchFamily="18" charset="2"/>
              </a:rPr>
              <a:t>(5) ação  modelo’’  modelo’’’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9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D4CF062-B3BE-40B2-927B-A229BC416803}" type="slidenum">
              <a:rPr lang="pt-BR" smtClean="0">
                <a:latin typeface="Tahoma" charset="0"/>
              </a:rPr>
              <a:pPr/>
              <a:t>18</a:t>
            </a:fld>
            <a:endParaRPr lang="pt-BR" smtClean="0">
              <a:latin typeface="Tahoma" charset="0"/>
            </a:endParaRPr>
          </a:p>
        </p:txBody>
      </p:sp>
      <p:sp>
        <p:nvSpPr>
          <p:cNvPr id="20483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Mundo de Wumpus </a:t>
            </a:r>
            <a:br>
              <a:rPr lang="pt-BR" smtClean="0"/>
            </a:br>
            <a:r>
              <a:rPr lang="pt-BR" smtClean="0"/>
              <a:t>Agente reativo com estado interno</a:t>
            </a:r>
          </a:p>
        </p:txBody>
      </p:sp>
      <p:sp>
        <p:nvSpPr>
          <p:cNvPr id="126979" name="Rectangle 102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50888" y="1733550"/>
            <a:ext cx="7772400" cy="4648200"/>
          </a:xfrm>
        </p:spPr>
        <p:txBody>
          <a:bodyPr/>
          <a:lstStyle/>
          <a:p>
            <a:pPr eaLnBrk="1" hangingPunct="1">
              <a:lnSpc>
                <a:spcPct val="105000"/>
              </a:lnSpc>
            </a:pPr>
            <a:r>
              <a:rPr lang="pt-BR" sz="2600" smtClean="0"/>
              <a:t>Regras percepção </a:t>
            </a:r>
            <a:r>
              <a:rPr lang="pt-BR" sz="2600" smtClean="0">
                <a:sym typeface="Symbol" pitchFamily="18" charset="2"/>
              </a:rPr>
              <a:t> modelo  modelo’</a:t>
            </a:r>
          </a:p>
          <a:p>
            <a:pPr lvl="1" eaLnBrk="1" hangingPunct="1">
              <a:lnSpc>
                <a:spcPct val="105000"/>
              </a:lnSpc>
            </a:pPr>
            <a:r>
              <a:rPr lang="pt-BR" sz="2200" smtClean="0"/>
              <a:t>IF percepçãoVisual no tempo T = brilho-ouro</a:t>
            </a:r>
            <a:br>
              <a:rPr lang="pt-BR" sz="2200" smtClean="0"/>
            </a:br>
            <a:r>
              <a:rPr lang="pt-BR" sz="2200" smtClean="0"/>
              <a:t>AND localização do agente no tempo T = (X,Y)</a:t>
            </a:r>
            <a:br>
              <a:rPr lang="pt-BR" sz="2200" smtClean="0"/>
            </a:br>
            <a:r>
              <a:rPr lang="pt-BR" sz="2200" smtClean="0"/>
              <a:t>THEN localização do ouro no tempo T = (X,Y)</a:t>
            </a:r>
          </a:p>
          <a:p>
            <a:pPr eaLnBrk="1" hangingPunct="1">
              <a:lnSpc>
                <a:spcPct val="105000"/>
              </a:lnSpc>
              <a:buFont typeface="Wingdings" pitchFamily="2" charset="2"/>
              <a:buNone/>
            </a:pPr>
            <a:endParaRPr lang="pt-BR" sz="2400" smtClean="0">
              <a:sym typeface="Symbol" pitchFamily="18" charset="2"/>
            </a:endParaRPr>
          </a:p>
          <a:p>
            <a:pPr eaLnBrk="1" hangingPunct="1">
              <a:lnSpc>
                <a:spcPct val="105000"/>
              </a:lnSpc>
            </a:pPr>
            <a:r>
              <a:rPr lang="pt-BR" sz="2600" smtClean="0">
                <a:sym typeface="Symbol" pitchFamily="18" charset="2"/>
              </a:rPr>
              <a:t>Regras modelo   modelo’ </a:t>
            </a:r>
          </a:p>
          <a:p>
            <a:pPr lvl="1" eaLnBrk="1" hangingPunct="1">
              <a:lnSpc>
                <a:spcPct val="105000"/>
              </a:lnSpc>
            </a:pPr>
            <a:r>
              <a:rPr lang="pt-BR" sz="2400" smtClean="0">
                <a:sym typeface="Symbol" pitchFamily="18" charset="2"/>
              </a:rPr>
              <a:t> </a:t>
            </a:r>
            <a:r>
              <a:rPr lang="pt-BR" sz="2200" smtClean="0">
                <a:sym typeface="Symbol" pitchFamily="18" charset="2"/>
              </a:rPr>
              <a:t>IF agente está com o ouro </a:t>
            </a:r>
            <a:r>
              <a:rPr lang="pt-BR" sz="2200" smtClean="0"/>
              <a:t>no tempo T </a:t>
            </a:r>
            <a:r>
              <a:rPr lang="pt-BR" sz="2200" smtClean="0">
                <a:sym typeface="Symbol" pitchFamily="18" charset="2"/>
              </a:rPr>
              <a:t/>
            </a:r>
            <a:br>
              <a:rPr lang="pt-BR" sz="2200" smtClean="0">
                <a:sym typeface="Symbol" pitchFamily="18" charset="2"/>
              </a:rPr>
            </a:br>
            <a:r>
              <a:rPr lang="pt-BR" sz="2200" smtClean="0">
                <a:sym typeface="Symbol" pitchFamily="18" charset="2"/>
              </a:rPr>
              <a:t>AND </a:t>
            </a:r>
            <a:r>
              <a:rPr lang="pt-BR" sz="2200" smtClean="0"/>
              <a:t>localização do agente no tempo T = </a:t>
            </a:r>
            <a:r>
              <a:rPr lang="pt-BR" sz="2200" smtClean="0">
                <a:sym typeface="Symbol" pitchFamily="18" charset="2"/>
              </a:rPr>
              <a:t>(X,Y)</a:t>
            </a:r>
            <a:br>
              <a:rPr lang="pt-BR" sz="2200" smtClean="0">
                <a:sym typeface="Symbol" pitchFamily="18" charset="2"/>
              </a:rPr>
            </a:br>
            <a:r>
              <a:rPr lang="pt-BR" sz="2200" smtClean="0">
                <a:sym typeface="Symbol" pitchFamily="18" charset="2"/>
              </a:rPr>
              <a:t>THEN </a:t>
            </a:r>
            <a:r>
              <a:rPr lang="pt-BR" sz="2200" smtClean="0"/>
              <a:t>localização do ouro no tempo T = </a:t>
            </a:r>
            <a:r>
              <a:rPr lang="pt-BR" sz="2200" smtClean="0">
                <a:sym typeface="Symbol" pitchFamily="18" charset="2"/>
              </a:rPr>
              <a:t>(X,Y)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79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BEA715F-BA06-416C-B219-62C4F55DC4F8}" type="slidenum">
              <a:rPr lang="pt-BR" smtClean="0">
                <a:latin typeface="Tahoma" charset="0"/>
              </a:rPr>
              <a:pPr/>
              <a:t>19</a:t>
            </a:fld>
            <a:endParaRPr lang="pt-BR" smtClean="0">
              <a:latin typeface="Tahoma" charset="0"/>
            </a:endParaRP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773113" y="304800"/>
            <a:ext cx="7750175" cy="1066800"/>
          </a:xfrm>
        </p:spPr>
        <p:txBody>
          <a:bodyPr/>
          <a:lstStyle/>
          <a:p>
            <a:pPr eaLnBrk="1" hangingPunct="1"/>
            <a:r>
              <a:rPr lang="pt-BR" smtClean="0"/>
              <a:t>Mundo de Wumpus </a:t>
            </a:r>
            <a:br>
              <a:rPr lang="pt-BR" smtClean="0"/>
            </a:br>
            <a:r>
              <a:rPr lang="pt-BR" smtClean="0"/>
              <a:t>Agente reativo com estado interno</a:t>
            </a:r>
            <a:endParaRPr lang="pt-PT" smtClean="0"/>
          </a:p>
        </p:txBody>
      </p:sp>
      <p:sp>
        <p:nvSpPr>
          <p:cNvPr id="11776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41363" y="1676400"/>
            <a:ext cx="7772400" cy="4724400"/>
          </a:xfrm>
        </p:spPr>
        <p:txBody>
          <a:bodyPr/>
          <a:lstStyle/>
          <a:p>
            <a:pPr eaLnBrk="1" hangingPunct="1"/>
            <a:r>
              <a:rPr lang="pt-BR" sz="2600" smtClean="0"/>
              <a:t>Regras </a:t>
            </a:r>
            <a:r>
              <a:rPr lang="pt-BR" sz="2600" smtClean="0">
                <a:sym typeface="Symbol" pitchFamily="18" charset="2"/>
              </a:rPr>
              <a:t>modelo  ação</a:t>
            </a:r>
          </a:p>
          <a:p>
            <a:pPr lvl="1" eaLnBrk="1" hangingPunct="1">
              <a:lnSpc>
                <a:spcPct val="105000"/>
              </a:lnSpc>
            </a:pPr>
            <a:r>
              <a:rPr lang="pt-BR" sz="2400" smtClean="0">
                <a:sym typeface="Symbol" pitchFamily="18" charset="2"/>
              </a:rPr>
              <a:t> </a:t>
            </a:r>
            <a:r>
              <a:rPr lang="pt-BR" sz="2200" smtClean="0">
                <a:sym typeface="Symbol" pitchFamily="18" charset="2"/>
              </a:rPr>
              <a:t>IF </a:t>
            </a:r>
            <a:r>
              <a:rPr lang="pt-BR" sz="2200" smtClean="0"/>
              <a:t>localização do agente no tempo T = (X,Y)</a:t>
            </a:r>
            <a:br>
              <a:rPr lang="pt-BR" sz="2200" smtClean="0"/>
            </a:br>
            <a:r>
              <a:rPr lang="pt-BR" sz="2200" smtClean="0"/>
              <a:t>   AND localização do ouro no tempo T = (X,Y)</a:t>
            </a:r>
            <a:br>
              <a:rPr lang="pt-BR" sz="2200" smtClean="0"/>
            </a:br>
            <a:r>
              <a:rPr lang="pt-BR" sz="2200" smtClean="0"/>
              <a:t>   THEN ação escolhida no tempo T = pegar</a:t>
            </a:r>
            <a:endParaRPr lang="pt-BR" sz="2200" smtClean="0">
              <a:sym typeface="Symbol" pitchFamily="18" charset="2"/>
            </a:endParaRPr>
          </a:p>
          <a:p>
            <a:pPr lvl="1" eaLnBrk="1" hangingPunct="1">
              <a:lnSpc>
                <a:spcPct val="105000"/>
              </a:lnSpc>
            </a:pPr>
            <a:endParaRPr lang="pt-BR" sz="2400" smtClean="0">
              <a:sym typeface="Symbol" pitchFamily="18" charset="2"/>
            </a:endParaRPr>
          </a:p>
          <a:p>
            <a:pPr eaLnBrk="1" hangingPunct="1">
              <a:lnSpc>
                <a:spcPct val="105000"/>
              </a:lnSpc>
            </a:pPr>
            <a:r>
              <a:rPr lang="pt-BR" sz="2600" smtClean="0">
                <a:sym typeface="Symbol" pitchFamily="18" charset="2"/>
              </a:rPr>
              <a:t>Regras modelo  ação  modelo</a:t>
            </a:r>
          </a:p>
          <a:p>
            <a:pPr lvl="1" eaLnBrk="1" hangingPunct="1">
              <a:lnSpc>
                <a:spcPct val="105000"/>
              </a:lnSpc>
            </a:pPr>
            <a:r>
              <a:rPr lang="pt-BR" sz="2200" smtClean="0">
                <a:sym typeface="Symbol" pitchFamily="18" charset="2"/>
              </a:rPr>
              <a:t>IF </a:t>
            </a:r>
            <a:r>
              <a:rPr lang="pt-BR" sz="2200" smtClean="0"/>
              <a:t>localização do agente no tempo T = (X,Y)</a:t>
            </a:r>
            <a:br>
              <a:rPr lang="pt-BR" sz="2200" smtClean="0"/>
            </a:br>
            <a:r>
              <a:rPr lang="pt-BR" sz="2200" smtClean="0"/>
              <a:t>   AND localização do ouro no tempo T = (X,Y)</a:t>
            </a:r>
            <a:br>
              <a:rPr lang="pt-BR" sz="2200" smtClean="0"/>
            </a:br>
            <a:r>
              <a:rPr lang="pt-BR" sz="2200" smtClean="0"/>
              <a:t>   AND ação escolhida no tempo T = pegar</a:t>
            </a:r>
            <a:r>
              <a:rPr lang="pt-BR" sz="2200" smtClean="0">
                <a:sym typeface="Symbol" pitchFamily="18" charset="2"/>
              </a:rPr>
              <a:t/>
            </a:r>
            <a:br>
              <a:rPr lang="pt-BR" sz="2200" smtClean="0">
                <a:sym typeface="Symbol" pitchFamily="18" charset="2"/>
              </a:rPr>
            </a:br>
            <a:r>
              <a:rPr lang="pt-BR" sz="2200" smtClean="0">
                <a:sym typeface="Symbol" pitchFamily="18" charset="2"/>
              </a:rPr>
              <a:t>   THEN agente está com o ouro </a:t>
            </a:r>
            <a:r>
              <a:rPr lang="pt-BR" sz="2200" smtClean="0"/>
              <a:t>no tempo </a:t>
            </a:r>
            <a:r>
              <a:rPr lang="pt-BR" sz="2200" smtClean="0">
                <a:sym typeface="Symbol" pitchFamily="18" charset="2"/>
              </a:rPr>
              <a:t>T+1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3" grpId="0" build="p" bldLvl="2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4EAE26D-CF55-4ADA-8BB2-85A85EFB7425}" type="slidenum">
              <a:rPr lang="pt-BR" smtClean="0">
                <a:latin typeface="Tahoma" charset="0"/>
              </a:rPr>
              <a:pPr/>
              <a:t>2</a:t>
            </a:fld>
            <a:endParaRPr lang="pt-BR" smtClean="0">
              <a:latin typeface="Tahoma" charset="0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Plano de Aula</a:t>
            </a:r>
          </a:p>
        </p:txBody>
      </p:sp>
      <p:sp>
        <p:nvSpPr>
          <p:cNvPr id="4100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28775"/>
            <a:ext cx="7772400" cy="4391025"/>
          </a:xfrm>
        </p:spPr>
        <p:txBody>
          <a:bodyPr/>
          <a:lstStyle/>
          <a:p>
            <a:pPr eaLnBrk="1" hangingPunct="1"/>
            <a:r>
              <a:rPr lang="pt-BR" sz="2800" smtClean="0"/>
              <a:t>Contexto</a:t>
            </a:r>
          </a:p>
          <a:p>
            <a:pPr lvl="1" eaLnBrk="1" hangingPunct="1"/>
            <a:r>
              <a:rPr lang="pt-BR" sz="2400" smtClean="0"/>
              <a:t>O mundo do Wumpus</a:t>
            </a:r>
          </a:p>
          <a:p>
            <a:pPr eaLnBrk="1" hangingPunct="1"/>
            <a:r>
              <a:rPr lang="pt-BR" sz="2800" smtClean="0"/>
              <a:t>Tipos de regras</a:t>
            </a:r>
          </a:p>
          <a:p>
            <a:pPr lvl="1" eaLnBrk="1" hangingPunct="1"/>
            <a:r>
              <a:rPr lang="pt-BR" sz="2400" smtClean="0">
                <a:sym typeface="Symbol" pitchFamily="18" charset="2"/>
              </a:rPr>
              <a:t>de reação</a:t>
            </a:r>
          </a:p>
          <a:p>
            <a:pPr lvl="1" eaLnBrk="1" hangingPunct="1"/>
            <a:r>
              <a:rPr lang="pt-BR" sz="2400" smtClean="0"/>
              <a:t>atualização do modelo do mundo</a:t>
            </a:r>
          </a:p>
          <a:p>
            <a:pPr lvl="1" eaLnBrk="1" hangingPunct="1"/>
            <a:r>
              <a:rPr lang="pt-BR" sz="2400" smtClean="0"/>
              <a:t>atualização do modelo do mundo &amp; ação</a:t>
            </a:r>
          </a:p>
          <a:p>
            <a:pPr lvl="1" eaLnBrk="1" hangingPunct="1"/>
            <a:r>
              <a:rPr lang="pt-BR" sz="2400" smtClean="0"/>
              <a:t>de objetivo</a:t>
            </a:r>
          </a:p>
          <a:p>
            <a:pPr lvl="1" eaLnBrk="1" hangingPunct="1"/>
            <a:r>
              <a:rPr lang="pt-BR" sz="2400" smtClean="0"/>
              <a:t>síncronas e diacrônicas</a:t>
            </a:r>
          </a:p>
          <a:p>
            <a:pPr eaLnBrk="1" hangingPunct="1"/>
            <a:r>
              <a:rPr lang="pt-BR" sz="2800" smtClean="0"/>
              <a:t>Sistema de Ação-Valor</a:t>
            </a:r>
          </a:p>
          <a:p>
            <a:pPr lvl="1" eaLnBrk="1" hangingPunct="1"/>
            <a:endParaRPr lang="pt-BR" sz="2400" smtClean="0">
              <a:sym typeface="Symbol" pitchFamily="18" charset="2"/>
            </a:endParaRPr>
          </a:p>
          <a:p>
            <a:pPr lvl="1" eaLnBrk="1" hangingPunct="1"/>
            <a:endParaRPr lang="pt-BR" sz="240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D6C1284-DEB7-4EB2-A202-AC12E40F2940}" type="slidenum">
              <a:rPr lang="pt-BR" smtClean="0">
                <a:latin typeface="Tahoma" charset="0"/>
              </a:rPr>
              <a:pPr/>
              <a:t>20</a:t>
            </a:fld>
            <a:endParaRPr lang="pt-BR" smtClean="0">
              <a:latin typeface="Tahoma" charset="0"/>
            </a:endParaRP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773113" y="228600"/>
            <a:ext cx="7750175" cy="1066800"/>
          </a:xfrm>
        </p:spPr>
        <p:txBody>
          <a:bodyPr/>
          <a:lstStyle/>
          <a:p>
            <a:pPr eaLnBrk="1" hangingPunct="1"/>
            <a:r>
              <a:rPr lang="pt-BR" smtClean="0"/>
              <a:t>Mundo de Wumpus </a:t>
            </a:r>
            <a:br>
              <a:rPr lang="pt-BR" smtClean="0"/>
            </a:br>
            <a:r>
              <a:rPr lang="pt-BR" smtClean="0"/>
              <a:t>Agente reativo com estado interno</a:t>
            </a:r>
            <a:endParaRPr lang="pt-PT" smtClean="0"/>
          </a:p>
        </p:txBody>
      </p:sp>
      <p:sp>
        <p:nvSpPr>
          <p:cNvPr id="11878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828800"/>
            <a:ext cx="7772400" cy="4114800"/>
          </a:xfrm>
        </p:spPr>
        <p:txBody>
          <a:bodyPr/>
          <a:lstStyle/>
          <a:p>
            <a:pPr eaLnBrk="1" hangingPunct="1"/>
            <a:r>
              <a:rPr lang="pt-BR" sz="2800" smtClean="0"/>
              <a:t>Desvantagens desta arquitetura</a:t>
            </a:r>
            <a:r>
              <a:rPr lang="pt-BR" sz="2600" smtClean="0"/>
              <a:t> </a:t>
            </a:r>
          </a:p>
          <a:p>
            <a:pPr lvl="1" eaLnBrk="1" hangingPunct="1"/>
            <a:r>
              <a:rPr lang="pt-BR" sz="2400" smtClean="0"/>
              <a:t>Oferece autonomia, mas não muita</a:t>
            </a:r>
          </a:p>
          <a:p>
            <a:pPr lvl="1" eaLnBrk="1" hangingPunct="1"/>
            <a:r>
              <a:rPr lang="pt-BR" sz="2400" smtClean="0"/>
              <a:t>Não tem objetivo explicito</a:t>
            </a:r>
          </a:p>
          <a:p>
            <a:pPr lvl="1" eaLnBrk="1" hangingPunct="1"/>
            <a:r>
              <a:rPr lang="pt-BR" sz="2400" smtClean="0"/>
              <a:t>Não pensa no futuro (além da ação imediata)</a:t>
            </a:r>
          </a:p>
          <a:p>
            <a:pPr lvl="2" eaLnBrk="1" hangingPunct="1"/>
            <a:r>
              <a:rPr lang="pt-BR" sz="2200" smtClean="0"/>
              <a:t>Ex. pode entrar em </a:t>
            </a:r>
            <a:r>
              <a:rPr lang="pt-BR" sz="2200" i="1" smtClean="0"/>
              <a:t>loop</a:t>
            </a:r>
            <a:r>
              <a:rPr lang="pt-BR" sz="2200" smtClean="0"/>
              <a:t> se as regras não forem bem projetadas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7" grpId="0" build="p" bldLvl="2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3732408-B257-4E9B-8A68-95DEAFC3887E}" type="slidenum">
              <a:rPr lang="pt-BR" smtClean="0">
                <a:latin typeface="Tahoma" charset="0"/>
              </a:rPr>
              <a:pPr/>
              <a:t>21</a:t>
            </a:fld>
            <a:endParaRPr lang="pt-BR" smtClean="0">
              <a:latin typeface="Tahoma" charset="0"/>
            </a:endParaRP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773113" y="260350"/>
            <a:ext cx="7750175" cy="1152525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pt-BR" smtClean="0"/>
              <a:t>Agente baseado em objetivo = Agente Cognitivo</a:t>
            </a:r>
            <a:endParaRPr lang="pt-PT" smtClean="0"/>
          </a:p>
        </p:txBody>
      </p:sp>
      <p:sp>
        <p:nvSpPr>
          <p:cNvPr id="23556" name="AutoShape 3"/>
          <p:cNvSpPr>
            <a:spLocks noChangeArrowheads="1"/>
          </p:cNvSpPr>
          <p:nvPr/>
        </p:nvSpPr>
        <p:spPr bwMode="auto">
          <a:xfrm>
            <a:off x="609600" y="1524000"/>
            <a:ext cx="838200" cy="4953000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660066"/>
            </a:solidFill>
            <a:round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pt-BR">
                <a:solidFill>
                  <a:srgbClr val="660066"/>
                </a:solidFill>
              </a:rPr>
              <a:t>Ambiente</a:t>
            </a:r>
            <a:endParaRPr lang="pt-PT">
              <a:solidFill>
                <a:srgbClr val="660066"/>
              </a:solidFill>
            </a:endParaRPr>
          </a:p>
        </p:txBody>
      </p:sp>
      <p:sp>
        <p:nvSpPr>
          <p:cNvPr id="23557" name="AutoShape 4"/>
          <p:cNvSpPr>
            <a:spLocks noChangeArrowheads="1"/>
          </p:cNvSpPr>
          <p:nvPr/>
        </p:nvSpPr>
        <p:spPr bwMode="auto">
          <a:xfrm>
            <a:off x="1981200" y="1600200"/>
            <a:ext cx="6629400" cy="4800600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660066"/>
            </a:solidFill>
            <a:round/>
            <a:headEnd/>
            <a:tailEnd/>
          </a:ln>
        </p:spPr>
        <p:txBody>
          <a:bodyPr vert="eaVert" wrap="none" anchor="ctr"/>
          <a:lstStyle/>
          <a:p>
            <a:pPr algn="ctr"/>
            <a:endParaRPr lang="pt-PT">
              <a:solidFill>
                <a:srgbClr val="660066"/>
              </a:solidFill>
            </a:endParaRPr>
          </a:p>
        </p:txBody>
      </p:sp>
      <p:sp>
        <p:nvSpPr>
          <p:cNvPr id="23558" name="Rectangle 5"/>
          <p:cNvSpPr>
            <a:spLocks noChangeArrowheads="1"/>
          </p:cNvSpPr>
          <p:nvPr/>
        </p:nvSpPr>
        <p:spPr bwMode="auto">
          <a:xfrm>
            <a:off x="914400" y="1828800"/>
            <a:ext cx="1676400" cy="457200"/>
          </a:xfrm>
          <a:prstGeom prst="rect">
            <a:avLst/>
          </a:prstGeom>
          <a:solidFill>
            <a:srgbClr val="FFFFCC"/>
          </a:solidFill>
          <a:ln w="28575">
            <a:solidFill>
              <a:srgbClr val="660066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2000">
                <a:solidFill>
                  <a:srgbClr val="660066"/>
                </a:solidFill>
              </a:rPr>
              <a:t>Sensores</a:t>
            </a:r>
            <a:endParaRPr lang="pt-PT" sz="2000">
              <a:solidFill>
                <a:srgbClr val="660066"/>
              </a:solidFill>
            </a:endParaRPr>
          </a:p>
        </p:txBody>
      </p:sp>
      <p:sp>
        <p:nvSpPr>
          <p:cNvPr id="23559" name="Rectangle 6"/>
          <p:cNvSpPr>
            <a:spLocks noChangeArrowheads="1"/>
          </p:cNvSpPr>
          <p:nvPr/>
        </p:nvSpPr>
        <p:spPr bwMode="auto">
          <a:xfrm>
            <a:off x="914400" y="5715000"/>
            <a:ext cx="1676400" cy="457200"/>
          </a:xfrm>
          <a:prstGeom prst="rect">
            <a:avLst/>
          </a:prstGeom>
          <a:solidFill>
            <a:srgbClr val="FFFFCC"/>
          </a:solidFill>
          <a:ln w="28575">
            <a:solidFill>
              <a:srgbClr val="660066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2000">
                <a:solidFill>
                  <a:srgbClr val="660066"/>
                </a:solidFill>
              </a:rPr>
              <a:t>Atuadores</a:t>
            </a:r>
            <a:endParaRPr lang="pt-PT" sz="2000">
              <a:solidFill>
                <a:srgbClr val="660066"/>
              </a:solidFill>
            </a:endParaRPr>
          </a:p>
        </p:txBody>
      </p:sp>
      <p:sp>
        <p:nvSpPr>
          <p:cNvPr id="23560" name="AutoShape 7"/>
          <p:cNvSpPr>
            <a:spLocks noChangeArrowheads="1"/>
          </p:cNvSpPr>
          <p:nvPr/>
        </p:nvSpPr>
        <p:spPr bwMode="auto">
          <a:xfrm>
            <a:off x="5562600" y="1752600"/>
            <a:ext cx="2438400" cy="990600"/>
          </a:xfrm>
          <a:prstGeom prst="can">
            <a:avLst>
              <a:gd name="adj" fmla="val 25000"/>
            </a:avLst>
          </a:prstGeom>
          <a:solidFill>
            <a:srgbClr val="FFFFCC"/>
          </a:solidFill>
          <a:ln w="28575">
            <a:solidFill>
              <a:srgbClr val="660066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1800">
                <a:solidFill>
                  <a:srgbClr val="660066"/>
                </a:solidFill>
              </a:rPr>
              <a:t>Modelo dos ambientes</a:t>
            </a:r>
            <a:br>
              <a:rPr lang="pt-BR" sz="1800">
                <a:solidFill>
                  <a:srgbClr val="660066"/>
                </a:solidFill>
              </a:rPr>
            </a:br>
            <a:r>
              <a:rPr lang="pt-BR" sz="1800">
                <a:solidFill>
                  <a:srgbClr val="660066"/>
                </a:solidFill>
              </a:rPr>
              <a:t>passados e atual</a:t>
            </a:r>
            <a:endParaRPr lang="pt-PT" sz="1800">
              <a:solidFill>
                <a:srgbClr val="660066"/>
              </a:solidFill>
            </a:endParaRPr>
          </a:p>
        </p:txBody>
      </p:sp>
      <p:cxnSp>
        <p:nvCxnSpPr>
          <p:cNvPr id="23561" name="AutoShape 8"/>
          <p:cNvCxnSpPr>
            <a:cxnSpLocks noChangeShapeType="1"/>
            <a:stCxn id="23558" idx="3"/>
            <a:endCxn id="23562" idx="1"/>
          </p:cNvCxnSpPr>
          <p:nvPr/>
        </p:nvCxnSpPr>
        <p:spPr bwMode="auto">
          <a:xfrm>
            <a:off x="2497138" y="2057400"/>
            <a:ext cx="412750" cy="0"/>
          </a:xfrm>
          <a:prstGeom prst="straightConnector1">
            <a:avLst/>
          </a:prstGeom>
          <a:noFill/>
          <a:ln w="28575">
            <a:solidFill>
              <a:srgbClr val="660066"/>
            </a:solidFill>
            <a:round/>
            <a:headEnd/>
            <a:tailEnd type="triangle" w="med" len="med"/>
          </a:ln>
        </p:spPr>
      </p:cxnSp>
      <p:sp>
        <p:nvSpPr>
          <p:cNvPr id="23562" name="AutoShape 9"/>
          <p:cNvSpPr>
            <a:spLocks noChangeArrowheads="1"/>
          </p:cNvSpPr>
          <p:nvPr/>
        </p:nvSpPr>
        <p:spPr bwMode="auto">
          <a:xfrm>
            <a:off x="3048000" y="1752600"/>
            <a:ext cx="1752600" cy="6096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28575">
            <a:solidFill>
              <a:srgbClr val="660066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1800">
                <a:solidFill>
                  <a:srgbClr val="660066"/>
                </a:solidFill>
              </a:rPr>
              <a:t>Interpretador</a:t>
            </a:r>
          </a:p>
          <a:p>
            <a:pPr algn="ctr"/>
            <a:r>
              <a:rPr lang="pt-BR" sz="1800">
                <a:solidFill>
                  <a:srgbClr val="660066"/>
                </a:solidFill>
              </a:rPr>
              <a:t>de percepção</a:t>
            </a:r>
            <a:endParaRPr lang="pt-PT" sz="1800">
              <a:solidFill>
                <a:srgbClr val="660066"/>
              </a:solidFill>
            </a:endParaRPr>
          </a:p>
        </p:txBody>
      </p:sp>
      <p:sp>
        <p:nvSpPr>
          <p:cNvPr id="23563" name="AutoShape 10"/>
          <p:cNvSpPr>
            <a:spLocks noChangeArrowheads="1"/>
          </p:cNvSpPr>
          <p:nvPr/>
        </p:nvSpPr>
        <p:spPr bwMode="auto">
          <a:xfrm>
            <a:off x="3276600" y="5638800"/>
            <a:ext cx="1295400" cy="6096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28575">
            <a:solidFill>
              <a:srgbClr val="660066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1800">
                <a:solidFill>
                  <a:srgbClr val="660066"/>
                </a:solidFill>
              </a:rPr>
              <a:t>Escolhedor</a:t>
            </a:r>
            <a:br>
              <a:rPr lang="pt-BR" sz="1800">
                <a:solidFill>
                  <a:srgbClr val="660066"/>
                </a:solidFill>
              </a:rPr>
            </a:br>
            <a:r>
              <a:rPr lang="pt-BR" sz="1800">
                <a:solidFill>
                  <a:srgbClr val="660066"/>
                </a:solidFill>
              </a:rPr>
              <a:t> de ação</a:t>
            </a:r>
            <a:endParaRPr lang="pt-PT" sz="1800">
              <a:solidFill>
                <a:srgbClr val="660066"/>
              </a:solidFill>
            </a:endParaRPr>
          </a:p>
        </p:txBody>
      </p:sp>
      <p:cxnSp>
        <p:nvCxnSpPr>
          <p:cNvPr id="23564" name="AutoShape 11"/>
          <p:cNvCxnSpPr>
            <a:cxnSpLocks noChangeShapeType="1"/>
            <a:stCxn id="23563" idx="1"/>
            <a:endCxn id="23559" idx="3"/>
          </p:cNvCxnSpPr>
          <p:nvPr/>
        </p:nvCxnSpPr>
        <p:spPr bwMode="auto">
          <a:xfrm rot="10800000">
            <a:off x="2497138" y="5943600"/>
            <a:ext cx="631825" cy="0"/>
          </a:xfrm>
          <a:prstGeom prst="straightConnector1">
            <a:avLst/>
          </a:prstGeom>
          <a:noFill/>
          <a:ln w="28575">
            <a:solidFill>
              <a:srgbClr val="660066"/>
            </a:solidFill>
            <a:round/>
            <a:headEnd/>
            <a:tailEnd type="triangle" w="med" len="med"/>
          </a:ln>
        </p:spPr>
      </p:cxnSp>
      <p:sp>
        <p:nvSpPr>
          <p:cNvPr id="23565" name="AutoShape 12"/>
          <p:cNvSpPr>
            <a:spLocks noChangeArrowheads="1"/>
          </p:cNvSpPr>
          <p:nvPr/>
        </p:nvSpPr>
        <p:spPr bwMode="auto">
          <a:xfrm>
            <a:off x="3200400" y="2552700"/>
            <a:ext cx="1447800" cy="8382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28575">
            <a:solidFill>
              <a:srgbClr val="660066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1800">
                <a:solidFill>
                  <a:srgbClr val="660066"/>
                </a:solidFill>
              </a:rPr>
              <a:t>Atualizador</a:t>
            </a:r>
          </a:p>
          <a:p>
            <a:pPr algn="ctr"/>
            <a:r>
              <a:rPr lang="pt-BR" sz="1800">
                <a:solidFill>
                  <a:srgbClr val="660066"/>
                </a:solidFill>
              </a:rPr>
              <a:t>do modelo</a:t>
            </a:r>
            <a:br>
              <a:rPr lang="pt-BR" sz="1800">
                <a:solidFill>
                  <a:srgbClr val="660066"/>
                </a:solidFill>
              </a:rPr>
            </a:br>
            <a:r>
              <a:rPr lang="pt-BR" sz="1800">
                <a:solidFill>
                  <a:srgbClr val="660066"/>
                </a:solidFill>
              </a:rPr>
              <a:t>do ambiente</a:t>
            </a:r>
            <a:endParaRPr lang="pt-PT" sz="1800">
              <a:solidFill>
                <a:srgbClr val="660066"/>
              </a:solidFill>
            </a:endParaRPr>
          </a:p>
        </p:txBody>
      </p:sp>
      <p:sp>
        <p:nvSpPr>
          <p:cNvPr id="23566" name="AutoShape 13"/>
          <p:cNvSpPr>
            <a:spLocks noChangeArrowheads="1"/>
          </p:cNvSpPr>
          <p:nvPr/>
        </p:nvSpPr>
        <p:spPr bwMode="auto">
          <a:xfrm>
            <a:off x="3086100" y="4610100"/>
            <a:ext cx="1676400" cy="8382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28575">
            <a:solidFill>
              <a:srgbClr val="660066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1800">
                <a:solidFill>
                  <a:srgbClr val="660066"/>
                </a:solidFill>
              </a:rPr>
              <a:t>Preditor</a:t>
            </a:r>
            <a:br>
              <a:rPr lang="pt-BR" sz="1800">
                <a:solidFill>
                  <a:srgbClr val="660066"/>
                </a:solidFill>
              </a:rPr>
            </a:br>
            <a:r>
              <a:rPr lang="pt-BR" sz="1800">
                <a:solidFill>
                  <a:srgbClr val="660066"/>
                </a:solidFill>
              </a:rPr>
              <a:t>de ambientes</a:t>
            </a:r>
            <a:br>
              <a:rPr lang="pt-BR" sz="1800">
                <a:solidFill>
                  <a:srgbClr val="660066"/>
                </a:solidFill>
              </a:rPr>
            </a:br>
            <a:r>
              <a:rPr lang="pt-BR" sz="1800">
                <a:solidFill>
                  <a:srgbClr val="660066"/>
                </a:solidFill>
              </a:rPr>
              <a:t>futuros</a:t>
            </a:r>
            <a:endParaRPr lang="pt-PT" sz="1800">
              <a:solidFill>
                <a:srgbClr val="660066"/>
              </a:solidFill>
            </a:endParaRPr>
          </a:p>
        </p:txBody>
      </p:sp>
      <p:sp>
        <p:nvSpPr>
          <p:cNvPr id="23567" name="AutoShape 14"/>
          <p:cNvSpPr>
            <a:spLocks noChangeArrowheads="1"/>
          </p:cNvSpPr>
          <p:nvPr/>
        </p:nvSpPr>
        <p:spPr bwMode="auto">
          <a:xfrm>
            <a:off x="5600700" y="5257800"/>
            <a:ext cx="2362200" cy="990600"/>
          </a:xfrm>
          <a:prstGeom prst="can">
            <a:avLst>
              <a:gd name="adj" fmla="val 25000"/>
            </a:avLst>
          </a:prstGeom>
          <a:solidFill>
            <a:srgbClr val="FFFFCC"/>
          </a:solidFill>
          <a:ln w="28575">
            <a:solidFill>
              <a:srgbClr val="660066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1800">
                <a:solidFill>
                  <a:srgbClr val="660066"/>
                </a:solidFill>
              </a:rPr>
              <a:t>Modelo de ambientes</a:t>
            </a:r>
          </a:p>
          <a:p>
            <a:pPr algn="ctr"/>
            <a:r>
              <a:rPr lang="pt-BR" sz="1800">
                <a:solidFill>
                  <a:srgbClr val="660066"/>
                </a:solidFill>
              </a:rPr>
              <a:t>futuros hipotéticos</a:t>
            </a:r>
            <a:endParaRPr lang="pt-PT" sz="1800">
              <a:solidFill>
                <a:srgbClr val="660066"/>
              </a:solidFill>
            </a:endParaRPr>
          </a:p>
        </p:txBody>
      </p:sp>
      <p:sp>
        <p:nvSpPr>
          <p:cNvPr id="23568" name="AutoShape 15"/>
          <p:cNvSpPr>
            <a:spLocks noChangeArrowheads="1"/>
          </p:cNvSpPr>
          <p:nvPr/>
        </p:nvSpPr>
        <p:spPr bwMode="auto">
          <a:xfrm>
            <a:off x="6096000" y="3733800"/>
            <a:ext cx="1371600" cy="533400"/>
          </a:xfrm>
          <a:prstGeom prst="can">
            <a:avLst>
              <a:gd name="adj" fmla="val 25000"/>
            </a:avLst>
          </a:prstGeom>
          <a:solidFill>
            <a:srgbClr val="FFFFCC"/>
          </a:solidFill>
          <a:ln w="28575">
            <a:solidFill>
              <a:srgbClr val="660066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1800">
                <a:solidFill>
                  <a:srgbClr val="660066"/>
                </a:solidFill>
              </a:rPr>
              <a:t>Objetivos</a:t>
            </a:r>
            <a:endParaRPr lang="pt-PT" sz="1800">
              <a:solidFill>
                <a:srgbClr val="660066"/>
              </a:solidFill>
            </a:endParaRPr>
          </a:p>
        </p:txBody>
      </p:sp>
      <p:cxnSp>
        <p:nvCxnSpPr>
          <p:cNvPr id="23569" name="AutoShape 16"/>
          <p:cNvCxnSpPr>
            <a:cxnSpLocks noChangeShapeType="1"/>
            <a:stCxn id="23562" idx="3"/>
            <a:endCxn id="23560" idx="2"/>
          </p:cNvCxnSpPr>
          <p:nvPr/>
        </p:nvCxnSpPr>
        <p:spPr bwMode="auto">
          <a:xfrm>
            <a:off x="4614863" y="2057400"/>
            <a:ext cx="704850" cy="190500"/>
          </a:xfrm>
          <a:prstGeom prst="straightConnector1">
            <a:avLst/>
          </a:prstGeom>
          <a:noFill/>
          <a:ln w="28575">
            <a:solidFill>
              <a:srgbClr val="660066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3570" name="AutoShape 17"/>
          <p:cNvCxnSpPr>
            <a:cxnSpLocks noChangeShapeType="1"/>
            <a:stCxn id="23565" idx="3"/>
            <a:endCxn id="23560" idx="2"/>
          </p:cNvCxnSpPr>
          <p:nvPr/>
        </p:nvCxnSpPr>
        <p:spPr bwMode="auto">
          <a:xfrm flipV="1">
            <a:off x="4468813" y="2247900"/>
            <a:ext cx="850900" cy="723900"/>
          </a:xfrm>
          <a:prstGeom prst="straightConnector1">
            <a:avLst/>
          </a:prstGeom>
          <a:noFill/>
          <a:ln w="28575">
            <a:solidFill>
              <a:srgbClr val="660066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3571" name="AutoShape 18"/>
          <p:cNvCxnSpPr>
            <a:cxnSpLocks noChangeShapeType="1"/>
            <a:stCxn id="23566" idx="3"/>
            <a:endCxn id="23560" idx="2"/>
          </p:cNvCxnSpPr>
          <p:nvPr/>
        </p:nvCxnSpPr>
        <p:spPr bwMode="auto">
          <a:xfrm flipV="1">
            <a:off x="4578350" y="2247900"/>
            <a:ext cx="741363" cy="2781300"/>
          </a:xfrm>
          <a:prstGeom prst="straightConnector1">
            <a:avLst/>
          </a:prstGeom>
          <a:noFill/>
          <a:ln w="28575">
            <a:solidFill>
              <a:srgbClr val="660066"/>
            </a:solidFill>
            <a:round/>
            <a:headEnd type="triangle" w="med" len="med"/>
            <a:tailEnd/>
          </a:ln>
        </p:spPr>
      </p:cxnSp>
      <p:cxnSp>
        <p:nvCxnSpPr>
          <p:cNvPr id="23572" name="AutoShape 19"/>
          <p:cNvCxnSpPr>
            <a:cxnSpLocks noChangeShapeType="1"/>
            <a:stCxn id="23566" idx="3"/>
            <a:endCxn id="23567" idx="2"/>
          </p:cNvCxnSpPr>
          <p:nvPr/>
        </p:nvCxnSpPr>
        <p:spPr bwMode="auto">
          <a:xfrm>
            <a:off x="4578350" y="5029200"/>
            <a:ext cx="777875" cy="723900"/>
          </a:xfrm>
          <a:prstGeom prst="straightConnector1">
            <a:avLst/>
          </a:prstGeom>
          <a:noFill/>
          <a:ln w="28575">
            <a:solidFill>
              <a:srgbClr val="660066"/>
            </a:solidFill>
            <a:round/>
            <a:headEnd/>
            <a:tailEnd type="triangle" w="med" len="med"/>
          </a:ln>
        </p:spPr>
      </p:cxnSp>
      <p:cxnSp>
        <p:nvCxnSpPr>
          <p:cNvPr id="23573" name="AutoShape 20"/>
          <p:cNvCxnSpPr>
            <a:cxnSpLocks noChangeShapeType="1"/>
            <a:stCxn id="23568" idx="3"/>
            <a:endCxn id="23563" idx="3"/>
          </p:cNvCxnSpPr>
          <p:nvPr/>
        </p:nvCxnSpPr>
        <p:spPr bwMode="auto">
          <a:xfrm flipH="1">
            <a:off x="4395788" y="4281488"/>
            <a:ext cx="2105025" cy="1662112"/>
          </a:xfrm>
          <a:prstGeom prst="straightConnector1">
            <a:avLst/>
          </a:prstGeom>
          <a:noFill/>
          <a:ln w="28575">
            <a:solidFill>
              <a:srgbClr val="A50021"/>
            </a:solidFill>
            <a:round/>
            <a:headEnd/>
            <a:tailEnd type="triangle" w="med" len="med"/>
          </a:ln>
        </p:spPr>
      </p:cxnSp>
      <p:cxnSp>
        <p:nvCxnSpPr>
          <p:cNvPr id="23574" name="AutoShape 21"/>
          <p:cNvCxnSpPr>
            <a:cxnSpLocks noChangeShapeType="1"/>
            <a:stCxn id="23567" idx="2"/>
            <a:endCxn id="23563" idx="3"/>
          </p:cNvCxnSpPr>
          <p:nvPr/>
        </p:nvCxnSpPr>
        <p:spPr bwMode="auto">
          <a:xfrm flipH="1">
            <a:off x="4395788" y="5753100"/>
            <a:ext cx="960437" cy="190500"/>
          </a:xfrm>
          <a:prstGeom prst="straightConnector1">
            <a:avLst/>
          </a:prstGeom>
          <a:noFill/>
          <a:ln w="28575">
            <a:solidFill>
              <a:srgbClr val="A50021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3575" name="AutoShape 22"/>
          <p:cNvSpPr>
            <a:spLocks noChangeArrowheads="1"/>
          </p:cNvSpPr>
          <p:nvPr/>
        </p:nvSpPr>
        <p:spPr bwMode="auto">
          <a:xfrm>
            <a:off x="3200400" y="3581400"/>
            <a:ext cx="1447800" cy="8382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28575">
            <a:solidFill>
              <a:srgbClr val="660066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1800">
                <a:solidFill>
                  <a:srgbClr val="660066"/>
                </a:solidFill>
              </a:rPr>
              <a:t>Atualizador</a:t>
            </a:r>
          </a:p>
          <a:p>
            <a:pPr algn="ctr"/>
            <a:r>
              <a:rPr lang="pt-BR" sz="1800">
                <a:solidFill>
                  <a:srgbClr val="660066"/>
                </a:solidFill>
              </a:rPr>
              <a:t>do objetivos</a:t>
            </a:r>
            <a:endParaRPr lang="pt-PT" sz="1800">
              <a:solidFill>
                <a:srgbClr val="660066"/>
              </a:solidFill>
            </a:endParaRPr>
          </a:p>
        </p:txBody>
      </p:sp>
      <p:cxnSp>
        <p:nvCxnSpPr>
          <p:cNvPr id="23576" name="AutoShape 23"/>
          <p:cNvCxnSpPr>
            <a:cxnSpLocks noChangeShapeType="1"/>
            <a:stCxn id="23575" idx="3"/>
            <a:endCxn id="23568" idx="2"/>
          </p:cNvCxnSpPr>
          <p:nvPr/>
        </p:nvCxnSpPr>
        <p:spPr bwMode="auto">
          <a:xfrm>
            <a:off x="4468813" y="4000500"/>
            <a:ext cx="1362075" cy="0"/>
          </a:xfrm>
          <a:prstGeom prst="straightConnector1">
            <a:avLst/>
          </a:prstGeom>
          <a:noFill/>
          <a:ln w="28575">
            <a:solidFill>
              <a:srgbClr val="660066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3577" name="AutoShape 24"/>
          <p:cNvCxnSpPr>
            <a:cxnSpLocks noChangeShapeType="1"/>
            <a:stCxn id="23575" idx="3"/>
            <a:endCxn id="23560" idx="2"/>
          </p:cNvCxnSpPr>
          <p:nvPr/>
        </p:nvCxnSpPr>
        <p:spPr bwMode="auto">
          <a:xfrm flipV="1">
            <a:off x="4468813" y="2247900"/>
            <a:ext cx="850900" cy="1752600"/>
          </a:xfrm>
          <a:prstGeom prst="straightConnector1">
            <a:avLst/>
          </a:prstGeom>
          <a:noFill/>
          <a:ln w="28575">
            <a:solidFill>
              <a:srgbClr val="660066"/>
            </a:solidFill>
            <a:round/>
            <a:headEnd type="triangle" w="med" len="med"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Agente baseado em objetivo </a:t>
            </a:r>
            <a:br>
              <a:rPr lang="pt-BR" smtClean="0"/>
            </a:br>
            <a:r>
              <a:rPr lang="pt-BR" smtClean="0"/>
              <a:t> Funcionamento geral </a:t>
            </a:r>
          </a:p>
        </p:txBody>
      </p:sp>
      <p:sp>
        <p:nvSpPr>
          <p:cNvPr id="24579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2800" smtClean="0"/>
              <a:t>Associação entre percepção e ação mediada por </a:t>
            </a:r>
          </a:p>
          <a:p>
            <a:pPr lvl="1"/>
            <a:r>
              <a:rPr lang="pt-BR" sz="2400" smtClean="0">
                <a:solidFill>
                  <a:srgbClr val="990099"/>
                </a:solidFill>
              </a:rPr>
              <a:t>modelo do ambiente </a:t>
            </a:r>
            <a:r>
              <a:rPr lang="pt-BR" sz="2400" smtClean="0"/>
              <a:t>e </a:t>
            </a:r>
          </a:p>
          <a:p>
            <a:pPr lvl="1"/>
            <a:r>
              <a:rPr lang="pt-BR" sz="2400" smtClean="0">
                <a:solidFill>
                  <a:srgbClr val="990099"/>
                </a:solidFill>
              </a:rPr>
              <a:t>objetivo do agente</a:t>
            </a:r>
          </a:p>
          <a:p>
            <a:r>
              <a:rPr lang="pt-BR" sz="2800" smtClean="0"/>
              <a:t>Pode envolver </a:t>
            </a:r>
            <a:r>
              <a:rPr lang="pt-BR" sz="2800" smtClean="0">
                <a:solidFill>
                  <a:srgbClr val="990099"/>
                </a:solidFill>
              </a:rPr>
              <a:t>encadear regras </a:t>
            </a:r>
            <a:r>
              <a:rPr lang="pt-BR" sz="2800" smtClean="0"/>
              <a:t>para construir plano multi-passo necessário para atingir objetivo a partir do modelo</a:t>
            </a:r>
          </a:p>
          <a:p>
            <a:pPr lvl="1"/>
            <a:r>
              <a:rPr lang="pt-BR" sz="2400" smtClean="0"/>
              <a:t>Ex. matar o Wumpus para poder atravessar a caverna onde ele esta e então pegar o ouro (</a:t>
            </a:r>
            <a:r>
              <a:rPr lang="pt-BR" sz="2400" smtClean="0">
                <a:solidFill>
                  <a:srgbClr val="990099"/>
                </a:solidFill>
              </a:rPr>
              <a:t>objetivo</a:t>
            </a:r>
            <a:r>
              <a:rPr lang="pt-BR" sz="2400" smtClean="0"/>
              <a:t>)</a:t>
            </a:r>
            <a:endParaRPr lang="pt-BR" sz="2400" smtClean="0">
              <a:sym typeface="Symbol" pitchFamily="18" charset="2"/>
            </a:endParaRPr>
          </a:p>
        </p:txBody>
      </p:sp>
      <p:sp>
        <p:nvSpPr>
          <p:cNvPr id="2458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BE4279A-C4F2-4A4A-83EF-9ED35848AD53}" type="slidenum">
              <a:rPr lang="pt-BR" smtClean="0">
                <a:latin typeface="Tahoma" charset="0"/>
              </a:rPr>
              <a:pPr/>
              <a:t>22</a:t>
            </a:fld>
            <a:endParaRPr lang="pt-BR" smtClean="0">
              <a:latin typeface="Tahoma" charset="0"/>
            </a:endParaRPr>
          </a:p>
        </p:txBody>
      </p:sp>
      <p:sp>
        <p:nvSpPr>
          <p:cNvPr id="24581" name="Rectangle 2"/>
          <p:cNvSpPr>
            <a:spLocks noChangeArrowheads="1"/>
          </p:cNvSpPr>
          <p:nvPr/>
        </p:nvSpPr>
        <p:spPr bwMode="auto">
          <a:xfrm>
            <a:off x="414338" y="5538788"/>
            <a:ext cx="1889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B7FA38C-C331-44BC-B9A0-7E823AD666A6}" type="slidenum">
              <a:rPr lang="pt-BR" smtClean="0">
                <a:latin typeface="Tahoma" charset="0"/>
              </a:rPr>
              <a:pPr/>
              <a:t>23</a:t>
            </a:fld>
            <a:endParaRPr lang="pt-BR" smtClean="0">
              <a:latin typeface="Tahoma" charset="0"/>
            </a:endParaRPr>
          </a:p>
        </p:txBody>
      </p:sp>
      <p:sp>
        <p:nvSpPr>
          <p:cNvPr id="25603" name="Rectangle 2"/>
          <p:cNvSpPr>
            <a:spLocks noChangeArrowheads="1"/>
          </p:cNvSpPr>
          <p:nvPr/>
        </p:nvSpPr>
        <p:spPr bwMode="auto">
          <a:xfrm>
            <a:off x="414338" y="5538788"/>
            <a:ext cx="1889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560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Agente baseado em objetivo </a:t>
            </a:r>
            <a:br>
              <a:rPr lang="pt-BR" smtClean="0"/>
            </a:br>
            <a:r>
              <a:rPr lang="pt-BR" smtClean="0"/>
              <a:t> Funcionamento geral</a:t>
            </a:r>
          </a:p>
        </p:txBody>
      </p:sp>
      <p:sp>
        <p:nvSpPr>
          <p:cNvPr id="25605" name="Rectangle 6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11188" y="1752600"/>
            <a:ext cx="8137525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z="2400" smtClean="0"/>
              <a:t>Capaz de lidar com os 5 tipos de regras do agente reativo com estado interno, </a:t>
            </a:r>
            <a:r>
              <a:rPr lang="pt-BR" sz="2400" smtClean="0">
                <a:solidFill>
                  <a:srgbClr val="800080"/>
                </a:solidFill>
              </a:rPr>
              <a:t>além de 2 novos tipos de regras: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BR" sz="2400" smtClean="0"/>
              <a:t> (6) objetivo </a:t>
            </a:r>
            <a:r>
              <a:rPr lang="pt-BR" sz="2400" smtClean="0">
                <a:sym typeface="Symbol" pitchFamily="18" charset="2"/>
              </a:rPr>
              <a:t> modelo  ação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BR" sz="2400" smtClean="0"/>
              <a:t> (7) objetivo </a:t>
            </a:r>
            <a:r>
              <a:rPr lang="pt-BR" sz="2400" smtClean="0">
                <a:sym typeface="Symbol" pitchFamily="18" charset="2"/>
              </a:rPr>
              <a:t> modelo  objetivo’</a:t>
            </a:r>
          </a:p>
          <a:p>
            <a:pPr eaLnBrk="1" hangingPunct="1">
              <a:lnSpc>
                <a:spcPct val="90000"/>
              </a:lnSpc>
              <a:spcBef>
                <a:spcPct val="80000"/>
              </a:spcBef>
            </a:pPr>
            <a:r>
              <a:rPr lang="pt-BR" sz="2400" smtClean="0"/>
              <a:t>Trata o objetivo explicitamente e pode pensar no futuro!</a:t>
            </a:r>
          </a:p>
          <a:p>
            <a:pPr eaLnBrk="1" hangingPunct="1">
              <a:lnSpc>
                <a:spcPct val="90000"/>
              </a:lnSpc>
            </a:pPr>
            <a:r>
              <a:rPr lang="pt-BR" sz="2400" smtClean="0"/>
              <a:t>Porém... </a:t>
            </a:r>
            <a:r>
              <a:rPr lang="pt-BR" sz="2400" smtClean="0">
                <a:solidFill>
                  <a:srgbClr val="800080"/>
                </a:solidFill>
              </a:rPr>
              <a:t>não trata objetivos conflitantes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000" smtClean="0"/>
              <a:t>ex. pegar o ouro pelo caminho mais curto, seguro, rápido</a:t>
            </a:r>
          </a:p>
          <a:p>
            <a:pPr lvl="2" eaLnBrk="1" hangingPunct="1">
              <a:lnSpc>
                <a:spcPct val="90000"/>
              </a:lnSpc>
            </a:pPr>
            <a:r>
              <a:rPr lang="pt-BR" sz="1800" smtClean="0"/>
              <a:t>Agente baseado em utilidade (próximos capítulos...)</a:t>
            </a:r>
            <a:endParaRPr lang="pt-BR" sz="1800" smtClean="0">
              <a:sym typeface="Symbol" pitchFamily="18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CBDCCA6-2788-4718-BA3F-0A0C03DBACD3}" type="slidenum">
              <a:rPr lang="pt-BR" smtClean="0">
                <a:latin typeface="Tahoma" charset="0"/>
              </a:rPr>
              <a:pPr/>
              <a:t>24</a:t>
            </a:fld>
            <a:endParaRPr lang="pt-BR" smtClean="0">
              <a:latin typeface="Tahoma" charset="0"/>
            </a:endParaRP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3200" smtClean="0"/>
              <a:t>Mundo de Wumpus - Agente Cognitivo</a:t>
            </a:r>
            <a:br>
              <a:rPr lang="pt-BR" sz="3200" smtClean="0"/>
            </a:br>
            <a:r>
              <a:rPr lang="pt-BR" sz="2800" smtClean="0"/>
              <a:t>Regras objetivo </a:t>
            </a:r>
            <a:r>
              <a:rPr lang="pt-BR" sz="2800" smtClean="0">
                <a:sym typeface="Symbol" pitchFamily="18" charset="2"/>
              </a:rPr>
              <a:t> modelo  ação (ex. 1)</a:t>
            </a:r>
            <a:endParaRPr lang="pt-PT" sz="2800" smtClean="0">
              <a:sym typeface="Symbol" pitchFamily="18" charset="2"/>
            </a:endParaRPr>
          </a:p>
        </p:txBody>
      </p:sp>
      <p:sp>
        <p:nvSpPr>
          <p:cNvPr id="26628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395288" y="1752600"/>
            <a:ext cx="8572500" cy="44958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pt-BR" sz="2400" smtClean="0">
                <a:sym typeface="Symbol" pitchFamily="18" charset="2"/>
              </a:rPr>
              <a:t>O agente escolhe a ação conforme o objetivo</a:t>
            </a:r>
          </a:p>
          <a:p>
            <a:pPr lvl="1" eaLnBrk="1" hangingPunct="1">
              <a:lnSpc>
                <a:spcPct val="110000"/>
              </a:lnSpc>
            </a:pPr>
            <a:r>
              <a:rPr lang="pt-BR" sz="2000" smtClean="0">
                <a:sym typeface="Symbol" pitchFamily="18" charset="2"/>
              </a:rPr>
              <a:t>Podendo variar a sua escolha</a:t>
            </a:r>
          </a:p>
          <a:p>
            <a:pPr lvl="2" eaLnBrk="1" hangingPunct="1">
              <a:lnSpc>
                <a:spcPct val="110000"/>
              </a:lnSpc>
            </a:pPr>
            <a:r>
              <a:rPr lang="pt-BR" sz="1800" smtClean="0">
                <a:sym typeface="Symbol" pitchFamily="18" charset="2"/>
              </a:rPr>
              <a:t>como </a:t>
            </a:r>
            <a:r>
              <a:rPr lang="pt-BR" sz="1800" smtClean="0">
                <a:solidFill>
                  <a:srgbClr val="990099"/>
                </a:solidFill>
                <a:sym typeface="Symbol" pitchFamily="18" charset="2"/>
              </a:rPr>
              <a:t>não matar o Wumpus</a:t>
            </a:r>
            <a:r>
              <a:rPr lang="pt-BR" sz="1800" smtClean="0">
                <a:sym typeface="Symbol" pitchFamily="18" charset="2"/>
              </a:rPr>
              <a:t> para pegar logo o ouro</a:t>
            </a:r>
          </a:p>
          <a:p>
            <a:pPr lvl="1" eaLnBrk="1" hangingPunct="1">
              <a:lnSpc>
                <a:spcPct val="110000"/>
              </a:lnSpc>
            </a:pPr>
            <a:endParaRPr lang="pt-BR" sz="2000" smtClean="0">
              <a:sym typeface="Symbol" pitchFamily="18" charset="2"/>
            </a:endParaRPr>
          </a:p>
          <a:p>
            <a:pPr lvl="1" eaLnBrk="1" hangingPunct="1">
              <a:lnSpc>
                <a:spcPct val="110000"/>
              </a:lnSpc>
            </a:pPr>
            <a:r>
              <a:rPr lang="pt-BR" sz="2000" smtClean="0">
                <a:sym typeface="Symbol" pitchFamily="18" charset="2"/>
              </a:rPr>
              <a:t>IF </a:t>
            </a:r>
            <a:r>
              <a:rPr lang="pt-BR" sz="2000" smtClean="0">
                <a:solidFill>
                  <a:srgbClr val="990099"/>
                </a:solidFill>
                <a:sym typeface="Symbol" pitchFamily="18" charset="2"/>
              </a:rPr>
              <a:t>objetivo</a:t>
            </a:r>
            <a:r>
              <a:rPr lang="pt-BR" sz="2000" smtClean="0">
                <a:sym typeface="Symbol" pitchFamily="18" charset="2"/>
              </a:rPr>
              <a:t> do agente é </a:t>
            </a:r>
            <a:r>
              <a:rPr lang="pt-BR" sz="2000" smtClean="0">
                <a:solidFill>
                  <a:srgbClr val="990099"/>
                </a:solidFill>
                <a:sym typeface="Symbol" pitchFamily="18" charset="2"/>
              </a:rPr>
              <a:t>pegar o ouro</a:t>
            </a:r>
          </a:p>
          <a:p>
            <a:pPr lvl="1"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pt-BR" sz="2000" smtClean="0">
                <a:sym typeface="Symbol" pitchFamily="18" charset="2"/>
              </a:rPr>
              <a:t>    AND agente está em (X-1, Y) no tempo T </a:t>
            </a:r>
            <a:br>
              <a:rPr lang="pt-BR" sz="2000" smtClean="0">
                <a:sym typeface="Symbol" pitchFamily="18" charset="2"/>
              </a:rPr>
            </a:br>
            <a:r>
              <a:rPr lang="pt-BR" sz="2000" smtClean="0">
                <a:sym typeface="Symbol" pitchFamily="18" charset="2"/>
              </a:rPr>
              <a:t>AND sabe que </a:t>
            </a:r>
            <a:r>
              <a:rPr lang="pt-BR" sz="2000" smtClean="0">
                <a:solidFill>
                  <a:srgbClr val="990099"/>
                </a:solidFill>
                <a:sym typeface="Symbol" pitchFamily="18" charset="2"/>
              </a:rPr>
              <a:t>o ouro está na localidade (X,Y)</a:t>
            </a:r>
            <a:r>
              <a:rPr lang="pt-BR" sz="2000" smtClean="0">
                <a:sym typeface="Symbol" pitchFamily="18" charset="2"/>
              </a:rPr>
              <a:t> </a:t>
            </a:r>
          </a:p>
          <a:p>
            <a:pPr lvl="1"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pt-BR" sz="2000" smtClean="0">
                <a:sym typeface="Symbol" pitchFamily="18" charset="2"/>
              </a:rPr>
              <a:t>    AND sabe que localidade (X,Y) é segura no tempo T</a:t>
            </a:r>
            <a:br>
              <a:rPr lang="pt-BR" sz="2000" smtClean="0">
                <a:sym typeface="Symbol" pitchFamily="18" charset="2"/>
              </a:rPr>
            </a:br>
            <a:r>
              <a:rPr lang="pt-BR" sz="2000" smtClean="0">
                <a:sym typeface="Symbol" pitchFamily="18" charset="2"/>
              </a:rPr>
              <a:t>AND</a:t>
            </a:r>
            <a:r>
              <a:rPr lang="pt-BR" sz="2000" smtClean="0">
                <a:solidFill>
                  <a:srgbClr val="990099"/>
                </a:solidFill>
                <a:sym typeface="Symbol" pitchFamily="18" charset="2"/>
              </a:rPr>
              <a:t> </a:t>
            </a:r>
            <a:r>
              <a:rPr lang="pt-BR" sz="2000" smtClean="0">
                <a:solidFill>
                  <a:srgbClr val="00B050"/>
                </a:solidFill>
                <a:sym typeface="Symbol" pitchFamily="18" charset="2"/>
              </a:rPr>
              <a:t>sabe que o Wumpus está na localidade (X-1,Y+1) no tempo T</a:t>
            </a:r>
            <a:br>
              <a:rPr lang="pt-BR" sz="2000" smtClean="0">
                <a:solidFill>
                  <a:srgbClr val="00B050"/>
                </a:solidFill>
                <a:sym typeface="Symbol" pitchFamily="18" charset="2"/>
              </a:rPr>
            </a:br>
            <a:r>
              <a:rPr lang="pt-BR" sz="2000" smtClean="0">
                <a:sym typeface="Symbol" pitchFamily="18" charset="2"/>
              </a:rPr>
              <a:t>AND</a:t>
            </a:r>
            <a:r>
              <a:rPr lang="pt-BR" sz="2000" smtClean="0">
                <a:solidFill>
                  <a:srgbClr val="990099"/>
                </a:solidFill>
                <a:sym typeface="Symbol" pitchFamily="18" charset="2"/>
              </a:rPr>
              <a:t> </a:t>
            </a:r>
            <a:r>
              <a:rPr lang="pt-BR" sz="2000" smtClean="0">
                <a:solidFill>
                  <a:srgbClr val="00B050"/>
                </a:solidFill>
                <a:sym typeface="Symbol" pitchFamily="18" charset="2"/>
              </a:rPr>
              <a:t>agente tem uma flecha no tempo T</a:t>
            </a:r>
            <a:r>
              <a:rPr lang="pt-BR" sz="2000" smtClean="0">
                <a:sym typeface="Symbol" pitchFamily="18" charset="2"/>
              </a:rPr>
              <a:t/>
            </a:r>
            <a:br>
              <a:rPr lang="pt-BR" sz="2000" smtClean="0">
                <a:sym typeface="Symbol" pitchFamily="18" charset="2"/>
              </a:rPr>
            </a:br>
            <a:r>
              <a:rPr lang="pt-BR" sz="2000" smtClean="0">
                <a:sym typeface="Symbol" pitchFamily="18" charset="2"/>
              </a:rPr>
              <a:t>THEN escolha ação </a:t>
            </a:r>
            <a:r>
              <a:rPr lang="pt-BR" sz="2000" smtClean="0">
                <a:solidFill>
                  <a:srgbClr val="990099"/>
                </a:solidFill>
                <a:sym typeface="Symbol" pitchFamily="18" charset="2"/>
              </a:rPr>
              <a:t>Vá-para (X,Y)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0EA184F-41BE-41A5-B11C-2BA7E5E18888}" type="slidenum">
              <a:rPr lang="pt-BR" smtClean="0">
                <a:latin typeface="Tahoma" charset="0"/>
              </a:rPr>
              <a:pPr/>
              <a:t>25</a:t>
            </a:fld>
            <a:endParaRPr lang="pt-BR" smtClean="0">
              <a:latin typeface="Tahoma" charset="0"/>
            </a:endParaRPr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3200" smtClean="0"/>
              <a:t>Mundo de Wumpus - Agente Cognitivo</a:t>
            </a:r>
            <a:br>
              <a:rPr lang="pt-BR" sz="3200" smtClean="0"/>
            </a:br>
            <a:r>
              <a:rPr lang="pt-BR" sz="2800" smtClean="0"/>
              <a:t>Regras objetivo </a:t>
            </a:r>
            <a:r>
              <a:rPr lang="pt-BR" sz="2800" smtClean="0">
                <a:sym typeface="Symbol" pitchFamily="18" charset="2"/>
              </a:rPr>
              <a:t> modelo  ação (ex. 2)</a:t>
            </a:r>
            <a:endParaRPr lang="pt-PT" sz="2800" smtClean="0">
              <a:sym typeface="Symbol" pitchFamily="18" charset="2"/>
            </a:endParaRPr>
          </a:p>
        </p:txBody>
      </p:sp>
      <p:sp>
        <p:nvSpPr>
          <p:cNvPr id="2765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41363" y="18288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z="2400" smtClean="0">
                <a:sym typeface="Symbol" pitchFamily="18" charset="2"/>
              </a:rPr>
              <a:t>Aqui, o agente escolhe um caminho para chegar ao objetivo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000" smtClean="0">
                <a:sym typeface="Symbol" pitchFamily="18" charset="2"/>
              </a:rPr>
              <a:t>Estratégia!!</a:t>
            </a:r>
          </a:p>
          <a:p>
            <a:pPr lvl="1" eaLnBrk="1" hangingPunct="1">
              <a:lnSpc>
                <a:spcPct val="90000"/>
              </a:lnSpc>
            </a:pPr>
            <a:endParaRPr lang="pt-BR" sz="2000" smtClean="0">
              <a:sym typeface="Symbol" pitchFamily="18" charset="2"/>
            </a:endParaRPr>
          </a:p>
          <a:p>
            <a:pPr lvl="1" eaLnBrk="1" hangingPunct="1">
              <a:lnSpc>
                <a:spcPct val="110000"/>
              </a:lnSpc>
              <a:spcBef>
                <a:spcPct val="30000"/>
              </a:spcBef>
            </a:pPr>
            <a:r>
              <a:rPr lang="pt-BR" sz="2000" smtClean="0">
                <a:sym typeface="Symbol" pitchFamily="18" charset="2"/>
              </a:rPr>
              <a:t>IF </a:t>
            </a:r>
            <a:r>
              <a:rPr lang="pt-BR" sz="2000" smtClean="0">
                <a:solidFill>
                  <a:srgbClr val="990099"/>
                </a:solidFill>
                <a:sym typeface="Symbol" pitchFamily="18" charset="2"/>
              </a:rPr>
              <a:t>objetivo</a:t>
            </a:r>
            <a:r>
              <a:rPr lang="pt-BR" sz="2000" smtClean="0">
                <a:sym typeface="Symbol" pitchFamily="18" charset="2"/>
              </a:rPr>
              <a:t> do agente no tempo T é estar na </a:t>
            </a:r>
            <a:r>
              <a:rPr lang="pt-BR" sz="2000" smtClean="0">
                <a:solidFill>
                  <a:srgbClr val="990099"/>
                </a:solidFill>
                <a:sym typeface="Symbol" pitchFamily="18" charset="2"/>
              </a:rPr>
              <a:t>localidade (X,Y) </a:t>
            </a:r>
            <a:br>
              <a:rPr lang="pt-BR" sz="2000" smtClean="0">
                <a:solidFill>
                  <a:srgbClr val="990099"/>
                </a:solidFill>
                <a:sym typeface="Symbol" pitchFamily="18" charset="2"/>
              </a:rPr>
            </a:br>
            <a:r>
              <a:rPr lang="pt-BR" sz="2000" smtClean="0">
                <a:sym typeface="Symbol" pitchFamily="18" charset="2"/>
              </a:rPr>
              <a:t>AND agente está em (X-1, Y-1) no tempo T-N </a:t>
            </a:r>
            <a:br>
              <a:rPr lang="pt-BR" sz="2000" smtClean="0">
                <a:sym typeface="Symbol" pitchFamily="18" charset="2"/>
              </a:rPr>
            </a:br>
            <a:r>
              <a:rPr lang="pt-BR" sz="2000" smtClean="0">
                <a:sym typeface="Symbol" pitchFamily="18" charset="2"/>
              </a:rPr>
              <a:t>AND sabe que localidade (X,Y-1) é segura no tempo T-N</a:t>
            </a:r>
            <a:br>
              <a:rPr lang="pt-BR" sz="2000" smtClean="0">
                <a:sym typeface="Symbol" pitchFamily="18" charset="2"/>
              </a:rPr>
            </a:br>
            <a:r>
              <a:rPr lang="pt-BR" sz="2000" smtClean="0">
                <a:sym typeface="Symbol" pitchFamily="18" charset="2"/>
              </a:rPr>
              <a:t>AND sabe que localidade (X,Y) é segura no tempo T-N</a:t>
            </a:r>
            <a:br>
              <a:rPr lang="pt-BR" sz="2000" smtClean="0">
                <a:sym typeface="Symbol" pitchFamily="18" charset="2"/>
              </a:rPr>
            </a:br>
            <a:r>
              <a:rPr lang="pt-BR" sz="2000" smtClean="0">
                <a:sym typeface="Symbol" pitchFamily="18" charset="2"/>
              </a:rPr>
              <a:t>THEN escolha ação </a:t>
            </a:r>
            <a:r>
              <a:rPr lang="pt-BR" sz="2000" smtClean="0">
                <a:solidFill>
                  <a:srgbClr val="990099"/>
                </a:solidFill>
                <a:sym typeface="Symbol" pitchFamily="18" charset="2"/>
              </a:rPr>
              <a:t>Vá-para (X,Y) via (X,Y-1)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0D5F6D0-F953-4CAD-A558-336A26FAB6E0}" type="slidenum">
              <a:rPr lang="pt-BR" smtClean="0">
                <a:latin typeface="Tahoma" charset="0"/>
              </a:rPr>
              <a:pPr/>
              <a:t>26</a:t>
            </a:fld>
            <a:endParaRPr lang="pt-BR" smtClean="0">
              <a:latin typeface="Tahoma" charset="0"/>
            </a:endParaRPr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3200" smtClean="0"/>
              <a:t>Mundo de Wumpus - Agente Cognitivo</a:t>
            </a:r>
            <a:br>
              <a:rPr lang="pt-BR" sz="3200" smtClean="0"/>
            </a:br>
            <a:r>
              <a:rPr lang="pt-BR" sz="2800" smtClean="0"/>
              <a:t> Regras objetivo </a:t>
            </a:r>
            <a:r>
              <a:rPr lang="pt-BR" sz="2800" smtClean="0">
                <a:sym typeface="Symbol" pitchFamily="18" charset="2"/>
              </a:rPr>
              <a:t> modelo  objetivo’</a:t>
            </a:r>
            <a:endParaRPr lang="pt-PT" sz="2800" smtClean="0">
              <a:sym typeface="Symbol" pitchFamily="18" charset="2"/>
            </a:endParaRPr>
          </a:p>
        </p:txBody>
      </p:sp>
      <p:sp>
        <p:nvSpPr>
          <p:cNvPr id="2867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905000"/>
            <a:ext cx="7981950" cy="4114800"/>
          </a:xfrm>
        </p:spPr>
        <p:txBody>
          <a:bodyPr/>
          <a:lstStyle/>
          <a:p>
            <a:pPr marL="457200" indent="-457200" eaLnBrk="1" hangingPunct="1">
              <a:lnSpc>
                <a:spcPct val="110000"/>
              </a:lnSpc>
              <a:defRPr/>
            </a:pPr>
            <a:r>
              <a:rPr lang="pt-BR" sz="2400" dirty="0" smtClean="0"/>
              <a:t>Se o agente queria estar com o ouro e conseguiu, atualizar objetivo para </a:t>
            </a:r>
            <a:r>
              <a:rPr lang="pt-BR" sz="2400" dirty="0" smtClean="0">
                <a:solidFill>
                  <a:srgbClr val="800080"/>
                </a:solidFill>
              </a:rPr>
              <a:t>“ir para (1,1)”</a:t>
            </a:r>
          </a:p>
          <a:p>
            <a:pPr marL="876300" lvl="1" indent="-419100" eaLnBrk="1" hangingPunct="1">
              <a:lnSpc>
                <a:spcPct val="110000"/>
              </a:lnSpc>
              <a:buFont typeface="Wingdings" pitchFamily="2" charset="2"/>
              <a:buNone/>
              <a:defRPr/>
            </a:pPr>
            <a:endParaRPr lang="pt-BR" sz="2400" dirty="0" smtClean="0">
              <a:solidFill>
                <a:srgbClr val="800080"/>
              </a:solidFill>
            </a:endParaRPr>
          </a:p>
          <a:p>
            <a:pPr marL="476250" indent="-419100" eaLnBrk="1" hangingPunct="1">
              <a:lnSpc>
                <a:spcPct val="110000"/>
              </a:lnSpc>
              <a:buFont typeface="Wingdings" pitchFamily="2" charset="2"/>
              <a:buNone/>
              <a:defRPr/>
            </a:pPr>
            <a:r>
              <a:rPr lang="pt-BR" sz="2000" dirty="0" smtClean="0"/>
              <a:t>IF objetivo do agente no tempo T é estar com o ouro no tempo T+N</a:t>
            </a:r>
          </a:p>
          <a:p>
            <a:pPr marL="876300" lvl="1" indent="-419100"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pt-BR" sz="2000" dirty="0" smtClean="0"/>
              <a:t>   AND agente está com o ouro no tempo T+1</a:t>
            </a:r>
          </a:p>
          <a:p>
            <a:pPr marL="876300" lvl="1" indent="-419100" eaLnBrk="1" hangingPunct="1">
              <a:lnSpc>
                <a:spcPct val="110000"/>
              </a:lnSpc>
              <a:spcBef>
                <a:spcPts val="1200"/>
              </a:spcBef>
              <a:buFont typeface="Wingdings" pitchFamily="2" charset="2"/>
              <a:buNone/>
              <a:defRPr/>
            </a:pPr>
            <a:r>
              <a:rPr lang="pt-BR" sz="2000" dirty="0" smtClean="0"/>
              <a:t>   THEN </a:t>
            </a:r>
            <a:r>
              <a:rPr lang="pt-BR" sz="2000" dirty="0" smtClean="0">
                <a:solidFill>
                  <a:srgbClr val="990099"/>
                </a:solidFill>
              </a:rPr>
              <a:t>atualize o objetivo do agente</a:t>
            </a:r>
            <a:r>
              <a:rPr lang="pt-BR" sz="2000" dirty="0" smtClean="0"/>
              <a:t> no tempo T+1</a:t>
            </a:r>
          </a:p>
          <a:p>
            <a:pPr marL="876300" lvl="1" indent="-419100"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pt-BR" sz="2000" dirty="0" smtClean="0"/>
              <a:t>      para </a:t>
            </a:r>
            <a:r>
              <a:rPr lang="pt-BR" sz="2000" dirty="0" smtClean="0">
                <a:solidFill>
                  <a:srgbClr val="990099"/>
                </a:solidFill>
              </a:rPr>
              <a:t>objetivo = estar na localidade(1,1) no tempo T+M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Outra classificação – idependente...</a:t>
            </a:r>
          </a:p>
        </p:txBody>
      </p:sp>
      <p:sp>
        <p:nvSpPr>
          <p:cNvPr id="29699" name="Espaço Reservado para Conteúdo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>
          <a:xfrm>
            <a:off x="838200" y="1773238"/>
            <a:ext cx="7772400" cy="4114800"/>
          </a:xfrm>
        </p:spPr>
        <p:txBody>
          <a:bodyPr/>
          <a:lstStyle/>
          <a:p>
            <a:r>
              <a:rPr lang="pt-BR" smtClean="0"/>
              <a:t>Regras podem ser</a:t>
            </a:r>
          </a:p>
          <a:p>
            <a:pPr lvl="1"/>
            <a:r>
              <a:rPr lang="pt-BR" smtClean="0"/>
              <a:t>Síncronas</a:t>
            </a:r>
          </a:p>
          <a:p>
            <a:pPr lvl="2"/>
            <a:r>
              <a:rPr lang="pt-BR" smtClean="0"/>
              <a:t>relacionam propriedades na mesma situação (tempo)</a:t>
            </a:r>
          </a:p>
          <a:p>
            <a:pPr lvl="1"/>
            <a:r>
              <a:rPr lang="pt-BR" smtClean="0"/>
              <a:t>Diacrônicas </a:t>
            </a:r>
          </a:p>
          <a:p>
            <a:pPr lvl="2"/>
            <a:r>
              <a:rPr lang="pt-BR" smtClean="0"/>
              <a:t>descrevem como o mundo evolui com o tempo</a:t>
            </a:r>
          </a:p>
          <a:p>
            <a:pPr lvl="2"/>
            <a:r>
              <a:rPr lang="pt-BR" smtClean="0"/>
              <a:t>do grego “através do tempo”</a:t>
            </a:r>
          </a:p>
          <a:p>
            <a:endParaRPr lang="pt-BR" smtClean="0"/>
          </a:p>
        </p:txBody>
      </p:sp>
      <p:sp>
        <p:nvSpPr>
          <p:cNvPr id="29700" name="Espaço Reservado para Número de Slid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FA261AD-6F64-48B0-9746-96819BE5E8F3}" type="slidenum">
              <a:rPr lang="pt-BR" smtClean="0">
                <a:latin typeface="Tahoma" charset="0"/>
              </a:rPr>
              <a:pPr/>
              <a:t>27</a:t>
            </a:fld>
            <a:endParaRPr lang="pt-BR" smtClean="0">
              <a:latin typeface="Tahoma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F5BA1FE-0C64-47C0-AAA6-2EE0880D81FF}" type="slidenum">
              <a:rPr lang="pt-BR" smtClean="0">
                <a:latin typeface="Tahoma" charset="0"/>
              </a:rPr>
              <a:pPr/>
              <a:t>28</a:t>
            </a:fld>
            <a:endParaRPr lang="pt-BR" smtClean="0">
              <a:latin typeface="Tahoma" charset="0"/>
            </a:endParaRPr>
          </a:p>
        </p:txBody>
      </p:sp>
      <p:sp>
        <p:nvSpPr>
          <p:cNvPr id="30723" name="Rectangle 102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1716088"/>
            <a:ext cx="8220075" cy="4953000"/>
          </a:xfrm>
          <a:noFill/>
        </p:spPr>
        <p:txBody>
          <a:bodyPr lIns="90488" tIns="44450" rIns="90488" bIns="44450"/>
          <a:lstStyle/>
          <a:p>
            <a:r>
              <a:rPr lang="pt-BR" smtClean="0"/>
              <a:t> </a:t>
            </a:r>
            <a:r>
              <a:rPr lang="pt-BR" sz="2800" smtClean="0"/>
              <a:t>Descrevem como o mundo evolui com o tempo</a:t>
            </a:r>
          </a:p>
          <a:p>
            <a:pPr lvl="1">
              <a:buClr>
                <a:schemeClr val="accent2"/>
              </a:buClr>
            </a:pPr>
            <a:r>
              <a:rPr lang="pt-BR" sz="2400" smtClean="0"/>
              <a:t>do grego “através do tempo”</a:t>
            </a:r>
          </a:p>
          <a:p>
            <a:pPr lvl="1">
              <a:buClr>
                <a:schemeClr val="accent2"/>
              </a:buClr>
            </a:pPr>
            <a:endParaRPr lang="pt-BR" sz="2400" smtClean="0"/>
          </a:p>
          <a:p>
            <a:pPr eaLnBrk="1" hangingPunct="1">
              <a:lnSpc>
                <a:spcPct val="105000"/>
              </a:lnSpc>
            </a:pPr>
            <a:r>
              <a:rPr lang="pt-BR" sz="2400" smtClean="0">
                <a:sym typeface="Symbol" pitchFamily="18" charset="2"/>
              </a:rPr>
              <a:t>IF </a:t>
            </a:r>
            <a:r>
              <a:rPr lang="pt-BR" sz="2400" smtClean="0"/>
              <a:t>localização do agente no </a:t>
            </a:r>
            <a:r>
              <a:rPr lang="pt-BR" sz="2400" smtClean="0">
                <a:solidFill>
                  <a:srgbClr val="990099"/>
                </a:solidFill>
              </a:rPr>
              <a:t>tempo T</a:t>
            </a:r>
            <a:r>
              <a:rPr lang="pt-BR" sz="2400" smtClean="0"/>
              <a:t> = (X,Y)</a:t>
            </a:r>
            <a:br>
              <a:rPr lang="pt-BR" sz="2400" smtClean="0"/>
            </a:br>
            <a:r>
              <a:rPr lang="pt-BR" sz="2400" smtClean="0"/>
              <a:t>   AND localização do ouro no </a:t>
            </a:r>
            <a:r>
              <a:rPr lang="pt-BR" sz="2400" smtClean="0">
                <a:solidFill>
                  <a:srgbClr val="990099"/>
                </a:solidFill>
              </a:rPr>
              <a:t>tempo T</a:t>
            </a:r>
            <a:r>
              <a:rPr lang="pt-BR" sz="2400" smtClean="0"/>
              <a:t> = (X,Y)</a:t>
            </a:r>
            <a:br>
              <a:rPr lang="pt-BR" sz="2400" smtClean="0"/>
            </a:br>
            <a:r>
              <a:rPr lang="pt-BR" sz="2400" smtClean="0"/>
              <a:t>   AND ação escolhida no </a:t>
            </a:r>
            <a:r>
              <a:rPr lang="pt-BR" sz="2400" smtClean="0">
                <a:solidFill>
                  <a:srgbClr val="990099"/>
                </a:solidFill>
              </a:rPr>
              <a:t>tempo T</a:t>
            </a:r>
            <a:r>
              <a:rPr lang="pt-BR" sz="2400" smtClean="0"/>
              <a:t> = pegar</a:t>
            </a:r>
            <a:r>
              <a:rPr lang="pt-BR" sz="2400" smtClean="0">
                <a:sym typeface="Symbol" pitchFamily="18" charset="2"/>
              </a:rPr>
              <a:t/>
            </a:r>
            <a:br>
              <a:rPr lang="pt-BR" sz="2400" smtClean="0">
                <a:sym typeface="Symbol" pitchFamily="18" charset="2"/>
              </a:rPr>
            </a:br>
            <a:r>
              <a:rPr lang="pt-BR" sz="2400" smtClean="0">
                <a:sym typeface="Symbol" pitchFamily="18" charset="2"/>
              </a:rPr>
              <a:t>   THEN agente está com o ouro </a:t>
            </a:r>
            <a:r>
              <a:rPr lang="pt-BR" sz="2400" smtClean="0"/>
              <a:t>no </a:t>
            </a:r>
            <a:r>
              <a:rPr lang="pt-BR" sz="2400" smtClean="0">
                <a:solidFill>
                  <a:srgbClr val="990099"/>
                </a:solidFill>
              </a:rPr>
              <a:t>tempo </a:t>
            </a:r>
            <a:r>
              <a:rPr lang="pt-BR" sz="2400" smtClean="0">
                <a:solidFill>
                  <a:srgbClr val="990099"/>
                </a:solidFill>
                <a:sym typeface="Symbol" pitchFamily="18" charset="2"/>
              </a:rPr>
              <a:t>T+1</a:t>
            </a:r>
          </a:p>
          <a:p>
            <a:pPr lvl="1" eaLnBrk="1" hangingPunct="1">
              <a:lnSpc>
                <a:spcPct val="105000"/>
              </a:lnSpc>
            </a:pPr>
            <a:endParaRPr lang="pt-BR" sz="2400" smtClean="0">
              <a:sym typeface="Symbol" pitchFamily="18" charset="2"/>
            </a:endParaRPr>
          </a:p>
          <a:p>
            <a:pPr lvl="1" eaLnBrk="1" hangingPunct="1">
              <a:lnSpc>
                <a:spcPct val="105000"/>
              </a:lnSpc>
            </a:pPr>
            <a:r>
              <a:rPr lang="pt-BR" sz="2400" smtClean="0">
                <a:sym typeface="Symbol" pitchFamily="18" charset="2"/>
              </a:rPr>
              <a:t>Já vimos... </a:t>
            </a:r>
            <a:r>
              <a:rPr lang="pt-BR" sz="2400" b="1" smtClean="0">
                <a:sym typeface="Symbol" pitchFamily="18" charset="2"/>
              </a:rPr>
              <a:t>Regra modelo  ação  modelo</a:t>
            </a:r>
          </a:p>
          <a:p>
            <a:pPr lvl="1" eaLnBrk="1" hangingPunct="1">
              <a:lnSpc>
                <a:spcPct val="105000"/>
              </a:lnSpc>
              <a:buFont typeface="Wingdings" pitchFamily="2" charset="2"/>
              <a:buNone/>
            </a:pPr>
            <a:endParaRPr lang="pt-BR" sz="2400" smtClean="0">
              <a:sym typeface="Symbol" pitchFamily="18" charset="2"/>
            </a:endParaRPr>
          </a:p>
          <a:p>
            <a:pPr lvl="1" eaLnBrk="1" hangingPunct="1">
              <a:lnSpc>
                <a:spcPct val="105000"/>
              </a:lnSpc>
            </a:pPr>
            <a:endParaRPr lang="pt-BR" sz="2400" smtClean="0">
              <a:solidFill>
                <a:srgbClr val="990099"/>
              </a:solidFill>
              <a:sym typeface="Symbol" pitchFamily="18" charset="2"/>
            </a:endParaRPr>
          </a:p>
        </p:txBody>
      </p:sp>
      <p:sp>
        <p:nvSpPr>
          <p:cNvPr id="30724" name="Rectangle 1028"/>
          <p:cNvSpPr>
            <a:spLocks noGrp="1" noChangeArrowheads="1"/>
          </p:cNvSpPr>
          <p:nvPr>
            <p:ph type="title"/>
          </p:nvPr>
        </p:nvSpPr>
        <p:spPr>
          <a:xfrm>
            <a:off x="609600" y="358775"/>
            <a:ext cx="7772400" cy="838200"/>
          </a:xfrm>
        </p:spPr>
        <p:txBody>
          <a:bodyPr/>
          <a:lstStyle/>
          <a:p>
            <a:pPr eaLnBrk="1" hangingPunct="1"/>
            <a:r>
              <a:rPr lang="pt-BR" sz="3200" smtClean="0"/>
              <a:t>Mundo de Wumpus - Agente Cognitivo</a:t>
            </a:r>
            <a:br>
              <a:rPr lang="pt-BR" sz="3200" smtClean="0"/>
            </a:br>
            <a:r>
              <a:rPr lang="pt-BR" sz="2800" smtClean="0">
                <a:solidFill>
                  <a:srgbClr val="800080"/>
                </a:solidFill>
              </a:rPr>
              <a:t>Regras Diacrônicas</a:t>
            </a:r>
            <a:r>
              <a:rPr lang="pt-BR" sz="2800" smtClean="0"/>
              <a:t> </a:t>
            </a:r>
            <a:endParaRPr lang="pt-BR" sz="32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A54FF21-1E6E-4EA8-BB15-EBA4F4AA4913}" type="slidenum">
              <a:rPr lang="pt-BR" smtClean="0">
                <a:latin typeface="Tahoma" charset="0"/>
              </a:rPr>
              <a:pPr/>
              <a:t>29</a:t>
            </a:fld>
            <a:endParaRPr lang="pt-BR" smtClean="0">
              <a:latin typeface="Tahoma" charset="0"/>
            </a:endParaRPr>
          </a:p>
        </p:txBody>
      </p:sp>
      <p:sp>
        <p:nvSpPr>
          <p:cNvPr id="31747" name="Rectangle 102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1716088"/>
            <a:ext cx="8220075" cy="4953000"/>
          </a:xfrm>
          <a:noFill/>
        </p:spPr>
        <p:txBody>
          <a:bodyPr lIns="90488" tIns="44450" rIns="90488" bIns="44450"/>
          <a:lstStyle/>
          <a:p>
            <a:pPr>
              <a:buClr>
                <a:schemeClr val="accent2"/>
              </a:buClr>
            </a:pPr>
            <a:r>
              <a:rPr lang="pt-BR" sz="2600" smtClean="0"/>
              <a:t>Relacionam propriedades na mesma situação (tempo)</a:t>
            </a:r>
          </a:p>
          <a:p>
            <a:pPr lvl="1" eaLnBrk="1" hangingPunct="1">
              <a:lnSpc>
                <a:spcPct val="105000"/>
              </a:lnSpc>
            </a:pPr>
            <a:r>
              <a:rPr lang="pt-BR" sz="2400" smtClean="0"/>
              <a:t>IF percepção no </a:t>
            </a:r>
            <a:r>
              <a:rPr lang="pt-BR" sz="2400" smtClean="0">
                <a:solidFill>
                  <a:srgbClr val="990099"/>
                </a:solidFill>
              </a:rPr>
              <a:t>tempo T</a:t>
            </a:r>
            <a:r>
              <a:rPr lang="pt-BR" sz="2400" smtClean="0"/>
              <a:t> = brilho</a:t>
            </a:r>
            <a:br>
              <a:rPr lang="pt-BR" sz="2400" smtClean="0"/>
            </a:br>
            <a:r>
              <a:rPr lang="pt-BR" sz="2400" smtClean="0"/>
              <a:t>AND localização do agente no </a:t>
            </a:r>
            <a:r>
              <a:rPr lang="pt-BR" sz="2400" smtClean="0">
                <a:solidFill>
                  <a:srgbClr val="990099"/>
                </a:solidFill>
              </a:rPr>
              <a:t>tempo T</a:t>
            </a:r>
            <a:r>
              <a:rPr lang="pt-BR" sz="2400" smtClean="0"/>
              <a:t> = (X,Y)</a:t>
            </a:r>
            <a:br>
              <a:rPr lang="pt-BR" sz="2400" smtClean="0"/>
            </a:br>
            <a:r>
              <a:rPr lang="pt-BR" sz="2400" smtClean="0"/>
              <a:t>THEN localização do ouro no </a:t>
            </a:r>
            <a:r>
              <a:rPr lang="pt-BR" sz="2400" smtClean="0">
                <a:solidFill>
                  <a:srgbClr val="990099"/>
                </a:solidFill>
              </a:rPr>
              <a:t>tempo T </a:t>
            </a:r>
            <a:r>
              <a:rPr lang="pt-BR" sz="2400" smtClean="0"/>
              <a:t>= (X,Y) </a:t>
            </a:r>
          </a:p>
          <a:p>
            <a:pPr lvl="1" eaLnBrk="1" hangingPunct="1">
              <a:lnSpc>
                <a:spcPct val="105000"/>
              </a:lnSpc>
            </a:pPr>
            <a:endParaRPr lang="pt-BR" sz="2000" smtClean="0">
              <a:sym typeface="Symbol" pitchFamily="18" charset="2"/>
            </a:endParaRPr>
          </a:p>
          <a:p>
            <a:pPr lvl="1" eaLnBrk="1" hangingPunct="1">
              <a:lnSpc>
                <a:spcPct val="105000"/>
              </a:lnSpc>
            </a:pPr>
            <a:r>
              <a:rPr lang="pt-BR" sz="2400" smtClean="0">
                <a:sym typeface="Symbol" pitchFamily="18" charset="2"/>
              </a:rPr>
              <a:t>Já vimos... </a:t>
            </a:r>
            <a:r>
              <a:rPr lang="pt-BR" sz="2400" b="1" smtClean="0"/>
              <a:t>Regra percepção </a:t>
            </a:r>
            <a:r>
              <a:rPr lang="pt-BR" sz="2400" b="1" smtClean="0">
                <a:sym typeface="Symbol" pitchFamily="18" charset="2"/>
              </a:rPr>
              <a:t> modelo  modelo’</a:t>
            </a:r>
          </a:p>
          <a:p>
            <a:pPr>
              <a:buClr>
                <a:schemeClr val="accent2"/>
              </a:buClr>
            </a:pPr>
            <a:endParaRPr lang="pt-BR" sz="2600" smtClean="0"/>
          </a:p>
        </p:txBody>
      </p:sp>
      <p:sp>
        <p:nvSpPr>
          <p:cNvPr id="31748" name="Rectangle 1028"/>
          <p:cNvSpPr>
            <a:spLocks noGrp="1" noChangeArrowheads="1"/>
          </p:cNvSpPr>
          <p:nvPr>
            <p:ph type="title"/>
          </p:nvPr>
        </p:nvSpPr>
        <p:spPr>
          <a:xfrm>
            <a:off x="609600" y="430213"/>
            <a:ext cx="7772400" cy="838200"/>
          </a:xfrm>
        </p:spPr>
        <p:txBody>
          <a:bodyPr/>
          <a:lstStyle/>
          <a:p>
            <a:pPr eaLnBrk="1" hangingPunct="1"/>
            <a:r>
              <a:rPr lang="pt-BR" sz="3200" smtClean="0"/>
              <a:t>Mundo de Wumpus - Agente Cognitivo</a:t>
            </a:r>
            <a:br>
              <a:rPr lang="pt-BR" sz="3200" smtClean="0"/>
            </a:br>
            <a:r>
              <a:rPr lang="pt-BR" sz="2800" smtClean="0">
                <a:solidFill>
                  <a:srgbClr val="800080"/>
                </a:solidFill>
              </a:rPr>
              <a:t>Regras Síncronas</a:t>
            </a:r>
            <a:endParaRPr lang="pt-BR" sz="32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mtClean="0"/>
              <a:t>O Mundo do Wumpus</a:t>
            </a:r>
          </a:p>
        </p:txBody>
      </p:sp>
      <p:sp>
        <p:nvSpPr>
          <p:cNvPr id="5123" name="Espaço Reservado para Número de Slid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97BBBFF-4912-42F8-84AB-4CC3AD0F2FB8}" type="slidenum">
              <a:rPr lang="pt-BR" smtClean="0">
                <a:latin typeface="Tahoma" charset="0"/>
              </a:rPr>
              <a:pPr/>
              <a:t>3</a:t>
            </a:fld>
            <a:endParaRPr lang="pt-BR" smtClean="0">
              <a:latin typeface="Tahoma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Mais uma classificação....</a:t>
            </a:r>
          </a:p>
        </p:txBody>
      </p:sp>
      <p:sp>
        <p:nvSpPr>
          <p:cNvPr id="32771" name="Espaço Reservado para Conteúdo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Regras também podem ser</a:t>
            </a:r>
          </a:p>
          <a:p>
            <a:pPr lvl="1"/>
            <a:r>
              <a:rPr lang="pt-BR" smtClean="0"/>
              <a:t>Causais</a:t>
            </a:r>
          </a:p>
          <a:p>
            <a:pPr lvl="1"/>
            <a:r>
              <a:rPr lang="pt-BR" smtClean="0"/>
              <a:t>de Diagnóstico</a:t>
            </a:r>
          </a:p>
          <a:p>
            <a:pPr lvl="2"/>
            <a:r>
              <a:rPr lang="pt-BR" smtClean="0"/>
              <a:t>Pag 317 da 3ª edição do AIMA</a:t>
            </a:r>
          </a:p>
          <a:p>
            <a:endParaRPr lang="pt-BR" smtClean="0"/>
          </a:p>
        </p:txBody>
      </p:sp>
      <p:sp>
        <p:nvSpPr>
          <p:cNvPr id="32772" name="Espaço Reservado para Número de Slid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57D14A6-0A79-4FA6-BBE6-DECE10F10602}" type="slidenum">
              <a:rPr lang="pt-BR" smtClean="0">
                <a:latin typeface="Tahoma" charset="0"/>
              </a:rPr>
              <a:pPr/>
              <a:t>30</a:t>
            </a:fld>
            <a:endParaRPr lang="pt-BR" smtClean="0">
              <a:latin typeface="Tahoma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87B1A3B-9F7A-4359-8883-D0A8CB977835}" type="slidenum">
              <a:rPr lang="pt-BR" smtClean="0">
                <a:latin typeface="Tahoma" charset="0"/>
              </a:rPr>
              <a:pPr/>
              <a:t>31</a:t>
            </a:fld>
            <a:endParaRPr lang="pt-BR" smtClean="0">
              <a:latin typeface="Tahoma" charset="0"/>
            </a:endParaRPr>
          </a:p>
        </p:txBody>
      </p:sp>
      <p:sp>
        <p:nvSpPr>
          <p:cNvPr id="33795" name="Rectangle 1026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41363" y="1557338"/>
            <a:ext cx="8151812" cy="4776787"/>
          </a:xfrm>
          <a:noFill/>
        </p:spPr>
        <p:txBody>
          <a:bodyPr lIns="90488" tIns="44450" rIns="90488" bIns="44450"/>
          <a:lstStyle/>
          <a:p>
            <a:r>
              <a:rPr lang="pt-BR" sz="2800" smtClean="0"/>
              <a:t>Regras Causais assumem </a:t>
            </a:r>
            <a:r>
              <a:rPr lang="pt-BR" sz="2800" smtClean="0">
                <a:solidFill>
                  <a:srgbClr val="800080"/>
                </a:solidFill>
              </a:rPr>
              <a:t>causalidade</a:t>
            </a:r>
            <a:r>
              <a:rPr lang="pt-BR" sz="2800" smtClean="0"/>
              <a:t> </a:t>
            </a:r>
          </a:p>
          <a:p>
            <a:pPr lvl="1"/>
            <a:r>
              <a:rPr lang="pt-BR" sz="2400" smtClean="0">
                <a:solidFill>
                  <a:srgbClr val="800080"/>
                </a:solidFill>
              </a:rPr>
              <a:t>Se chover, </a:t>
            </a:r>
            <a:r>
              <a:rPr lang="pt-BR" sz="2400" smtClean="0"/>
              <a:t>a grama fica molhada</a:t>
            </a:r>
          </a:p>
          <a:p>
            <a:pPr lvl="2"/>
            <a:r>
              <a:rPr lang="pt-BR" sz="2000" smtClean="0"/>
              <a:t>Causa -&gt; efeito</a:t>
            </a:r>
          </a:p>
          <a:p>
            <a:r>
              <a:rPr lang="pt-BR" sz="2800" smtClean="0"/>
              <a:t>Sistemas que usam regras causais são conhecidos como </a:t>
            </a:r>
            <a:r>
              <a:rPr lang="pt-BR" sz="2800" smtClean="0">
                <a:solidFill>
                  <a:srgbClr val="800080"/>
                </a:solidFill>
              </a:rPr>
              <a:t>Sistemas Baseados em Modelos</a:t>
            </a:r>
            <a:endParaRPr lang="pt-BR" sz="2800" smtClean="0"/>
          </a:p>
          <a:p>
            <a:pPr lvl="1"/>
            <a:r>
              <a:rPr lang="pt-BR" sz="2400" smtClean="0"/>
              <a:t>Trabalham com dedução</a:t>
            </a:r>
          </a:p>
          <a:p>
            <a:pPr lvl="2"/>
            <a:r>
              <a:rPr lang="pt-BR" sz="2000" smtClean="0"/>
              <a:t>Inferência que preserva a verdade</a:t>
            </a:r>
          </a:p>
          <a:p>
            <a:pPr lvl="1"/>
            <a:endParaRPr lang="pt-BR" sz="2400" smtClean="0"/>
          </a:p>
        </p:txBody>
      </p:sp>
      <p:sp>
        <p:nvSpPr>
          <p:cNvPr id="33796" name="Rectangle 1027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838200"/>
          </a:xfrm>
        </p:spPr>
        <p:txBody>
          <a:bodyPr/>
          <a:lstStyle/>
          <a:p>
            <a:pPr eaLnBrk="1" hangingPunct="1"/>
            <a:r>
              <a:rPr lang="pt-BR" smtClean="0"/>
              <a:t>Regras causais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7D3E986-385F-446A-B215-78F1BAFE760F}" type="slidenum">
              <a:rPr lang="pt-BR" smtClean="0">
                <a:latin typeface="Tahoma" charset="0"/>
              </a:rPr>
              <a:pPr/>
              <a:t>32</a:t>
            </a:fld>
            <a:endParaRPr lang="pt-BR" smtClean="0">
              <a:latin typeface="Tahoma" charset="0"/>
            </a:endParaRPr>
          </a:p>
        </p:txBody>
      </p:sp>
      <p:sp>
        <p:nvSpPr>
          <p:cNvPr id="34819" name="Rectangle 1026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41363" y="1557338"/>
            <a:ext cx="8151812" cy="4967287"/>
          </a:xfrm>
        </p:spPr>
        <p:txBody>
          <a:bodyPr lIns="90488" tIns="44450" rIns="90488" bIns="44450"/>
          <a:lstStyle/>
          <a:p>
            <a:pPr marL="342900" lvl="2" indent="-342900">
              <a:spcBef>
                <a:spcPct val="50000"/>
              </a:spcBef>
              <a:buSzPct val="110000"/>
              <a:buFont typeface="Wingdings" pitchFamily="2" charset="2"/>
              <a:buBlip>
                <a:blip r:embed="rId2"/>
              </a:buBlip>
              <a:defRPr/>
            </a:pPr>
            <a:r>
              <a:rPr lang="pt-BR" dirty="0" smtClean="0"/>
              <a:t>Algumas propriedades do mundo </a:t>
            </a:r>
            <a:r>
              <a:rPr lang="pt-BR" dirty="0" smtClean="0">
                <a:solidFill>
                  <a:srgbClr val="990099"/>
                </a:solidFill>
              </a:rPr>
              <a:t>causam</a:t>
            </a:r>
            <a:r>
              <a:rPr lang="pt-BR" dirty="0" smtClean="0"/>
              <a:t> certas percepções. </a:t>
            </a:r>
          </a:p>
          <a:p>
            <a:pPr marL="342900" lvl="2" indent="-342900">
              <a:spcBef>
                <a:spcPts val="600"/>
              </a:spcBef>
              <a:buSzPct val="110000"/>
              <a:buFont typeface="Wingdings" pitchFamily="2" charset="2"/>
              <a:buBlip>
                <a:blip r:embed="rId2"/>
              </a:buBlip>
              <a:defRPr/>
            </a:pPr>
            <a:r>
              <a:rPr lang="pt-BR" dirty="0" smtClean="0"/>
              <a:t>Exemplo:</a:t>
            </a:r>
            <a:r>
              <a:rPr lang="pt-BR" sz="2000" dirty="0" smtClean="0"/>
              <a:t>as cavernas adjacentes ao </a:t>
            </a:r>
            <a:r>
              <a:rPr lang="pt-BR" sz="2000" dirty="0" err="1" smtClean="0"/>
              <a:t>Wumpus</a:t>
            </a:r>
            <a:r>
              <a:rPr lang="pt-BR" sz="2000" dirty="0" smtClean="0"/>
              <a:t> são </a:t>
            </a:r>
            <a:r>
              <a:rPr lang="pt-BR" sz="2000" dirty="0" smtClean="0">
                <a:solidFill>
                  <a:srgbClr val="800080"/>
                </a:solidFill>
              </a:rPr>
              <a:t>fedorentas</a:t>
            </a:r>
            <a:r>
              <a:rPr lang="pt-BR" sz="2000" dirty="0" smtClean="0"/>
              <a:t> </a:t>
            </a:r>
            <a:endParaRPr lang="pt-BR" dirty="0" smtClean="0"/>
          </a:p>
          <a:p>
            <a:pPr lvl="1">
              <a:buClr>
                <a:schemeClr val="accent2"/>
              </a:buClr>
              <a:defRPr/>
            </a:pPr>
            <a:r>
              <a:rPr lang="pt-BR" sz="2400" dirty="0" smtClean="0"/>
              <a:t>Em LPO </a:t>
            </a:r>
          </a:p>
          <a:p>
            <a:pPr lvl="2">
              <a:buFont typeface="Wingdings" pitchFamily="2" charset="2"/>
              <a:buNone/>
              <a:defRPr/>
            </a:pPr>
            <a:r>
              <a:rPr lang="pt-BR" sz="2000" dirty="0" smtClean="0">
                <a:latin typeface="Symbol" pitchFamily="18" charset="2"/>
              </a:rPr>
              <a:t>	"</a:t>
            </a:r>
            <a:r>
              <a:rPr lang="pt-BR" sz="2000" dirty="0" smtClean="0"/>
              <a:t>  cav1,cav2 Em (</a:t>
            </a:r>
            <a:r>
              <a:rPr lang="pt-BR" sz="2000" dirty="0" err="1" smtClean="0"/>
              <a:t>Wumpus</a:t>
            </a:r>
            <a:r>
              <a:rPr lang="pt-BR" sz="2000" dirty="0" smtClean="0"/>
              <a:t>,cav1) </a:t>
            </a:r>
            <a:r>
              <a:rPr lang="pt-BR" sz="2000" dirty="0" smtClean="0">
                <a:latin typeface="Symbol" pitchFamily="18" charset="2"/>
              </a:rPr>
              <a:t>Ù</a:t>
            </a:r>
            <a:r>
              <a:rPr lang="pt-BR" sz="2000" dirty="0" smtClean="0"/>
              <a:t> Adjacente(cav1,cav2) </a:t>
            </a:r>
          </a:p>
          <a:p>
            <a:pPr lvl="2">
              <a:buFont typeface="Symbol" pitchFamily="18" charset="2"/>
              <a:buChar char=" "/>
              <a:defRPr/>
            </a:pPr>
            <a:r>
              <a:rPr lang="pt-BR" sz="2000" dirty="0" smtClean="0">
                <a:latin typeface="Symbol" pitchFamily="18" charset="2"/>
              </a:rPr>
              <a:t>Þ</a:t>
            </a:r>
            <a:r>
              <a:rPr lang="pt-BR" sz="2000" dirty="0" smtClean="0"/>
              <a:t> Fedorento (cav2)</a:t>
            </a:r>
          </a:p>
          <a:p>
            <a:pPr lvl="2">
              <a:buFont typeface="Symbol" pitchFamily="18" charset="2"/>
              <a:buChar char=" "/>
              <a:defRPr/>
            </a:pPr>
            <a:endParaRPr lang="pt-BR" sz="2000" dirty="0" smtClean="0"/>
          </a:p>
          <a:p>
            <a:pPr lvl="1">
              <a:defRPr/>
            </a:pPr>
            <a:r>
              <a:rPr lang="pt-BR" sz="2400" dirty="0" smtClean="0"/>
              <a:t>Usando regras de produção</a:t>
            </a:r>
          </a:p>
          <a:p>
            <a:pPr lvl="2">
              <a:defRPr/>
            </a:pPr>
            <a:r>
              <a:rPr lang="pt-BR" sz="1800" dirty="0" smtClean="0">
                <a:solidFill>
                  <a:schemeClr val="tx2"/>
                </a:solidFill>
              </a:rPr>
              <a:t>Atributo-valor (não representa relações...)</a:t>
            </a:r>
            <a:endParaRPr lang="pt-BR" sz="2000" dirty="0" smtClean="0"/>
          </a:p>
          <a:p>
            <a:pPr lvl="2">
              <a:buFont typeface="Wingdings" pitchFamily="2" charset="2"/>
              <a:buNone/>
              <a:defRPr/>
            </a:pPr>
            <a:r>
              <a:rPr lang="pt-BR" sz="2000" dirty="0" smtClean="0"/>
              <a:t>IF localização do </a:t>
            </a:r>
            <a:r>
              <a:rPr lang="pt-BR" sz="2000" dirty="0" err="1" smtClean="0"/>
              <a:t>Wumpus</a:t>
            </a:r>
            <a:r>
              <a:rPr lang="pt-BR" sz="2000" dirty="0" smtClean="0"/>
              <a:t> = cav1</a:t>
            </a:r>
            <a:br>
              <a:rPr lang="pt-BR" sz="2000" dirty="0" smtClean="0"/>
            </a:br>
            <a:r>
              <a:rPr lang="pt-BR" sz="2000" dirty="0" smtClean="0"/>
              <a:t>AND adjacente-cav1 = cav2 </a:t>
            </a:r>
          </a:p>
          <a:p>
            <a:pPr lvl="2">
              <a:buFont typeface="Wingdings" pitchFamily="2" charset="2"/>
              <a:buNone/>
              <a:defRPr/>
            </a:pPr>
            <a:r>
              <a:rPr lang="pt-BR" sz="2000" dirty="0" smtClean="0"/>
              <a:t>THEN cav2 = caverna-fedorenta</a:t>
            </a:r>
          </a:p>
          <a:p>
            <a:pPr lvl="2">
              <a:defRPr/>
            </a:pPr>
            <a:endParaRPr lang="pt-BR" sz="2000" dirty="0" smtClean="0">
              <a:solidFill>
                <a:srgbClr val="800080"/>
              </a:solidFill>
              <a:latin typeface="Symbol" pitchFamily="18" charset="2"/>
            </a:endParaRPr>
          </a:p>
        </p:txBody>
      </p:sp>
      <p:sp>
        <p:nvSpPr>
          <p:cNvPr id="34820" name="Rectangle 1027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838200"/>
          </a:xfrm>
        </p:spPr>
        <p:txBody>
          <a:bodyPr/>
          <a:lstStyle/>
          <a:p>
            <a:pPr eaLnBrk="1" hangingPunct="1"/>
            <a:r>
              <a:rPr lang="pt-BR" smtClean="0"/>
              <a:t>Regras causais</a:t>
            </a:r>
            <a:br>
              <a:rPr lang="pt-BR" smtClean="0"/>
            </a:br>
            <a:r>
              <a:rPr lang="pt-BR" smtClean="0"/>
              <a:t>exemplo 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7686D0-B39B-47F4-9675-247E9E0C35D3}" type="slidenum">
              <a:rPr lang="pt-BR" smtClean="0">
                <a:latin typeface="Tahoma" charset="0"/>
              </a:rPr>
              <a:pPr/>
              <a:t>33</a:t>
            </a:fld>
            <a:endParaRPr lang="pt-BR" smtClean="0">
              <a:latin typeface="Tahoma" charset="0"/>
            </a:endParaRPr>
          </a:p>
        </p:txBody>
      </p:sp>
      <p:sp>
        <p:nvSpPr>
          <p:cNvPr id="35843" name="Rectangle 1026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41363" y="1557338"/>
            <a:ext cx="8151812" cy="4776787"/>
          </a:xfrm>
          <a:noFill/>
        </p:spPr>
        <p:txBody>
          <a:bodyPr lIns="90488" tIns="44450" rIns="90488" bIns="44450"/>
          <a:lstStyle/>
          <a:p>
            <a:pPr>
              <a:buClr>
                <a:schemeClr val="accent2"/>
              </a:buClr>
            </a:pPr>
            <a:r>
              <a:rPr lang="pt-BR" sz="2400" smtClean="0"/>
              <a:t>Exemplo: a caverna do Wumpus é </a:t>
            </a:r>
            <a:r>
              <a:rPr lang="pt-BR" sz="2400" smtClean="0">
                <a:solidFill>
                  <a:srgbClr val="800080"/>
                </a:solidFill>
              </a:rPr>
              <a:t>segura </a:t>
            </a:r>
            <a:r>
              <a:rPr lang="pt-BR" sz="2400" smtClean="0"/>
              <a:t>depois que ele morre</a:t>
            </a:r>
          </a:p>
          <a:p>
            <a:pPr lvl="2">
              <a:buFont typeface="Wingdings" pitchFamily="2" charset="2"/>
              <a:buNone/>
            </a:pPr>
            <a:r>
              <a:rPr lang="pt-BR" sz="2000" smtClean="0">
                <a:latin typeface="Symbol" pitchFamily="18" charset="2"/>
              </a:rPr>
              <a:t>	"</a:t>
            </a:r>
            <a:r>
              <a:rPr lang="pt-BR" sz="2000" smtClean="0"/>
              <a:t>  cav1,cav2,t Em (Wumpus,cav1) </a:t>
            </a:r>
            <a:r>
              <a:rPr lang="pt-BR" sz="2000" smtClean="0">
                <a:latin typeface="Symbol" pitchFamily="18" charset="2"/>
              </a:rPr>
              <a:t>Ù</a:t>
            </a:r>
            <a:r>
              <a:rPr lang="pt-BR" sz="2000" smtClean="0"/>
              <a:t> Em(Agente,cav2,t) </a:t>
            </a:r>
            <a:r>
              <a:rPr lang="pt-BR" sz="2000" smtClean="0">
                <a:latin typeface="Symbol" pitchFamily="18" charset="2"/>
              </a:rPr>
              <a:t>Ù</a:t>
            </a:r>
            <a:r>
              <a:rPr lang="pt-BR" sz="2000" smtClean="0"/>
              <a:t> Adjacente(cav1,cav2) </a:t>
            </a:r>
            <a:r>
              <a:rPr lang="pt-BR" sz="2000" smtClean="0">
                <a:latin typeface="Symbol" pitchFamily="18" charset="2"/>
              </a:rPr>
              <a:t>Ù </a:t>
            </a:r>
            <a:r>
              <a:rPr lang="pt-BR" sz="2000" smtClean="0"/>
              <a:t>Ação (Atirar,t)</a:t>
            </a:r>
          </a:p>
          <a:p>
            <a:pPr lvl="2">
              <a:buFont typeface="Wingdings" pitchFamily="2" charset="2"/>
              <a:buNone/>
            </a:pPr>
            <a:r>
              <a:rPr lang="pt-BR" sz="2000" smtClean="0">
                <a:latin typeface="Symbol" pitchFamily="18" charset="2"/>
              </a:rPr>
              <a:t>    Þ</a:t>
            </a:r>
            <a:r>
              <a:rPr lang="pt-BR" sz="2000" smtClean="0"/>
              <a:t> Segura (cav1,t+1)</a:t>
            </a:r>
            <a:endParaRPr lang="pt-BR" sz="1600" smtClean="0"/>
          </a:p>
          <a:p>
            <a:pPr lvl="2">
              <a:buFont typeface="Wingdings" pitchFamily="2" charset="2"/>
              <a:buNone/>
            </a:pPr>
            <a:endParaRPr lang="pt-BR" sz="2000" smtClean="0"/>
          </a:p>
          <a:p>
            <a:pPr lvl="2">
              <a:buFont typeface="Wingdings" pitchFamily="2" charset="2"/>
              <a:buNone/>
            </a:pPr>
            <a:r>
              <a:rPr lang="pt-BR" sz="2000" smtClean="0"/>
              <a:t>IF localização do Wumpus = cav1 </a:t>
            </a:r>
          </a:p>
          <a:p>
            <a:pPr lvl="2">
              <a:buFont typeface="Wingdings" pitchFamily="2" charset="2"/>
              <a:buNone/>
            </a:pPr>
            <a:r>
              <a:rPr lang="pt-BR" sz="2000" smtClean="0"/>
              <a:t>   AND localização do agente </a:t>
            </a:r>
            <a:r>
              <a:rPr lang="pt-BR" sz="2000" smtClean="0">
                <a:solidFill>
                  <a:srgbClr val="990099"/>
                </a:solidFill>
              </a:rPr>
              <a:t>no tempo T</a:t>
            </a:r>
            <a:r>
              <a:rPr lang="pt-BR" sz="2000" smtClean="0"/>
              <a:t> = cav2</a:t>
            </a:r>
          </a:p>
          <a:p>
            <a:pPr lvl="2">
              <a:buFont typeface="Wingdings" pitchFamily="2" charset="2"/>
              <a:buNone/>
            </a:pPr>
            <a:r>
              <a:rPr lang="pt-BR" sz="2000" smtClean="0"/>
              <a:t>   AND adjacente-cav1 = cav2 </a:t>
            </a:r>
            <a:br>
              <a:rPr lang="pt-BR" sz="2000" smtClean="0"/>
            </a:br>
            <a:r>
              <a:rPr lang="pt-BR" sz="2000" smtClean="0"/>
              <a:t>AND ação escolhida </a:t>
            </a:r>
            <a:r>
              <a:rPr lang="pt-BR" sz="2000" smtClean="0">
                <a:solidFill>
                  <a:srgbClr val="990099"/>
                </a:solidFill>
              </a:rPr>
              <a:t>no tempo T</a:t>
            </a:r>
            <a:r>
              <a:rPr lang="pt-BR" sz="2000" smtClean="0"/>
              <a:t> = atirar</a:t>
            </a:r>
          </a:p>
          <a:p>
            <a:pPr lvl="2">
              <a:buFont typeface="Wingdings" pitchFamily="2" charset="2"/>
              <a:buNone/>
            </a:pPr>
            <a:r>
              <a:rPr lang="pt-BR" sz="2000" smtClean="0"/>
              <a:t>THEN cav1 </a:t>
            </a:r>
            <a:r>
              <a:rPr lang="pt-BR" sz="2000" smtClean="0">
                <a:solidFill>
                  <a:srgbClr val="990099"/>
                </a:solidFill>
              </a:rPr>
              <a:t>no tempo T+1 </a:t>
            </a:r>
            <a:r>
              <a:rPr lang="pt-BR" sz="2000" smtClean="0"/>
              <a:t>= segura</a:t>
            </a:r>
          </a:p>
          <a:p>
            <a:pPr lvl="3"/>
            <a:r>
              <a:rPr lang="pt-BR" sz="1800" smtClean="0"/>
              <a:t>Atributo-valor (não representa relações...)</a:t>
            </a:r>
          </a:p>
          <a:p>
            <a:pPr lvl="2"/>
            <a:endParaRPr lang="pt-BR" sz="2000" smtClean="0">
              <a:solidFill>
                <a:srgbClr val="800080"/>
              </a:solidFill>
              <a:latin typeface="Symbol" pitchFamily="18" charset="2"/>
            </a:endParaRPr>
          </a:p>
        </p:txBody>
      </p:sp>
      <p:sp>
        <p:nvSpPr>
          <p:cNvPr id="35844" name="Rectangle 1027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838200"/>
          </a:xfrm>
        </p:spPr>
        <p:txBody>
          <a:bodyPr/>
          <a:lstStyle/>
          <a:p>
            <a:pPr eaLnBrk="1" hangingPunct="1"/>
            <a:r>
              <a:rPr lang="pt-BR" smtClean="0"/>
              <a:t>Regras causais</a:t>
            </a:r>
            <a:br>
              <a:rPr lang="pt-BR" smtClean="0"/>
            </a:br>
            <a:r>
              <a:rPr lang="pt-BR" smtClean="0"/>
              <a:t>exemplo 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F40F8F-1883-4557-BED7-4D376BDE3D83}" type="slidenum">
              <a:rPr lang="pt-BR" smtClean="0">
                <a:latin typeface="Tahoma" charset="0"/>
              </a:rPr>
              <a:pPr/>
              <a:t>34</a:t>
            </a:fld>
            <a:endParaRPr lang="pt-BR" smtClean="0">
              <a:latin typeface="Tahoma" charset="0"/>
            </a:endParaRPr>
          </a:p>
        </p:txBody>
      </p:sp>
      <p:sp>
        <p:nvSpPr>
          <p:cNvPr id="36867" name="Rectangle 2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41363" y="1600200"/>
            <a:ext cx="7754937" cy="5029200"/>
          </a:xfrm>
          <a:noFill/>
        </p:spPr>
        <p:txBody>
          <a:bodyPr lIns="90488" tIns="44450" rIns="90488" bIns="44450"/>
          <a:lstStyle/>
          <a:p>
            <a:r>
              <a:rPr lang="pt-BR" sz="2800" smtClean="0"/>
              <a:t>Regras de Diagnóstico</a:t>
            </a:r>
          </a:p>
          <a:p>
            <a:pPr lvl="1">
              <a:buClr>
                <a:schemeClr val="accent2"/>
              </a:buClr>
            </a:pPr>
            <a:r>
              <a:rPr lang="pt-BR" sz="2400" smtClean="0">
                <a:solidFill>
                  <a:srgbClr val="800080"/>
                </a:solidFill>
              </a:rPr>
              <a:t>se a grama está molhada, então o aguador ficou ligado</a:t>
            </a:r>
          </a:p>
          <a:p>
            <a:pPr lvl="2">
              <a:buClr>
                <a:schemeClr val="accent2"/>
              </a:buClr>
            </a:pPr>
            <a:r>
              <a:rPr lang="pt-BR" sz="2000" smtClean="0"/>
              <a:t>Efeito -&gt; causa</a:t>
            </a:r>
          </a:p>
          <a:p>
            <a:pPr>
              <a:buClr>
                <a:schemeClr val="accent2"/>
              </a:buClr>
            </a:pPr>
            <a:r>
              <a:rPr lang="pt-BR" sz="2800" smtClean="0"/>
              <a:t>Sistemas que usam regras de diagnóstico são conhecidos como </a:t>
            </a:r>
            <a:r>
              <a:rPr lang="pt-BR" sz="2800" smtClean="0">
                <a:solidFill>
                  <a:srgbClr val="800080"/>
                </a:solidFill>
              </a:rPr>
              <a:t>Sistemas de Diagnóstico</a:t>
            </a:r>
          </a:p>
          <a:p>
            <a:pPr lvl="1">
              <a:buClr>
                <a:schemeClr val="accent2"/>
              </a:buClr>
            </a:pPr>
            <a:r>
              <a:rPr lang="pt-BR" sz="2400" smtClean="0"/>
              <a:t>Raciocínio abdutivo </a:t>
            </a:r>
          </a:p>
          <a:p>
            <a:pPr lvl="2">
              <a:buClr>
                <a:schemeClr val="accent2"/>
              </a:buClr>
            </a:pPr>
            <a:r>
              <a:rPr lang="pt-BR" sz="2000" smtClean="0"/>
              <a:t>Preserva a falsidade...</a:t>
            </a:r>
          </a:p>
          <a:p>
            <a:endParaRPr lang="pt-BR" sz="2800" i="1" smtClean="0"/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914400"/>
          </a:xfrm>
        </p:spPr>
        <p:txBody>
          <a:bodyPr/>
          <a:lstStyle/>
          <a:p>
            <a:pPr eaLnBrk="1" hangingPunct="1"/>
            <a:r>
              <a:rPr lang="pt-BR" smtClean="0"/>
              <a:t>Regras de diagnóstico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B2466F2-564F-45B2-93B8-CAACCA2E8C04}" type="slidenum">
              <a:rPr lang="pt-BR" smtClean="0">
                <a:latin typeface="Tahoma" charset="0"/>
              </a:rPr>
              <a:pPr/>
              <a:t>35</a:t>
            </a:fld>
            <a:endParaRPr lang="pt-BR" smtClean="0">
              <a:latin typeface="Tahoma" charset="0"/>
            </a:endParaRPr>
          </a:p>
        </p:txBody>
      </p:sp>
      <p:sp>
        <p:nvSpPr>
          <p:cNvPr id="37891" name="Rectangle 2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41363" y="1600200"/>
            <a:ext cx="7754937" cy="5029200"/>
          </a:xfrm>
          <a:noFill/>
        </p:spPr>
        <p:txBody>
          <a:bodyPr lIns="90488" tIns="44450" rIns="90488" bIns="44450"/>
          <a:lstStyle/>
          <a:p>
            <a:pPr>
              <a:buClr>
                <a:schemeClr val="accent2"/>
              </a:buClr>
            </a:pPr>
            <a:r>
              <a:rPr lang="pt-BR" sz="2400" smtClean="0"/>
              <a:t>Raciocínio abdutivo</a:t>
            </a:r>
          </a:p>
          <a:p>
            <a:pPr lvl="1">
              <a:buClr>
                <a:schemeClr val="accent2"/>
              </a:buClr>
            </a:pPr>
            <a:r>
              <a:rPr lang="pt-BR" sz="2000" smtClean="0"/>
              <a:t>supõe a presença de </a:t>
            </a:r>
            <a:r>
              <a:rPr lang="pt-BR" sz="2000" smtClean="0">
                <a:solidFill>
                  <a:srgbClr val="990099"/>
                </a:solidFill>
              </a:rPr>
              <a:t>propriedades escondidas </a:t>
            </a:r>
            <a:r>
              <a:rPr lang="pt-BR" sz="2000" smtClean="0"/>
              <a:t>a partir das percepções do agente</a:t>
            </a:r>
          </a:p>
          <a:p>
            <a:pPr lvl="1">
              <a:buClr>
                <a:schemeClr val="accent2"/>
              </a:buClr>
            </a:pPr>
            <a:r>
              <a:rPr lang="pt-BR" sz="2000" smtClean="0"/>
              <a:t>Ex., a </a:t>
            </a:r>
            <a:r>
              <a:rPr lang="pt-BR" sz="2000" smtClean="0">
                <a:solidFill>
                  <a:srgbClr val="800080"/>
                </a:solidFill>
              </a:rPr>
              <a:t>ausência</a:t>
            </a:r>
            <a:r>
              <a:rPr lang="pt-BR" sz="2000" smtClean="0"/>
              <a:t> de </a:t>
            </a:r>
            <a:r>
              <a:rPr lang="pt-BR" sz="2000" smtClean="0">
                <a:solidFill>
                  <a:srgbClr val="800080"/>
                </a:solidFill>
              </a:rPr>
              <a:t>fedor</a:t>
            </a:r>
            <a:r>
              <a:rPr lang="pt-BR" sz="2000" smtClean="0"/>
              <a:t> e </a:t>
            </a:r>
            <a:r>
              <a:rPr lang="pt-BR" sz="2000" smtClean="0">
                <a:solidFill>
                  <a:srgbClr val="800080"/>
                </a:solidFill>
              </a:rPr>
              <a:t>vento</a:t>
            </a:r>
            <a:r>
              <a:rPr lang="pt-BR" sz="2000" smtClean="0"/>
              <a:t> em uma caverna implica que essa caverna e as adjacentes estão seguras (OK)</a:t>
            </a:r>
          </a:p>
          <a:p>
            <a:pPr lvl="1">
              <a:buClr>
                <a:schemeClr val="accent2"/>
              </a:buClr>
              <a:buFont typeface="Symbol" pitchFamily="18" charset="2"/>
              <a:buChar char=" "/>
            </a:pPr>
            <a:r>
              <a:rPr lang="pt-BR" sz="1800" smtClean="0">
                <a:latin typeface="Symbol" pitchFamily="18" charset="2"/>
              </a:rPr>
              <a:t>"</a:t>
            </a:r>
            <a:r>
              <a:rPr lang="pt-BR" sz="1800" smtClean="0"/>
              <a:t> cav1,cav2,brilho,grito,choque,t </a:t>
            </a:r>
          </a:p>
          <a:p>
            <a:pPr lvl="1">
              <a:buClr>
                <a:schemeClr val="accent2"/>
              </a:buClr>
              <a:buFont typeface="Symbol" pitchFamily="18" charset="2"/>
              <a:buChar char=" "/>
            </a:pPr>
            <a:r>
              <a:rPr lang="pt-BR" sz="1800" b="1" smtClean="0"/>
              <a:t>      Percepção</a:t>
            </a:r>
            <a:r>
              <a:rPr lang="pt-BR" sz="1800" smtClean="0"/>
              <a:t>([nada, nada, b,g,c], t) </a:t>
            </a:r>
            <a:r>
              <a:rPr lang="pt-BR" sz="1800" smtClean="0">
                <a:latin typeface="Symbol" pitchFamily="18" charset="2"/>
              </a:rPr>
              <a:t>Ù</a:t>
            </a:r>
            <a:r>
              <a:rPr lang="pt-BR" sz="1800" smtClean="0"/>
              <a:t> </a:t>
            </a:r>
          </a:p>
          <a:p>
            <a:pPr lvl="2">
              <a:buFont typeface="Wingdings" pitchFamily="2" charset="2"/>
              <a:buNone/>
            </a:pPr>
            <a:r>
              <a:rPr lang="pt-BR" sz="1800" smtClean="0"/>
              <a:t>   </a:t>
            </a:r>
            <a:r>
              <a:rPr lang="pt-BR" sz="1800" b="1" smtClean="0"/>
              <a:t>Em</a:t>
            </a:r>
            <a:r>
              <a:rPr lang="pt-BR" sz="1800" smtClean="0"/>
              <a:t>(Agente,cav1, t) </a:t>
            </a:r>
            <a:r>
              <a:rPr lang="pt-BR" sz="1800" smtClean="0">
                <a:latin typeface="Symbol" pitchFamily="18" charset="2"/>
              </a:rPr>
              <a:t>Ù</a:t>
            </a:r>
            <a:r>
              <a:rPr lang="pt-BR" sz="1800" smtClean="0"/>
              <a:t> </a:t>
            </a:r>
            <a:r>
              <a:rPr lang="pt-BR" sz="1800" b="1" smtClean="0"/>
              <a:t>Adjacente</a:t>
            </a:r>
            <a:r>
              <a:rPr lang="pt-BR" sz="1800" smtClean="0"/>
              <a:t>(cav1,cav2) </a:t>
            </a:r>
            <a:r>
              <a:rPr lang="pt-BR" sz="1800" smtClean="0">
                <a:latin typeface="Symbol" pitchFamily="18" charset="2"/>
              </a:rPr>
              <a:t>Þ</a:t>
            </a:r>
            <a:r>
              <a:rPr lang="pt-BR" sz="1800" smtClean="0"/>
              <a:t> </a:t>
            </a:r>
            <a:r>
              <a:rPr lang="pt-BR" sz="1800" b="1" smtClean="0"/>
              <a:t>OK</a:t>
            </a:r>
            <a:r>
              <a:rPr lang="pt-BR" sz="1800" smtClean="0"/>
              <a:t>(cav2)</a:t>
            </a:r>
          </a:p>
          <a:p>
            <a:pPr lvl="2">
              <a:buFont typeface="Wingdings" pitchFamily="2" charset="2"/>
              <a:buNone/>
            </a:pPr>
            <a:endParaRPr lang="pt-BR" sz="1800" smtClean="0"/>
          </a:p>
          <a:p>
            <a:pPr lvl="2">
              <a:buFont typeface="Wingdings" pitchFamily="2" charset="2"/>
              <a:buNone/>
            </a:pPr>
            <a:r>
              <a:rPr lang="pt-BR" sz="1800" smtClean="0"/>
              <a:t>IF localização do Agente no tempo T= cav1</a:t>
            </a:r>
          </a:p>
          <a:p>
            <a:pPr lvl="2">
              <a:buFont typeface="Wingdings" pitchFamily="2" charset="2"/>
              <a:buNone/>
            </a:pPr>
            <a:r>
              <a:rPr lang="pt-BR" sz="1800" smtClean="0"/>
              <a:t>   AND percepção-cav1 no tempo T ≠ fedor</a:t>
            </a:r>
          </a:p>
          <a:p>
            <a:pPr lvl="2">
              <a:buFont typeface="Wingdings" pitchFamily="2" charset="2"/>
              <a:buNone/>
            </a:pPr>
            <a:r>
              <a:rPr lang="pt-BR" sz="1800" smtClean="0"/>
              <a:t>   AND percepção-cav1 no tempo T ≠ vento</a:t>
            </a:r>
          </a:p>
          <a:p>
            <a:pPr lvl="2">
              <a:buFont typeface="Wingdings" pitchFamily="2" charset="2"/>
              <a:buNone/>
            </a:pPr>
            <a:r>
              <a:rPr lang="pt-BR" sz="1800" smtClean="0"/>
              <a:t>   AND adjacente-cav1 = cav2</a:t>
            </a:r>
          </a:p>
          <a:p>
            <a:pPr lvl="2">
              <a:buFont typeface="Wingdings" pitchFamily="2" charset="2"/>
              <a:buNone/>
            </a:pPr>
            <a:r>
              <a:rPr lang="pt-BR" sz="1800" smtClean="0"/>
              <a:t>THEN cav2 = caverna-segura</a:t>
            </a:r>
          </a:p>
          <a:p>
            <a:pPr lvl="3"/>
            <a:r>
              <a:rPr lang="pt-BR" sz="1600" smtClean="0"/>
              <a:t>Atributo-valor (não representa relações...)</a:t>
            </a:r>
            <a:endParaRPr lang="pt-BR" sz="1800" smtClean="0"/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914400"/>
          </a:xfrm>
        </p:spPr>
        <p:txBody>
          <a:bodyPr/>
          <a:lstStyle/>
          <a:p>
            <a:pPr eaLnBrk="1" hangingPunct="1"/>
            <a:r>
              <a:rPr lang="pt-BR" smtClean="0"/>
              <a:t>Regras de diagnóstico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87EB101-C61A-4988-90F0-0B66C39C6087}" type="slidenum">
              <a:rPr lang="pt-BR" smtClean="0">
                <a:latin typeface="Tahoma" charset="0"/>
              </a:rPr>
              <a:pPr/>
              <a:t>36</a:t>
            </a:fld>
            <a:endParaRPr lang="pt-BR" smtClean="0">
              <a:latin typeface="Tahoma" charset="0"/>
            </a:endParaRPr>
          </a:p>
        </p:txBody>
      </p:sp>
      <p:sp>
        <p:nvSpPr>
          <p:cNvPr id="38915" name="Rectangle 2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41363" y="1600200"/>
            <a:ext cx="7754937" cy="5029200"/>
          </a:xfrm>
          <a:noFill/>
        </p:spPr>
        <p:txBody>
          <a:bodyPr lIns="90488" tIns="44450" rIns="90488" bIns="44450"/>
          <a:lstStyle/>
          <a:p>
            <a:r>
              <a:rPr lang="pt-BR" sz="2800" smtClean="0">
                <a:solidFill>
                  <a:srgbClr val="800080"/>
                </a:solidFill>
              </a:rPr>
              <a:t>Atenção:</a:t>
            </a:r>
          </a:p>
          <a:p>
            <a:pPr lvl="1"/>
            <a:r>
              <a:rPr lang="pt-BR" sz="2400" smtClean="0"/>
              <a:t>Não se pode misturar numa mesma BC regras causais e de diagnóstico!!!</a:t>
            </a:r>
          </a:p>
          <a:p>
            <a:pPr lvl="1">
              <a:buClr>
                <a:schemeClr val="accent2"/>
              </a:buClr>
            </a:pPr>
            <a:r>
              <a:rPr lang="pt-BR" sz="2400" smtClean="0">
                <a:solidFill>
                  <a:srgbClr val="800080"/>
                </a:solidFill>
              </a:rPr>
              <a:t>se choveu é porque o aguador estava ligado...</a:t>
            </a:r>
            <a:endParaRPr lang="pt-BR" sz="2400" i="1" smtClean="0">
              <a:solidFill>
                <a:srgbClr val="800080"/>
              </a:solidFill>
            </a:endParaRP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914400"/>
          </a:xfrm>
        </p:spPr>
        <p:txBody>
          <a:bodyPr/>
          <a:lstStyle/>
          <a:p>
            <a:pPr eaLnBrk="1" hangingPunct="1"/>
            <a:r>
              <a:rPr lang="pt-BR" smtClean="0"/>
              <a:t>Tipos de regras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3B2F563-67B2-46A9-AAEF-2B75EB319F17}" type="slidenum">
              <a:rPr lang="pt-BR" smtClean="0">
                <a:latin typeface="Tahoma" charset="0"/>
              </a:rPr>
              <a:pPr/>
              <a:t>37</a:t>
            </a:fld>
            <a:endParaRPr lang="pt-BR" smtClean="0">
              <a:latin typeface="Tahoma" charset="0"/>
            </a:endParaRPr>
          </a:p>
        </p:txBody>
      </p:sp>
      <p:sp>
        <p:nvSpPr>
          <p:cNvPr id="39939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955675"/>
          </a:xfrm>
        </p:spPr>
        <p:txBody>
          <a:bodyPr/>
          <a:lstStyle/>
          <a:p>
            <a:pPr eaLnBrk="1" hangingPunct="1"/>
            <a:r>
              <a:rPr lang="pt-BR" smtClean="0"/>
              <a:t>Sistema de Ação-Valor</a:t>
            </a:r>
          </a:p>
        </p:txBody>
      </p:sp>
      <p:sp>
        <p:nvSpPr>
          <p:cNvPr id="39940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pt-BR" sz="2800" smtClean="0"/>
              <a:t>Modularidade das Regras</a:t>
            </a:r>
          </a:p>
          <a:p>
            <a:pPr eaLnBrk="1" hangingPunct="1"/>
            <a:r>
              <a:rPr lang="pt-BR" sz="2800" smtClean="0"/>
              <a:t>Adequação das regras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9A60B28-9D76-4C86-9D26-A981F9AA24FD}" type="slidenum">
              <a:rPr lang="pt-BR" smtClean="0">
                <a:latin typeface="Tahoma" charset="0"/>
              </a:rPr>
              <a:pPr/>
              <a:t>38</a:t>
            </a:fld>
            <a:endParaRPr lang="pt-BR" smtClean="0">
              <a:latin typeface="Tahoma" charset="0"/>
            </a:endParaRPr>
          </a:p>
        </p:txBody>
      </p:sp>
      <p:sp>
        <p:nvSpPr>
          <p:cNvPr id="4096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215313" cy="4876800"/>
          </a:xfrm>
          <a:noFill/>
        </p:spPr>
        <p:txBody>
          <a:bodyPr lIns="90488" tIns="44450" rIns="90488" bIns="44450"/>
          <a:lstStyle/>
          <a:p>
            <a:pPr>
              <a:spcBef>
                <a:spcPct val="80000"/>
              </a:spcBef>
              <a:buClr>
                <a:schemeClr val="accent2"/>
              </a:buClr>
            </a:pPr>
            <a:r>
              <a:rPr lang="pt-BR" sz="2800" smtClean="0"/>
              <a:t>Para tornar as regras mais modulares, podemos separar fatos e regras sobre </a:t>
            </a:r>
            <a:r>
              <a:rPr lang="pt-BR" sz="2800" smtClean="0">
                <a:solidFill>
                  <a:srgbClr val="800080"/>
                </a:solidFill>
              </a:rPr>
              <a:t>ações</a:t>
            </a:r>
            <a:r>
              <a:rPr lang="pt-BR" sz="2800" smtClean="0"/>
              <a:t> de fatos e regras sobre </a:t>
            </a:r>
            <a:r>
              <a:rPr lang="pt-BR" sz="2800" smtClean="0">
                <a:solidFill>
                  <a:srgbClr val="800080"/>
                </a:solidFill>
              </a:rPr>
              <a:t>objetivos</a:t>
            </a:r>
            <a:endParaRPr lang="pt-BR" sz="2800" smtClean="0"/>
          </a:p>
          <a:p>
            <a:pPr lvl="1">
              <a:buClr>
                <a:schemeClr val="accent2"/>
              </a:buClr>
            </a:pPr>
            <a:r>
              <a:rPr lang="pt-BR" sz="2400" smtClean="0"/>
              <a:t>assim, o agente pode ser  “reprogramado”</a:t>
            </a:r>
          </a:p>
          <a:p>
            <a:pPr lvl="1">
              <a:buClr>
                <a:schemeClr val="accent2"/>
              </a:buClr>
            </a:pPr>
            <a:r>
              <a:rPr lang="pt-BR" sz="2400" smtClean="0"/>
              <a:t>basta mudando o seu </a:t>
            </a:r>
            <a:r>
              <a:rPr lang="pt-BR" sz="2400" smtClean="0">
                <a:solidFill>
                  <a:srgbClr val="800080"/>
                </a:solidFill>
              </a:rPr>
              <a:t>objetivo </a:t>
            </a:r>
            <a:r>
              <a:rPr lang="pt-BR" sz="2400" smtClean="0"/>
              <a:t>quando necessário</a:t>
            </a:r>
          </a:p>
        </p:txBody>
      </p:sp>
      <p:sp>
        <p:nvSpPr>
          <p:cNvPr id="40964" name="Rectangle 5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772400" cy="609600"/>
          </a:xfrm>
        </p:spPr>
        <p:txBody>
          <a:bodyPr/>
          <a:lstStyle/>
          <a:p>
            <a:pPr eaLnBrk="1" hangingPunct="1"/>
            <a:r>
              <a:rPr lang="pt-BR" smtClean="0"/>
              <a:t>Modularidade das Regras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E457730-FA8F-4D31-B226-60E0A829AB22}" type="slidenum">
              <a:rPr lang="pt-BR" smtClean="0">
                <a:latin typeface="Tahoma" charset="0"/>
              </a:rPr>
              <a:pPr/>
              <a:t>39</a:t>
            </a:fld>
            <a:endParaRPr lang="pt-BR" smtClean="0">
              <a:latin typeface="Tahoma" charset="0"/>
            </a:endParaRPr>
          </a:p>
        </p:txBody>
      </p:sp>
      <p:sp>
        <p:nvSpPr>
          <p:cNvPr id="41987" name="Rectangle 2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1744663"/>
            <a:ext cx="7772400" cy="4205287"/>
          </a:xfrm>
          <a:noFill/>
        </p:spPr>
        <p:txBody>
          <a:bodyPr lIns="90488" tIns="44450" rIns="90488" bIns="44450"/>
          <a:lstStyle/>
          <a:p>
            <a:r>
              <a:rPr lang="pt-BR" sz="2800" smtClean="0">
                <a:solidFill>
                  <a:srgbClr val="800080"/>
                </a:solidFill>
              </a:rPr>
              <a:t>Ações</a:t>
            </a:r>
            <a:r>
              <a:rPr lang="pt-BR" sz="2800" smtClean="0"/>
              <a:t> descrevem </a:t>
            </a:r>
            <a:r>
              <a:rPr lang="pt-BR" sz="2800" smtClean="0">
                <a:solidFill>
                  <a:srgbClr val="800080"/>
                </a:solidFill>
              </a:rPr>
              <a:t>como</a:t>
            </a:r>
            <a:r>
              <a:rPr lang="pt-BR" sz="2800" smtClean="0"/>
              <a:t> alcançar resultados</a:t>
            </a:r>
          </a:p>
          <a:p>
            <a:r>
              <a:rPr lang="pt-BR" sz="2800" smtClean="0">
                <a:solidFill>
                  <a:srgbClr val="800080"/>
                </a:solidFill>
              </a:rPr>
              <a:t>Objetivos</a:t>
            </a:r>
            <a:r>
              <a:rPr lang="pt-BR" sz="2800" smtClean="0"/>
              <a:t> descrevem a </a:t>
            </a:r>
            <a:r>
              <a:rPr lang="pt-BR" sz="2800" smtClean="0">
                <a:solidFill>
                  <a:srgbClr val="800080"/>
                </a:solidFill>
              </a:rPr>
              <a:t>adequação</a:t>
            </a:r>
            <a:r>
              <a:rPr lang="pt-BR" sz="2800" smtClean="0"/>
              <a:t> (</a:t>
            </a:r>
            <a:r>
              <a:rPr lang="pt-BR" sz="2800" i="1" smtClean="0"/>
              <a:t>desirability</a:t>
            </a:r>
            <a:r>
              <a:rPr lang="pt-BR" sz="2800" smtClean="0"/>
              <a:t>) de  estados resultado</a:t>
            </a:r>
          </a:p>
          <a:p>
            <a:pPr lvl="1"/>
            <a:r>
              <a:rPr lang="pt-BR" sz="2400" smtClean="0"/>
              <a:t>não importando como foram alcançados</a:t>
            </a:r>
          </a:p>
          <a:p>
            <a:r>
              <a:rPr lang="pt-BR" sz="2800" smtClean="0"/>
              <a:t> Assim, descrevemos a </a:t>
            </a:r>
            <a:r>
              <a:rPr lang="pt-BR" sz="2800" smtClean="0">
                <a:solidFill>
                  <a:srgbClr val="800080"/>
                </a:solidFill>
              </a:rPr>
              <a:t>adequação das regras</a:t>
            </a:r>
            <a:r>
              <a:rPr lang="pt-BR" sz="2800" smtClean="0"/>
              <a:t> e deixamos que a máquina de inferência escolha a </a:t>
            </a:r>
            <a:r>
              <a:rPr lang="pt-BR" sz="2800" smtClean="0">
                <a:solidFill>
                  <a:srgbClr val="800080"/>
                </a:solidFill>
              </a:rPr>
              <a:t>ação mais adequada</a:t>
            </a:r>
          </a:p>
        </p:txBody>
      </p:sp>
      <p:sp>
        <p:nvSpPr>
          <p:cNvPr id="41988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772400" cy="609600"/>
          </a:xfrm>
        </p:spPr>
        <p:txBody>
          <a:bodyPr/>
          <a:lstStyle/>
          <a:p>
            <a:pPr eaLnBrk="1" hangingPunct="1"/>
            <a:r>
              <a:rPr lang="pt-BR" smtClean="0"/>
              <a:t>Modularidade das Regras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Espaço Reservado para Número de Slid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2EEFD96-7F60-4316-9D9C-C6EA2D6E2E38}" type="slidenum">
              <a:rPr lang="pt-BR" smtClean="0">
                <a:latin typeface="Tahoma" charset="0"/>
              </a:rPr>
              <a:pPr/>
              <a:t>4</a:t>
            </a:fld>
            <a:endParaRPr lang="pt-BR" smtClean="0">
              <a:latin typeface="Tahoma" charset="0"/>
            </a:endParaRP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88913"/>
            <a:ext cx="7772400" cy="762000"/>
          </a:xfrm>
        </p:spPr>
        <p:txBody>
          <a:bodyPr/>
          <a:lstStyle/>
          <a:p>
            <a:pPr eaLnBrk="1" hangingPunct="1"/>
            <a:r>
              <a:rPr lang="pt-BR" smtClean="0"/>
              <a:t>Bem-vindos ao “Mundo do Wumpus”</a:t>
            </a:r>
          </a:p>
        </p:txBody>
      </p:sp>
      <p:pic>
        <p:nvPicPr>
          <p:cNvPr id="614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62225" y="1447800"/>
            <a:ext cx="4305300" cy="47625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809625" y="2514600"/>
            <a:ext cx="3168650" cy="1066800"/>
            <a:chOff x="576" y="1584"/>
            <a:chExt cx="2256" cy="672"/>
          </a:xfrm>
        </p:grpSpPr>
        <p:sp>
          <p:nvSpPr>
            <p:cNvPr id="6154" name="Text Box 4"/>
            <p:cNvSpPr txBox="1">
              <a:spLocks noChangeArrowheads="1"/>
            </p:cNvSpPr>
            <p:nvPr/>
          </p:nvSpPr>
          <p:spPr bwMode="auto">
            <a:xfrm>
              <a:off x="576" y="1776"/>
              <a:ext cx="848" cy="25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FF5050"/>
                  </a:solidFill>
                  <a:latin typeface="Arial" charset="0"/>
                </a:rPr>
                <a:t>Wumpus</a:t>
              </a:r>
            </a:p>
          </p:txBody>
        </p:sp>
        <p:sp>
          <p:nvSpPr>
            <p:cNvPr id="6155" name="Oval 6"/>
            <p:cNvSpPr>
              <a:spLocks noChangeArrowheads="1"/>
            </p:cNvSpPr>
            <p:nvPr/>
          </p:nvSpPr>
          <p:spPr bwMode="auto">
            <a:xfrm>
              <a:off x="2160" y="1584"/>
              <a:ext cx="672" cy="672"/>
            </a:xfrm>
            <a:prstGeom prst="ellipse">
              <a:avLst/>
            </a:prstGeom>
            <a:noFill/>
            <a:ln w="38100">
              <a:solidFill>
                <a:srgbClr val="FF505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endParaRPr lang="pt-BR" sz="2000">
                <a:latin typeface="Arial" charset="0"/>
              </a:endParaRPr>
            </a:p>
          </p:txBody>
        </p:sp>
        <p:sp>
          <p:nvSpPr>
            <p:cNvPr id="6156" name="Line 7"/>
            <p:cNvSpPr>
              <a:spLocks noChangeShapeType="1"/>
            </p:cNvSpPr>
            <p:nvPr/>
          </p:nvSpPr>
          <p:spPr bwMode="auto">
            <a:xfrm flipH="1">
              <a:off x="1344" y="1920"/>
              <a:ext cx="816" cy="0"/>
            </a:xfrm>
            <a:prstGeom prst="line">
              <a:avLst/>
            </a:prstGeom>
            <a:noFill/>
            <a:ln w="28575">
              <a:solidFill>
                <a:srgbClr val="FF505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481013" y="4724400"/>
            <a:ext cx="3497262" cy="1066800"/>
            <a:chOff x="342" y="2976"/>
            <a:chExt cx="2490" cy="672"/>
          </a:xfrm>
        </p:grpSpPr>
        <p:sp>
          <p:nvSpPr>
            <p:cNvPr id="6151" name="Text Box 10"/>
            <p:cNvSpPr txBox="1">
              <a:spLocks noChangeArrowheads="1"/>
            </p:cNvSpPr>
            <p:nvPr/>
          </p:nvSpPr>
          <p:spPr bwMode="auto">
            <a:xfrm>
              <a:off x="342" y="3168"/>
              <a:ext cx="1460" cy="446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sz="2000">
                  <a:solidFill>
                    <a:srgbClr val="FF5050"/>
                  </a:solidFill>
                  <a:latin typeface="Arial" charset="0"/>
                </a:rPr>
                <a:t>Agente caçador </a:t>
              </a:r>
            </a:p>
            <a:p>
              <a:pPr algn="ctr"/>
              <a:r>
                <a:rPr lang="pt-BR" sz="2000">
                  <a:solidFill>
                    <a:srgbClr val="FF5050"/>
                  </a:solidFill>
                  <a:latin typeface="Arial" charset="0"/>
                </a:rPr>
                <a:t>de tesouros</a:t>
              </a:r>
              <a:endParaRPr lang="en-US" sz="2000">
                <a:solidFill>
                  <a:srgbClr val="FF5050"/>
                </a:solidFill>
                <a:latin typeface="Arial" charset="0"/>
              </a:endParaRPr>
            </a:p>
          </p:txBody>
        </p:sp>
        <p:sp>
          <p:nvSpPr>
            <p:cNvPr id="6152" name="Oval 11"/>
            <p:cNvSpPr>
              <a:spLocks noChangeArrowheads="1"/>
            </p:cNvSpPr>
            <p:nvPr/>
          </p:nvSpPr>
          <p:spPr bwMode="auto">
            <a:xfrm>
              <a:off x="2160" y="2976"/>
              <a:ext cx="672" cy="672"/>
            </a:xfrm>
            <a:prstGeom prst="ellipse">
              <a:avLst/>
            </a:prstGeom>
            <a:noFill/>
            <a:ln w="38100">
              <a:solidFill>
                <a:srgbClr val="FF505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endParaRPr lang="pt-BR" sz="2000">
                <a:latin typeface="Arial" charset="0"/>
              </a:endParaRPr>
            </a:p>
          </p:txBody>
        </p:sp>
        <p:sp>
          <p:nvSpPr>
            <p:cNvPr id="6153" name="Line 12"/>
            <p:cNvSpPr>
              <a:spLocks noChangeShapeType="1"/>
            </p:cNvSpPr>
            <p:nvPr/>
          </p:nvSpPr>
          <p:spPr bwMode="auto">
            <a:xfrm flipH="1">
              <a:off x="1680" y="3312"/>
              <a:ext cx="480" cy="0"/>
            </a:xfrm>
            <a:prstGeom prst="line">
              <a:avLst/>
            </a:prstGeom>
            <a:noFill/>
            <a:ln w="28575">
              <a:solidFill>
                <a:srgbClr val="FF505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DB60C98-4892-4559-9E63-7433FC26D9AF}" type="slidenum">
              <a:rPr lang="pt-BR" smtClean="0">
                <a:latin typeface="Tahoma" charset="0"/>
              </a:rPr>
              <a:pPr/>
              <a:t>40</a:t>
            </a:fld>
            <a:endParaRPr lang="pt-BR" smtClean="0">
              <a:latin typeface="Tahoma" charset="0"/>
            </a:endParaRPr>
          </a:p>
        </p:txBody>
      </p:sp>
      <p:sp>
        <p:nvSpPr>
          <p:cNvPr id="43011" name="Rectangle 2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4213" y="1589088"/>
            <a:ext cx="7773987" cy="4648200"/>
          </a:xfrm>
          <a:noFill/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pt-BR" sz="2800" smtClean="0"/>
              <a:t>Sistema baseado em </a:t>
            </a:r>
            <a:r>
              <a:rPr lang="pt-BR" sz="2800" smtClean="0">
                <a:solidFill>
                  <a:srgbClr val="800080"/>
                </a:solidFill>
              </a:rPr>
              <a:t>regras de adequação</a:t>
            </a:r>
            <a:endParaRPr lang="pt-BR" sz="2800" u="sng" smtClean="0">
              <a:solidFill>
                <a:srgbClr val="800080"/>
              </a:solidFill>
            </a:endParaRPr>
          </a:p>
          <a:p>
            <a:pPr lvl="1">
              <a:lnSpc>
                <a:spcPct val="90000"/>
              </a:lnSpc>
              <a:buClr>
                <a:schemeClr val="accent2"/>
              </a:buClr>
            </a:pPr>
            <a:r>
              <a:rPr lang="pt-BR" sz="2400" smtClean="0"/>
              <a:t>Não se refere ao que a ação faz, mas a quão desejável  ela é</a:t>
            </a:r>
          </a:p>
          <a:p>
            <a:pPr>
              <a:buClr>
                <a:schemeClr val="accent2"/>
              </a:buClr>
            </a:pPr>
            <a:r>
              <a:rPr lang="pt-BR" sz="2600" smtClean="0"/>
              <a:t>Ações podem ser</a:t>
            </a:r>
          </a:p>
          <a:p>
            <a:pPr lvl="1">
              <a:buClr>
                <a:schemeClr val="accent2"/>
              </a:buClr>
            </a:pPr>
            <a:r>
              <a:rPr lang="pt-BR" sz="2400" smtClean="0">
                <a:solidFill>
                  <a:srgbClr val="800080"/>
                </a:solidFill>
              </a:rPr>
              <a:t>ótimas, boas, médias, arriscadas ou mortais</a:t>
            </a:r>
            <a:r>
              <a:rPr lang="pt-BR" sz="2400" smtClean="0"/>
              <a:t>.</a:t>
            </a:r>
          </a:p>
          <a:p>
            <a:pPr lvl="2"/>
            <a:r>
              <a:rPr lang="pt-BR" sz="2000" smtClean="0"/>
              <a:t>Escala em ordem decrescente de adequação</a:t>
            </a:r>
          </a:p>
          <a:p>
            <a:pPr>
              <a:lnSpc>
                <a:spcPct val="90000"/>
              </a:lnSpc>
            </a:pPr>
            <a:r>
              <a:rPr lang="pt-BR" sz="2400" smtClean="0"/>
              <a:t>Essas regras são gerais, e podem ser usadas em situações diferentes</a:t>
            </a:r>
          </a:p>
          <a:p>
            <a:pPr lvl="1">
              <a:lnSpc>
                <a:spcPct val="90000"/>
              </a:lnSpc>
              <a:buClr>
                <a:schemeClr val="accent2"/>
              </a:buClr>
            </a:pPr>
            <a:r>
              <a:rPr lang="pt-BR" sz="2400" smtClean="0"/>
              <a:t>uma ação </a:t>
            </a:r>
            <a:r>
              <a:rPr lang="pt-BR" sz="2400" u="sng" smtClean="0">
                <a:solidFill>
                  <a:srgbClr val="800080"/>
                </a:solidFill>
              </a:rPr>
              <a:t>arriscada</a:t>
            </a:r>
            <a:r>
              <a:rPr lang="pt-BR" sz="2400" smtClean="0"/>
              <a:t> no tempo T1</a:t>
            </a:r>
          </a:p>
          <a:p>
            <a:pPr lvl="2">
              <a:lnSpc>
                <a:spcPct val="90000"/>
              </a:lnSpc>
              <a:buClr>
                <a:schemeClr val="accent2"/>
              </a:buClr>
            </a:pPr>
            <a:r>
              <a:rPr lang="pt-BR" sz="1800" smtClean="0"/>
              <a:t>Atravessar a caverna quando o Wumpus está vivo</a:t>
            </a:r>
          </a:p>
          <a:p>
            <a:pPr lvl="1">
              <a:lnSpc>
                <a:spcPct val="90000"/>
              </a:lnSpc>
              <a:buClr>
                <a:schemeClr val="accent2"/>
              </a:buClr>
            </a:pPr>
            <a:r>
              <a:rPr lang="pt-BR" sz="2400" smtClean="0"/>
              <a:t>pode ser </a:t>
            </a:r>
            <a:r>
              <a:rPr lang="pt-BR" sz="2400" u="sng" smtClean="0">
                <a:solidFill>
                  <a:srgbClr val="800080"/>
                </a:solidFill>
              </a:rPr>
              <a:t>ótima</a:t>
            </a:r>
            <a:r>
              <a:rPr lang="pt-BR" sz="2400" smtClean="0"/>
              <a:t> no tempo T2</a:t>
            </a:r>
          </a:p>
          <a:p>
            <a:pPr lvl="2">
              <a:lnSpc>
                <a:spcPct val="90000"/>
              </a:lnSpc>
              <a:buClr>
                <a:schemeClr val="accent2"/>
              </a:buClr>
            </a:pPr>
            <a:r>
              <a:rPr lang="pt-BR" sz="1800" smtClean="0"/>
              <a:t>quando o Wumpus já está morto</a:t>
            </a:r>
          </a:p>
          <a:p>
            <a:pPr lvl="2"/>
            <a:endParaRPr lang="pt-BR" sz="2000" smtClean="0"/>
          </a:p>
          <a:p>
            <a:pPr lvl="1">
              <a:lnSpc>
                <a:spcPct val="90000"/>
              </a:lnSpc>
              <a:buClr>
                <a:schemeClr val="accent2"/>
              </a:buClr>
            </a:pPr>
            <a:endParaRPr lang="pt-BR" sz="2400" smtClean="0"/>
          </a:p>
          <a:p>
            <a:pPr>
              <a:lnSpc>
                <a:spcPct val="90000"/>
              </a:lnSpc>
              <a:buClr>
                <a:schemeClr val="accent2"/>
              </a:buClr>
            </a:pPr>
            <a:endParaRPr lang="pt-BR" sz="2000" smtClean="0"/>
          </a:p>
        </p:txBody>
      </p:sp>
      <p:sp>
        <p:nvSpPr>
          <p:cNvPr id="43012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772400" cy="68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smtClean="0">
                <a:solidFill>
                  <a:srgbClr val="800080"/>
                </a:solidFill>
              </a:rPr>
              <a:t>Sistema de Ação-Valor</a:t>
            </a:r>
            <a:r>
              <a:rPr lang="pt-BR" b="1" smtClean="0">
                <a:solidFill>
                  <a:srgbClr val="800080"/>
                </a:solidFill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59C5D2-B243-493F-B029-71D0CCB346F7}" type="slidenum">
              <a:rPr lang="pt-BR" smtClean="0">
                <a:latin typeface="Tahoma" charset="0"/>
              </a:rPr>
              <a:pPr/>
              <a:t>41</a:t>
            </a:fld>
            <a:endParaRPr lang="pt-BR" smtClean="0">
              <a:latin typeface="Tahoma" charset="0"/>
            </a:endParaRPr>
          </a:p>
        </p:txBody>
      </p:sp>
      <p:sp>
        <p:nvSpPr>
          <p:cNvPr id="4403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20713" y="1676400"/>
            <a:ext cx="8221662" cy="4895850"/>
          </a:xfrm>
          <a:noFill/>
        </p:spPr>
        <p:txBody>
          <a:bodyPr lIns="90488" tIns="44450" rIns="90488" bIns="44450"/>
          <a:lstStyle/>
          <a:p>
            <a:pPr>
              <a:buClr>
                <a:schemeClr val="accent2"/>
              </a:buClr>
            </a:pPr>
            <a:r>
              <a:rPr lang="pt-BR" sz="2600" smtClean="0"/>
              <a:t>Assim, podemos escolher a ação mais adequada para a situação atual </a:t>
            </a:r>
          </a:p>
          <a:p>
            <a:pPr>
              <a:buClr>
                <a:schemeClr val="accent2"/>
              </a:buClr>
            </a:pPr>
            <a:r>
              <a:rPr lang="pt-BR" sz="2400" smtClean="0">
                <a:solidFill>
                  <a:srgbClr val="990099"/>
                </a:solidFill>
              </a:rPr>
              <a:t>Meta regras </a:t>
            </a:r>
            <a:r>
              <a:rPr lang="pt-BR" sz="2400" smtClean="0"/>
              <a:t>que determinam a </a:t>
            </a:r>
            <a:r>
              <a:rPr lang="pt-BR" sz="2400" smtClean="0">
                <a:solidFill>
                  <a:srgbClr val="990099"/>
                </a:solidFill>
              </a:rPr>
              <a:t>prioridade de execução </a:t>
            </a:r>
            <a:r>
              <a:rPr lang="pt-BR" sz="2400" smtClean="0"/>
              <a:t>das regras – desempate</a:t>
            </a:r>
          </a:p>
          <a:p>
            <a:pPr lvl="1">
              <a:spcBef>
                <a:spcPts val="1200"/>
              </a:spcBef>
            </a:pPr>
            <a:r>
              <a:rPr lang="pt-BR" sz="1800" smtClean="0">
                <a:latin typeface="Symbol" pitchFamily="18" charset="2"/>
              </a:rPr>
              <a:t>"</a:t>
            </a:r>
            <a:r>
              <a:rPr lang="pt-BR" sz="1800" smtClean="0"/>
              <a:t>  a,s  Ótima(a,s) </a:t>
            </a:r>
            <a:r>
              <a:rPr lang="pt-BR" sz="1800" b="1" smtClean="0">
                <a:latin typeface="Symbol" pitchFamily="18" charset="2"/>
              </a:rPr>
              <a:t>Þ</a:t>
            </a:r>
            <a:r>
              <a:rPr lang="pt-BR" sz="1800" smtClean="0"/>
              <a:t> Ação(a,s)</a:t>
            </a:r>
          </a:p>
          <a:p>
            <a:pPr lvl="1">
              <a:spcBef>
                <a:spcPts val="1200"/>
              </a:spcBef>
            </a:pPr>
            <a:r>
              <a:rPr lang="pt-BR" sz="1800" smtClean="0">
                <a:latin typeface="Symbol" pitchFamily="18" charset="2"/>
              </a:rPr>
              <a:t>"</a:t>
            </a:r>
            <a:r>
              <a:rPr lang="pt-BR" sz="1800" smtClean="0"/>
              <a:t>  a,s Boa(a,s) </a:t>
            </a:r>
            <a:r>
              <a:rPr lang="pt-BR" sz="1800" smtClean="0">
                <a:latin typeface="Symbol" pitchFamily="18" charset="2"/>
              </a:rPr>
              <a:t>Ù</a:t>
            </a:r>
            <a:r>
              <a:rPr lang="pt-BR" sz="1800" smtClean="0"/>
              <a:t> (</a:t>
            </a:r>
            <a:r>
              <a:rPr lang="pt-BR" sz="1800" smtClean="0">
                <a:latin typeface="Symbol" pitchFamily="18" charset="2"/>
              </a:rPr>
              <a:t>Ø $</a:t>
            </a:r>
            <a:r>
              <a:rPr lang="pt-BR" sz="1800" smtClean="0"/>
              <a:t> b Ótima(b,s)) </a:t>
            </a:r>
            <a:r>
              <a:rPr lang="pt-BR" sz="1800" b="1" smtClean="0">
                <a:latin typeface="Symbol" pitchFamily="18" charset="2"/>
              </a:rPr>
              <a:t>Þ</a:t>
            </a:r>
            <a:r>
              <a:rPr lang="pt-BR" sz="1800" smtClean="0"/>
              <a:t> Ação(a,s)</a:t>
            </a:r>
          </a:p>
          <a:p>
            <a:pPr lvl="1">
              <a:spcBef>
                <a:spcPts val="1200"/>
              </a:spcBef>
            </a:pPr>
            <a:r>
              <a:rPr lang="pt-BR" sz="1800" smtClean="0">
                <a:latin typeface="Symbol" pitchFamily="18" charset="2"/>
              </a:rPr>
              <a:t>"</a:t>
            </a:r>
            <a:r>
              <a:rPr lang="pt-BR" sz="1800" smtClean="0"/>
              <a:t>  a,s Média(a,s) </a:t>
            </a:r>
            <a:r>
              <a:rPr lang="pt-BR" sz="1800" smtClean="0">
                <a:latin typeface="Symbol" pitchFamily="18" charset="2"/>
              </a:rPr>
              <a:t>Ù</a:t>
            </a:r>
            <a:r>
              <a:rPr lang="pt-BR" sz="1800" smtClean="0"/>
              <a:t> (</a:t>
            </a:r>
            <a:r>
              <a:rPr lang="pt-BR" sz="1800" smtClean="0">
                <a:latin typeface="Symbol" pitchFamily="18" charset="2"/>
              </a:rPr>
              <a:t>Ø $</a:t>
            </a:r>
            <a:r>
              <a:rPr lang="pt-BR" sz="1800" smtClean="0"/>
              <a:t> b (Ótima(b,s) </a:t>
            </a:r>
            <a:r>
              <a:rPr lang="pt-BR" sz="1800" smtClean="0">
                <a:latin typeface="Symbol" pitchFamily="18" charset="2"/>
              </a:rPr>
              <a:t>Ú </a:t>
            </a:r>
            <a:r>
              <a:rPr lang="pt-BR" sz="1800" smtClean="0"/>
              <a:t>Boa(b,s) )) </a:t>
            </a:r>
            <a:r>
              <a:rPr lang="pt-BR" sz="1800" b="1" smtClean="0">
                <a:latin typeface="Symbol" pitchFamily="18" charset="2"/>
              </a:rPr>
              <a:t>Þ</a:t>
            </a:r>
            <a:r>
              <a:rPr lang="pt-BR" sz="1800" smtClean="0"/>
              <a:t> Ação(a,s)</a:t>
            </a:r>
          </a:p>
          <a:p>
            <a:pPr lvl="1">
              <a:spcBef>
                <a:spcPts val="1200"/>
              </a:spcBef>
            </a:pPr>
            <a:r>
              <a:rPr lang="pt-BR" sz="1800" smtClean="0">
                <a:latin typeface="Symbol" pitchFamily="18" charset="2"/>
              </a:rPr>
              <a:t>"</a:t>
            </a:r>
            <a:r>
              <a:rPr lang="pt-BR" sz="1800" smtClean="0"/>
              <a:t>  a,s Arriscada(a,s) </a:t>
            </a:r>
            <a:r>
              <a:rPr lang="pt-BR" sz="1800" smtClean="0">
                <a:latin typeface="Symbol" pitchFamily="18" charset="2"/>
              </a:rPr>
              <a:t>Ù</a:t>
            </a:r>
            <a:r>
              <a:rPr lang="pt-BR" sz="1800" smtClean="0"/>
              <a:t> (</a:t>
            </a:r>
            <a:r>
              <a:rPr lang="pt-BR" sz="1800" smtClean="0">
                <a:latin typeface="Symbol" pitchFamily="18" charset="2"/>
              </a:rPr>
              <a:t>Ø $</a:t>
            </a:r>
            <a:r>
              <a:rPr lang="pt-BR" sz="1800" smtClean="0"/>
              <a:t> b (Ótima(b,s) </a:t>
            </a:r>
            <a:r>
              <a:rPr lang="pt-BR" sz="1800" smtClean="0">
                <a:latin typeface="Symbol" pitchFamily="18" charset="2"/>
              </a:rPr>
              <a:t>Ú </a:t>
            </a:r>
            <a:r>
              <a:rPr lang="pt-BR" sz="1800" smtClean="0"/>
              <a:t>Boa(b,s) </a:t>
            </a:r>
            <a:r>
              <a:rPr lang="pt-BR" sz="1800" smtClean="0">
                <a:latin typeface="Symbol" pitchFamily="18" charset="2"/>
              </a:rPr>
              <a:t>Ú </a:t>
            </a:r>
            <a:r>
              <a:rPr lang="pt-BR" sz="1800" smtClean="0"/>
              <a:t>Média(a,s)))  </a:t>
            </a:r>
          </a:p>
          <a:p>
            <a:pPr lvl="1">
              <a:spcBef>
                <a:spcPts val="200"/>
              </a:spcBef>
              <a:buFont typeface="Wingdings" pitchFamily="2" charset="2"/>
              <a:buNone/>
            </a:pPr>
            <a:r>
              <a:rPr lang="pt-BR" sz="1800" b="1" smtClean="0">
                <a:latin typeface="Symbol" pitchFamily="18" charset="2"/>
              </a:rPr>
              <a:t>           Þ</a:t>
            </a:r>
            <a:r>
              <a:rPr lang="pt-BR" sz="1800" smtClean="0"/>
              <a:t> Ação(a,s)</a:t>
            </a: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772400" cy="68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smtClean="0">
                <a:solidFill>
                  <a:srgbClr val="800080"/>
                </a:solidFill>
              </a:rPr>
              <a:t>Sistema de Ação-Valor</a:t>
            </a:r>
            <a:r>
              <a:rPr lang="pt-BR" b="1" smtClean="0">
                <a:solidFill>
                  <a:srgbClr val="800080"/>
                </a:solidFill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B68B662-2368-4FB3-B6CD-E01ACA35FA82}" type="slidenum">
              <a:rPr lang="pt-BR" smtClean="0">
                <a:latin typeface="Tahoma" charset="0"/>
              </a:rPr>
              <a:pPr/>
              <a:t>42</a:t>
            </a:fld>
            <a:endParaRPr lang="pt-BR" smtClean="0">
              <a:latin typeface="Tahoma" charset="0"/>
            </a:endParaRPr>
          </a:p>
        </p:txBody>
      </p:sp>
      <p:sp>
        <p:nvSpPr>
          <p:cNvPr id="4505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09625" y="1600200"/>
            <a:ext cx="7713663" cy="4953000"/>
          </a:xfrm>
          <a:noFill/>
        </p:spPr>
        <p:txBody>
          <a:bodyPr lIns="90488" tIns="44450" rIns="90488" bIns="44450"/>
          <a:lstStyle/>
          <a:p>
            <a:pPr>
              <a:spcBef>
                <a:spcPct val="60000"/>
              </a:spcBef>
            </a:pPr>
            <a:r>
              <a:rPr lang="pt-BR" sz="2800" smtClean="0"/>
              <a:t>Instanciando as regras...</a:t>
            </a:r>
          </a:p>
          <a:p>
            <a:pPr>
              <a:spcBef>
                <a:spcPct val="60000"/>
              </a:spcBef>
            </a:pPr>
            <a:r>
              <a:rPr lang="pt-BR" sz="2800" smtClean="0"/>
              <a:t>Prioridades do agente até encontrar o ouro:</a:t>
            </a:r>
          </a:p>
          <a:p>
            <a:pPr lvl="1">
              <a:buClr>
                <a:schemeClr val="accent2"/>
              </a:buClr>
            </a:pPr>
            <a:r>
              <a:rPr lang="pt-BR" sz="2000" b="1" smtClean="0"/>
              <a:t>ações ótimas:</a:t>
            </a:r>
            <a:r>
              <a:rPr lang="pt-BR" sz="2000" smtClean="0"/>
              <a:t> pegar o ouro quando ele é encontrado, e sair das cavernas</a:t>
            </a:r>
            <a:r>
              <a:rPr lang="pt-BR" sz="2000" b="1" smtClean="0"/>
              <a:t>.</a:t>
            </a:r>
          </a:p>
          <a:p>
            <a:pPr lvl="1">
              <a:buClr>
                <a:schemeClr val="accent2"/>
              </a:buClr>
            </a:pPr>
            <a:r>
              <a:rPr lang="pt-BR" sz="2000" b="1" smtClean="0"/>
              <a:t>ações boas:</a:t>
            </a:r>
            <a:r>
              <a:rPr lang="pt-BR" sz="2000" smtClean="0"/>
              <a:t> mover-se para uma caverna que está OK e ainda não foi visitada.</a:t>
            </a:r>
          </a:p>
          <a:p>
            <a:pPr lvl="1">
              <a:buClr>
                <a:schemeClr val="accent2"/>
              </a:buClr>
            </a:pPr>
            <a:r>
              <a:rPr lang="pt-BR" sz="2000" b="1" smtClean="0"/>
              <a:t>ações médias:</a:t>
            </a:r>
            <a:r>
              <a:rPr lang="pt-BR" sz="2000" smtClean="0"/>
              <a:t> mover-se para uma caverna que está OK e já foi visitada.</a:t>
            </a:r>
          </a:p>
          <a:p>
            <a:pPr lvl="1">
              <a:buClr>
                <a:schemeClr val="accent2"/>
              </a:buClr>
            </a:pPr>
            <a:r>
              <a:rPr lang="pt-BR" sz="2000" b="1" smtClean="0"/>
              <a:t>ações arriscadas</a:t>
            </a:r>
            <a:r>
              <a:rPr lang="pt-BR" sz="2000" smtClean="0"/>
              <a:t>:mover-se para uma caverna que não se sabe com certeza que não é mortal, mas também não é OK</a:t>
            </a:r>
          </a:p>
          <a:p>
            <a:pPr lvl="1">
              <a:buClr>
                <a:schemeClr val="accent2"/>
              </a:buClr>
            </a:pPr>
            <a:r>
              <a:rPr lang="pt-BR" sz="2000" b="1" smtClean="0"/>
              <a:t>ações mortais</a:t>
            </a:r>
            <a:r>
              <a:rPr lang="pt-BR" sz="2000" smtClean="0"/>
              <a:t>: mover-se para cavernas que sabidamente contêm buracos ou o Wumpus vivo.</a:t>
            </a:r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914400"/>
          </a:xfrm>
        </p:spPr>
        <p:txBody>
          <a:bodyPr/>
          <a:lstStyle/>
          <a:p>
            <a:pPr eaLnBrk="1" hangingPunct="1"/>
            <a:r>
              <a:rPr lang="pt-BR" smtClean="0"/>
              <a:t>Sistema de Ação-Valor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758B0A3-A9EF-4C8D-B580-0A476A10EAD6}" type="slidenum">
              <a:rPr lang="pt-BR" smtClean="0">
                <a:latin typeface="Tahoma" charset="0"/>
              </a:rPr>
              <a:pPr/>
              <a:t>43</a:t>
            </a:fld>
            <a:endParaRPr lang="pt-BR" smtClean="0">
              <a:latin typeface="Tahoma" charset="0"/>
            </a:endParaRPr>
          </a:p>
        </p:txBody>
      </p:sp>
      <p:sp>
        <p:nvSpPr>
          <p:cNvPr id="46083" name="Rectangle 102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931150" cy="4876800"/>
          </a:xfrm>
          <a:noFill/>
        </p:spPr>
        <p:txBody>
          <a:bodyPr lIns="90488" tIns="44450" rIns="90488" bIns="44450"/>
          <a:lstStyle/>
          <a:p>
            <a:r>
              <a:rPr lang="pt-BR" sz="2400" smtClean="0"/>
              <a:t>O conjunto de regras de adequação (ações-valores) é suficiente para prescrever uma boa estratégia de exploração inteligente das cavernas</a:t>
            </a:r>
          </a:p>
          <a:p>
            <a:pPr lvl="1">
              <a:buClr>
                <a:schemeClr val="accent2"/>
              </a:buClr>
            </a:pPr>
            <a:r>
              <a:rPr lang="pt-BR" sz="2000" smtClean="0"/>
              <a:t>quando houver uma seqüência segura de ações , ele acha o ouro</a:t>
            </a:r>
          </a:p>
          <a:p>
            <a:pPr>
              <a:buClr>
                <a:schemeClr val="accent2"/>
              </a:buClr>
            </a:pPr>
            <a:r>
              <a:rPr lang="pt-BR" sz="2800" smtClean="0"/>
              <a:t> </a:t>
            </a:r>
            <a:r>
              <a:rPr lang="pt-BR" sz="2400" smtClean="0"/>
              <a:t>Depois de encontrar o ouro,  a estratégia deve mudar...</a:t>
            </a:r>
          </a:p>
          <a:p>
            <a:pPr lvl="1">
              <a:buClr>
                <a:schemeClr val="accent2"/>
              </a:buClr>
            </a:pPr>
            <a:r>
              <a:rPr lang="pt-BR" sz="2000" smtClean="0">
                <a:solidFill>
                  <a:srgbClr val="800080"/>
                </a:solidFill>
              </a:rPr>
              <a:t>novo objetivo</a:t>
            </a:r>
            <a:r>
              <a:rPr lang="pt-BR" sz="2000" smtClean="0"/>
              <a:t>: estar na caverna (1,1) e sair.</a:t>
            </a:r>
          </a:p>
          <a:p>
            <a:pPr lvl="2">
              <a:buFont typeface="Wingdings" pitchFamily="2" charset="2"/>
              <a:buNone/>
            </a:pPr>
            <a:r>
              <a:rPr lang="pt-BR" sz="2000" smtClean="0">
                <a:latin typeface="Symbol" pitchFamily="18" charset="2"/>
              </a:rPr>
              <a:t>	</a:t>
            </a:r>
            <a:r>
              <a:rPr lang="pt-BR" sz="2000" smtClean="0">
                <a:solidFill>
                  <a:srgbClr val="800080"/>
                </a:solidFill>
                <a:latin typeface="Symbol" pitchFamily="18" charset="2"/>
              </a:rPr>
              <a:t>"</a:t>
            </a:r>
            <a:r>
              <a:rPr lang="pt-BR" sz="2000" smtClean="0">
                <a:solidFill>
                  <a:srgbClr val="800080"/>
                </a:solidFill>
              </a:rPr>
              <a:t> s  Segurando(ouro,s) </a:t>
            </a:r>
            <a:r>
              <a:rPr lang="pt-BR" sz="2000" smtClean="0">
                <a:solidFill>
                  <a:srgbClr val="800080"/>
                </a:solidFill>
                <a:latin typeface="Symbol" pitchFamily="18" charset="2"/>
              </a:rPr>
              <a:t>Þ</a:t>
            </a:r>
            <a:r>
              <a:rPr lang="pt-BR" sz="2000" smtClean="0">
                <a:solidFill>
                  <a:srgbClr val="800080"/>
                </a:solidFill>
              </a:rPr>
              <a:t> LocalObjetivo ([1,1],s)</a:t>
            </a:r>
          </a:p>
          <a:p>
            <a:r>
              <a:rPr lang="pt-BR" sz="2400" smtClean="0"/>
              <a:t>A presença de um </a:t>
            </a:r>
            <a:r>
              <a:rPr lang="pt-BR" sz="2400" smtClean="0">
                <a:solidFill>
                  <a:srgbClr val="800080"/>
                </a:solidFill>
              </a:rPr>
              <a:t>objetivo explícito</a:t>
            </a:r>
            <a:r>
              <a:rPr lang="pt-BR" sz="2400" smtClean="0"/>
              <a:t> permite que o agente encontre uma seqüência de ações que alcançam esse objetivo</a:t>
            </a:r>
          </a:p>
        </p:txBody>
      </p:sp>
      <p:sp>
        <p:nvSpPr>
          <p:cNvPr id="46084" name="Rectangle 1028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7772400" cy="838200"/>
          </a:xfrm>
        </p:spPr>
        <p:txBody>
          <a:bodyPr/>
          <a:lstStyle/>
          <a:p>
            <a:pPr eaLnBrk="1" hangingPunct="1"/>
            <a:r>
              <a:rPr lang="pt-BR" smtClean="0"/>
              <a:t>Agentes Baseados em Objetivos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5668702-486D-44C4-A08C-1F6FD978ACC7}" type="slidenum">
              <a:rPr lang="pt-BR" smtClean="0">
                <a:latin typeface="Tahoma" charset="0"/>
              </a:rPr>
              <a:pPr/>
              <a:t>44</a:t>
            </a:fld>
            <a:endParaRPr lang="pt-BR" smtClean="0">
              <a:latin typeface="Tahoma" charset="0"/>
            </a:endParaRPr>
          </a:p>
        </p:txBody>
      </p:sp>
      <p:sp>
        <p:nvSpPr>
          <p:cNvPr id="47107" name="Rectangle 102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74688" y="1524000"/>
            <a:ext cx="8102600" cy="4876800"/>
          </a:xfrm>
          <a:noFill/>
        </p:spPr>
        <p:txBody>
          <a:bodyPr lIns="90488" tIns="44450" rIns="90488" bIns="44450"/>
          <a:lstStyle/>
          <a:p>
            <a:pPr>
              <a:buClr>
                <a:schemeClr val="accent2"/>
              </a:buClr>
              <a:buFont typeface="Wingdings" pitchFamily="2" charset="2"/>
              <a:buNone/>
            </a:pPr>
            <a:r>
              <a:rPr lang="pt-BR" sz="2800" smtClean="0"/>
              <a:t>(1) Inferência:</a:t>
            </a:r>
          </a:p>
          <a:p>
            <a:pPr lvl="1">
              <a:buClr>
                <a:schemeClr val="accent2"/>
              </a:buClr>
            </a:pPr>
            <a:r>
              <a:rPr lang="pt-BR" sz="2400" b="1" smtClean="0"/>
              <a:t>Idéia</a:t>
            </a:r>
            <a:r>
              <a:rPr lang="pt-BR" sz="2400" smtClean="0"/>
              <a:t>: escrever axiomas que perguntam à BC/MT uma seqüência de ações  que com certeza alcança o objetivo.</a:t>
            </a:r>
          </a:p>
          <a:p>
            <a:pPr lvl="1">
              <a:buClr>
                <a:schemeClr val="accent2"/>
              </a:buClr>
            </a:pPr>
            <a:r>
              <a:rPr lang="pt-BR" sz="2400" b="1" smtClean="0"/>
              <a:t>Porém, </a:t>
            </a:r>
            <a:r>
              <a:rPr lang="pt-BR" sz="2400" smtClean="0"/>
              <a:t>para um mundo mais complexo, isto se torna muito caro</a:t>
            </a:r>
          </a:p>
          <a:p>
            <a:pPr lvl="2">
              <a:buClr>
                <a:schemeClr val="accent2"/>
              </a:buClr>
            </a:pPr>
            <a:r>
              <a:rPr lang="pt-BR" sz="2000" smtClean="0"/>
              <a:t>como distinguir entre boas soluções e soluções mais dispendiosas (onde o agente anda “à toa” pelas cavernas)?</a:t>
            </a:r>
          </a:p>
        </p:txBody>
      </p:sp>
      <p:sp>
        <p:nvSpPr>
          <p:cNvPr id="47108" name="Rectangle 1028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838200"/>
          </a:xfrm>
        </p:spPr>
        <p:txBody>
          <a:bodyPr/>
          <a:lstStyle/>
          <a:p>
            <a:pPr eaLnBrk="1" hangingPunct="1"/>
            <a:r>
              <a:rPr lang="pt-BR" smtClean="0"/>
              <a:t>Como encontrar seqüências de ações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F32AC0-B163-493F-B50F-B762E79FA5D3}" type="slidenum">
              <a:rPr lang="pt-BR" smtClean="0">
                <a:latin typeface="Tahoma" charset="0"/>
              </a:rPr>
              <a:pPr/>
              <a:t>45</a:t>
            </a:fld>
            <a:endParaRPr lang="pt-BR" smtClean="0">
              <a:latin typeface="Tahoma" charset="0"/>
            </a:endParaRPr>
          </a:p>
        </p:txBody>
      </p:sp>
      <p:sp>
        <p:nvSpPr>
          <p:cNvPr id="48131" name="Rectangle 102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41363" y="1676400"/>
            <a:ext cx="8035925" cy="1371600"/>
          </a:xfrm>
          <a:noFill/>
        </p:spPr>
        <p:txBody>
          <a:bodyPr lIns="90488" tIns="44450" rIns="90488" bIns="44450"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pt-BR" sz="2400" smtClean="0"/>
              <a:t>	(2) Planejamento</a:t>
            </a:r>
          </a:p>
          <a:p>
            <a:pPr lvl="1">
              <a:lnSpc>
                <a:spcPct val="90000"/>
              </a:lnSpc>
              <a:buClr>
                <a:schemeClr val="accent2"/>
              </a:buClr>
            </a:pPr>
            <a:r>
              <a:rPr lang="pt-BR" sz="2200" smtClean="0"/>
              <a:t>utiliza um sistema de raciocínio dedicado, projetado para raciocinar sobre ações e conseqüências para </a:t>
            </a:r>
            <a:r>
              <a:rPr lang="pt-BR" sz="2200" smtClean="0">
                <a:solidFill>
                  <a:srgbClr val="800080"/>
                </a:solidFill>
              </a:rPr>
              <a:t>objetivos diferentes</a:t>
            </a:r>
            <a:r>
              <a:rPr lang="pt-BR" sz="2200" smtClean="0"/>
              <a:t>.</a:t>
            </a:r>
          </a:p>
        </p:txBody>
      </p:sp>
      <p:grpSp>
        <p:nvGrpSpPr>
          <p:cNvPr id="48132" name="Group 1043"/>
          <p:cNvGrpSpPr>
            <a:grpSpLocks/>
          </p:cNvGrpSpPr>
          <p:nvPr/>
        </p:nvGrpSpPr>
        <p:grpSpPr bwMode="auto">
          <a:xfrm>
            <a:off x="1273175" y="2940050"/>
            <a:ext cx="6057900" cy="3513138"/>
            <a:chOff x="906" y="1623"/>
            <a:chExt cx="4312" cy="2213"/>
          </a:xfrm>
        </p:grpSpPr>
        <p:sp>
          <p:nvSpPr>
            <p:cNvPr id="48134" name="Rectangle 1028"/>
            <p:cNvSpPr>
              <a:spLocks noChangeArrowheads="1"/>
            </p:cNvSpPr>
            <p:nvPr/>
          </p:nvSpPr>
          <p:spPr bwMode="auto">
            <a:xfrm>
              <a:off x="2293" y="1623"/>
              <a:ext cx="1354" cy="25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ctr" eaLnBrk="0" hangingPunct="0"/>
              <a:r>
                <a:rPr lang="pt-BR" sz="2000">
                  <a:solidFill>
                    <a:schemeClr val="tx2"/>
                  </a:solidFill>
                </a:rPr>
                <a:t>ficar rico e feliz</a:t>
              </a:r>
            </a:p>
          </p:txBody>
        </p:sp>
        <p:grpSp>
          <p:nvGrpSpPr>
            <p:cNvPr id="48135" name="Group 1042"/>
            <p:cNvGrpSpPr>
              <a:grpSpLocks/>
            </p:cNvGrpSpPr>
            <p:nvPr/>
          </p:nvGrpSpPr>
          <p:grpSpPr bwMode="auto">
            <a:xfrm>
              <a:off x="906" y="1974"/>
              <a:ext cx="4312" cy="1862"/>
              <a:chOff x="906" y="1974"/>
              <a:chExt cx="4312" cy="1862"/>
            </a:xfrm>
          </p:grpSpPr>
          <p:sp>
            <p:nvSpPr>
              <p:cNvPr id="48136" name="Line 1029"/>
              <p:cNvSpPr>
                <a:spLocks noChangeShapeType="1"/>
              </p:cNvSpPr>
              <p:nvPr/>
            </p:nvSpPr>
            <p:spPr bwMode="auto">
              <a:xfrm flipH="1">
                <a:off x="2196" y="1974"/>
                <a:ext cx="774" cy="75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8137" name="Line 1030"/>
              <p:cNvSpPr>
                <a:spLocks noChangeShapeType="1"/>
              </p:cNvSpPr>
              <p:nvPr/>
            </p:nvSpPr>
            <p:spPr bwMode="auto">
              <a:xfrm>
                <a:off x="2972" y="1974"/>
                <a:ext cx="758" cy="75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grpSp>
            <p:nvGrpSpPr>
              <p:cNvPr id="48138" name="Group 1041"/>
              <p:cNvGrpSpPr>
                <a:grpSpLocks/>
              </p:cNvGrpSpPr>
              <p:nvPr/>
            </p:nvGrpSpPr>
            <p:grpSpPr bwMode="auto">
              <a:xfrm>
                <a:off x="906" y="2670"/>
                <a:ext cx="4312" cy="1166"/>
                <a:chOff x="906" y="2670"/>
                <a:chExt cx="4312" cy="1166"/>
              </a:xfrm>
            </p:grpSpPr>
            <p:sp>
              <p:nvSpPr>
                <p:cNvPr id="48139" name="Rectangle 1031"/>
                <p:cNvSpPr>
                  <a:spLocks noChangeArrowheads="1"/>
                </p:cNvSpPr>
                <p:nvPr/>
              </p:nvSpPr>
              <p:spPr bwMode="auto">
                <a:xfrm>
                  <a:off x="1251" y="2670"/>
                  <a:ext cx="1225" cy="25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algn="ctr" eaLnBrk="0" hangingPunct="0"/>
                  <a:r>
                    <a:rPr lang="pt-BR" sz="2000">
                      <a:solidFill>
                        <a:schemeClr val="tx2"/>
                      </a:solidFill>
                    </a:rPr>
                    <a:t> pegar o ouro</a:t>
                  </a:r>
                </a:p>
              </p:txBody>
            </p:sp>
            <p:sp>
              <p:nvSpPr>
                <p:cNvPr id="48140" name="Line 1032"/>
                <p:cNvSpPr>
                  <a:spLocks noChangeShapeType="1"/>
                </p:cNvSpPr>
                <p:nvPr/>
              </p:nvSpPr>
              <p:spPr bwMode="auto">
                <a:xfrm>
                  <a:off x="1910" y="3030"/>
                  <a:ext cx="0" cy="37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8141" name="Rectangle 1033"/>
                <p:cNvSpPr>
                  <a:spLocks noChangeArrowheads="1"/>
                </p:cNvSpPr>
                <p:nvPr/>
              </p:nvSpPr>
              <p:spPr bwMode="auto">
                <a:xfrm>
                  <a:off x="1036" y="3495"/>
                  <a:ext cx="1761" cy="25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algn="ctr" eaLnBrk="0" hangingPunct="0"/>
                  <a:r>
                    <a:rPr lang="pt-BR" sz="2000">
                      <a:solidFill>
                        <a:schemeClr val="tx2"/>
                      </a:solidFill>
                      <a:latin typeface="Times New Roman" pitchFamily="18" charset="0"/>
                    </a:rPr>
                    <a:t>ações e conseqüências</a:t>
                  </a:r>
                </a:p>
              </p:txBody>
            </p:sp>
            <p:sp>
              <p:nvSpPr>
                <p:cNvPr id="48142" name="Rectangle 1034"/>
                <p:cNvSpPr>
                  <a:spLocks noChangeArrowheads="1"/>
                </p:cNvSpPr>
                <p:nvPr/>
              </p:nvSpPr>
              <p:spPr bwMode="auto">
                <a:xfrm>
                  <a:off x="906" y="3460"/>
                  <a:ext cx="2008" cy="376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8143" name="Rectangle 1035"/>
                <p:cNvSpPr>
                  <a:spLocks noChangeArrowheads="1"/>
                </p:cNvSpPr>
                <p:nvPr/>
              </p:nvSpPr>
              <p:spPr bwMode="auto">
                <a:xfrm>
                  <a:off x="934" y="3495"/>
                  <a:ext cx="1962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algn="ctr" eaLnBrk="0" hangingPunct="0"/>
                  <a:r>
                    <a:rPr lang="pt-BR" sz="2000">
                      <a:solidFill>
                        <a:schemeClr val="tx2"/>
                      </a:solidFill>
                    </a:rPr>
                    <a:t>ações e conseqüências</a:t>
                  </a:r>
                </a:p>
              </p:txBody>
            </p:sp>
            <p:sp>
              <p:nvSpPr>
                <p:cNvPr id="48144" name="Rectangle 1036"/>
                <p:cNvSpPr>
                  <a:spLocks noChangeArrowheads="1"/>
                </p:cNvSpPr>
                <p:nvPr/>
              </p:nvSpPr>
              <p:spPr bwMode="auto">
                <a:xfrm>
                  <a:off x="3340" y="3495"/>
                  <a:ext cx="1761" cy="25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algn="ctr" eaLnBrk="0" hangingPunct="0"/>
                  <a:r>
                    <a:rPr lang="pt-BR" sz="2000">
                      <a:solidFill>
                        <a:schemeClr val="tx2"/>
                      </a:solidFill>
                      <a:latin typeface="Times New Roman" pitchFamily="18" charset="0"/>
                    </a:rPr>
                    <a:t>ações e conseqüências</a:t>
                  </a:r>
                </a:p>
              </p:txBody>
            </p:sp>
            <p:sp>
              <p:nvSpPr>
                <p:cNvPr id="48145" name="Rectangle 1037"/>
                <p:cNvSpPr>
                  <a:spLocks noChangeArrowheads="1"/>
                </p:cNvSpPr>
                <p:nvPr/>
              </p:nvSpPr>
              <p:spPr bwMode="auto">
                <a:xfrm>
                  <a:off x="3210" y="3460"/>
                  <a:ext cx="2008" cy="376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8146" name="Rectangle 1038"/>
                <p:cNvSpPr>
                  <a:spLocks noChangeArrowheads="1"/>
                </p:cNvSpPr>
                <p:nvPr/>
              </p:nvSpPr>
              <p:spPr bwMode="auto">
                <a:xfrm>
                  <a:off x="3238" y="3495"/>
                  <a:ext cx="1962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algn="ctr" eaLnBrk="0" hangingPunct="0"/>
                  <a:r>
                    <a:rPr lang="pt-BR" sz="2000">
                      <a:solidFill>
                        <a:schemeClr val="tx2"/>
                      </a:solidFill>
                    </a:rPr>
                    <a:t>ações e conseqüências</a:t>
                  </a:r>
                </a:p>
              </p:txBody>
            </p:sp>
            <p:sp>
              <p:nvSpPr>
                <p:cNvPr id="48147" name="Rectangle 1039"/>
                <p:cNvSpPr>
                  <a:spLocks noChangeArrowheads="1"/>
                </p:cNvSpPr>
                <p:nvPr/>
              </p:nvSpPr>
              <p:spPr bwMode="auto">
                <a:xfrm>
                  <a:off x="3364" y="2775"/>
                  <a:ext cx="1516" cy="25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algn="ctr" eaLnBrk="0" hangingPunct="0"/>
                  <a:r>
                    <a:rPr lang="pt-BR" sz="2000">
                      <a:solidFill>
                        <a:schemeClr val="tx2"/>
                      </a:solidFill>
                    </a:rPr>
                    <a:t>sair das cavernas</a:t>
                  </a:r>
                </a:p>
              </p:txBody>
            </p:sp>
            <p:sp>
              <p:nvSpPr>
                <p:cNvPr id="48148" name="Line 1040"/>
                <p:cNvSpPr>
                  <a:spLocks noChangeShapeType="1"/>
                </p:cNvSpPr>
                <p:nvPr/>
              </p:nvSpPr>
              <p:spPr bwMode="auto">
                <a:xfrm>
                  <a:off x="4022" y="3030"/>
                  <a:ext cx="0" cy="37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</p:grpSp>
        </p:grpSp>
      </p:grpSp>
      <p:sp>
        <p:nvSpPr>
          <p:cNvPr id="48133" name="Rectangle 1044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7772400" cy="685800"/>
          </a:xfrm>
        </p:spPr>
        <p:txBody>
          <a:bodyPr/>
          <a:lstStyle/>
          <a:p>
            <a:pPr eaLnBrk="1" hangingPunct="1"/>
            <a:r>
              <a:rPr lang="pt-BR" smtClean="0"/>
              <a:t>Como encontrar seqüências de ações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CC6F371-202D-4152-8FA2-351365CB112A}" type="slidenum">
              <a:rPr lang="pt-BR" smtClean="0">
                <a:latin typeface="Tahoma" charset="0"/>
              </a:rPr>
              <a:pPr/>
              <a:t>46</a:t>
            </a:fld>
            <a:endParaRPr lang="pt-BR" smtClean="0">
              <a:latin typeface="Tahoma" charset="0"/>
            </a:endParaRPr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 seguir</a:t>
            </a:r>
          </a:p>
        </p:txBody>
      </p:sp>
      <p:sp>
        <p:nvSpPr>
          <p:cNvPr id="4915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 Representação do conhecimento usando LPO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BBD705B-1E15-4828-A717-E98D21CD6668}" type="slidenum">
              <a:rPr lang="pt-BR" smtClean="0">
                <a:latin typeface="Tahoma" charset="0"/>
              </a:rPr>
              <a:pPr/>
              <a:t>5</a:t>
            </a:fld>
            <a:endParaRPr lang="pt-BR" smtClean="0">
              <a:latin typeface="Tahoma" charset="0"/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773113" y="304800"/>
            <a:ext cx="7750175" cy="1066800"/>
          </a:xfrm>
        </p:spPr>
        <p:txBody>
          <a:bodyPr/>
          <a:lstStyle/>
          <a:p>
            <a:pPr eaLnBrk="1" hangingPunct="1"/>
            <a:r>
              <a:rPr lang="pt-BR" smtClean="0"/>
              <a:t>O Mundo do Wumpus: </a:t>
            </a:r>
            <a:br>
              <a:rPr lang="pt-BR" smtClean="0"/>
            </a:br>
            <a:r>
              <a:rPr lang="pt-BR" sz="3200" smtClean="0"/>
              <a:t>Formulação do problema</a:t>
            </a:r>
            <a:endParaRPr lang="pt-BR" smtClean="0"/>
          </a:p>
        </p:txBody>
      </p:sp>
      <p:sp>
        <p:nvSpPr>
          <p:cNvPr id="10854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09625" y="1676400"/>
            <a:ext cx="7770813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z="2600" smtClean="0"/>
              <a:t>Ambiente:</a:t>
            </a:r>
          </a:p>
          <a:p>
            <a:pPr marL="819150" lvl="1" eaLnBrk="1" hangingPunct="1">
              <a:lnSpc>
                <a:spcPct val="90000"/>
              </a:lnSpc>
            </a:pPr>
            <a:r>
              <a:rPr lang="pt-BR" sz="2400" smtClean="0"/>
              <a:t>paredes, Wumpus, cavernas, buracos, ouro</a:t>
            </a:r>
          </a:p>
          <a:p>
            <a:pPr eaLnBrk="1" hangingPunct="1">
              <a:lnSpc>
                <a:spcPct val="90000"/>
              </a:lnSpc>
            </a:pPr>
            <a:r>
              <a:rPr lang="pt-BR" sz="2600" smtClean="0"/>
              <a:t>Estado inicial:</a:t>
            </a:r>
          </a:p>
          <a:p>
            <a:pPr marL="819150" lvl="1" eaLnBrk="1" hangingPunct="1">
              <a:lnSpc>
                <a:spcPct val="90000"/>
              </a:lnSpc>
            </a:pPr>
            <a:r>
              <a:rPr lang="pt-BR" sz="2400" smtClean="0"/>
              <a:t>agente na caverna (1,1) com apenas uma flecha</a:t>
            </a:r>
          </a:p>
          <a:p>
            <a:pPr marL="819150" lvl="1" eaLnBrk="1" hangingPunct="1">
              <a:lnSpc>
                <a:spcPct val="90000"/>
              </a:lnSpc>
            </a:pPr>
            <a:r>
              <a:rPr lang="pt-BR" sz="2400" smtClean="0"/>
              <a:t> Wumpus e buracos em cavernas quaisquer</a:t>
            </a:r>
          </a:p>
          <a:p>
            <a:pPr eaLnBrk="1" hangingPunct="1">
              <a:lnSpc>
                <a:spcPct val="90000"/>
              </a:lnSpc>
            </a:pPr>
            <a:r>
              <a:rPr lang="pt-BR" sz="2600" smtClean="0"/>
              <a:t>Objetivos:</a:t>
            </a:r>
          </a:p>
          <a:p>
            <a:pPr marL="819150" lvl="1" eaLnBrk="1" hangingPunct="1">
              <a:lnSpc>
                <a:spcPct val="90000"/>
              </a:lnSpc>
            </a:pPr>
            <a:r>
              <a:rPr lang="pt-BR" sz="2400" smtClean="0"/>
              <a:t>pegar a barra de ouro </a:t>
            </a:r>
            <a:r>
              <a:rPr lang="pt-BR" sz="2400" smtClean="0">
                <a:solidFill>
                  <a:schemeClr val="tx2"/>
                </a:solidFill>
              </a:rPr>
              <a:t>&amp;</a:t>
            </a:r>
            <a:r>
              <a:rPr lang="pt-BR" sz="2400" smtClean="0"/>
              <a:t> </a:t>
            </a:r>
          </a:p>
          <a:p>
            <a:pPr marL="819150" lvl="1" eaLnBrk="1" hangingPunct="1">
              <a:lnSpc>
                <a:spcPct val="90000"/>
              </a:lnSpc>
            </a:pPr>
            <a:r>
              <a:rPr lang="pt-BR" sz="2400" smtClean="0"/>
              <a:t>voltar à caverna (1,1) com vida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8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8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8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8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8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8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8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8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8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8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85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85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85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85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7" grpId="0" build="p" bldLvl="3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D2A30B3-9F6C-4DC7-86D8-F97BFAC613AF}" type="slidenum">
              <a:rPr lang="pt-BR" smtClean="0">
                <a:latin typeface="Tahoma" charset="0"/>
              </a:rPr>
              <a:pPr/>
              <a:t>6</a:t>
            </a:fld>
            <a:endParaRPr lang="pt-BR" smtClean="0">
              <a:latin typeface="Tahoma" charset="0"/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773113" y="381000"/>
            <a:ext cx="7750175" cy="1066800"/>
          </a:xfrm>
        </p:spPr>
        <p:txBody>
          <a:bodyPr/>
          <a:lstStyle/>
          <a:p>
            <a:pPr eaLnBrk="1" hangingPunct="1"/>
            <a:r>
              <a:rPr lang="pt-BR" smtClean="0"/>
              <a:t>O Mundo do Wumpus: </a:t>
            </a:r>
            <a:br>
              <a:rPr lang="pt-BR" smtClean="0"/>
            </a:br>
            <a:r>
              <a:rPr lang="pt-BR" sz="3200" smtClean="0"/>
              <a:t>Formulação do problema</a:t>
            </a:r>
            <a:endParaRPr lang="pt-BR" smtClean="0"/>
          </a:p>
        </p:txBody>
      </p:sp>
      <p:sp>
        <p:nvSpPr>
          <p:cNvPr id="819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41363" y="1676400"/>
            <a:ext cx="8078787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z="2800" smtClean="0"/>
              <a:t>Percepções: </a:t>
            </a:r>
          </a:p>
          <a:p>
            <a:pPr lvl="1" eaLnBrk="1" hangingPunct="1">
              <a:spcBef>
                <a:spcPct val="40000"/>
              </a:spcBef>
            </a:pPr>
            <a:r>
              <a:rPr lang="pt-BR" sz="2400" b="1" smtClean="0"/>
              <a:t>fedor</a:t>
            </a:r>
            <a:r>
              <a:rPr lang="pt-BR" sz="2400" smtClean="0"/>
              <a:t> ao redor do Wumpus</a:t>
            </a:r>
          </a:p>
          <a:p>
            <a:pPr lvl="1" eaLnBrk="1" hangingPunct="1">
              <a:spcBef>
                <a:spcPct val="40000"/>
              </a:spcBef>
            </a:pPr>
            <a:r>
              <a:rPr lang="pt-BR" sz="2400" b="1" smtClean="0"/>
              <a:t>vento</a:t>
            </a:r>
            <a:r>
              <a:rPr lang="pt-BR" sz="2400" smtClean="0"/>
              <a:t> ao redor dos buracos</a:t>
            </a:r>
          </a:p>
          <a:p>
            <a:pPr lvl="1" eaLnBrk="1" hangingPunct="1">
              <a:spcBef>
                <a:spcPct val="40000"/>
              </a:spcBef>
            </a:pPr>
            <a:r>
              <a:rPr lang="pt-BR" sz="2400" b="1" smtClean="0"/>
              <a:t>brilho do ouro </a:t>
            </a:r>
            <a:r>
              <a:rPr lang="pt-BR" sz="2400" smtClean="0"/>
              <a:t>- apenas na caverna onde ele está</a:t>
            </a:r>
          </a:p>
          <a:p>
            <a:pPr lvl="1" eaLnBrk="1" hangingPunct="1">
              <a:spcBef>
                <a:spcPct val="40000"/>
              </a:spcBef>
            </a:pPr>
            <a:r>
              <a:rPr lang="pt-BR" sz="2400" b="1" smtClean="0"/>
              <a:t>choque</a:t>
            </a:r>
            <a:r>
              <a:rPr lang="pt-BR" sz="2400" smtClean="0"/>
              <a:t> contra a parede da caverna</a:t>
            </a:r>
          </a:p>
          <a:p>
            <a:pPr lvl="1" eaLnBrk="1" hangingPunct="1">
              <a:spcBef>
                <a:spcPct val="40000"/>
              </a:spcBef>
            </a:pPr>
            <a:r>
              <a:rPr lang="pt-BR" sz="2400" b="1" smtClean="0"/>
              <a:t>grito do Wumpus</a:t>
            </a:r>
            <a:r>
              <a:rPr lang="pt-BR" sz="2400" smtClean="0"/>
              <a:t> quando ele morre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DAA0BB4-AB85-47A3-82BE-1E636F383ACD}" type="slidenum">
              <a:rPr lang="pt-BR" smtClean="0">
                <a:latin typeface="Tahoma" charset="0"/>
              </a:rPr>
              <a:pPr/>
              <a:t>7</a:t>
            </a:fld>
            <a:endParaRPr lang="pt-BR" smtClean="0">
              <a:latin typeface="Tahoma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773113" y="381000"/>
            <a:ext cx="7750175" cy="1066800"/>
          </a:xfrm>
        </p:spPr>
        <p:txBody>
          <a:bodyPr/>
          <a:lstStyle/>
          <a:p>
            <a:pPr eaLnBrk="1" hangingPunct="1"/>
            <a:r>
              <a:rPr lang="pt-BR" smtClean="0"/>
              <a:t>O Mundo do Wumpus: </a:t>
            </a:r>
            <a:br>
              <a:rPr lang="pt-BR" smtClean="0"/>
            </a:br>
            <a:r>
              <a:rPr lang="pt-BR" sz="3200" smtClean="0"/>
              <a:t>Formulação do problema</a:t>
            </a:r>
            <a:endParaRPr lang="pt-BR" smtClean="0"/>
          </a:p>
        </p:txBody>
      </p:sp>
      <p:sp>
        <p:nvSpPr>
          <p:cNvPr id="922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41363" y="1676400"/>
            <a:ext cx="77724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z="2800" smtClean="0"/>
              <a:t>Ações do agente:</a:t>
            </a:r>
          </a:p>
          <a:p>
            <a:pPr lvl="1" eaLnBrk="1" hangingPunct="1">
              <a:spcBef>
                <a:spcPct val="40000"/>
              </a:spcBef>
            </a:pPr>
            <a:r>
              <a:rPr lang="pt-BR" sz="2400" b="1" smtClean="0"/>
              <a:t>avançar</a:t>
            </a:r>
            <a:r>
              <a:rPr lang="pt-BR" sz="2400" smtClean="0"/>
              <a:t> para próxima caverna</a:t>
            </a:r>
          </a:p>
          <a:p>
            <a:pPr lvl="1" eaLnBrk="1" hangingPunct="1">
              <a:spcBef>
                <a:spcPct val="40000"/>
              </a:spcBef>
            </a:pPr>
            <a:r>
              <a:rPr lang="pt-BR" sz="2400" b="1" smtClean="0"/>
              <a:t>girar</a:t>
            </a:r>
            <a:r>
              <a:rPr lang="pt-BR" sz="2400" smtClean="0"/>
              <a:t> 90 graus à direita ou à esquerda</a:t>
            </a:r>
          </a:p>
          <a:p>
            <a:pPr lvl="1" eaLnBrk="1" hangingPunct="1">
              <a:spcBef>
                <a:spcPct val="40000"/>
              </a:spcBef>
            </a:pPr>
            <a:r>
              <a:rPr lang="pt-BR" sz="2400" b="1" smtClean="0"/>
              <a:t>pegar o ouro</a:t>
            </a:r>
            <a:r>
              <a:rPr lang="pt-BR" sz="2400" smtClean="0"/>
              <a:t> na mesma caverna onde o agente está</a:t>
            </a:r>
          </a:p>
          <a:p>
            <a:pPr lvl="1" eaLnBrk="1" hangingPunct="1">
              <a:spcBef>
                <a:spcPct val="40000"/>
              </a:spcBef>
            </a:pPr>
            <a:r>
              <a:rPr lang="pt-BR" sz="2400" b="1" smtClean="0"/>
              <a:t>atirar</a:t>
            </a:r>
            <a:r>
              <a:rPr lang="pt-BR" sz="2400" smtClean="0"/>
              <a:t> na direção para onde está olhando </a:t>
            </a:r>
          </a:p>
          <a:p>
            <a:pPr marL="1162050" lvl="2" eaLnBrk="1" hangingPunct="1">
              <a:spcBef>
                <a:spcPct val="40000"/>
              </a:spcBef>
            </a:pPr>
            <a:r>
              <a:rPr lang="pt-BR" sz="2200" smtClean="0"/>
              <a:t>a flecha pára quando encontra uma parede ou mata o Wumpus</a:t>
            </a:r>
          </a:p>
          <a:p>
            <a:pPr lvl="1" eaLnBrk="1" hangingPunct="1">
              <a:spcBef>
                <a:spcPct val="40000"/>
              </a:spcBef>
            </a:pPr>
            <a:r>
              <a:rPr lang="pt-BR" sz="2400" b="1" smtClean="0"/>
              <a:t>sair</a:t>
            </a:r>
            <a:r>
              <a:rPr lang="pt-BR" sz="2400" smtClean="0"/>
              <a:t> da caverna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ço Reservado para Número de Slid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3F32EDB-48A8-4DEB-BD98-C97124522995}" type="slidenum">
              <a:rPr lang="pt-BR" smtClean="0">
                <a:latin typeface="Tahoma" charset="0"/>
              </a:rPr>
              <a:pPr/>
              <a:t>8</a:t>
            </a:fld>
            <a:endParaRPr lang="pt-BR" smtClean="0">
              <a:latin typeface="Tahoma" charset="0"/>
            </a:endParaRPr>
          </a:p>
        </p:txBody>
      </p:sp>
      <p:sp>
        <p:nvSpPr>
          <p:cNvPr id="10243" name="Rectangle 2"/>
          <p:cNvSpPr>
            <a:spLocks noChangeArrowheads="1"/>
          </p:cNvSpPr>
          <p:nvPr/>
        </p:nvSpPr>
        <p:spPr bwMode="auto">
          <a:xfrm>
            <a:off x="685800" y="1371600"/>
            <a:ext cx="79248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buClr>
                <a:schemeClr val="accent2"/>
              </a:buClr>
              <a:buFont typeface="Wingdings" pitchFamily="2" charset="2"/>
              <a:buChar char="n"/>
            </a:pPr>
            <a:endParaRPr lang="pt-BR">
              <a:latin typeface="Times New Roman" pitchFamily="18" charset="0"/>
            </a:endParaRP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439738"/>
            <a:ext cx="7772400" cy="641350"/>
          </a:xfrm>
          <a:noFill/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pt-BR" smtClean="0"/>
              <a:t>Codificação do Mundo do Wumpus</a:t>
            </a:r>
          </a:p>
        </p:txBody>
      </p:sp>
      <p:grpSp>
        <p:nvGrpSpPr>
          <p:cNvPr id="10245" name="Group 35"/>
          <p:cNvGrpSpPr>
            <a:grpSpLocks/>
          </p:cNvGrpSpPr>
          <p:nvPr/>
        </p:nvGrpSpPr>
        <p:grpSpPr bwMode="auto">
          <a:xfrm>
            <a:off x="1146175" y="1752600"/>
            <a:ext cx="3643313" cy="3898900"/>
            <a:chOff x="1152" y="1058"/>
            <a:chExt cx="2593" cy="2456"/>
          </a:xfrm>
        </p:grpSpPr>
        <p:sp>
          <p:nvSpPr>
            <p:cNvPr id="10248" name="Rectangle 4"/>
            <p:cNvSpPr>
              <a:spLocks noChangeArrowheads="1"/>
            </p:cNvSpPr>
            <p:nvPr/>
          </p:nvSpPr>
          <p:spPr bwMode="auto">
            <a:xfrm>
              <a:off x="1459" y="1059"/>
              <a:ext cx="2279" cy="209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pPr algn="ctr"/>
              <a:endParaRPr lang="pt-BR">
                <a:latin typeface="Times New Roman" pitchFamily="18" charset="0"/>
              </a:endParaRPr>
            </a:p>
          </p:txBody>
        </p:sp>
        <p:sp>
          <p:nvSpPr>
            <p:cNvPr id="10249" name="Line 5"/>
            <p:cNvSpPr>
              <a:spLocks noChangeShapeType="1"/>
            </p:cNvSpPr>
            <p:nvPr/>
          </p:nvSpPr>
          <p:spPr bwMode="auto">
            <a:xfrm>
              <a:off x="1492" y="1565"/>
              <a:ext cx="22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250" name="Line 6"/>
            <p:cNvSpPr>
              <a:spLocks noChangeShapeType="1"/>
            </p:cNvSpPr>
            <p:nvPr/>
          </p:nvSpPr>
          <p:spPr bwMode="auto">
            <a:xfrm>
              <a:off x="1492" y="2076"/>
              <a:ext cx="22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251" name="Line 7"/>
            <p:cNvSpPr>
              <a:spLocks noChangeShapeType="1"/>
            </p:cNvSpPr>
            <p:nvPr/>
          </p:nvSpPr>
          <p:spPr bwMode="auto">
            <a:xfrm>
              <a:off x="1492" y="2587"/>
              <a:ext cx="22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252" name="Line 8"/>
            <p:cNvSpPr>
              <a:spLocks noChangeShapeType="1"/>
            </p:cNvSpPr>
            <p:nvPr/>
          </p:nvSpPr>
          <p:spPr bwMode="auto">
            <a:xfrm>
              <a:off x="2068" y="1058"/>
              <a:ext cx="0" cy="210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253" name="Line 9"/>
            <p:cNvSpPr>
              <a:spLocks noChangeShapeType="1"/>
            </p:cNvSpPr>
            <p:nvPr/>
          </p:nvSpPr>
          <p:spPr bwMode="auto">
            <a:xfrm>
              <a:off x="2648" y="1058"/>
              <a:ext cx="0" cy="210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254" name="Line 10"/>
            <p:cNvSpPr>
              <a:spLocks noChangeShapeType="1"/>
            </p:cNvSpPr>
            <p:nvPr/>
          </p:nvSpPr>
          <p:spPr bwMode="auto">
            <a:xfrm>
              <a:off x="3227" y="1058"/>
              <a:ext cx="0" cy="210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255" name="Rectangle 11"/>
            <p:cNvSpPr>
              <a:spLocks noChangeArrowheads="1"/>
            </p:cNvSpPr>
            <p:nvPr/>
          </p:nvSpPr>
          <p:spPr bwMode="auto">
            <a:xfrm>
              <a:off x="1152" y="2712"/>
              <a:ext cx="213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1</a:t>
              </a:r>
            </a:p>
          </p:txBody>
        </p:sp>
        <p:sp>
          <p:nvSpPr>
            <p:cNvPr id="10256" name="Rectangle 12"/>
            <p:cNvSpPr>
              <a:spLocks noChangeArrowheads="1"/>
            </p:cNvSpPr>
            <p:nvPr/>
          </p:nvSpPr>
          <p:spPr bwMode="auto">
            <a:xfrm>
              <a:off x="1152" y="2138"/>
              <a:ext cx="213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2</a:t>
              </a:r>
            </a:p>
          </p:txBody>
        </p:sp>
        <p:sp>
          <p:nvSpPr>
            <p:cNvPr id="10257" name="Rectangle 13"/>
            <p:cNvSpPr>
              <a:spLocks noChangeArrowheads="1"/>
            </p:cNvSpPr>
            <p:nvPr/>
          </p:nvSpPr>
          <p:spPr bwMode="auto">
            <a:xfrm>
              <a:off x="1152" y="1691"/>
              <a:ext cx="213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3</a:t>
              </a:r>
            </a:p>
          </p:txBody>
        </p:sp>
        <p:sp>
          <p:nvSpPr>
            <p:cNvPr id="10258" name="Rectangle 14"/>
            <p:cNvSpPr>
              <a:spLocks noChangeArrowheads="1"/>
            </p:cNvSpPr>
            <p:nvPr/>
          </p:nvSpPr>
          <p:spPr bwMode="auto">
            <a:xfrm>
              <a:off x="3379" y="3302"/>
              <a:ext cx="17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4</a:t>
              </a:r>
            </a:p>
          </p:txBody>
        </p:sp>
        <p:sp>
          <p:nvSpPr>
            <p:cNvPr id="10259" name="Rectangle 15"/>
            <p:cNvSpPr>
              <a:spLocks noChangeArrowheads="1"/>
            </p:cNvSpPr>
            <p:nvPr/>
          </p:nvSpPr>
          <p:spPr bwMode="auto">
            <a:xfrm>
              <a:off x="1704" y="3302"/>
              <a:ext cx="17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1</a:t>
              </a:r>
            </a:p>
          </p:txBody>
        </p:sp>
        <p:sp>
          <p:nvSpPr>
            <p:cNvPr id="10260" name="Rectangle 16"/>
            <p:cNvSpPr>
              <a:spLocks noChangeArrowheads="1"/>
            </p:cNvSpPr>
            <p:nvPr/>
          </p:nvSpPr>
          <p:spPr bwMode="auto">
            <a:xfrm>
              <a:off x="2284" y="3302"/>
              <a:ext cx="17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2</a:t>
              </a:r>
            </a:p>
          </p:txBody>
        </p:sp>
        <p:sp>
          <p:nvSpPr>
            <p:cNvPr id="10261" name="Rectangle 17"/>
            <p:cNvSpPr>
              <a:spLocks noChangeArrowheads="1"/>
            </p:cNvSpPr>
            <p:nvPr/>
          </p:nvSpPr>
          <p:spPr bwMode="auto">
            <a:xfrm>
              <a:off x="2863" y="3302"/>
              <a:ext cx="17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3</a:t>
              </a:r>
            </a:p>
          </p:txBody>
        </p:sp>
        <p:sp>
          <p:nvSpPr>
            <p:cNvPr id="10262" name="Rectangle 18"/>
            <p:cNvSpPr>
              <a:spLocks noChangeArrowheads="1"/>
            </p:cNvSpPr>
            <p:nvPr/>
          </p:nvSpPr>
          <p:spPr bwMode="auto">
            <a:xfrm>
              <a:off x="1152" y="1180"/>
              <a:ext cx="213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4</a:t>
              </a:r>
            </a:p>
          </p:txBody>
        </p:sp>
        <p:sp>
          <p:nvSpPr>
            <p:cNvPr id="10263" name="Rectangle 19"/>
            <p:cNvSpPr>
              <a:spLocks noChangeArrowheads="1"/>
            </p:cNvSpPr>
            <p:nvPr/>
          </p:nvSpPr>
          <p:spPr bwMode="auto">
            <a:xfrm>
              <a:off x="1538" y="2925"/>
              <a:ext cx="472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início</a:t>
              </a:r>
            </a:p>
          </p:txBody>
        </p:sp>
        <p:sp>
          <p:nvSpPr>
            <p:cNvPr id="10264" name="Rectangle 20"/>
            <p:cNvSpPr>
              <a:spLocks noChangeArrowheads="1"/>
            </p:cNvSpPr>
            <p:nvPr/>
          </p:nvSpPr>
          <p:spPr bwMode="auto">
            <a:xfrm>
              <a:off x="1588" y="2284"/>
              <a:ext cx="466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fedor</a:t>
              </a:r>
            </a:p>
          </p:txBody>
        </p:sp>
        <p:sp>
          <p:nvSpPr>
            <p:cNvPr id="10265" name="Rectangle 21"/>
            <p:cNvSpPr>
              <a:spLocks noChangeArrowheads="1"/>
            </p:cNvSpPr>
            <p:nvPr/>
          </p:nvSpPr>
          <p:spPr bwMode="auto">
            <a:xfrm>
              <a:off x="1604" y="2669"/>
              <a:ext cx="31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400">
                  <a:latin typeface="Arial Black" pitchFamily="34" charset="0"/>
                </a:rPr>
                <a:t> </a:t>
              </a:r>
              <a:r>
                <a:rPr lang="pt-BR" sz="2000">
                  <a:latin typeface="Arial Black" pitchFamily="34" charset="0"/>
                </a:rPr>
                <a:t>A</a:t>
              </a:r>
            </a:p>
          </p:txBody>
        </p:sp>
        <p:sp>
          <p:nvSpPr>
            <p:cNvPr id="10266" name="Rectangle 22"/>
            <p:cNvSpPr>
              <a:spLocks noChangeArrowheads="1"/>
            </p:cNvSpPr>
            <p:nvPr/>
          </p:nvSpPr>
          <p:spPr bwMode="auto">
            <a:xfrm>
              <a:off x="2167" y="2804"/>
              <a:ext cx="490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vento</a:t>
              </a:r>
            </a:p>
          </p:txBody>
        </p:sp>
        <p:sp>
          <p:nvSpPr>
            <p:cNvPr id="10267" name="Rectangle 23"/>
            <p:cNvSpPr>
              <a:spLocks noChangeArrowheads="1"/>
            </p:cNvSpPr>
            <p:nvPr/>
          </p:nvSpPr>
          <p:spPr bwMode="auto">
            <a:xfrm>
              <a:off x="2792" y="2744"/>
              <a:ext cx="27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2000">
                  <a:latin typeface="Arial Black" pitchFamily="34" charset="0"/>
                </a:rPr>
                <a:t>B</a:t>
              </a:r>
            </a:p>
          </p:txBody>
        </p:sp>
        <p:sp>
          <p:nvSpPr>
            <p:cNvPr id="10268" name="Rectangle 24"/>
            <p:cNvSpPr>
              <a:spLocks noChangeArrowheads="1"/>
            </p:cNvSpPr>
            <p:nvPr/>
          </p:nvSpPr>
          <p:spPr bwMode="auto">
            <a:xfrm>
              <a:off x="1604" y="1672"/>
              <a:ext cx="297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800">
                  <a:latin typeface="Arial Black" pitchFamily="34" charset="0"/>
                </a:rPr>
                <a:t>W</a:t>
              </a:r>
            </a:p>
          </p:txBody>
        </p:sp>
        <p:sp>
          <p:nvSpPr>
            <p:cNvPr id="10269" name="Rectangle 25"/>
            <p:cNvSpPr>
              <a:spLocks noChangeArrowheads="1"/>
            </p:cNvSpPr>
            <p:nvPr/>
          </p:nvSpPr>
          <p:spPr bwMode="auto">
            <a:xfrm>
              <a:off x="3243" y="2804"/>
              <a:ext cx="490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vento</a:t>
              </a:r>
            </a:p>
          </p:txBody>
        </p:sp>
        <p:sp>
          <p:nvSpPr>
            <p:cNvPr id="10270" name="Rectangle 26"/>
            <p:cNvSpPr>
              <a:spLocks noChangeArrowheads="1"/>
            </p:cNvSpPr>
            <p:nvPr/>
          </p:nvSpPr>
          <p:spPr bwMode="auto">
            <a:xfrm>
              <a:off x="2731" y="2305"/>
              <a:ext cx="490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vento</a:t>
              </a:r>
            </a:p>
          </p:txBody>
        </p:sp>
        <p:sp>
          <p:nvSpPr>
            <p:cNvPr id="10271" name="Rectangle 27"/>
            <p:cNvSpPr>
              <a:spLocks noChangeArrowheads="1"/>
            </p:cNvSpPr>
            <p:nvPr/>
          </p:nvSpPr>
          <p:spPr bwMode="auto">
            <a:xfrm>
              <a:off x="1562" y="1285"/>
              <a:ext cx="466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fedor</a:t>
              </a:r>
            </a:p>
          </p:txBody>
        </p:sp>
        <p:sp>
          <p:nvSpPr>
            <p:cNvPr id="10272" name="Rectangle 28"/>
            <p:cNvSpPr>
              <a:spLocks noChangeArrowheads="1"/>
            </p:cNvSpPr>
            <p:nvPr/>
          </p:nvSpPr>
          <p:spPr bwMode="auto">
            <a:xfrm>
              <a:off x="2060" y="1728"/>
              <a:ext cx="532" cy="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f,v,</a:t>
              </a:r>
            </a:p>
            <a:p>
              <a:r>
                <a:rPr lang="pt-BR" sz="1600">
                  <a:latin typeface="Arial" charset="0"/>
                </a:rPr>
                <a:t> </a:t>
              </a:r>
              <a:r>
                <a:rPr lang="pt-BR" sz="1600">
                  <a:solidFill>
                    <a:srgbClr val="FF0000"/>
                  </a:solidFill>
                  <a:latin typeface="Arial" charset="0"/>
                </a:rPr>
                <a:t>brilho</a:t>
              </a:r>
            </a:p>
          </p:txBody>
        </p:sp>
        <p:sp>
          <p:nvSpPr>
            <p:cNvPr id="10273" name="Rectangle 29"/>
            <p:cNvSpPr>
              <a:spLocks noChangeArrowheads="1"/>
            </p:cNvSpPr>
            <p:nvPr/>
          </p:nvSpPr>
          <p:spPr bwMode="auto">
            <a:xfrm>
              <a:off x="2832" y="1680"/>
              <a:ext cx="27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2000">
                  <a:latin typeface="Arial Black" pitchFamily="34" charset="0"/>
                </a:rPr>
                <a:t>B</a:t>
              </a:r>
            </a:p>
          </p:txBody>
        </p:sp>
        <p:sp>
          <p:nvSpPr>
            <p:cNvPr id="10274" name="Rectangle 30"/>
            <p:cNvSpPr>
              <a:spLocks noChangeArrowheads="1"/>
            </p:cNvSpPr>
            <p:nvPr/>
          </p:nvSpPr>
          <p:spPr bwMode="auto">
            <a:xfrm>
              <a:off x="3360" y="1200"/>
              <a:ext cx="27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2000">
                  <a:latin typeface="Arial Black" pitchFamily="34" charset="0"/>
                </a:rPr>
                <a:t>B</a:t>
              </a:r>
            </a:p>
          </p:txBody>
        </p:sp>
        <p:sp>
          <p:nvSpPr>
            <p:cNvPr id="10275" name="Rectangle 31"/>
            <p:cNvSpPr>
              <a:spLocks noChangeArrowheads="1"/>
            </p:cNvSpPr>
            <p:nvPr/>
          </p:nvSpPr>
          <p:spPr bwMode="auto">
            <a:xfrm>
              <a:off x="3255" y="1776"/>
              <a:ext cx="490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vento</a:t>
              </a:r>
            </a:p>
          </p:txBody>
        </p:sp>
        <p:sp>
          <p:nvSpPr>
            <p:cNvPr id="10276" name="Rectangle 32"/>
            <p:cNvSpPr>
              <a:spLocks noChangeArrowheads="1"/>
            </p:cNvSpPr>
            <p:nvPr/>
          </p:nvSpPr>
          <p:spPr bwMode="auto">
            <a:xfrm>
              <a:off x="2736" y="1276"/>
              <a:ext cx="490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vento</a:t>
              </a:r>
            </a:p>
          </p:txBody>
        </p:sp>
        <p:sp>
          <p:nvSpPr>
            <p:cNvPr id="10277" name="Rectangle 33"/>
            <p:cNvSpPr>
              <a:spLocks noChangeArrowheads="1"/>
            </p:cNvSpPr>
            <p:nvPr/>
          </p:nvSpPr>
          <p:spPr bwMode="auto">
            <a:xfrm>
              <a:off x="2208" y="1536"/>
              <a:ext cx="28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2000">
                  <a:latin typeface="Arial Black" pitchFamily="34" charset="0"/>
                </a:rPr>
                <a:t>O</a:t>
              </a:r>
            </a:p>
          </p:txBody>
        </p:sp>
      </p:grpSp>
      <p:sp>
        <p:nvSpPr>
          <p:cNvPr id="10246" name="Rectangle 34"/>
          <p:cNvSpPr>
            <a:spLocks noChangeArrowheads="1"/>
          </p:cNvSpPr>
          <p:nvPr/>
        </p:nvSpPr>
        <p:spPr bwMode="auto">
          <a:xfrm>
            <a:off x="5988050" y="2651125"/>
            <a:ext cx="1703388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pt-BR" sz="2000">
                <a:solidFill>
                  <a:srgbClr val="990099"/>
                </a:solidFill>
                <a:latin typeface="Arial Black" pitchFamily="34" charset="0"/>
              </a:rPr>
              <a:t>A - </a:t>
            </a:r>
            <a:r>
              <a:rPr lang="pt-BR" sz="2000">
                <a:solidFill>
                  <a:srgbClr val="990099"/>
                </a:solidFill>
                <a:latin typeface="Arial" charset="0"/>
              </a:rPr>
              <a:t>Agente</a:t>
            </a:r>
            <a:endParaRPr lang="pt-BR" sz="2000">
              <a:solidFill>
                <a:srgbClr val="990099"/>
              </a:solidFill>
              <a:latin typeface="Arial Black" pitchFamily="34" charset="0"/>
            </a:endParaRPr>
          </a:p>
          <a:p>
            <a:r>
              <a:rPr lang="pt-BR" sz="2000">
                <a:solidFill>
                  <a:srgbClr val="990099"/>
                </a:solidFill>
                <a:latin typeface="Arial Black" pitchFamily="34" charset="0"/>
              </a:rPr>
              <a:t>W - </a:t>
            </a:r>
            <a:r>
              <a:rPr lang="pt-BR" sz="2000">
                <a:solidFill>
                  <a:srgbClr val="990099"/>
                </a:solidFill>
                <a:latin typeface="Arial" charset="0"/>
              </a:rPr>
              <a:t>Wumpus</a:t>
            </a:r>
            <a:endParaRPr lang="pt-BR" sz="2000">
              <a:solidFill>
                <a:srgbClr val="990099"/>
              </a:solidFill>
              <a:latin typeface="Arial Black" pitchFamily="34" charset="0"/>
            </a:endParaRPr>
          </a:p>
          <a:p>
            <a:r>
              <a:rPr lang="pt-BR" sz="2000">
                <a:solidFill>
                  <a:srgbClr val="990099"/>
                </a:solidFill>
                <a:latin typeface="Arial Black" pitchFamily="34" charset="0"/>
              </a:rPr>
              <a:t>B - </a:t>
            </a:r>
            <a:r>
              <a:rPr lang="pt-BR" sz="2000">
                <a:solidFill>
                  <a:srgbClr val="990099"/>
                </a:solidFill>
                <a:latin typeface="Arial" charset="0"/>
              </a:rPr>
              <a:t>Buraco</a:t>
            </a:r>
            <a:endParaRPr lang="pt-BR" sz="2000">
              <a:solidFill>
                <a:srgbClr val="990099"/>
              </a:solidFill>
              <a:latin typeface="Arial Black" pitchFamily="34" charset="0"/>
            </a:endParaRPr>
          </a:p>
          <a:p>
            <a:r>
              <a:rPr lang="pt-BR" sz="2000">
                <a:solidFill>
                  <a:srgbClr val="990099"/>
                </a:solidFill>
                <a:latin typeface="Arial Black" pitchFamily="34" charset="0"/>
              </a:rPr>
              <a:t>O - </a:t>
            </a:r>
            <a:r>
              <a:rPr lang="pt-BR" sz="2000">
                <a:solidFill>
                  <a:srgbClr val="990099"/>
                </a:solidFill>
                <a:latin typeface="Arial" charset="0"/>
              </a:rPr>
              <a:t>Ouro</a:t>
            </a:r>
          </a:p>
        </p:txBody>
      </p:sp>
      <p:sp>
        <p:nvSpPr>
          <p:cNvPr id="10247" name="Text Box 36"/>
          <p:cNvSpPr txBox="1">
            <a:spLocks noChangeArrowheads="1"/>
          </p:cNvSpPr>
          <p:nvPr/>
        </p:nvSpPr>
        <p:spPr bwMode="auto">
          <a:xfrm>
            <a:off x="1003300" y="6021388"/>
            <a:ext cx="7324725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defTabSz="762000">
              <a:lnSpc>
                <a:spcPct val="89000"/>
              </a:lnSpc>
            </a:pPr>
            <a:r>
              <a:rPr lang="pt-BR" sz="2000" b="1">
                <a:solidFill>
                  <a:srgbClr val="990099"/>
                </a:solidFill>
                <a:latin typeface="Arial" charset="0"/>
              </a:rPr>
              <a:t>Vetor de Percepções =</a:t>
            </a:r>
            <a:r>
              <a:rPr lang="pt-BR" sz="2000">
                <a:solidFill>
                  <a:srgbClr val="990099"/>
                </a:solidFill>
                <a:latin typeface="Arial" charset="0"/>
              </a:rPr>
              <a:t> [fedor,vento,brilho-ouro, choque,grito] 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FDA381C-7ADB-4CA4-A25B-CF6B81668FE2}" type="slidenum">
              <a:rPr lang="pt-BR" smtClean="0">
                <a:latin typeface="Tahoma" charset="0"/>
              </a:rPr>
              <a:pPr/>
              <a:t>9</a:t>
            </a:fld>
            <a:endParaRPr lang="pt-BR" smtClean="0">
              <a:latin typeface="Tahoma" charset="0"/>
            </a:endParaRP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773113" y="196850"/>
            <a:ext cx="8372475" cy="1190625"/>
          </a:xfrm>
          <a:noFill/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pt-BR" smtClean="0"/>
              <a:t>Raciocinando e Agindo no </a:t>
            </a:r>
            <a:br>
              <a:rPr lang="pt-BR" smtClean="0"/>
            </a:br>
            <a:r>
              <a:rPr lang="pt-BR" smtClean="0"/>
              <a:t>Mundo do Wumpus</a:t>
            </a:r>
          </a:p>
        </p:txBody>
      </p:sp>
      <p:sp>
        <p:nvSpPr>
          <p:cNvPr id="11268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41363" y="1557338"/>
            <a:ext cx="8151812" cy="1871662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</a:pPr>
            <a:r>
              <a:rPr lang="pt-BR" sz="2600" smtClean="0"/>
              <a:t>Conhecimento do agente: </a:t>
            </a:r>
          </a:p>
          <a:p>
            <a:pPr lvl="1" eaLnBrk="1" hangingPunct="1">
              <a:lnSpc>
                <a:spcPts val="2400"/>
              </a:lnSpc>
              <a:buFont typeface="Wingdings" pitchFamily="2" charset="2"/>
              <a:buNone/>
            </a:pPr>
            <a:r>
              <a:rPr lang="pt-BR" sz="2000" b="1" smtClean="0"/>
              <a:t>(a)</a:t>
            </a:r>
            <a:r>
              <a:rPr lang="pt-BR" sz="2000" smtClean="0"/>
              <a:t> no início do jogo, depois de receber sua primeira percepção, e </a:t>
            </a:r>
          </a:p>
          <a:p>
            <a:pPr lvl="1" eaLnBrk="1" hangingPunct="1">
              <a:lnSpc>
                <a:spcPts val="2400"/>
              </a:lnSpc>
              <a:buFont typeface="Wingdings" pitchFamily="2" charset="2"/>
              <a:buNone/>
            </a:pPr>
            <a:r>
              <a:rPr lang="pt-BR" sz="2000" b="1" smtClean="0"/>
              <a:t>(b)</a:t>
            </a:r>
            <a:r>
              <a:rPr lang="pt-BR" sz="2000" smtClean="0"/>
              <a:t> depois do 1o movimento, com a sequência de percepções           </a:t>
            </a:r>
            <a:r>
              <a:rPr lang="pt-BR" sz="2000" smtClean="0">
                <a:solidFill>
                  <a:srgbClr val="990099"/>
                </a:solidFill>
              </a:rPr>
              <a:t>[nada,vento,nada,nada,nada]</a:t>
            </a:r>
          </a:p>
        </p:txBody>
      </p:sp>
      <p:grpSp>
        <p:nvGrpSpPr>
          <p:cNvPr id="2" name="Group 48"/>
          <p:cNvGrpSpPr>
            <a:grpSpLocks/>
          </p:cNvGrpSpPr>
          <p:nvPr/>
        </p:nvGrpSpPr>
        <p:grpSpPr bwMode="auto">
          <a:xfrm>
            <a:off x="1331913" y="3716338"/>
            <a:ext cx="2660650" cy="2989262"/>
            <a:chOff x="912" y="1894"/>
            <a:chExt cx="1930" cy="1898"/>
          </a:xfrm>
        </p:grpSpPr>
        <p:sp>
          <p:nvSpPr>
            <p:cNvPr id="11295" name="Rectangle 4"/>
            <p:cNvSpPr>
              <a:spLocks noChangeArrowheads="1"/>
            </p:cNvSpPr>
            <p:nvPr/>
          </p:nvSpPr>
          <p:spPr bwMode="auto">
            <a:xfrm>
              <a:off x="1166" y="1895"/>
              <a:ext cx="1672" cy="157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1296" name="Line 5"/>
            <p:cNvSpPr>
              <a:spLocks noChangeShapeType="1"/>
            </p:cNvSpPr>
            <p:nvPr/>
          </p:nvSpPr>
          <p:spPr bwMode="auto">
            <a:xfrm>
              <a:off x="1165" y="2275"/>
              <a:ext cx="167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1297" name="Line 6"/>
            <p:cNvSpPr>
              <a:spLocks noChangeShapeType="1"/>
            </p:cNvSpPr>
            <p:nvPr/>
          </p:nvSpPr>
          <p:spPr bwMode="auto">
            <a:xfrm>
              <a:off x="1165" y="2659"/>
              <a:ext cx="167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1298" name="Line 7"/>
            <p:cNvSpPr>
              <a:spLocks noChangeShapeType="1"/>
            </p:cNvSpPr>
            <p:nvPr/>
          </p:nvSpPr>
          <p:spPr bwMode="auto">
            <a:xfrm>
              <a:off x="1165" y="3043"/>
              <a:ext cx="167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1299" name="Line 8"/>
            <p:cNvSpPr>
              <a:spLocks noChangeShapeType="1"/>
            </p:cNvSpPr>
            <p:nvPr/>
          </p:nvSpPr>
          <p:spPr bwMode="auto">
            <a:xfrm>
              <a:off x="1594" y="1894"/>
              <a:ext cx="0" cy="158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1300" name="Line 9"/>
            <p:cNvSpPr>
              <a:spLocks noChangeShapeType="1"/>
            </p:cNvSpPr>
            <p:nvPr/>
          </p:nvSpPr>
          <p:spPr bwMode="auto">
            <a:xfrm>
              <a:off x="2026" y="1894"/>
              <a:ext cx="0" cy="158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1301" name="Line 10"/>
            <p:cNvSpPr>
              <a:spLocks noChangeShapeType="1"/>
            </p:cNvSpPr>
            <p:nvPr/>
          </p:nvSpPr>
          <p:spPr bwMode="auto">
            <a:xfrm>
              <a:off x="2458" y="1894"/>
              <a:ext cx="0" cy="158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1302" name="Rectangle 11"/>
            <p:cNvSpPr>
              <a:spLocks noChangeArrowheads="1"/>
            </p:cNvSpPr>
            <p:nvPr/>
          </p:nvSpPr>
          <p:spPr bwMode="auto">
            <a:xfrm>
              <a:off x="912" y="3138"/>
              <a:ext cx="213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1</a:t>
              </a:r>
            </a:p>
          </p:txBody>
        </p:sp>
        <p:sp>
          <p:nvSpPr>
            <p:cNvPr id="11303" name="Rectangle 12"/>
            <p:cNvSpPr>
              <a:spLocks noChangeArrowheads="1"/>
            </p:cNvSpPr>
            <p:nvPr/>
          </p:nvSpPr>
          <p:spPr bwMode="auto">
            <a:xfrm>
              <a:off x="912" y="2706"/>
              <a:ext cx="213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2</a:t>
              </a:r>
            </a:p>
          </p:txBody>
        </p:sp>
        <p:sp>
          <p:nvSpPr>
            <p:cNvPr id="11304" name="Rectangle 13"/>
            <p:cNvSpPr>
              <a:spLocks noChangeArrowheads="1"/>
            </p:cNvSpPr>
            <p:nvPr/>
          </p:nvSpPr>
          <p:spPr bwMode="auto">
            <a:xfrm>
              <a:off x="912" y="2370"/>
              <a:ext cx="213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3</a:t>
              </a:r>
            </a:p>
          </p:txBody>
        </p:sp>
        <p:sp>
          <p:nvSpPr>
            <p:cNvPr id="11305" name="Rectangle 14"/>
            <p:cNvSpPr>
              <a:spLocks noChangeArrowheads="1"/>
            </p:cNvSpPr>
            <p:nvPr/>
          </p:nvSpPr>
          <p:spPr bwMode="auto">
            <a:xfrm>
              <a:off x="2571" y="3580"/>
              <a:ext cx="12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4</a:t>
              </a:r>
            </a:p>
          </p:txBody>
        </p:sp>
        <p:sp>
          <p:nvSpPr>
            <p:cNvPr id="11306" name="Rectangle 15"/>
            <p:cNvSpPr>
              <a:spLocks noChangeArrowheads="1"/>
            </p:cNvSpPr>
            <p:nvPr/>
          </p:nvSpPr>
          <p:spPr bwMode="auto">
            <a:xfrm>
              <a:off x="1323" y="3580"/>
              <a:ext cx="12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1</a:t>
              </a:r>
            </a:p>
          </p:txBody>
        </p:sp>
        <p:sp>
          <p:nvSpPr>
            <p:cNvPr id="11307" name="Rectangle 16"/>
            <p:cNvSpPr>
              <a:spLocks noChangeArrowheads="1"/>
            </p:cNvSpPr>
            <p:nvPr/>
          </p:nvSpPr>
          <p:spPr bwMode="auto">
            <a:xfrm>
              <a:off x="1755" y="3580"/>
              <a:ext cx="12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2</a:t>
              </a:r>
            </a:p>
          </p:txBody>
        </p:sp>
        <p:sp>
          <p:nvSpPr>
            <p:cNvPr id="11308" name="Rectangle 17"/>
            <p:cNvSpPr>
              <a:spLocks noChangeArrowheads="1"/>
            </p:cNvSpPr>
            <p:nvPr/>
          </p:nvSpPr>
          <p:spPr bwMode="auto">
            <a:xfrm>
              <a:off x="2187" y="3580"/>
              <a:ext cx="12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3</a:t>
              </a:r>
            </a:p>
          </p:txBody>
        </p:sp>
        <p:sp>
          <p:nvSpPr>
            <p:cNvPr id="11309" name="Rectangle 18"/>
            <p:cNvSpPr>
              <a:spLocks noChangeArrowheads="1"/>
            </p:cNvSpPr>
            <p:nvPr/>
          </p:nvSpPr>
          <p:spPr bwMode="auto">
            <a:xfrm>
              <a:off x="912" y="1986"/>
              <a:ext cx="213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4</a:t>
              </a:r>
            </a:p>
          </p:txBody>
        </p:sp>
        <p:sp>
          <p:nvSpPr>
            <p:cNvPr id="11310" name="Rectangle 19"/>
            <p:cNvSpPr>
              <a:spLocks noChangeArrowheads="1"/>
            </p:cNvSpPr>
            <p:nvPr/>
          </p:nvSpPr>
          <p:spPr bwMode="auto">
            <a:xfrm>
              <a:off x="1222" y="3264"/>
              <a:ext cx="304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400">
                  <a:latin typeface="Arial Black" pitchFamily="34" charset="0"/>
                </a:rPr>
                <a:t>ok</a:t>
              </a:r>
            </a:p>
          </p:txBody>
        </p:sp>
        <p:sp>
          <p:nvSpPr>
            <p:cNvPr id="11311" name="Rectangle 20"/>
            <p:cNvSpPr>
              <a:spLocks noChangeArrowheads="1"/>
            </p:cNvSpPr>
            <p:nvPr/>
          </p:nvSpPr>
          <p:spPr bwMode="auto">
            <a:xfrm>
              <a:off x="1222" y="2784"/>
              <a:ext cx="304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400">
                  <a:latin typeface="Arial Black" pitchFamily="34" charset="0"/>
                </a:rPr>
                <a:t>ok</a:t>
              </a:r>
            </a:p>
          </p:txBody>
        </p:sp>
        <p:sp>
          <p:nvSpPr>
            <p:cNvPr id="11312" name="Rectangle 21"/>
            <p:cNvSpPr>
              <a:spLocks noChangeArrowheads="1"/>
            </p:cNvSpPr>
            <p:nvPr/>
          </p:nvSpPr>
          <p:spPr bwMode="auto">
            <a:xfrm>
              <a:off x="1702" y="3216"/>
              <a:ext cx="304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400">
                  <a:latin typeface="Arial Black" pitchFamily="34" charset="0"/>
                </a:rPr>
                <a:t>ok</a:t>
              </a:r>
            </a:p>
          </p:txBody>
        </p:sp>
        <p:sp>
          <p:nvSpPr>
            <p:cNvPr id="11313" name="Rectangle 22"/>
            <p:cNvSpPr>
              <a:spLocks noChangeArrowheads="1"/>
            </p:cNvSpPr>
            <p:nvPr/>
          </p:nvSpPr>
          <p:spPr bwMode="auto">
            <a:xfrm>
              <a:off x="1248" y="3062"/>
              <a:ext cx="27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2000">
                  <a:latin typeface="Arial Black" pitchFamily="34" charset="0"/>
                </a:rPr>
                <a:t>A</a:t>
              </a:r>
            </a:p>
          </p:txBody>
        </p:sp>
      </p:grpSp>
      <p:grpSp>
        <p:nvGrpSpPr>
          <p:cNvPr id="3" name="Group 45"/>
          <p:cNvGrpSpPr>
            <a:grpSpLocks/>
          </p:cNvGrpSpPr>
          <p:nvPr/>
        </p:nvGrpSpPr>
        <p:grpSpPr bwMode="auto">
          <a:xfrm>
            <a:off x="4518025" y="3692525"/>
            <a:ext cx="2711450" cy="3013075"/>
            <a:chOff x="3216" y="1894"/>
            <a:chExt cx="1930" cy="1898"/>
          </a:xfrm>
        </p:grpSpPr>
        <p:sp>
          <p:nvSpPr>
            <p:cNvPr id="11273" name="Rectangle 23"/>
            <p:cNvSpPr>
              <a:spLocks noChangeArrowheads="1"/>
            </p:cNvSpPr>
            <p:nvPr/>
          </p:nvSpPr>
          <p:spPr bwMode="auto">
            <a:xfrm>
              <a:off x="3470" y="1895"/>
              <a:ext cx="1672" cy="157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1274" name="Line 24"/>
            <p:cNvSpPr>
              <a:spLocks noChangeShapeType="1"/>
            </p:cNvSpPr>
            <p:nvPr/>
          </p:nvSpPr>
          <p:spPr bwMode="auto">
            <a:xfrm>
              <a:off x="3469" y="2275"/>
              <a:ext cx="167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1275" name="Line 25"/>
            <p:cNvSpPr>
              <a:spLocks noChangeShapeType="1"/>
            </p:cNvSpPr>
            <p:nvPr/>
          </p:nvSpPr>
          <p:spPr bwMode="auto">
            <a:xfrm>
              <a:off x="3469" y="2659"/>
              <a:ext cx="167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1276" name="Line 26"/>
            <p:cNvSpPr>
              <a:spLocks noChangeShapeType="1"/>
            </p:cNvSpPr>
            <p:nvPr/>
          </p:nvSpPr>
          <p:spPr bwMode="auto">
            <a:xfrm>
              <a:off x="3469" y="3043"/>
              <a:ext cx="167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1277" name="Line 27"/>
            <p:cNvSpPr>
              <a:spLocks noChangeShapeType="1"/>
            </p:cNvSpPr>
            <p:nvPr/>
          </p:nvSpPr>
          <p:spPr bwMode="auto">
            <a:xfrm>
              <a:off x="3898" y="1894"/>
              <a:ext cx="0" cy="158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1278" name="Line 28"/>
            <p:cNvSpPr>
              <a:spLocks noChangeShapeType="1"/>
            </p:cNvSpPr>
            <p:nvPr/>
          </p:nvSpPr>
          <p:spPr bwMode="auto">
            <a:xfrm>
              <a:off x="4330" y="1894"/>
              <a:ext cx="0" cy="158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1279" name="Line 29"/>
            <p:cNvSpPr>
              <a:spLocks noChangeShapeType="1"/>
            </p:cNvSpPr>
            <p:nvPr/>
          </p:nvSpPr>
          <p:spPr bwMode="auto">
            <a:xfrm>
              <a:off x="4762" y="1894"/>
              <a:ext cx="0" cy="158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1280" name="Rectangle 30"/>
            <p:cNvSpPr>
              <a:spLocks noChangeArrowheads="1"/>
            </p:cNvSpPr>
            <p:nvPr/>
          </p:nvSpPr>
          <p:spPr bwMode="auto">
            <a:xfrm>
              <a:off x="3216" y="3138"/>
              <a:ext cx="213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1</a:t>
              </a:r>
            </a:p>
          </p:txBody>
        </p:sp>
        <p:sp>
          <p:nvSpPr>
            <p:cNvPr id="11281" name="Rectangle 31"/>
            <p:cNvSpPr>
              <a:spLocks noChangeArrowheads="1"/>
            </p:cNvSpPr>
            <p:nvPr/>
          </p:nvSpPr>
          <p:spPr bwMode="auto">
            <a:xfrm>
              <a:off x="3216" y="2706"/>
              <a:ext cx="213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2</a:t>
              </a:r>
            </a:p>
          </p:txBody>
        </p:sp>
        <p:sp>
          <p:nvSpPr>
            <p:cNvPr id="11282" name="Rectangle 32"/>
            <p:cNvSpPr>
              <a:spLocks noChangeArrowheads="1"/>
            </p:cNvSpPr>
            <p:nvPr/>
          </p:nvSpPr>
          <p:spPr bwMode="auto">
            <a:xfrm>
              <a:off x="3216" y="2370"/>
              <a:ext cx="213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3</a:t>
              </a:r>
            </a:p>
          </p:txBody>
        </p:sp>
        <p:sp>
          <p:nvSpPr>
            <p:cNvPr id="11283" name="Rectangle 33"/>
            <p:cNvSpPr>
              <a:spLocks noChangeArrowheads="1"/>
            </p:cNvSpPr>
            <p:nvPr/>
          </p:nvSpPr>
          <p:spPr bwMode="auto">
            <a:xfrm>
              <a:off x="4875" y="3580"/>
              <a:ext cx="12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4</a:t>
              </a:r>
            </a:p>
          </p:txBody>
        </p:sp>
        <p:sp>
          <p:nvSpPr>
            <p:cNvPr id="11284" name="Rectangle 34"/>
            <p:cNvSpPr>
              <a:spLocks noChangeArrowheads="1"/>
            </p:cNvSpPr>
            <p:nvPr/>
          </p:nvSpPr>
          <p:spPr bwMode="auto">
            <a:xfrm>
              <a:off x="3627" y="3580"/>
              <a:ext cx="12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1</a:t>
              </a:r>
            </a:p>
          </p:txBody>
        </p:sp>
        <p:sp>
          <p:nvSpPr>
            <p:cNvPr id="11285" name="Rectangle 35"/>
            <p:cNvSpPr>
              <a:spLocks noChangeArrowheads="1"/>
            </p:cNvSpPr>
            <p:nvPr/>
          </p:nvSpPr>
          <p:spPr bwMode="auto">
            <a:xfrm>
              <a:off x="4059" y="3580"/>
              <a:ext cx="12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2</a:t>
              </a:r>
            </a:p>
          </p:txBody>
        </p:sp>
        <p:sp>
          <p:nvSpPr>
            <p:cNvPr id="11286" name="Rectangle 36"/>
            <p:cNvSpPr>
              <a:spLocks noChangeArrowheads="1"/>
            </p:cNvSpPr>
            <p:nvPr/>
          </p:nvSpPr>
          <p:spPr bwMode="auto">
            <a:xfrm>
              <a:off x="4491" y="3580"/>
              <a:ext cx="12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3</a:t>
              </a:r>
            </a:p>
          </p:txBody>
        </p:sp>
        <p:sp>
          <p:nvSpPr>
            <p:cNvPr id="11287" name="Rectangle 37"/>
            <p:cNvSpPr>
              <a:spLocks noChangeArrowheads="1"/>
            </p:cNvSpPr>
            <p:nvPr/>
          </p:nvSpPr>
          <p:spPr bwMode="auto">
            <a:xfrm>
              <a:off x="3216" y="1986"/>
              <a:ext cx="213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4</a:t>
              </a:r>
            </a:p>
          </p:txBody>
        </p:sp>
        <p:sp>
          <p:nvSpPr>
            <p:cNvPr id="11288" name="Rectangle 38"/>
            <p:cNvSpPr>
              <a:spLocks noChangeArrowheads="1"/>
            </p:cNvSpPr>
            <p:nvPr/>
          </p:nvSpPr>
          <p:spPr bwMode="auto">
            <a:xfrm>
              <a:off x="3504" y="3297"/>
              <a:ext cx="304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400">
                  <a:latin typeface="Arial Black" pitchFamily="34" charset="0"/>
                </a:rPr>
                <a:t>ok</a:t>
              </a:r>
            </a:p>
          </p:txBody>
        </p:sp>
        <p:sp>
          <p:nvSpPr>
            <p:cNvPr id="11289" name="Rectangle 39"/>
            <p:cNvSpPr>
              <a:spLocks noChangeArrowheads="1"/>
            </p:cNvSpPr>
            <p:nvPr/>
          </p:nvSpPr>
          <p:spPr bwMode="auto">
            <a:xfrm>
              <a:off x="4042" y="3110"/>
              <a:ext cx="27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2000">
                  <a:latin typeface="Arial Black" pitchFamily="34" charset="0"/>
                </a:rPr>
                <a:t>A</a:t>
              </a:r>
            </a:p>
          </p:txBody>
        </p:sp>
        <p:sp>
          <p:nvSpPr>
            <p:cNvPr id="11290" name="Rectangle 40"/>
            <p:cNvSpPr>
              <a:spLocks noChangeArrowheads="1"/>
            </p:cNvSpPr>
            <p:nvPr/>
          </p:nvSpPr>
          <p:spPr bwMode="auto">
            <a:xfrm>
              <a:off x="3456" y="2721"/>
              <a:ext cx="304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400">
                  <a:latin typeface="Arial Black" pitchFamily="34" charset="0"/>
                </a:rPr>
                <a:t>ok</a:t>
              </a:r>
            </a:p>
          </p:txBody>
        </p:sp>
        <p:sp>
          <p:nvSpPr>
            <p:cNvPr id="11291" name="Rectangle 41"/>
            <p:cNvSpPr>
              <a:spLocks noChangeArrowheads="1"/>
            </p:cNvSpPr>
            <p:nvPr/>
          </p:nvSpPr>
          <p:spPr bwMode="auto">
            <a:xfrm>
              <a:off x="3552" y="3105"/>
              <a:ext cx="331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400">
                  <a:latin typeface="Arial Black" pitchFamily="34" charset="0"/>
                </a:rPr>
                <a:t>CV</a:t>
              </a:r>
            </a:p>
          </p:txBody>
        </p:sp>
        <p:sp>
          <p:nvSpPr>
            <p:cNvPr id="11292" name="Rectangle 42"/>
            <p:cNvSpPr>
              <a:spLocks noChangeArrowheads="1"/>
            </p:cNvSpPr>
            <p:nvPr/>
          </p:nvSpPr>
          <p:spPr bwMode="auto">
            <a:xfrm>
              <a:off x="3872" y="3153"/>
              <a:ext cx="304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400">
                  <a:latin typeface="Arial Black" pitchFamily="34" charset="0"/>
                </a:rPr>
                <a:t>v</a:t>
              </a:r>
            </a:p>
            <a:p>
              <a:r>
                <a:rPr lang="pt-BR" sz="1400">
                  <a:latin typeface="Arial Black" pitchFamily="34" charset="0"/>
                </a:rPr>
                <a:t>ok</a:t>
              </a:r>
            </a:p>
          </p:txBody>
        </p:sp>
        <p:sp>
          <p:nvSpPr>
            <p:cNvPr id="11293" name="Rectangle 43"/>
            <p:cNvSpPr>
              <a:spLocks noChangeArrowheads="1"/>
            </p:cNvSpPr>
            <p:nvPr/>
          </p:nvSpPr>
          <p:spPr bwMode="auto">
            <a:xfrm>
              <a:off x="4368" y="3129"/>
              <a:ext cx="33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800">
                  <a:latin typeface="Arial" charset="0"/>
                </a:rPr>
                <a:t>B?</a:t>
              </a:r>
            </a:p>
          </p:txBody>
        </p:sp>
        <p:sp>
          <p:nvSpPr>
            <p:cNvPr id="11294" name="Rectangle 44"/>
            <p:cNvSpPr>
              <a:spLocks noChangeArrowheads="1"/>
            </p:cNvSpPr>
            <p:nvPr/>
          </p:nvSpPr>
          <p:spPr bwMode="auto">
            <a:xfrm>
              <a:off x="3994" y="2736"/>
              <a:ext cx="33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800">
                  <a:latin typeface="Arial" charset="0"/>
                </a:rPr>
                <a:t>B?</a:t>
              </a:r>
            </a:p>
          </p:txBody>
        </p:sp>
      </p:grpSp>
      <p:sp>
        <p:nvSpPr>
          <p:cNvPr id="11271" name="Rectangle 47"/>
          <p:cNvSpPr>
            <a:spLocks noChangeArrowheads="1"/>
          </p:cNvSpPr>
          <p:nvPr/>
        </p:nvSpPr>
        <p:spPr bwMode="auto">
          <a:xfrm>
            <a:off x="7485063" y="3914775"/>
            <a:ext cx="1443037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pt-BR" sz="1600">
                <a:solidFill>
                  <a:srgbClr val="990099"/>
                </a:solidFill>
                <a:latin typeface="Arial Black" pitchFamily="34" charset="0"/>
              </a:rPr>
              <a:t>CV - </a:t>
            </a:r>
            <a:r>
              <a:rPr lang="pt-BR" sz="1600">
                <a:solidFill>
                  <a:srgbClr val="990099"/>
                </a:solidFill>
                <a:latin typeface="Arial" charset="0"/>
              </a:rPr>
              <a:t>caverna</a:t>
            </a:r>
          </a:p>
          <a:p>
            <a:r>
              <a:rPr lang="pt-BR" sz="1600">
                <a:solidFill>
                  <a:srgbClr val="990099"/>
                </a:solidFill>
                <a:latin typeface="Arial" charset="0"/>
              </a:rPr>
              <a:t>      visitada</a:t>
            </a:r>
          </a:p>
        </p:txBody>
      </p:sp>
      <p:sp>
        <p:nvSpPr>
          <p:cNvPr id="11272" name="Rectangle 49"/>
          <p:cNvSpPr>
            <a:spLocks noChangeArrowheads="1"/>
          </p:cNvSpPr>
          <p:nvPr/>
        </p:nvSpPr>
        <p:spPr bwMode="auto">
          <a:xfrm>
            <a:off x="7375525" y="3932238"/>
            <a:ext cx="1401763" cy="7207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lano grafico">
  <a:themeElements>
    <a:clrScheme name="Plano grafico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Plano grafico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Plano grafico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C:\Arquivos de programas\Microsoft Office\Templates\Estruturas de apresentação\Plano grafico.pot</Template>
  <TotalTime>3286</TotalTime>
  <Words>2029</Words>
  <Application>Microsoft Office PowerPoint</Application>
  <PresentationFormat>Apresentação na tela (4:3)</PresentationFormat>
  <Paragraphs>463</Paragraphs>
  <Slides>46</Slides>
  <Notes>0</Notes>
  <HiddenSlides>1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46</vt:i4>
      </vt:variant>
    </vt:vector>
  </HeadingPairs>
  <TitlesOfParts>
    <vt:vector size="47" baseType="lpstr">
      <vt:lpstr>Plano grafico</vt:lpstr>
      <vt:lpstr>Tipos de Regras: Discussão geral</vt:lpstr>
      <vt:lpstr>Plano de Aula</vt:lpstr>
      <vt:lpstr>O Mundo do Wumpus</vt:lpstr>
      <vt:lpstr>Bem-vindos ao “Mundo do Wumpus”</vt:lpstr>
      <vt:lpstr>O Mundo do Wumpus:  Formulação do problema</vt:lpstr>
      <vt:lpstr>O Mundo do Wumpus:  Formulação do problema</vt:lpstr>
      <vt:lpstr>O Mundo do Wumpus:  Formulação do problema</vt:lpstr>
      <vt:lpstr>Codificação do Mundo do Wumpus</vt:lpstr>
      <vt:lpstr>Raciocinando e Agindo no  Mundo do Wumpus</vt:lpstr>
      <vt:lpstr>Raciocinando e Agindo no  Mundo do Wumpus</vt:lpstr>
      <vt:lpstr>Mundo de Wumpus Tipo do ambiente</vt:lpstr>
      <vt:lpstr>Mundo de Wumpus Tipo do ambiente</vt:lpstr>
      <vt:lpstr>Mundo de Wumpus  Arquiteturas do agente</vt:lpstr>
      <vt:lpstr>Mundo de Wumpus   Agente puramente reativo</vt:lpstr>
      <vt:lpstr>Mundo de Wumpus  Agente reativo com estado interno</vt:lpstr>
      <vt:lpstr>Agente reativo com estado interno Tipos de regras</vt:lpstr>
      <vt:lpstr>Agente reativo com estado interno Tipos de regras</vt:lpstr>
      <vt:lpstr>Mundo de Wumpus  Agente reativo com estado interno</vt:lpstr>
      <vt:lpstr>Mundo de Wumpus  Agente reativo com estado interno</vt:lpstr>
      <vt:lpstr>Mundo de Wumpus  Agente reativo com estado interno</vt:lpstr>
      <vt:lpstr>Agente baseado em objetivo = Agente Cognitivo</vt:lpstr>
      <vt:lpstr>Agente baseado em objetivo   Funcionamento geral </vt:lpstr>
      <vt:lpstr>Agente baseado em objetivo   Funcionamento geral</vt:lpstr>
      <vt:lpstr>Mundo de Wumpus - Agente Cognitivo Regras objetivo  modelo  ação (ex. 1)</vt:lpstr>
      <vt:lpstr>Mundo de Wumpus - Agente Cognitivo Regras objetivo  modelo  ação (ex. 2)</vt:lpstr>
      <vt:lpstr>Mundo de Wumpus - Agente Cognitivo  Regras objetivo  modelo  objetivo’</vt:lpstr>
      <vt:lpstr>Outra classificação – idependente...</vt:lpstr>
      <vt:lpstr>Mundo de Wumpus - Agente Cognitivo Regras Diacrônicas </vt:lpstr>
      <vt:lpstr>Mundo de Wumpus - Agente Cognitivo Regras Síncronas</vt:lpstr>
      <vt:lpstr>Mais uma classificação....</vt:lpstr>
      <vt:lpstr>Regras causais</vt:lpstr>
      <vt:lpstr>Regras causais exemplo 1</vt:lpstr>
      <vt:lpstr>Regras causais exemplo 2</vt:lpstr>
      <vt:lpstr>Regras de diagnóstico</vt:lpstr>
      <vt:lpstr>Regras de diagnóstico</vt:lpstr>
      <vt:lpstr>Tipos de regras</vt:lpstr>
      <vt:lpstr>Sistema de Ação-Valor</vt:lpstr>
      <vt:lpstr>Modularidade das Regras</vt:lpstr>
      <vt:lpstr>Modularidade das Regras</vt:lpstr>
      <vt:lpstr>Sistema de Ação-Valor </vt:lpstr>
      <vt:lpstr>Sistema de Ação-Valor </vt:lpstr>
      <vt:lpstr>Sistema de Ação-Valor</vt:lpstr>
      <vt:lpstr>Agentes Baseados em Objetivos</vt:lpstr>
      <vt:lpstr>Como encontrar seqüências de ações</vt:lpstr>
      <vt:lpstr>Como encontrar seqüências de ações</vt:lpstr>
      <vt:lpstr>A seguir</vt:lpstr>
    </vt:vector>
  </TitlesOfParts>
  <Company>SGA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Sistemas Especialistas</dc:title>
  <dc:creator>sga</dc:creator>
  <cp:lastModifiedBy>fab</cp:lastModifiedBy>
  <cp:revision>599</cp:revision>
  <cp:lastPrinted>2000-05-30T19:51:20Z</cp:lastPrinted>
  <dcterms:created xsi:type="dcterms:W3CDTF">1998-05-11T12:29:34Z</dcterms:created>
  <dcterms:modified xsi:type="dcterms:W3CDTF">2019-02-26T17:03:06Z</dcterms:modified>
</cp:coreProperties>
</file>