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91" r:id="rId2"/>
    <p:sldId id="261" r:id="rId3"/>
    <p:sldId id="325" r:id="rId4"/>
    <p:sldId id="264" r:id="rId5"/>
    <p:sldId id="294" r:id="rId6"/>
    <p:sldId id="295" r:id="rId7"/>
    <p:sldId id="326" r:id="rId8"/>
    <p:sldId id="297" r:id="rId9"/>
    <p:sldId id="327" r:id="rId10"/>
    <p:sldId id="299" r:id="rId11"/>
    <p:sldId id="328" r:id="rId12"/>
    <p:sldId id="263" r:id="rId13"/>
    <p:sldId id="293" r:id="rId14"/>
    <p:sldId id="265" r:id="rId15"/>
    <p:sldId id="266" r:id="rId16"/>
    <p:sldId id="267" r:id="rId17"/>
    <p:sldId id="329" r:id="rId18"/>
    <p:sldId id="269" r:id="rId19"/>
    <p:sldId id="270" r:id="rId20"/>
    <p:sldId id="271" r:id="rId21"/>
    <p:sldId id="272" r:id="rId22"/>
    <p:sldId id="273" r:id="rId23"/>
    <p:sldId id="330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31" r:id="rId33"/>
    <p:sldId id="290" r:id="rId34"/>
    <p:sldId id="304" r:id="rId35"/>
    <p:sldId id="305" r:id="rId36"/>
    <p:sldId id="306" r:id="rId37"/>
    <p:sldId id="332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33" r:id="rId50"/>
    <p:sldId id="334" r:id="rId51"/>
    <p:sldId id="335" r:id="rId52"/>
    <p:sldId id="319" r:id="rId53"/>
    <p:sldId id="336" r:id="rId54"/>
    <p:sldId id="320" r:id="rId55"/>
    <p:sldId id="321" r:id="rId56"/>
    <p:sldId id="322" r:id="rId57"/>
    <p:sldId id="292" r:id="rId58"/>
    <p:sldId id="338" r:id="rId59"/>
    <p:sldId id="337" r:id="rId60"/>
    <p:sldId id="323" r:id="rId61"/>
    <p:sldId id="324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CAF3-82DE-4148-91FC-66378C92975B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4790-DEBC-4D3C-AAC1-42000B9A5F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91264" cy="1162050"/>
          </a:xfrm>
          <a:ln>
            <a:noFill/>
          </a:ln>
        </p:spPr>
        <p:txBody>
          <a:bodyPr anchor="b"/>
          <a:lstStyle>
            <a:lvl1pPr algn="ctr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DAD280-9517-41E5-9C38-0FCEC38B7897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C32A79-E1CE-4543-8BF0-571710A223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rools.org/download/download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 aos Agentes Inteligentes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43608" y="2384884"/>
            <a:ext cx="7406640" cy="2088232"/>
          </a:xfrm>
        </p:spPr>
        <p:txBody>
          <a:bodyPr>
            <a:normAutofit/>
          </a:bodyPr>
          <a:lstStyle/>
          <a:p>
            <a:r>
              <a:rPr lang="pt-BR" dirty="0"/>
              <a:t>Ferramenta </a:t>
            </a:r>
            <a:r>
              <a:rPr lang="pt-BR" dirty="0" err="1"/>
              <a:t>Drools</a:t>
            </a:r>
            <a:endParaRPr lang="pt-BR" dirty="0"/>
          </a:p>
          <a:p>
            <a:endParaRPr lang="pt-BR" dirty="0"/>
          </a:p>
          <a:p>
            <a:r>
              <a:rPr lang="pt-BR" dirty="0"/>
              <a:t>https://www.drools.org/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77701" y="188640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Funcionamento de um sistema de regras de produção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3600" y="1556792"/>
            <a:ext cx="7884864" cy="4929187"/>
          </a:xfrm>
          <a:prstGeom prst="rect">
            <a:avLst/>
          </a:prstGeom>
          <a:ln/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As regras seriam a memória duradoura;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Os fatos seriam a memória de trabalho;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Ao usarmos as regras sobre os fatos, são derivados novos fatos;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O ciclo se repete até que não haja mais fatos a derivar;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Conflito: várias regras podem ser disparadas ao mesmo tempo;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000" b="1" dirty="0"/>
          </a:p>
          <a:p>
            <a:pPr lvl="1"/>
            <a:r>
              <a:rPr lang="pt-BR" altLang="pt-B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1777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b="1" dirty="0"/>
              <a:t>Sobre o </a:t>
            </a:r>
            <a:r>
              <a:rPr lang="pt-BR" b="1" dirty="0" err="1"/>
              <a:t>Drools</a:t>
            </a:r>
            <a:endParaRPr lang="pt-BR" b="1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198972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54038"/>
            <a:ext cx="8856662" cy="1262062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Sobre o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36179" y="1979613"/>
            <a:ext cx="7020197" cy="440171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Business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Platform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Módulos integrados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Desde 2001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Semântica em 2011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Jboss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Source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Plugin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Eclipse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http://www.jboss.org/drools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240088"/>
            <a:ext cx="27432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Sobre o Drools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3600" y="1556792"/>
            <a:ext cx="7884864" cy="4929187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 ferramentas para decisões complexas de negócio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Problemas dos métodos tradicionais: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If-else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(Código espaguete)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 pequena alteração precisa de recompilação 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redeploy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separa código de infraestrutura das regras de negócio</a:t>
            </a:r>
          </a:p>
          <a:p>
            <a:pPr marL="2133600" lvl="1" indent="-430213">
              <a:spcBef>
                <a:spcPct val="20000"/>
              </a:spcBef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que: requisitos de negócio</a:t>
            </a:r>
          </a:p>
          <a:p>
            <a:pPr marL="2133600" lvl="1" indent="-430213">
              <a:spcBef>
                <a:spcPct val="20000"/>
              </a:spcBef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Como: algoritmo</a:t>
            </a:r>
          </a:p>
        </p:txBody>
      </p:sp>
    </p:spTree>
    <p:extLst>
      <p:ext uri="{BB962C8B-B14F-4D97-AF65-F5344CB8AC3E}">
        <p14:creationId xmlns:p14="http://schemas.microsoft.com/office/powerpoint/2010/main" xmlns="" val="357599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Sobre o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4751387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Permite implementar a lógica de negócio de uma maneira mais declarativa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 o conhecimento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código de infraestrutura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Fornece diferentes ferramentas para cada tipo de lógica de negócio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Decisões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Processos de negócio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Sobre o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Vantagens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Fácil entendimento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Maior facilidade de manutenção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Desempenho razoável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Requisitos traduzidos em regras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Reutilização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Sobre o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4476750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Desvantagens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é a “bala de prata”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Requer uma curva de aprendizado</a:t>
            </a:r>
          </a:p>
          <a:p>
            <a:pPr marL="2590800" marR="0" lvl="2" indent="-430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Entender minimamente como funciona uma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regras (máquina de inferência)</a:t>
            </a:r>
          </a:p>
          <a:p>
            <a:pPr marL="2590800" marR="0" lvl="2" indent="-430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regras podem gerar recursão, que devem ser tratadas pelo desenvolvedor</a:t>
            </a:r>
          </a:p>
          <a:p>
            <a:pPr marL="2590800" marR="0" lvl="2" indent="-430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casos de conflitos o desenvolvedor tem que escolher qual tratamento usar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Consumo de memória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2308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54038"/>
            <a:ext cx="8856662" cy="1262062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Módulos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33963" y="1979613"/>
            <a:ext cx="4040187" cy="48228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regras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Linguagem para regras (DRL)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Tabelas de decisão (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Linguagem específica do domínio (DSL)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Integrado ao Java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263900"/>
            <a:ext cx="4040187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Módulos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113088"/>
            <a:ext cx="4040187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48228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Workflows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BPMN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Editor gráfico do fluxograma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Extensível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criar, executar e monitorar processos de negócio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33788" y="4140200"/>
            <a:ext cx="281305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695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pt-BR" sz="2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088" y="2189163"/>
            <a:ext cx="4614862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779912" y="422108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https://www.drools.org/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Módulos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314700"/>
            <a:ext cx="4040187" cy="129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4548187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Processamento de Eventos Complexos (CEP)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Eventos no tempo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sistemas de: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Detecção de fraudes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Aprovação de crédito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Módulos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321050"/>
            <a:ext cx="4040187" cy="127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48228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BRMS (não só regras)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Repositório centralizado do conhecimento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Aplicação Web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Versionamento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Foco nas regras de negócio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Módulos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335338"/>
            <a:ext cx="4040187" cy="124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18063" y="1988840"/>
            <a:ext cx="4325937" cy="4692650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Planejamento automático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Problemas com restrições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Problemas como: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Escalas de empregados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Horário escolar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Caixeiro viajante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b="1" dirty="0" err="1"/>
              <a:t>Drools</a:t>
            </a:r>
            <a:r>
              <a:rPr lang="pt-BR" b="1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4003555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54038"/>
            <a:ext cx="8856662" cy="1262062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3960812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de regra: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04900" y="2519362"/>
            <a:ext cx="7870825" cy="3069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03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package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bank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model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rule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"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basic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rule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"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</a:t>
            </a:r>
            <a:r>
              <a:rPr lang="pt-BR" sz="22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when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// </a:t>
            </a:r>
            <a:r>
              <a:rPr lang="pt-BR" sz="2200" i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condition</a:t>
            </a:r>
            <a:endParaRPr lang="pt-BR" sz="2200" i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balance &lt; 100 )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</a:t>
            </a:r>
            <a:r>
              <a:rPr lang="pt-BR" sz="22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then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sz="2200" i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// </a:t>
            </a:r>
            <a:r>
              <a:rPr lang="pt-BR" sz="2200" i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consequence</a:t>
            </a:r>
            <a:endParaRPr lang="pt-BR" sz="2200" i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System.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out.println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("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balance is 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less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than</a:t>
            </a:r>
            <a:r>
              <a:rPr lang="pt-B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100");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2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end</a:t>
            </a:r>
            <a:endParaRPr lang="pt-BR" sz="2200" b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7884293" cy="4329707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package funciona como um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namespace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Nomes de regras em um pacote têm que ser únicos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 o nome da regra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indica a condição (premissa)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LHS 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indica a consequência da regra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RHS 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// é usado para comentários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47254" y="554038"/>
            <a:ext cx="7813178" cy="786730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452437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Várias condições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Variáveis nas regras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Boolean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Enum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Comentários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16438" y="2035249"/>
            <a:ext cx="307181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balance == 200 )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name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== "John" 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99992" y="2708920"/>
            <a:ext cx="35718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: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: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9872" y="3501008"/>
            <a:ext cx="424815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name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matches "[A-Z][a-z]+" 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19872" y="3933056"/>
            <a:ext cx="4241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dateCreated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&gt; "01-Jan-2008" 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07904" y="4365104"/>
            <a:ext cx="35734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Transaction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isApproved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==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true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91880" y="4797152"/>
            <a:ext cx="45481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==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.SAVINGS 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35896" y="5445224"/>
            <a:ext cx="2955925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#Comentário de única linha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//Comentário de única linha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76256" y="5517232"/>
            <a:ext cx="1828800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/*Comentário de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várias linhas*/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16832"/>
            <a:ext cx="8280400" cy="4560887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Variáveis Globais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Funções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Condição da regra</a:t>
            </a:r>
          </a:p>
          <a:p>
            <a:pPr marL="1270000" indent="-573088">
              <a:spcBef>
                <a:spcPts val="120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120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120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120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21000" y="1917700"/>
            <a:ext cx="481965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>
                <a:solidFill>
                  <a:srgbClr val="000000"/>
                </a:solidFill>
                <a:ea typeface="DejaVu Sans" charset="0"/>
                <a:cs typeface="DejaVu Sans" charset="0"/>
              </a:rPr>
              <a:t>import com.mycompany.mypackage.MyClass;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>
                <a:solidFill>
                  <a:srgbClr val="000000"/>
                </a:solidFill>
                <a:ea typeface="DejaVu Sans" charset="0"/>
                <a:cs typeface="DejaVu Sans" charset="0"/>
              </a:rPr>
              <a:t>import com.mycompany.anotherPackage.*;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2996952"/>
            <a:ext cx="5006975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function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double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calculateSquare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double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value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) {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	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return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value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*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value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}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47864" y="4537670"/>
            <a:ext cx="4094163" cy="41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dirty="0" err="1">
                <a:solidFill>
                  <a:schemeClr val="tx2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chemeClr val="tx2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chemeClr val="tx2"/>
                </a:solidFill>
                <a:ea typeface="DejaVu Sans" charset="0"/>
                <a:cs typeface="DejaVu Sans" charset="0"/>
              </a:rPr>
              <a:t>name</a:t>
            </a:r>
            <a:r>
              <a:rPr lang="pt-BR" dirty="0">
                <a:solidFill>
                  <a:schemeClr val="tx2"/>
                </a:solidFill>
                <a:ea typeface="DejaVu Sans" charset="0"/>
                <a:cs typeface="DejaVu Sans" charset="0"/>
              </a:rPr>
              <a:t> == "John", age &lt; 26 )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47864" y="4897090"/>
            <a:ext cx="4213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dirty="0" err="1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name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 == "John" |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|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 age &lt; 26 )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19872" y="5257130"/>
            <a:ext cx="30432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 err="1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( age &lt; 26 |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|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ea typeface="DejaVu Sans" charset="0"/>
                <a:cs typeface="DejaVu Sans" charset="0"/>
              </a:rPr>
              <a:t> &gt; 70 )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47864" y="5617170"/>
            <a:ext cx="49164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not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==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.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.SAVINGS 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47864" y="6035253"/>
            <a:ext cx="51847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exists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==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.SAVINGS 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1916832"/>
            <a:ext cx="7992368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Trabalhando com coleções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memberOf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00" indent="-573088">
              <a:spcBef>
                <a:spcPts val="180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44008" y="3429000"/>
            <a:ext cx="4749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$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: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($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accounts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: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accounts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this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memberOf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$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accounts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(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this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memberOf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 $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.</a:t>
            </a:r>
            <a:r>
              <a:rPr lang="pt-BR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accounts</a:t>
            </a:r>
            <a:r>
              <a:rPr lang="pt-BR" dirty="0">
                <a:solidFill>
                  <a:srgbClr val="FF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44008" y="2420888"/>
            <a:ext cx="4646612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: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accounts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contains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accounts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not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contains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31840" y="4509120"/>
            <a:ext cx="3836987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: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 ) 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from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customer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accounts</a:t>
            </a:r>
            <a:endParaRPr lang="pt-B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4186237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todas as condições de uma regra são satisfeitas, a regra é ativada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 regra ativada é disparada, segundo a estratégia de resolução de conflito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execução das regras podem ativar outras regras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processo é repetido até que nenhuma regra seja ativada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b="1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60471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</a:t>
            </a: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Expert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4730750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comandos usados no consequente da regra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(objeto);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Objeto());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insertLogical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Objeto());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retract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(objeto);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drools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drools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getRule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().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getName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1270000" indent="-573088">
              <a:spcBef>
                <a:spcPts val="550"/>
              </a:spcBef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kcontext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getKnowledgeRuntime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().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598488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Drools Expert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979613"/>
            <a:ext cx="82804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atributos das regras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salience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(prioridade)</a:t>
            </a:r>
          </a:p>
          <a:p>
            <a:pPr marL="2590800" marR="0" lvl="2" indent="-430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Default é 0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no-loop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date-effective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date-expires</a:t>
            </a:r>
          </a:p>
          <a:p>
            <a:pPr marL="1727200" marR="0" lvl="1" indent="-5730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duration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64088" y="2700338"/>
            <a:ext cx="3360738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salience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100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salience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($</a:t>
            </a:r>
            <a:r>
              <a:rPr lang="pt-B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account</a:t>
            </a:r>
            <a:r>
              <a:rPr lang="pt-BR" dirty="0">
                <a:solidFill>
                  <a:srgbClr val="000000"/>
                </a:solidFill>
                <a:ea typeface="DejaVu Sans" charset="0"/>
                <a:cs typeface="DejaVu Sans" charset="0"/>
              </a:rPr>
              <a:t>.balance * 5)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3573016"/>
            <a:ext cx="939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</a:tabLst>
            </a:pPr>
            <a:r>
              <a:rPr lang="pt-BR">
                <a:solidFill>
                  <a:srgbClr val="000000"/>
                </a:solidFill>
                <a:ea typeface="DejaVu Sans" charset="0"/>
                <a:cs typeface="DejaVu Sans" charset="0"/>
              </a:rPr>
              <a:t>no-loop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66679" y="4005064"/>
            <a:ext cx="30337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000000"/>
                </a:solidFill>
                <a:ea typeface="DejaVu Sans" charset="0"/>
                <a:cs typeface="DejaVu Sans" charset="0"/>
              </a:rPr>
              <a:t>date-effective "01-Jan-2011"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66679" y="4532114"/>
            <a:ext cx="2922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000000"/>
                </a:solidFill>
                <a:ea typeface="DejaVu Sans" charset="0"/>
                <a:cs typeface="DejaVu Sans" charset="0"/>
              </a:rPr>
              <a:t>date-expires "01-Jan-2011"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76204" y="5071864"/>
            <a:ext cx="15732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t-BR">
                <a:solidFill>
                  <a:srgbClr val="000000"/>
                </a:solidFill>
                <a:ea typeface="DejaVu Sans" charset="0"/>
                <a:cs typeface="DejaVu Sans" charset="0"/>
              </a:rPr>
              <a:t>duration 3000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b="1" dirty="0"/>
              <a:t>Configuração do ambiente e trabalho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207838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Configuração do ambiente de trabalho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20725" y="151606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Pré-requisitos: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Eclipse JEE</a:t>
            </a: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Download do plug-in para Eclipse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Site: </a:t>
            </a:r>
            <a:r>
              <a:rPr lang="pt-BR" sz="2400" dirty="0">
                <a:hlinkClick r:id="rId2"/>
              </a:rPr>
              <a:t>http://www.drools.org/download/download.html</a:t>
            </a: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Download da versão </a:t>
            </a:r>
            <a:r>
              <a:rPr lang="pt-BR" sz="2000" dirty="0"/>
              <a:t>6.x: 6.5.0.Final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Descompacte a o .zip</a:t>
            </a: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Com o Eclipse aberto vá até help =&gt; </a:t>
            </a:r>
            <a:r>
              <a:rPr lang="pt-BR" sz="2400" dirty="0" err="1"/>
              <a:t>install</a:t>
            </a:r>
            <a:r>
              <a:rPr lang="pt-BR" sz="2400" dirty="0"/>
              <a:t> new software</a:t>
            </a:r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AE1C2F0-A91D-0448-BEEB-5DB09FAD9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817" y="3645024"/>
            <a:ext cx="6516216" cy="59866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Configuração do ambiente de trabalho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Clique no botão </a:t>
            </a:r>
            <a:r>
              <a:rPr lang="pt-BR" sz="2400" b="1" dirty="0" err="1"/>
              <a:t>add</a:t>
            </a:r>
            <a:endParaRPr lang="pt-BR" sz="2400" b="1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Em </a:t>
            </a:r>
            <a:r>
              <a:rPr lang="pt-BR" sz="2400" b="1" dirty="0" err="1"/>
              <a:t>Name</a:t>
            </a:r>
            <a:r>
              <a:rPr lang="pt-BR" sz="2400" dirty="0"/>
              <a:t> coloque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drools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local” e click em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Navegue até a pasta descompactada</a:t>
            </a:r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pasta </a:t>
            </a:r>
            <a:r>
              <a:rPr lang="pt-BR" sz="2400" b="1" dirty="0" err="1"/>
              <a:t>binaries</a:t>
            </a:r>
            <a:r>
              <a:rPr lang="pt-BR" sz="2400" b="1" dirty="0"/>
              <a:t> </a:t>
            </a:r>
            <a:r>
              <a:rPr lang="pt-BR" sz="2400" dirty="0"/>
              <a:t>selecione a pasta </a:t>
            </a:r>
            <a:r>
              <a:rPr lang="pt-BR" sz="2400" b="1" dirty="0" err="1"/>
              <a:t>org.drools.updatesite</a:t>
            </a:r>
            <a:endParaRPr lang="pt-BR" sz="2400" b="1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Clique em </a:t>
            </a:r>
            <a:r>
              <a:rPr lang="pt-BR" sz="2400" b="1" dirty="0" err="1"/>
              <a:t>Add</a:t>
            </a:r>
            <a:endParaRPr lang="pt-BR" sz="2400" b="1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639338A-BE26-DC40-AE81-24ABA3942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1988840"/>
            <a:ext cx="4615073" cy="16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028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Configuração do ambiente de trabalho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Conclua o processo de instalação</a:t>
            </a:r>
            <a:endParaRPr lang="pt-BR" sz="2400" b="1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085D892-2E18-CF4A-B922-1751731F7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861" y="1883104"/>
            <a:ext cx="6228184" cy="45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749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Configuração do ambiente de trabalho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Após a instalação o ícone do </a:t>
            </a:r>
            <a:r>
              <a:rPr lang="pt-BR" sz="2400" dirty="0" err="1"/>
              <a:t>drools</a:t>
            </a:r>
            <a:r>
              <a:rPr lang="pt-BR" sz="2400" dirty="0"/>
              <a:t> irá aparecer no Eclipse</a:t>
            </a:r>
          </a:p>
          <a:p>
            <a:pPr marL="107950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B5165A0-6F94-5741-92EF-D614DE8EF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436" y="1981422"/>
            <a:ext cx="3311128" cy="3992831"/>
          </a:xfrm>
          <a:prstGeom prst="rect">
            <a:avLst/>
          </a:prstGeom>
        </p:spPr>
      </p:pic>
      <p:sp>
        <p:nvSpPr>
          <p:cNvPr id="7" name="Seta para a Direita 6">
            <a:extLst>
              <a:ext uri="{FF2B5EF4-FFF2-40B4-BE49-F238E27FC236}">
                <a16:creationId xmlns:a16="http://schemas.microsoft.com/office/drawing/2014/main" xmlns="" id="{4A6D78F4-E90A-5746-AA38-998B5818F98C}"/>
              </a:ext>
            </a:extLst>
          </p:cNvPr>
          <p:cNvSpPr/>
          <p:nvPr/>
        </p:nvSpPr>
        <p:spPr>
          <a:xfrm>
            <a:off x="2372931" y="2564904"/>
            <a:ext cx="648072" cy="188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9441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391185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Primeiro Projeto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No Eclipse vá até File =&gt; New =&gt; </a:t>
            </a:r>
            <a:r>
              <a:rPr lang="pt-BR" sz="2400" dirty="0" err="1"/>
              <a:t>Drools</a:t>
            </a:r>
            <a:r>
              <a:rPr lang="pt-BR" sz="2400" dirty="0"/>
              <a:t> Project;</a:t>
            </a:r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Na tela abaixo escolha a segunda opção e depois </a:t>
            </a:r>
            <a:r>
              <a:rPr lang="pt-BR" sz="2400" b="1" dirty="0"/>
              <a:t>Next</a:t>
            </a:r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871C396-BAB9-6440-9351-1D3D63122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355967"/>
            <a:ext cx="4178796" cy="40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782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Primeiro Projeto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Na tela abaixo acrescente o nome do projeto e em seguida clique em </a:t>
            </a:r>
            <a:r>
              <a:rPr lang="pt-BR" sz="2400" b="1" dirty="0" err="1"/>
              <a:t>Manage</a:t>
            </a:r>
            <a:r>
              <a:rPr lang="pt-BR" sz="2400" b="1" dirty="0"/>
              <a:t> </a:t>
            </a:r>
            <a:r>
              <a:rPr lang="pt-BR" sz="2400" b="1" dirty="0" err="1"/>
              <a:t>Runtime</a:t>
            </a:r>
            <a:r>
              <a:rPr lang="pt-BR" sz="2400" b="1" dirty="0"/>
              <a:t> </a:t>
            </a:r>
            <a:r>
              <a:rPr lang="pt-BR" sz="2400" b="1" dirty="0" err="1"/>
              <a:t>definitions</a:t>
            </a:r>
            <a:r>
              <a:rPr lang="pt-BR" sz="2400" b="1" dirty="0"/>
              <a:t>...</a:t>
            </a:r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5FD8694-790C-EA45-BFB9-CCEF9D0AE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76872"/>
            <a:ext cx="4519786" cy="44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6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77701" y="188640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Componentes de um motor de inferência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3600" y="1556792"/>
            <a:ext cx="7884864" cy="4929187"/>
          </a:xfrm>
          <a:prstGeom prst="rect">
            <a:avLst/>
          </a:prstGeo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cs typeface="Times New Roman" panose="02020603050405020304" pitchFamily="18" charset="0"/>
              </a:rPr>
              <a:t>Um </a:t>
            </a:r>
            <a:r>
              <a:rPr lang="pt-BR" altLang="pt-BR" sz="2800" i="1" dirty="0">
                <a:cs typeface="Times New Roman" panose="02020603050405020304" pitchFamily="18" charset="0"/>
              </a:rPr>
              <a:t>formalismo</a:t>
            </a:r>
            <a:r>
              <a:rPr lang="pt-BR" altLang="pt-BR" sz="2800" dirty="0">
                <a:cs typeface="Times New Roman" panose="02020603050405020304" pitchFamily="18" charset="0"/>
              </a:rPr>
              <a:t> lógico de Representação de Conhecimento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altLang="pt-BR" sz="2000" i="1" dirty="0" err="1">
                <a:cs typeface="Times New Roman" panose="02020603050405020304" pitchFamily="18" charset="0"/>
              </a:rPr>
              <a:t>Ex</a:t>
            </a:r>
            <a:r>
              <a:rPr lang="pt-BR" altLang="pt-BR" sz="2000" i="1" dirty="0">
                <a:cs typeface="Times New Roman" panose="02020603050405020304" pitchFamily="18" charset="0"/>
              </a:rPr>
              <a:t>: Lógica de Descrição, Frames, regras, etc.</a:t>
            </a:r>
            <a:endParaRPr lang="pt-BR" altLang="pt-BR" sz="2800" dirty="0">
              <a:cs typeface="Times New Roman" panose="02020603050405020304" pitchFamily="18" charset="0"/>
            </a:endParaRP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Um método ou estratégia de resolução ou mecanismo de inferência</a:t>
            </a:r>
            <a:endParaRPr kumimoji="0" lang="pt-BR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Primeiro Projeto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Nesta tela será necessário definir o </a:t>
            </a:r>
            <a:r>
              <a:rPr lang="pt-BR" sz="2400" dirty="0" err="1"/>
              <a:t>Runtime</a:t>
            </a:r>
            <a:r>
              <a:rPr lang="pt-BR" sz="2400" dirty="0"/>
              <a:t> do nosso projeto. Para isso vá até </a:t>
            </a:r>
            <a:r>
              <a:rPr lang="pt-BR" sz="2400" b="1" dirty="0" err="1"/>
              <a:t>add</a:t>
            </a:r>
            <a:r>
              <a:rPr lang="pt-BR" sz="2400" b="1" dirty="0"/>
              <a:t>..</a:t>
            </a: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D484ACC-7E7F-B640-B252-1526B0AFF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433616"/>
            <a:ext cx="4633611" cy="39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739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Primeiro Projeto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Vá até o botão </a:t>
            </a:r>
            <a:r>
              <a:rPr lang="pt-BR" sz="2400" b="1" dirty="0"/>
              <a:t>Browser..., </a:t>
            </a:r>
            <a:r>
              <a:rPr lang="pt-BR" sz="2400" dirty="0"/>
              <a:t>navegue nos diretórios até a pasta descompactada do </a:t>
            </a:r>
            <a:r>
              <a:rPr lang="pt-BR" sz="2400" dirty="0" err="1"/>
              <a:t>Drools</a:t>
            </a:r>
            <a:r>
              <a:rPr lang="pt-BR" sz="2400" dirty="0"/>
              <a:t> e selecione </a:t>
            </a:r>
            <a:r>
              <a:rPr lang="pt-BR" sz="2400" b="1" dirty="0" err="1"/>
              <a:t>binaries</a:t>
            </a:r>
            <a:r>
              <a:rPr lang="pt-BR" sz="2400" dirty="0"/>
              <a:t>. </a:t>
            </a:r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Obs.: Não precisa adicionar o nome ele já irá acrescentar a versão do </a:t>
            </a:r>
            <a:r>
              <a:rPr lang="pt-BR" sz="2400" dirty="0" err="1"/>
              <a:t>Drools</a:t>
            </a:r>
            <a:r>
              <a:rPr lang="pt-BR" sz="2400" dirty="0"/>
              <a:t> assim que a pasta </a:t>
            </a:r>
            <a:r>
              <a:rPr lang="pt-BR" sz="2400" b="1" dirty="0" err="1"/>
              <a:t>binaries</a:t>
            </a:r>
            <a:r>
              <a:rPr lang="pt-BR" sz="2400" dirty="0"/>
              <a:t> for selecionada.</a:t>
            </a: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18C6D4E-8483-8340-9E48-665A4A42A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110" y="3429000"/>
            <a:ext cx="633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744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Primeiro Projeto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Com o </a:t>
            </a:r>
            <a:r>
              <a:rPr lang="pt-BR" sz="2400" dirty="0" err="1"/>
              <a:t>runtime</a:t>
            </a:r>
            <a:r>
              <a:rPr lang="pt-BR" sz="2400" dirty="0"/>
              <a:t> definido clique em </a:t>
            </a:r>
            <a:r>
              <a:rPr lang="pt-BR" sz="2400" b="1" dirty="0" err="1"/>
              <a:t>Finish</a:t>
            </a: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99E458F-027D-7D43-A3DD-02DF1840B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844824"/>
            <a:ext cx="4936976" cy="47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913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Primeiro Projeto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dirty="0"/>
              <a:t>Com o criado você terá a seguinte estrutura:</a:t>
            </a:r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374B121-9812-0744-A6F5-A7EB16FE7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0" y="2068155"/>
            <a:ext cx="4318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544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2021138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7C8D2B1-7ADC-414B-99EE-FBA3765EAB1A}"/>
              </a:ext>
            </a:extLst>
          </p:cNvPr>
          <p:cNvSpPr txBox="1"/>
          <p:nvPr/>
        </p:nvSpPr>
        <p:spPr>
          <a:xfrm>
            <a:off x="1331640" y="1383203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Desafio: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Verificar se temperatura </a:t>
            </a:r>
            <a:r>
              <a:rPr lang="pt-BR" dirty="0" err="1"/>
              <a:t>t</a:t>
            </a:r>
            <a:r>
              <a:rPr lang="pt-BR" dirty="0"/>
              <a:t> é 18 &lt;  </a:t>
            </a:r>
            <a:r>
              <a:rPr lang="pt-BR" dirty="0" err="1"/>
              <a:t>t</a:t>
            </a:r>
            <a:r>
              <a:rPr lang="pt-BR" dirty="0"/>
              <a:t>  &gt; 21;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Atualizar o estado da temperatura para cada iteração;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Com base na temperatura definir o estado do clima – Frio ou Quente;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De acordo com o Clima Ligar ou Desligar o ar-condicionado de “Frederico”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Obs.: Utilizar o conteúdo da MT para os Passos 2 e 3</a:t>
            </a:r>
          </a:p>
          <a:p>
            <a:pPr lvl="1"/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Fatos iniciais: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 err="1"/>
              <a:t>t</a:t>
            </a:r>
            <a:r>
              <a:rPr lang="pt-BR" dirty="0"/>
              <a:t> = 18;  casa = Frederico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Casamento de padrão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clima = frio; casa de = Frederico;  ar-condicionado=desligado</a:t>
            </a:r>
          </a:p>
        </p:txBody>
      </p:sp>
    </p:spTree>
    <p:extLst>
      <p:ext uri="{BB962C8B-B14F-4D97-AF65-F5344CB8AC3E}">
        <p14:creationId xmlns:p14="http://schemas.microsoft.com/office/powerpoint/2010/main" xmlns="" val="2166282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04BE687-0256-5147-9064-0BF81D8A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0552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3697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150E8AD-9A5B-264F-A4A1-A308265F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1306"/>
            <a:ext cx="4928964" cy="48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3049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0719C73-24C9-F144-8673-C27B044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54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872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8A27A40-BEE6-BF48-95F2-07F41FD3C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24744"/>
            <a:ext cx="6609739" cy="54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8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77701" y="188640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Regras de Produção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3600" y="1556792"/>
            <a:ext cx="7884864" cy="4929187"/>
          </a:xfrm>
          <a:prstGeom prst="rect">
            <a:avLst/>
          </a:prstGeo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/>
              <a:t>Representam conhecimento com pares </a:t>
            </a:r>
            <a:r>
              <a:rPr lang="pt-BR" altLang="pt-BR" sz="2800" i="1" dirty="0"/>
              <a:t>condição-ação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pt-BR" sz="2000" b="1" dirty="0"/>
              <a:t>Se</a:t>
            </a:r>
            <a:r>
              <a:rPr lang="pt-BR" altLang="pt-BR" sz="2000" dirty="0"/>
              <a:t> </a:t>
            </a:r>
            <a:r>
              <a:rPr lang="pt-BR" altLang="pt-BR" sz="2000" i="1" dirty="0"/>
              <a:t>condição</a:t>
            </a:r>
            <a:r>
              <a:rPr lang="pt-BR" altLang="pt-BR" sz="2000" dirty="0"/>
              <a:t> (ou </a:t>
            </a:r>
            <a:r>
              <a:rPr lang="pt-BR" altLang="pt-BR" sz="2000" i="1" dirty="0"/>
              <a:t>premissa</a:t>
            </a:r>
            <a:r>
              <a:rPr lang="pt-BR" altLang="pt-BR" sz="2000" dirty="0"/>
              <a:t> ou </a:t>
            </a:r>
            <a:r>
              <a:rPr lang="pt-BR" altLang="pt-BR" sz="2000" i="1" dirty="0"/>
              <a:t>antecedente</a:t>
            </a:r>
            <a:r>
              <a:rPr lang="pt-BR" altLang="pt-BR" sz="2000" dirty="0"/>
              <a:t>) ocorre </a:t>
            </a:r>
          </a:p>
          <a:p>
            <a:pPr lvl="1">
              <a:buFont typeface="Wingdings" pitchFamily="2" charset="2"/>
              <a:buNone/>
            </a:pPr>
            <a:r>
              <a:rPr lang="pt-BR" altLang="pt-BR" sz="2000" b="1" dirty="0"/>
              <a:t>    então</a:t>
            </a:r>
            <a:r>
              <a:rPr lang="pt-BR" altLang="pt-BR" sz="2000" dirty="0"/>
              <a:t> </a:t>
            </a:r>
            <a:r>
              <a:rPr lang="pt-BR" altLang="pt-BR" sz="2000" i="1" dirty="0"/>
              <a:t>ação</a:t>
            </a:r>
            <a:r>
              <a:rPr lang="pt-BR" altLang="pt-BR" sz="2000" dirty="0"/>
              <a:t> (</a:t>
            </a:r>
            <a:r>
              <a:rPr lang="pt-BR" altLang="pt-BR" sz="2000" i="1" dirty="0"/>
              <a:t>resultado</a:t>
            </a:r>
            <a:r>
              <a:rPr lang="pt-BR" altLang="pt-BR" sz="2000" dirty="0"/>
              <a:t>, </a:t>
            </a:r>
            <a:r>
              <a:rPr lang="pt-BR" altLang="pt-BR" sz="2000" i="1" dirty="0"/>
              <a:t>conclusão</a:t>
            </a:r>
            <a:r>
              <a:rPr lang="pt-BR" altLang="pt-BR" sz="2000" dirty="0"/>
              <a:t> ou </a:t>
            </a:r>
            <a:r>
              <a:rPr lang="pt-BR" altLang="pt-BR" sz="2000" i="1" dirty="0"/>
              <a:t>consequente</a:t>
            </a:r>
            <a:r>
              <a:rPr lang="pt-BR" altLang="pt-BR" sz="2000" dirty="0"/>
              <a:t>) deverá ocorrer.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/>
              <a:t>Regras de produção </a:t>
            </a:r>
            <a:r>
              <a:rPr lang="pt-BR" altLang="pt-BR" sz="2800" i="1" dirty="0"/>
              <a:t>produzem</a:t>
            </a:r>
            <a:r>
              <a:rPr lang="pt-BR" altLang="pt-BR" sz="2800" dirty="0"/>
              <a:t> novos fatos a partir dos fatos e regras da BC.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altLang="pt-BR" sz="2000" dirty="0"/>
              <a:t>Esses novos fatos passam a fazer parte da BC</a:t>
            </a:r>
          </a:p>
          <a:p>
            <a:pPr lvl="1"/>
            <a:r>
              <a:rPr lang="pt-BR" altLang="pt-B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47729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150B0B1-4032-D448-A6B6-06D16612D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03021"/>
            <a:ext cx="7061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957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45F48FA-C2E9-A84D-ACAB-92DF45961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00" y="1383203"/>
            <a:ext cx="7812360" cy="47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867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3905C4E-17E5-D94D-BF11-86A2ADCAD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550" y="1196752"/>
            <a:ext cx="4923746" cy="54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407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0828048-F8EE-6B4A-A294-E2EBDC128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96752"/>
            <a:ext cx="6723434" cy="54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5907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2622" y="437808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35785BD0-7BDB-CB42-9C7B-D5B509B97A2F}"/>
              </a:ext>
            </a:extLst>
          </p:cNvPr>
          <p:cNvSpPr txBox="1">
            <a:spLocks/>
          </p:cNvSpPr>
          <p:nvPr/>
        </p:nvSpPr>
        <p:spPr>
          <a:xfrm>
            <a:off x="446187" y="1844824"/>
            <a:ext cx="8229600" cy="2994025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Tx/>
              <a:buNone/>
            </a:pPr>
            <a:r>
              <a:rPr lang="pt-BR" altLang="pt-BR" dirty="0"/>
              <a:t>  Para verificar o comportamento, vamos inserir na </a:t>
            </a:r>
            <a:r>
              <a:rPr lang="pt-BR" altLang="pt-BR" b="1" i="1" dirty="0"/>
              <a:t>BT</a:t>
            </a:r>
            <a:r>
              <a:rPr lang="pt-BR" altLang="pt-BR" dirty="0"/>
              <a:t> do </a:t>
            </a:r>
            <a:r>
              <a:rPr lang="pt-BR" altLang="pt-BR" dirty="0" err="1"/>
              <a:t>Drools</a:t>
            </a:r>
            <a:r>
              <a:rPr lang="pt-BR" altLang="pt-BR" dirty="0"/>
              <a:t> as instâncias do objeto </a:t>
            </a:r>
            <a:r>
              <a:rPr lang="pt-BR" altLang="pt-BR" b="1" i="1" dirty="0"/>
              <a:t>Casa</a:t>
            </a:r>
            <a:r>
              <a:rPr lang="pt-BR" altLang="pt-BR" dirty="0"/>
              <a:t> (uma instância de cada cliente) e a cada alteração de temperatura, vamos atualizar a temperatura da instância da classe </a:t>
            </a:r>
            <a:r>
              <a:rPr lang="pt-BR" altLang="pt-BR" b="1" i="1" dirty="0"/>
              <a:t>Natureza</a:t>
            </a:r>
            <a:r>
              <a:rPr lang="pt-BR" altLang="pt-BR" dirty="0"/>
              <a:t> e também atualizar esta instância na </a:t>
            </a:r>
            <a:r>
              <a:rPr lang="pt-BR" altLang="pt-BR" b="1" i="1" dirty="0"/>
              <a:t>BT</a:t>
            </a:r>
            <a:r>
              <a:rPr lang="pt-BR" alt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7321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43669" y="116632"/>
            <a:ext cx="8856662" cy="1065213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 prático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383203"/>
            <a:ext cx="8280400" cy="4591050"/>
          </a:xfrm>
          <a:prstGeom prst="rect">
            <a:avLst/>
          </a:prstGeom>
          <a:ln/>
        </p:spPr>
        <p:txBody>
          <a:bodyPr tIns="15876"/>
          <a:lstStyle/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565150" lvl="1">
              <a:spcBef>
                <a:spcPts val="600"/>
              </a:spcBef>
              <a:buClr>
                <a:schemeClr val="accent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b="1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2400" dirty="0"/>
          </a:p>
          <a:p>
            <a:pPr marL="908050" lvl="1" indent="-342900">
              <a:spcBef>
                <a:spcPts val="600"/>
              </a:spcBef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74EC4AE-A8E3-2248-B568-1700BBAA9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64" y="1036831"/>
            <a:ext cx="8100392" cy="52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43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1425066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17178" y="0"/>
            <a:ext cx="7957194" cy="923947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Exercício</a:t>
            </a:r>
          </a:p>
        </p:txBody>
      </p:sp>
      <p:sp>
        <p:nvSpPr>
          <p:cNvPr id="5" name="Rectangle 102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BDFE317B-4397-0544-8BA5-F7408251D56F}"/>
              </a:ext>
            </a:extLst>
          </p:cNvPr>
          <p:cNvSpPr txBox="1">
            <a:spLocks noChangeArrowheads="1"/>
          </p:cNvSpPr>
          <p:nvPr/>
        </p:nvSpPr>
        <p:spPr>
          <a:xfrm>
            <a:off x="218008" y="1028700"/>
            <a:ext cx="859155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dirty="0"/>
              <a:t>Verifique o tipo do veículo de acordo com as seguintes variáveis: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dirty="0"/>
              <a:t>Num-rodas, motor, num-portas, tamanho</a:t>
            </a:r>
          </a:p>
          <a:p>
            <a:pPr marL="402336" lvl="1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pt-BR" altLang="pt-BR" sz="2000" b="1" dirty="0"/>
              <a:t>Classe dos veículos</a:t>
            </a:r>
            <a:r>
              <a:rPr lang="pt-BR" altLang="pt-BR" sz="2000" dirty="0"/>
              <a:t>:</a:t>
            </a:r>
          </a:p>
          <a:p>
            <a:pPr marL="402336" lvl="1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pt-BR" altLang="pt-BR" sz="2000" dirty="0"/>
              <a:t>	Tipo ciclo: Bicicleta, Triciclo, Motocicleta</a:t>
            </a:r>
          </a:p>
          <a:p>
            <a:pPr marL="402336" lvl="1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pt-BR" altLang="pt-BR" sz="2000" dirty="0"/>
              <a:t>	Tipo automóvel: Carro </a:t>
            </a:r>
            <a:r>
              <a:rPr lang="pt-BR" altLang="pt-BR" sz="2000" dirty="0" err="1"/>
              <a:t>sport</a:t>
            </a:r>
            <a:r>
              <a:rPr lang="pt-BR" altLang="pt-BR" sz="2000" dirty="0"/>
              <a:t>,  Sedan, Minivan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17178" y="0"/>
            <a:ext cx="7957194" cy="923947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Exercício</a:t>
            </a:r>
          </a:p>
        </p:txBody>
      </p:sp>
      <p:sp>
        <p:nvSpPr>
          <p:cNvPr id="5" name="Rectangle 102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BDFE317B-4397-0544-8BA5-F7408251D56F}"/>
              </a:ext>
            </a:extLst>
          </p:cNvPr>
          <p:cNvSpPr txBox="1">
            <a:spLocks noChangeArrowheads="1"/>
          </p:cNvSpPr>
          <p:nvPr/>
        </p:nvSpPr>
        <p:spPr>
          <a:xfrm>
            <a:off x="235272" y="892743"/>
            <a:ext cx="859155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BR" altLang="pt-BR" sz="2400" dirty="0"/>
          </a:p>
          <a:p>
            <a:r>
              <a:rPr lang="pt-BR" altLang="pt-BR" sz="2400" dirty="0"/>
              <a:t>Carregar a BR de veículos na MI e atribuir valores iniciais para algumas variáveis, guardando esses fatos na MT.</a:t>
            </a:r>
          </a:p>
          <a:p>
            <a:pPr lvl="1"/>
            <a:r>
              <a:rPr lang="pt-BR" altLang="pt-BR" sz="2200" dirty="0">
                <a:solidFill>
                  <a:srgbClr val="800080"/>
                </a:solidFill>
              </a:rPr>
              <a:t>Fatos iniciais:</a:t>
            </a:r>
            <a:r>
              <a:rPr lang="pt-BR" altLang="pt-BR" sz="2200" dirty="0"/>
              <a:t> num-rodas=4, motor=sim, num-portas=3, tamanho=médio</a:t>
            </a:r>
          </a:p>
          <a:p>
            <a:r>
              <a:rPr lang="pt-BR" altLang="pt-BR" sz="2600" dirty="0"/>
              <a:t>Fase de “casamento”</a:t>
            </a:r>
          </a:p>
          <a:p>
            <a:pPr lvl="1"/>
            <a:r>
              <a:rPr lang="pt-BR" altLang="pt-BR" sz="2200" dirty="0"/>
              <a:t>Conjunto de conflito da primeira rodada de inferência resulta em apenas uma regra</a:t>
            </a:r>
          </a:p>
          <a:p>
            <a:pPr lvl="1">
              <a:buNone/>
            </a:pPr>
            <a:r>
              <a:rPr lang="pt-BR" altLang="pt-BR" sz="2200" dirty="0"/>
              <a:t>     </a:t>
            </a:r>
            <a:r>
              <a:rPr lang="pt-BR" altLang="pt-BR" sz="2200" b="1" dirty="0"/>
              <a:t>Automóvel:</a:t>
            </a:r>
            <a:r>
              <a:rPr lang="pt-BR" altLang="pt-BR" sz="2200" dirty="0"/>
              <a:t> Se num-rodas=4</a:t>
            </a:r>
          </a:p>
          <a:p>
            <a:pPr lvl="1">
              <a:buNone/>
            </a:pPr>
            <a:r>
              <a:rPr lang="pt-BR" altLang="pt-BR" sz="2200" dirty="0"/>
              <a:t>			         E motor=sim</a:t>
            </a:r>
          </a:p>
          <a:p>
            <a:pPr lvl="1">
              <a:buNone/>
            </a:pPr>
            <a:r>
              <a:rPr lang="pt-BR" altLang="pt-BR" sz="2200" dirty="0"/>
              <a:t>			         Então </a:t>
            </a:r>
            <a:r>
              <a:rPr lang="pt-BR" altLang="pt-BR" sz="2200" dirty="0" err="1"/>
              <a:t>veículoTipo</a:t>
            </a:r>
            <a:r>
              <a:rPr lang="pt-BR" altLang="pt-BR" sz="2200" dirty="0"/>
              <a:t>=automóvel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9482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200797"/>
            <a:ext cx="7957194" cy="923947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Exercício</a:t>
            </a:r>
          </a:p>
        </p:txBody>
      </p:sp>
      <p:sp>
        <p:nvSpPr>
          <p:cNvPr id="5" name="Rectangle 102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BDFE317B-4397-0544-8BA5-F7408251D56F}"/>
              </a:ext>
            </a:extLst>
          </p:cNvPr>
          <p:cNvSpPr txBox="1">
            <a:spLocks noChangeArrowheads="1"/>
          </p:cNvSpPr>
          <p:nvPr/>
        </p:nvSpPr>
        <p:spPr>
          <a:xfrm>
            <a:off x="523206" y="1145084"/>
            <a:ext cx="859155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dirty="0"/>
              <a:t>Conjuntos de regras para implementação no </a:t>
            </a:r>
            <a:r>
              <a:rPr lang="pt-BR" altLang="pt-BR" sz="2400" dirty="0" err="1"/>
              <a:t>Drools</a:t>
            </a:r>
            <a:r>
              <a:rPr lang="pt-BR" altLang="pt-BR" sz="2400" dirty="0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dirty="0"/>
              <a:t>Bicicleta: Se </a:t>
            </a:r>
            <a:r>
              <a:rPr lang="pt-BR" altLang="pt-BR" sz="2400" b="1" dirty="0" err="1"/>
              <a:t>veículoTipo</a:t>
            </a:r>
            <a:r>
              <a:rPr lang="pt-BR" altLang="pt-BR" sz="2400" b="1" dirty="0"/>
              <a:t>=ciclo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b="1" dirty="0"/>
              <a:t>			 </a:t>
            </a:r>
            <a:r>
              <a:rPr lang="pt-BR" altLang="pt-BR" sz="2400" dirty="0"/>
              <a:t>E </a:t>
            </a:r>
            <a:r>
              <a:rPr lang="pt-BR" altLang="pt-BR" sz="2400" b="1" dirty="0"/>
              <a:t>num-rodas=2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dirty="0"/>
              <a:t>			 E </a:t>
            </a:r>
            <a:r>
              <a:rPr lang="pt-BR" altLang="pt-BR" sz="2400" b="1" dirty="0"/>
              <a:t>motor=não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dirty="0"/>
              <a:t>			 Então</a:t>
            </a:r>
            <a:r>
              <a:rPr lang="pt-BR" altLang="pt-BR" sz="2400" b="1" dirty="0"/>
              <a:t> veículo=</a:t>
            </a:r>
            <a:r>
              <a:rPr lang="pt-BR" altLang="pt-BR" sz="2400" b="1" i="1" dirty="0"/>
              <a:t>Bicicleta</a:t>
            </a:r>
            <a:endParaRPr lang="pt-BR" altLang="pt-BR" sz="24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dirty="0"/>
              <a:t>Triciclo:  Se </a:t>
            </a:r>
            <a:r>
              <a:rPr lang="pt-BR" altLang="pt-BR" sz="2400" b="1" dirty="0" err="1"/>
              <a:t>veículoTipo</a:t>
            </a:r>
            <a:r>
              <a:rPr lang="pt-BR" altLang="pt-BR" sz="2400" b="1" dirty="0"/>
              <a:t>=ciclo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b="1" dirty="0"/>
              <a:t>			 </a:t>
            </a:r>
            <a:r>
              <a:rPr lang="pt-BR" altLang="pt-BR" sz="2400" dirty="0"/>
              <a:t>E </a:t>
            </a:r>
            <a:r>
              <a:rPr lang="pt-BR" altLang="pt-BR" sz="2400" b="1" dirty="0"/>
              <a:t>num-rodas=3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dirty="0"/>
              <a:t>			 E </a:t>
            </a:r>
            <a:r>
              <a:rPr lang="pt-BR" altLang="pt-BR" sz="2400" b="1" dirty="0"/>
              <a:t>motor=não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dirty="0"/>
              <a:t>			 Então</a:t>
            </a:r>
            <a:r>
              <a:rPr lang="pt-BR" altLang="pt-BR" sz="2400" b="1" dirty="0"/>
              <a:t> veículo=</a:t>
            </a:r>
            <a:r>
              <a:rPr lang="pt-BR" altLang="pt-BR" sz="2400" b="1" i="1" dirty="0"/>
              <a:t>Triciclo</a:t>
            </a:r>
            <a:endParaRPr lang="pt-BR" altLang="pt-BR" sz="24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dirty="0"/>
              <a:t>Motocicleta: Se </a:t>
            </a:r>
            <a:r>
              <a:rPr lang="pt-BR" altLang="pt-BR" sz="2400" b="1" dirty="0" err="1"/>
              <a:t>veículoTipo</a:t>
            </a:r>
            <a:r>
              <a:rPr lang="pt-BR" altLang="pt-BR" sz="2400" b="1" dirty="0"/>
              <a:t>=ciclo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b="1" dirty="0"/>
              <a:t>			       </a:t>
            </a:r>
            <a:r>
              <a:rPr lang="pt-BR" altLang="pt-BR" sz="2400" dirty="0"/>
              <a:t>E </a:t>
            </a:r>
            <a:r>
              <a:rPr lang="pt-BR" altLang="pt-BR" sz="2400" b="1" dirty="0"/>
              <a:t>num-rodas=2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dirty="0"/>
              <a:t>			       E </a:t>
            </a:r>
            <a:r>
              <a:rPr lang="pt-BR" altLang="pt-BR" sz="2400" b="1" dirty="0"/>
              <a:t>motor=sim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2400" dirty="0"/>
              <a:t>			       Então</a:t>
            </a:r>
            <a:r>
              <a:rPr lang="pt-BR" altLang="pt-BR" sz="2400" b="1" dirty="0"/>
              <a:t> veículo=</a:t>
            </a:r>
            <a:r>
              <a:rPr lang="pt-BR" altLang="pt-BR" sz="2400" b="1" i="1" dirty="0"/>
              <a:t>Motocicleta</a:t>
            </a:r>
            <a:endParaRPr lang="pt-BR" altLang="pt-BR" sz="2400" b="1" dirty="0"/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72381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77701" y="188640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Sistemas de produção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3600" y="1556792"/>
            <a:ext cx="7884864" cy="4929187"/>
          </a:xfrm>
          <a:prstGeom prst="rect">
            <a:avLst/>
          </a:prstGeo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/>
              <a:t>Fatos</a:t>
            </a:r>
            <a:r>
              <a:rPr lang="en-US" altLang="pt-BR" sz="2800" dirty="0"/>
              <a:t>: </a:t>
            </a:r>
            <a:r>
              <a:rPr lang="en-US" altLang="pt-BR" sz="2800" dirty="0">
                <a:latin typeface="Courier New" panose="02070309020205020404" pitchFamily="49" charset="0"/>
              </a:rPr>
              <a:t>x</a:t>
            </a:r>
            <a:r>
              <a:rPr lang="en-US" altLang="pt-BR" sz="2800" dirty="0"/>
              <a:t>,</a:t>
            </a:r>
            <a:r>
              <a:rPr lang="en-US" altLang="pt-BR" sz="2800" dirty="0">
                <a:latin typeface="Courier New" panose="02070309020205020404" pitchFamily="49" charset="0"/>
              </a:rPr>
              <a:t> y</a:t>
            </a:r>
            <a:endParaRPr lang="en-US" alt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/>
              <a:t>Regras</a:t>
            </a:r>
            <a:r>
              <a:rPr lang="en-US" altLang="pt-BR" sz="2800" dirty="0"/>
              <a:t>:</a:t>
            </a:r>
            <a:r>
              <a:rPr lang="en-US" altLang="pt-BR" sz="2800" dirty="0">
                <a:latin typeface="Courier New" panose="02070309020205020404" pitchFamily="49" charset="0"/>
              </a:rPr>
              <a:t> x &amp; y =&gt;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/>
              <a:t>Encadeamento</a:t>
            </a:r>
            <a:r>
              <a:rPr lang="en-US" altLang="pt-BR" sz="2800" dirty="0"/>
              <a:t> para a </a:t>
            </a:r>
            <a:r>
              <a:rPr lang="en-US" altLang="pt-BR" sz="2800" dirty="0" err="1"/>
              <a:t>frente</a:t>
            </a:r>
            <a:r>
              <a:rPr lang="en-US" altLang="pt-BR" sz="2800" dirty="0"/>
              <a:t> (</a:t>
            </a:r>
            <a:r>
              <a:rPr lang="en-US" altLang="pt-BR" sz="2800" i="1" dirty="0"/>
              <a:t>Forward chaining</a:t>
            </a:r>
            <a:r>
              <a:rPr lang="en-US" altLang="pt-BR" sz="28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pt-BR" sz="2400" i="1" dirty="0"/>
              <a:t>Dados x e y, derive </a:t>
            </a:r>
            <a:r>
              <a:rPr lang="en-US" altLang="pt-BR" sz="2400" i="1" dirty="0" err="1"/>
              <a:t>então</a:t>
            </a:r>
            <a:r>
              <a:rPr lang="en-US" altLang="pt-BR" sz="2400" i="1" dirty="0"/>
              <a:t> p</a:t>
            </a:r>
            <a:endParaRPr lang="en-US" alt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/>
              <a:t>Encadeamento</a:t>
            </a:r>
            <a:r>
              <a:rPr lang="en-US" altLang="pt-BR" sz="2800" dirty="0"/>
              <a:t> para </a:t>
            </a:r>
            <a:r>
              <a:rPr lang="en-US" altLang="pt-BR" sz="2800" dirty="0" err="1"/>
              <a:t>trás</a:t>
            </a:r>
            <a:r>
              <a:rPr lang="en-US" altLang="pt-BR" sz="2800" dirty="0"/>
              <a:t> (</a:t>
            </a:r>
            <a:r>
              <a:rPr lang="en-US" altLang="pt-BR" sz="2800" i="1" dirty="0"/>
              <a:t>Backward chaining</a:t>
            </a:r>
            <a:r>
              <a:rPr lang="en-US" altLang="pt-BR" sz="28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pt-BR" sz="2400" i="1" dirty="0"/>
              <a:t>p </a:t>
            </a:r>
            <a:r>
              <a:rPr lang="en-US" altLang="pt-BR" sz="2400" i="1" dirty="0" err="1"/>
              <a:t>é</a:t>
            </a:r>
            <a:r>
              <a:rPr lang="en-US" altLang="pt-BR" sz="2400" i="1" dirty="0"/>
              <a:t> </a:t>
            </a:r>
            <a:r>
              <a:rPr lang="en-US" altLang="pt-BR" sz="2400" i="1" dirty="0" err="1"/>
              <a:t>verdade</a:t>
            </a:r>
            <a:r>
              <a:rPr lang="en-US" altLang="pt-BR" sz="2400" i="1" dirty="0"/>
              <a:t>? </a:t>
            </a:r>
            <a:r>
              <a:rPr lang="en-US" altLang="pt-BR" sz="2400" i="1" dirty="0" err="1"/>
              <a:t>Então</a:t>
            </a:r>
            <a:r>
              <a:rPr lang="en-US" altLang="pt-BR" sz="2400" i="1" dirty="0"/>
              <a:t> </a:t>
            </a:r>
            <a:r>
              <a:rPr lang="en-US" altLang="pt-BR" sz="2400" i="1" dirty="0" err="1"/>
              <a:t>verificarei</a:t>
            </a:r>
            <a:r>
              <a:rPr lang="en-US" altLang="pt-BR" sz="2400" i="1" dirty="0"/>
              <a:t> x e y.</a:t>
            </a:r>
            <a:endParaRPr lang="en-US" altLang="pt-BR" sz="2400" dirty="0"/>
          </a:p>
          <a:p>
            <a:pPr lvl="1"/>
            <a:r>
              <a:rPr lang="pt-BR" altLang="pt-B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23694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200797"/>
            <a:ext cx="7957194" cy="923947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Exercício</a:t>
            </a:r>
          </a:p>
        </p:txBody>
      </p:sp>
      <p:sp>
        <p:nvSpPr>
          <p:cNvPr id="6" name="Rectangle 102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3A3AB32C-AEDE-8341-A77F-9DA6717E2F0B}"/>
              </a:ext>
            </a:extLst>
          </p:cNvPr>
          <p:cNvSpPr txBox="1">
            <a:spLocks noChangeArrowheads="1"/>
          </p:cNvSpPr>
          <p:nvPr/>
        </p:nvSpPr>
        <p:spPr>
          <a:xfrm>
            <a:off x="276225" y="1412776"/>
            <a:ext cx="8591550" cy="4876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50000"/>
              </a:spcBef>
            </a:pPr>
            <a:r>
              <a:rPr lang="pt-BR" altLang="pt-BR" sz="2400"/>
              <a:t>CarroSport: Se </a:t>
            </a:r>
            <a:r>
              <a:rPr lang="pt-BR" altLang="pt-BR" sz="2400" b="1"/>
              <a:t>veículoTipo=automóvel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 b="1"/>
              <a:t>			     </a:t>
            </a:r>
            <a:r>
              <a:rPr lang="pt-BR" altLang="pt-BR" sz="2400"/>
              <a:t>E </a:t>
            </a:r>
            <a:r>
              <a:rPr lang="pt-BR" altLang="pt-BR" sz="2400" b="1"/>
              <a:t>tamanho=pequeno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/>
              <a:t>			     E </a:t>
            </a:r>
            <a:r>
              <a:rPr lang="pt-BR" altLang="pt-BR" sz="2400" b="1"/>
              <a:t>num-portas=2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/>
              <a:t>			     Então</a:t>
            </a:r>
            <a:r>
              <a:rPr lang="pt-BR" altLang="pt-BR" sz="2400" b="1"/>
              <a:t> veículo=</a:t>
            </a:r>
            <a:r>
              <a:rPr lang="pt-BR" altLang="pt-BR" sz="2400" b="1" i="1"/>
              <a:t>CarroSport</a:t>
            </a:r>
            <a:endParaRPr lang="pt-BR" altLang="pt-BR" sz="2400" b="1"/>
          </a:p>
          <a:p>
            <a:pPr>
              <a:spcBef>
                <a:spcPct val="50000"/>
              </a:spcBef>
            </a:pPr>
            <a:r>
              <a:rPr lang="pt-BR" altLang="pt-BR" sz="2400"/>
              <a:t>Sedan: Se </a:t>
            </a:r>
            <a:r>
              <a:rPr lang="pt-BR" altLang="pt-BR" sz="2400" b="1"/>
              <a:t>veículoTipo=automóvel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 b="1"/>
              <a:t>			</a:t>
            </a:r>
            <a:r>
              <a:rPr lang="pt-BR" altLang="pt-BR" sz="2400"/>
              <a:t>E </a:t>
            </a:r>
            <a:r>
              <a:rPr lang="pt-BR" altLang="pt-BR" sz="2400" b="1"/>
              <a:t>tamanho=médio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/>
              <a:t>			E </a:t>
            </a:r>
            <a:r>
              <a:rPr lang="pt-BR" altLang="pt-BR" sz="2400" b="1"/>
              <a:t>num-portas=4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/>
              <a:t>			Então</a:t>
            </a:r>
            <a:r>
              <a:rPr lang="pt-BR" altLang="pt-BR" sz="2400" b="1"/>
              <a:t> veículo=</a:t>
            </a:r>
            <a:r>
              <a:rPr lang="pt-BR" altLang="pt-BR" sz="2400" b="1" i="1"/>
              <a:t>Sedan</a:t>
            </a:r>
            <a:endParaRPr lang="pt-BR" altLang="pt-BR" sz="2400" b="1"/>
          </a:p>
          <a:p>
            <a:pPr>
              <a:spcBef>
                <a:spcPct val="50000"/>
              </a:spcBef>
            </a:pPr>
            <a:r>
              <a:rPr lang="pt-BR" altLang="pt-BR" sz="2400"/>
              <a:t>MiniVan: Se </a:t>
            </a:r>
            <a:r>
              <a:rPr lang="pt-BR" altLang="pt-BR" sz="2400" b="1"/>
              <a:t>veículoTipo=automóvel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 b="1"/>
              <a:t>			</a:t>
            </a:r>
            <a:r>
              <a:rPr lang="pt-BR" altLang="pt-BR" sz="2400"/>
              <a:t>E </a:t>
            </a:r>
            <a:r>
              <a:rPr lang="pt-BR" altLang="pt-BR" sz="2400" b="1"/>
              <a:t>tamanho=médio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/>
              <a:t>			E </a:t>
            </a:r>
            <a:r>
              <a:rPr lang="pt-BR" altLang="pt-BR" sz="2400" b="1"/>
              <a:t>num-portas=3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/>
              <a:t>			Então</a:t>
            </a:r>
            <a:r>
              <a:rPr lang="pt-BR" altLang="pt-BR" sz="2400" b="1"/>
              <a:t> veículo=</a:t>
            </a:r>
            <a:r>
              <a:rPr lang="pt-BR" altLang="pt-BR" sz="2400" b="1" i="1"/>
              <a:t>MiniVan</a:t>
            </a:r>
            <a:endParaRPr lang="pt-BR" alt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151974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03238" y="200797"/>
            <a:ext cx="7957194" cy="923947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Exercício</a:t>
            </a:r>
          </a:p>
        </p:txBody>
      </p:sp>
      <p:sp>
        <p:nvSpPr>
          <p:cNvPr id="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0645CB71-8ABB-F443-9842-B1E8F213D90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628800"/>
            <a:ext cx="8591550" cy="4495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05000"/>
              </a:lnSpc>
            </a:pPr>
            <a:r>
              <a:rPr lang="pt-BR" altLang="pt-BR" sz="2400"/>
              <a:t>UtilitárioSport: Se </a:t>
            </a:r>
            <a:r>
              <a:rPr lang="pt-BR" altLang="pt-BR" sz="2400" b="1"/>
              <a:t>veículoTipo=automóvel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pt-BR" altLang="pt-BR" sz="2400" b="1"/>
              <a:t>			          </a:t>
            </a:r>
            <a:r>
              <a:rPr lang="pt-BR" altLang="pt-BR" sz="2400"/>
              <a:t>E </a:t>
            </a:r>
            <a:r>
              <a:rPr lang="pt-BR" altLang="pt-BR" sz="2400" b="1"/>
              <a:t>tamanho=grande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pt-BR" altLang="pt-BR" sz="2400"/>
              <a:t>			          E </a:t>
            </a:r>
            <a:r>
              <a:rPr lang="pt-BR" altLang="pt-BR" sz="2400" b="1"/>
              <a:t>num-portas=4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pt-BR" altLang="pt-BR" sz="2400"/>
              <a:t>			          Então</a:t>
            </a:r>
            <a:r>
              <a:rPr lang="pt-BR" altLang="pt-BR" sz="2400" b="1"/>
              <a:t> veículo=</a:t>
            </a:r>
            <a:r>
              <a:rPr lang="pt-BR" altLang="pt-BR" sz="2400" b="1" i="1"/>
              <a:t>UtilitárioSport</a:t>
            </a:r>
            <a:endParaRPr lang="pt-BR" altLang="pt-BR" sz="2400" b="1"/>
          </a:p>
          <a:p>
            <a:pPr>
              <a:lnSpc>
                <a:spcPct val="105000"/>
              </a:lnSpc>
            </a:pPr>
            <a:r>
              <a:rPr lang="pt-BR" altLang="pt-BR" sz="2400"/>
              <a:t>Ciclo: Se </a:t>
            </a:r>
            <a:r>
              <a:rPr lang="pt-BR" altLang="pt-BR" sz="2400" b="1"/>
              <a:t>num-rodas&lt;4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pt-BR" altLang="pt-BR" sz="2400" b="1"/>
              <a:t>	</a:t>
            </a:r>
            <a:r>
              <a:rPr lang="pt-BR" altLang="pt-BR" sz="2400"/>
              <a:t>	      Então</a:t>
            </a:r>
            <a:r>
              <a:rPr lang="pt-BR" altLang="pt-BR" sz="2400" b="1"/>
              <a:t> veículoTipo=</a:t>
            </a:r>
            <a:r>
              <a:rPr lang="pt-BR" altLang="pt-BR" sz="2400" b="1" i="1"/>
              <a:t>ciclo</a:t>
            </a:r>
            <a:endParaRPr lang="pt-BR" altLang="pt-BR" sz="2400" b="1"/>
          </a:p>
          <a:p>
            <a:pPr>
              <a:lnSpc>
                <a:spcPct val="105000"/>
              </a:lnSpc>
              <a:spcBef>
                <a:spcPct val="90000"/>
              </a:spcBef>
            </a:pPr>
            <a:r>
              <a:rPr lang="pt-BR" altLang="pt-BR" sz="2400"/>
              <a:t>Automóvel: Se </a:t>
            </a:r>
            <a:r>
              <a:rPr lang="pt-BR" altLang="pt-BR" sz="2400" b="1"/>
              <a:t>num-rodas=4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pt-BR" altLang="pt-BR" sz="2400" b="1"/>
              <a:t>			</a:t>
            </a:r>
            <a:r>
              <a:rPr lang="pt-BR" altLang="pt-BR" sz="2400"/>
              <a:t>E </a:t>
            </a:r>
            <a:r>
              <a:rPr lang="pt-BR" altLang="pt-BR" sz="2400" b="1"/>
              <a:t>motor=sim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pt-BR" altLang="pt-BR" sz="2400"/>
              <a:t>			Então</a:t>
            </a:r>
            <a:r>
              <a:rPr lang="pt-BR" altLang="pt-BR" sz="2400" b="1"/>
              <a:t> veículoTipo=</a:t>
            </a:r>
            <a:r>
              <a:rPr lang="pt-BR" altLang="pt-BR" sz="2400" b="1" i="1"/>
              <a:t>automóvel</a:t>
            </a:r>
            <a:endParaRPr lang="pt-BR" alt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5853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Funcionamento de um sistema de regras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178773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77701" y="188640"/>
            <a:ext cx="8856662" cy="1171575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Módulos de Sistemas de produção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3600" y="1556792"/>
            <a:ext cx="7884864" cy="4929187"/>
          </a:xfrm>
          <a:prstGeom prst="rect">
            <a:avLst/>
          </a:prstGeom>
          <a:ln/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Base de Regras ou memória permanente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regras </a:t>
            </a:r>
            <a:r>
              <a:rPr lang="pt-BR" altLang="pt-BR" sz="2000" dirty="0" err="1"/>
              <a:t>se-então</a:t>
            </a:r>
            <a:r>
              <a:rPr lang="pt-BR" altLang="pt-BR" sz="2000" dirty="0"/>
              <a:t> e fatos conhecidos 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pt-BR" altLang="pt-BR" sz="2800" dirty="0"/>
              <a:t>Memória de Trabalho ou temporária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percepções do agente, fatos iniciais e gerados a partir da BR pelo mecanismo de inferência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pt-BR" altLang="pt-BR" sz="2800" dirty="0"/>
              <a:t>Mecanismo (motor) de Inferência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determina o método de raciocínio utilizado (progressivo ou regressivo)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Executa a busca com casamento (unificação)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resolve conflitos e executa ações.</a:t>
            </a:r>
            <a:endParaRPr lang="pt-BR" altLang="pt-BR" sz="2000" b="1" dirty="0"/>
          </a:p>
          <a:p>
            <a:pPr lvl="1"/>
            <a:r>
              <a:rPr lang="pt-BR" altLang="pt-B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099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374613" y="547457"/>
            <a:ext cx="7309122" cy="864096"/>
          </a:xfrm>
          <a:prstGeom prst="rect">
            <a:avLst/>
          </a:prstGeom>
          <a:ln/>
        </p:spPr>
        <p:txBody>
          <a:bodyPr tIns="38807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pt-BR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Roteiro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7374" y="1772816"/>
            <a:ext cx="4241800" cy="3870325"/>
          </a:xfrm>
          <a:prstGeom prst="rect">
            <a:avLst/>
          </a:prstGeom>
          <a:ln/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Componentes de um motor de inferência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Regras de produção</a:t>
            </a:r>
          </a:p>
          <a:p>
            <a:pPr marL="889000" lvl="1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Sistemas de produção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 de sistemas de produção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b="1" dirty="0"/>
              <a:t>Funcionamento de um sistema de regras de produção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Sobre o </a:t>
            </a:r>
            <a:r>
              <a:rPr lang="pt-BR" dirty="0" err="1"/>
              <a:t>Drools</a:t>
            </a:r>
            <a:endParaRPr lang="pt-BR" dirty="0"/>
          </a:p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</a:p>
          <a:p>
            <a:pPr marL="431800" lvl="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 err="1"/>
              <a:t>Drools</a:t>
            </a:r>
            <a:r>
              <a:rPr lang="pt-BR" dirty="0"/>
              <a:t> Expert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3963" y="1979613"/>
            <a:ext cx="4040187" cy="3870325"/>
          </a:xfrm>
          <a:prstGeom prst="rect">
            <a:avLst/>
          </a:prstGeom>
          <a:ln/>
        </p:spPr>
        <p:txBody>
          <a:bodyPr/>
          <a:lstStyle/>
          <a:p>
            <a:pPr marL="431800" indent="-323850">
              <a:spcBef>
                <a:spcPts val="600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pt-BR" dirty="0"/>
              <a:t>Configuração do ambiente e trabalho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Primeira projeto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Prático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xmlns="" val="1648916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1886</Words>
  <Application>Microsoft Office PowerPoint</Application>
  <PresentationFormat>Apresentação na tela (4:3)</PresentationFormat>
  <Paragraphs>542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Solstício</vt:lpstr>
      <vt:lpstr>Introdução aos Agentes Inteligentes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Produção</dc:title>
  <dc:creator>Paxi</dc:creator>
  <cp:lastModifiedBy>fab</cp:lastModifiedBy>
  <cp:revision>73</cp:revision>
  <dcterms:created xsi:type="dcterms:W3CDTF">2011-04-13T21:54:09Z</dcterms:created>
  <dcterms:modified xsi:type="dcterms:W3CDTF">2019-04-02T15:37:00Z</dcterms:modified>
</cp:coreProperties>
</file>