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44"/>
  </p:notesMasterIdLst>
  <p:handoutMasterIdLst>
    <p:handoutMasterId r:id="rId45"/>
  </p:handoutMasterIdLst>
  <p:sldIdLst>
    <p:sldId id="397" r:id="rId2"/>
    <p:sldId id="419" r:id="rId3"/>
    <p:sldId id="440" r:id="rId4"/>
    <p:sldId id="372" r:id="rId5"/>
    <p:sldId id="428" r:id="rId6"/>
    <p:sldId id="346" r:id="rId7"/>
    <p:sldId id="339" r:id="rId8"/>
    <p:sldId id="442" r:id="rId9"/>
    <p:sldId id="443" r:id="rId10"/>
    <p:sldId id="444" r:id="rId11"/>
    <p:sldId id="460" r:id="rId12"/>
    <p:sldId id="459" r:id="rId13"/>
    <p:sldId id="468" r:id="rId14"/>
    <p:sldId id="431" r:id="rId15"/>
    <p:sldId id="437" r:id="rId16"/>
    <p:sldId id="469" r:id="rId17"/>
    <p:sldId id="472" r:id="rId18"/>
    <p:sldId id="466" r:id="rId19"/>
    <p:sldId id="436" r:id="rId20"/>
    <p:sldId id="441" r:id="rId21"/>
    <p:sldId id="474" r:id="rId22"/>
    <p:sldId id="352" r:id="rId23"/>
    <p:sldId id="445" r:id="rId24"/>
    <p:sldId id="446" r:id="rId25"/>
    <p:sldId id="447" r:id="rId26"/>
    <p:sldId id="362" r:id="rId27"/>
    <p:sldId id="467" r:id="rId28"/>
    <p:sldId id="433" r:id="rId29"/>
    <p:sldId id="438" r:id="rId30"/>
    <p:sldId id="465" r:id="rId31"/>
    <p:sldId id="471" r:id="rId32"/>
    <p:sldId id="473" r:id="rId33"/>
    <p:sldId id="435" r:id="rId34"/>
    <p:sldId id="449" r:id="rId35"/>
    <p:sldId id="450" r:id="rId36"/>
    <p:sldId id="452" r:id="rId37"/>
    <p:sldId id="451" r:id="rId38"/>
    <p:sldId id="453" r:id="rId39"/>
    <p:sldId id="434" r:id="rId40"/>
    <p:sldId id="377" r:id="rId41"/>
    <p:sldId id="463" r:id="rId42"/>
    <p:sldId id="470" r:id="rId43"/>
  </p:sldIdLst>
  <p:sldSz cx="9906000" cy="6858000" type="A4"/>
  <p:notesSz cx="6934200" cy="93964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800080"/>
    <a:srgbClr val="0066CC"/>
    <a:srgbClr val="FFCC99"/>
    <a:srgbClr val="CCFFCC"/>
    <a:srgbClr val="00FFFF"/>
    <a:srgbClr val="CCECFF"/>
    <a:srgbClr val="66CCFF"/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>
        <p:scale>
          <a:sx n="60" d="100"/>
          <a:sy n="60" d="100"/>
        </p:scale>
        <p:origin x="-96" y="-42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0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3F9666F-AB79-4162-93E1-9A495D841C27}" type="datetime1">
              <a:rPr lang="pt-BR"/>
              <a:pPr>
                <a:defRPr/>
              </a:pPr>
              <a:t>26/02/2019</a:t>
            </a:fld>
            <a:endParaRPr lang="pt-B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926513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1283E04-47D6-439F-A8EE-672672485B6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DF08E98-3BE9-412D-B5B3-62B5C7E3BE01}" type="datetime1">
              <a:rPr lang="pt-BR"/>
              <a:pPr>
                <a:defRPr/>
              </a:pPr>
              <a:t>26/02/2019</a:t>
            </a:fld>
            <a:endParaRPr lang="pt-BR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08025"/>
            <a:ext cx="5081588" cy="35179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64050"/>
            <a:ext cx="5086350" cy="422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0"/>
            <a:r>
              <a:rPr lang="pt-BR" noProof="0" smtClean="0"/>
              <a:t>Segundo nível</a:t>
            </a:r>
          </a:p>
          <a:p>
            <a:pPr lvl="0"/>
            <a:r>
              <a:rPr lang="pt-BR" noProof="0" smtClean="0"/>
              <a:t>Terceiro nível</a:t>
            </a:r>
          </a:p>
          <a:p>
            <a:pPr lvl="0"/>
            <a:r>
              <a:rPr lang="pt-BR" noProof="0" smtClean="0"/>
              <a:t>Quarto nível</a:t>
            </a:r>
          </a:p>
          <a:p>
            <a:pPr lvl="0"/>
            <a:r>
              <a:rPr lang="pt-BR" noProof="0" smtClean="0"/>
              <a:t>Quinto nível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300513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926513"/>
            <a:ext cx="30051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5" tIns="47663" rIns="95325" bIns="47663" numCol="1" anchor="b" anchorCtr="0" compatLnSpc="1">
            <a:prstTxWarp prst="textNoShape">
              <a:avLst/>
            </a:prstTxWarp>
          </a:bodyPr>
          <a:lstStyle>
            <a:lvl1pPr algn="r" defTabSz="946150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33E0537-F8C4-4615-89A3-E6A0CBC530B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6" name="Group 5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6" name="Group 58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1" y="865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  <p:grpSp>
          <p:nvGrpSpPr>
            <p:cNvPr id="7" name="Group 63"/>
            <p:cNvGrpSpPr>
              <a:grpSpLocks/>
            </p:cNvGrpSpPr>
            <p:nvPr userDrawn="1"/>
          </p:nvGrpSpPr>
          <p:grpSpPr bwMode="auto">
            <a:xfrm>
              <a:off x="1480" y="1952"/>
              <a:ext cx="3810" cy="1812"/>
              <a:chOff x="1480" y="1952"/>
              <a:chExt cx="3810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1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51"/>
                <a:ext cx="156" cy="157"/>
              </a:xfrm>
              <a:custGeom>
                <a:avLst/>
                <a:gdLst>
                  <a:gd name="T0" fmla="*/ 76 w 43195"/>
                  <a:gd name="T1" fmla="*/ 0 h 43200"/>
                  <a:gd name="T2" fmla="*/ 0 w 43195"/>
                  <a:gd name="T3" fmla="*/ 80 h 43200"/>
                  <a:gd name="T4" fmla="*/ 78 w 43195"/>
                  <a:gd name="T5" fmla="*/ 79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227395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1073150" y="175260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227396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073150" y="3309938"/>
            <a:ext cx="6934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A20CD-3C15-4121-BF2B-0D3AF82E95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A5FD6-3CEE-4C95-B316-9F67FE1AB35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08825" y="304800"/>
            <a:ext cx="2149475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60400" y="304800"/>
            <a:ext cx="6296025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332A5-ECEC-4B2D-9FD1-9BD91BF6A04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E6334-CEC4-49BC-A78E-AA52D3FA06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26126-BC14-4381-868B-3BA7A44F00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6764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24450" y="16764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78FEBD-9A8A-4B31-BD41-2EC4B334B05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FD84A-DC0B-4FA6-B224-32D33CDC1A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DB866-46AB-4136-8C63-0093B2597B8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382D7-8B77-4359-8AF2-9C243A9F2C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6D7EB-5EAC-4B37-94AC-2A44E32CB95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CADCA-921E-49A4-9E73-D6E6452A534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grpSp>
          <p:nvGrpSpPr>
            <p:cNvPr id="1030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7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68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9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0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1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2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3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4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5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6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7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8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79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0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1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2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3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4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5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6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7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8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89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  <p:grpSp>
            <p:nvGrpSpPr>
              <p:cNvPr id="1038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39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0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1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2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3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4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5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6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7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8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49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0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1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2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3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4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5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6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7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8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59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0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1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2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3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4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5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6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  <p:sp>
              <p:nvSpPr>
                <p:cNvPr id="1067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BR"/>
                </a:p>
              </p:txBody>
            </p:sp>
          </p:grpSp>
        </p:grpSp>
        <p:sp>
          <p:nvSpPr>
            <p:cNvPr id="1031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1033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4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35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  <p:sp>
            <p:nvSpPr>
              <p:cNvPr id="1036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116 w 43195"/>
                  <a:gd name="T1" fmla="*/ 0 h 43200"/>
                  <a:gd name="T2" fmla="*/ 0 w 43195"/>
                  <a:gd name="T3" fmla="*/ 123 h 43200"/>
                  <a:gd name="T4" fmla="*/ 119 w 43195"/>
                  <a:gd name="T5" fmla="*/ 12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BR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60400" y="3048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6764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226371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ahoma" charset="0"/>
              </a:defRPr>
            </a:lvl1pPr>
          </a:lstStyle>
          <a:p>
            <a:pPr>
              <a:defRPr/>
            </a:pPr>
            <a:fld id="{80C7A5D1-A7AA-4728-8A77-E791FBCCC4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3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05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spcBef>
                <a:spcPct val="40000"/>
              </a:spcBef>
              <a:spcAft>
                <a:spcPct val="80000"/>
              </a:spcAft>
            </a:pPr>
            <a:r>
              <a:rPr lang="pt-BR" altLang="pt-BR" dirty="0" smtClean="0"/>
              <a:t>Sistemas Baseados em </a:t>
            </a:r>
            <a:r>
              <a:rPr lang="pt-BR" altLang="pt-BR" dirty="0" smtClean="0"/>
              <a:t/>
            </a:r>
            <a:br>
              <a:rPr lang="pt-BR" altLang="pt-BR" dirty="0" smtClean="0"/>
            </a:br>
            <a:r>
              <a:rPr lang="pt-BR" altLang="pt-BR" dirty="0" smtClean="0"/>
              <a:t>Regras </a:t>
            </a:r>
            <a:r>
              <a:rPr lang="pt-BR" altLang="pt-BR" dirty="0" smtClean="0"/>
              <a:t>de </a:t>
            </a:r>
            <a:r>
              <a:rPr lang="pt-BR" altLang="pt-BR" dirty="0" smtClean="0"/>
              <a:t>Produção</a:t>
            </a:r>
            <a:endParaRPr lang="pt-BR" altLang="pt-BR" sz="2800" dirty="0" smtClean="0">
              <a:solidFill>
                <a:srgbClr val="800080"/>
              </a:solidFill>
            </a:endParaRPr>
          </a:p>
        </p:txBody>
      </p:sp>
      <p:sp>
        <p:nvSpPr>
          <p:cNvPr id="3075" name="Rectangle 20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881063" y="3248024"/>
            <a:ext cx="7744345" cy="2125192"/>
          </a:xfrm>
        </p:spPr>
        <p:txBody>
          <a:bodyPr/>
          <a:lstStyle/>
          <a:p>
            <a:pPr algn="r" eaLnBrk="1" hangingPunct="1"/>
            <a:endParaRPr lang="pt-BR" altLang="pt-BR" sz="2400" dirty="0" smtClean="0"/>
          </a:p>
          <a:p>
            <a:pPr algn="r" eaLnBrk="1" hangingPunct="1"/>
            <a:endParaRPr lang="pt-BR" altLang="pt-BR" sz="2400" dirty="0" smtClean="0"/>
          </a:p>
          <a:p>
            <a:pPr algn="r" eaLnBrk="1" hangingPunct="1"/>
            <a:r>
              <a:rPr lang="pt-BR" altLang="pt-BR" dirty="0" smtClean="0"/>
              <a:t>Flávia Barros</a:t>
            </a:r>
          </a:p>
          <a:p>
            <a:pPr eaLnBrk="1" hangingPunct="1"/>
            <a:endParaRPr lang="pt-BR" altLang="pt-BR" dirty="0" smtClean="0"/>
          </a:p>
        </p:txBody>
      </p:sp>
      <p:sp>
        <p:nvSpPr>
          <p:cNvPr id="3076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18CB4F-E43F-489A-9EE0-9C358C0EC7D2}" type="slidenum">
              <a:rPr lang="pt-BR" altLang="pt-BR" smtClean="0"/>
              <a:pPr/>
              <a:t>1</a:t>
            </a:fld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81BDFDF-9405-4486-8F63-D791775CFA3A}" type="slidenum">
              <a:rPr lang="pt-BR" altLang="pt-BR" smtClean="0"/>
              <a:pPr/>
              <a:t>10</a:t>
            </a:fld>
            <a:endParaRPr lang="pt-BR" altLang="pt-BR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8420100" cy="838200"/>
          </a:xfrm>
        </p:spPr>
        <p:txBody>
          <a:bodyPr/>
          <a:lstStyle/>
          <a:p>
            <a:pPr eaLnBrk="1" hangingPunct="1"/>
            <a:r>
              <a:rPr lang="pt-BR" altLang="pt-BR" smtClean="0"/>
              <a:t>Exemplo de regras para veículos</a:t>
            </a:r>
          </a:p>
        </p:txBody>
      </p:sp>
      <p:sp>
        <p:nvSpPr>
          <p:cNvPr id="122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676400"/>
            <a:ext cx="8591550" cy="44958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pt-BR" altLang="pt-BR" sz="2400" smtClean="0"/>
              <a:t>UtilitárioSport: Se </a:t>
            </a:r>
            <a:r>
              <a:rPr lang="pt-BR" altLang="pt-BR" sz="2400" b="1" smtClean="0"/>
              <a:t>veículoTipo=automóvel</a:t>
            </a:r>
          </a:p>
          <a:p>
            <a:pPr eaLnBrk="1" hangingPunct="1">
              <a:lnSpc>
                <a:spcPct val="105000"/>
              </a:lnSpc>
              <a:buFont typeface="Wingdings" pitchFamily="2" charset="2"/>
              <a:buNone/>
            </a:pPr>
            <a:r>
              <a:rPr lang="pt-BR" altLang="pt-BR" sz="2400" b="1" smtClean="0"/>
              <a:t>			          </a:t>
            </a:r>
            <a:r>
              <a:rPr lang="pt-BR" altLang="pt-BR" sz="2400" smtClean="0"/>
              <a:t>E </a:t>
            </a:r>
            <a:r>
              <a:rPr lang="pt-BR" altLang="pt-BR" sz="2400" b="1" smtClean="0"/>
              <a:t>tamanho=grande</a:t>
            </a:r>
          </a:p>
          <a:p>
            <a:pPr eaLnBrk="1" hangingPunct="1">
              <a:lnSpc>
                <a:spcPct val="105000"/>
              </a:lnSpc>
              <a:buFont typeface="Wingdings" pitchFamily="2" charset="2"/>
              <a:buNone/>
            </a:pPr>
            <a:r>
              <a:rPr lang="pt-BR" altLang="pt-BR" sz="2400" smtClean="0"/>
              <a:t>			          E </a:t>
            </a:r>
            <a:r>
              <a:rPr lang="pt-BR" altLang="pt-BR" sz="2400" b="1" smtClean="0"/>
              <a:t>num-portas=4</a:t>
            </a:r>
          </a:p>
          <a:p>
            <a:pPr eaLnBrk="1" hangingPunct="1">
              <a:lnSpc>
                <a:spcPct val="105000"/>
              </a:lnSpc>
              <a:buFont typeface="Wingdings" pitchFamily="2" charset="2"/>
              <a:buNone/>
            </a:pPr>
            <a:r>
              <a:rPr lang="pt-BR" altLang="pt-BR" sz="2400" smtClean="0"/>
              <a:t>			          Então</a:t>
            </a:r>
            <a:r>
              <a:rPr lang="pt-BR" altLang="pt-BR" sz="2400" b="1" smtClean="0"/>
              <a:t> veículo=</a:t>
            </a:r>
            <a:r>
              <a:rPr lang="pt-BR" altLang="pt-BR" sz="2400" b="1" i="1" smtClean="0"/>
              <a:t>UtilitárioSport</a:t>
            </a:r>
            <a:endParaRPr lang="pt-BR" altLang="pt-BR" sz="2400" b="1" smtClean="0"/>
          </a:p>
          <a:p>
            <a:pPr eaLnBrk="1" hangingPunct="1">
              <a:lnSpc>
                <a:spcPct val="105000"/>
              </a:lnSpc>
            </a:pPr>
            <a:r>
              <a:rPr lang="pt-BR" altLang="pt-BR" sz="2400" smtClean="0"/>
              <a:t>Ciclo: Se </a:t>
            </a:r>
            <a:r>
              <a:rPr lang="pt-BR" altLang="pt-BR" sz="2400" b="1" smtClean="0"/>
              <a:t>num-rodas&lt;4</a:t>
            </a:r>
          </a:p>
          <a:p>
            <a:pPr eaLnBrk="1" hangingPunct="1">
              <a:lnSpc>
                <a:spcPct val="105000"/>
              </a:lnSpc>
              <a:buFont typeface="Wingdings" pitchFamily="2" charset="2"/>
              <a:buNone/>
            </a:pPr>
            <a:r>
              <a:rPr lang="pt-BR" altLang="pt-BR" sz="2400" b="1" smtClean="0"/>
              <a:t>	</a:t>
            </a:r>
            <a:r>
              <a:rPr lang="pt-BR" altLang="pt-BR" sz="2400" smtClean="0"/>
              <a:t>	      Então</a:t>
            </a:r>
            <a:r>
              <a:rPr lang="pt-BR" altLang="pt-BR" sz="2400" b="1" smtClean="0"/>
              <a:t> veículoTipo=</a:t>
            </a:r>
            <a:r>
              <a:rPr lang="pt-BR" altLang="pt-BR" sz="2400" b="1" i="1" smtClean="0"/>
              <a:t>ciclo</a:t>
            </a:r>
            <a:endParaRPr lang="pt-BR" altLang="pt-BR" sz="2400" b="1" smtClean="0"/>
          </a:p>
          <a:p>
            <a:pPr eaLnBrk="1" hangingPunct="1">
              <a:lnSpc>
                <a:spcPct val="105000"/>
              </a:lnSpc>
              <a:spcBef>
                <a:spcPct val="90000"/>
              </a:spcBef>
            </a:pPr>
            <a:r>
              <a:rPr lang="pt-BR" altLang="pt-BR" sz="2400" smtClean="0"/>
              <a:t>Automóvel: Se </a:t>
            </a:r>
            <a:r>
              <a:rPr lang="pt-BR" altLang="pt-BR" sz="2400" b="1" smtClean="0"/>
              <a:t>num-rodas=4</a:t>
            </a:r>
          </a:p>
          <a:p>
            <a:pPr eaLnBrk="1" hangingPunct="1">
              <a:lnSpc>
                <a:spcPct val="105000"/>
              </a:lnSpc>
              <a:buFont typeface="Wingdings" pitchFamily="2" charset="2"/>
              <a:buNone/>
            </a:pPr>
            <a:r>
              <a:rPr lang="pt-BR" altLang="pt-BR" sz="2400" b="1" smtClean="0"/>
              <a:t>			</a:t>
            </a:r>
            <a:r>
              <a:rPr lang="pt-BR" altLang="pt-BR" sz="2400" smtClean="0"/>
              <a:t>E </a:t>
            </a:r>
            <a:r>
              <a:rPr lang="pt-BR" altLang="pt-BR" sz="2400" b="1" smtClean="0"/>
              <a:t>motor=sim</a:t>
            </a:r>
          </a:p>
          <a:p>
            <a:pPr eaLnBrk="1" hangingPunct="1">
              <a:lnSpc>
                <a:spcPct val="105000"/>
              </a:lnSpc>
              <a:buFont typeface="Wingdings" pitchFamily="2" charset="2"/>
              <a:buNone/>
            </a:pPr>
            <a:r>
              <a:rPr lang="pt-BR" altLang="pt-BR" sz="2400" smtClean="0"/>
              <a:t>			Então</a:t>
            </a:r>
            <a:r>
              <a:rPr lang="pt-BR" altLang="pt-BR" sz="2400" b="1" smtClean="0"/>
              <a:t> veículoTipo=</a:t>
            </a:r>
            <a:r>
              <a:rPr lang="pt-BR" altLang="pt-BR" sz="2400" b="1" i="1" smtClean="0"/>
              <a:t>automóvel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1DD0BED-8BCB-477A-A575-F9B0176061D8}" type="slidenum">
              <a:rPr lang="pt-BR" altLang="pt-BR" smtClean="0"/>
              <a:pPr/>
              <a:t>11</a:t>
            </a:fld>
            <a:endParaRPr lang="pt-BR" altLang="pt-BR" smtClean="0"/>
          </a:p>
        </p:txBody>
      </p:sp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381000"/>
            <a:ext cx="84201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 Complementando os exemplos...</a:t>
            </a:r>
          </a:p>
        </p:txBody>
      </p:sp>
      <p:sp>
        <p:nvSpPr>
          <p:cNvPr id="13316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572000"/>
          </a:xfrm>
        </p:spPr>
        <p:txBody>
          <a:bodyPr/>
          <a:lstStyle/>
          <a:p>
            <a:pPr eaLnBrk="1" hangingPunct="1"/>
            <a:r>
              <a:rPr lang="pt-BR" altLang="pt-BR" smtClean="0"/>
              <a:t>Meta-regras </a:t>
            </a:r>
          </a:p>
          <a:p>
            <a:pPr lvl="1" eaLnBrk="1" hangingPunct="1"/>
            <a:r>
              <a:rPr lang="pt-BR" altLang="pt-BR" smtClean="0"/>
              <a:t>Se </a:t>
            </a:r>
            <a:r>
              <a:rPr lang="pt-BR" altLang="pt-BR" smtClean="0">
                <a:solidFill>
                  <a:srgbClr val="800080"/>
                </a:solidFill>
              </a:rPr>
              <a:t>R1</a:t>
            </a:r>
            <a:r>
              <a:rPr lang="pt-BR" altLang="pt-BR" smtClean="0"/>
              <a:t> e </a:t>
            </a:r>
            <a:r>
              <a:rPr lang="pt-BR" altLang="pt-BR" smtClean="0">
                <a:solidFill>
                  <a:srgbClr val="800080"/>
                </a:solidFill>
              </a:rPr>
              <a:t>R2</a:t>
            </a:r>
            <a:r>
              <a:rPr lang="pt-BR" altLang="pt-BR" smtClean="0"/>
              <a:t> podem ser disparadas,  escolha </a:t>
            </a:r>
            <a:r>
              <a:rPr lang="pt-BR" altLang="pt-BR" smtClean="0">
                <a:solidFill>
                  <a:srgbClr val="800080"/>
                </a:solidFill>
              </a:rPr>
              <a:t>R1</a:t>
            </a:r>
          </a:p>
          <a:p>
            <a:pPr lvl="1" eaLnBrk="1" hangingPunct="1"/>
            <a:r>
              <a:rPr lang="pt-BR" altLang="pt-BR" smtClean="0"/>
              <a:t>Se </a:t>
            </a:r>
            <a:r>
              <a:rPr lang="pt-BR" altLang="pt-BR" smtClean="0">
                <a:solidFill>
                  <a:srgbClr val="800080"/>
                </a:solidFill>
              </a:rPr>
              <a:t>R1</a:t>
            </a:r>
            <a:r>
              <a:rPr lang="pt-BR" altLang="pt-BR" smtClean="0"/>
              <a:t> e </a:t>
            </a:r>
            <a:r>
              <a:rPr lang="pt-BR" altLang="pt-BR" smtClean="0">
                <a:solidFill>
                  <a:srgbClr val="800080"/>
                </a:solidFill>
              </a:rPr>
              <a:t>R2</a:t>
            </a:r>
            <a:r>
              <a:rPr lang="pt-BR" altLang="pt-BR" smtClean="0"/>
              <a:t> podem ser disparadas e </a:t>
            </a:r>
            <a:r>
              <a:rPr lang="pt-BR" altLang="pt-BR" smtClean="0">
                <a:solidFill>
                  <a:srgbClr val="800080"/>
                </a:solidFill>
              </a:rPr>
              <a:t>R1</a:t>
            </a:r>
            <a:r>
              <a:rPr lang="pt-BR" altLang="pt-BR" smtClean="0"/>
              <a:t> foi disparada mais recentemente que </a:t>
            </a:r>
            <a:r>
              <a:rPr lang="pt-BR" altLang="pt-BR" smtClean="0">
                <a:solidFill>
                  <a:srgbClr val="800080"/>
                </a:solidFill>
              </a:rPr>
              <a:t>R2</a:t>
            </a:r>
            <a:r>
              <a:rPr lang="pt-BR" altLang="pt-BR" smtClean="0"/>
              <a:t>, escolha </a:t>
            </a:r>
            <a:r>
              <a:rPr lang="pt-BR" altLang="pt-BR" smtClean="0">
                <a:solidFill>
                  <a:srgbClr val="800080"/>
                </a:solidFill>
              </a:rPr>
              <a:t>R2</a:t>
            </a:r>
          </a:p>
          <a:p>
            <a:pPr eaLnBrk="1" hangingPunct="1"/>
            <a:endParaRPr lang="pt-BR" altLang="pt-BR" smtClean="0"/>
          </a:p>
          <a:p>
            <a:pPr eaLnBrk="1" hangingPunct="1"/>
            <a:r>
              <a:rPr lang="pt-BR" altLang="pt-BR" smtClean="0"/>
              <a:t>Fatos</a:t>
            </a:r>
          </a:p>
          <a:p>
            <a:pPr lvl="1" eaLnBrk="1" hangingPunct="1"/>
            <a:r>
              <a:rPr lang="pt-BR" altLang="pt-BR" smtClean="0">
                <a:solidFill>
                  <a:srgbClr val="800080"/>
                </a:solidFill>
              </a:rPr>
              <a:t>Veículo1:</a:t>
            </a:r>
            <a:r>
              <a:rPr lang="pt-BR" altLang="pt-BR" smtClean="0"/>
              <a:t>  tamanho=pequeno; num-portas=2; motor=sim</a:t>
            </a:r>
          </a:p>
          <a:p>
            <a:pPr lvl="1" eaLnBrk="1" hangingPunct="1"/>
            <a:r>
              <a:rPr lang="pt-BR" altLang="pt-BR" smtClean="0">
                <a:solidFill>
                  <a:srgbClr val="800080"/>
                </a:solidFill>
              </a:rPr>
              <a:t>Veículo2:</a:t>
            </a:r>
            <a:r>
              <a:rPr lang="pt-BR" altLang="pt-BR" smtClean="0"/>
              <a:t>  num-rodas=2; motor=não</a:t>
            </a:r>
          </a:p>
          <a:p>
            <a:pPr lvl="1" eaLnBrk="1" hangingPunct="1">
              <a:buFont typeface="Wingdings" pitchFamily="2" charset="2"/>
              <a:buNone/>
            </a:pPr>
            <a:endParaRPr lang="pt-BR" alt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CD9C348-212C-42CA-8C34-14B31AA26C6E}" type="slidenum">
              <a:rPr lang="pt-BR" altLang="pt-BR" smtClean="0"/>
              <a:pPr/>
              <a:t>12</a:t>
            </a:fld>
            <a:endParaRPr lang="pt-BR" altLang="pt-BR" smtClean="0"/>
          </a:p>
        </p:txBody>
      </p:sp>
      <p:sp>
        <p:nvSpPr>
          <p:cNvPr id="14339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60400" y="381000"/>
            <a:ext cx="84201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Direções do raciocínio dedutivo</a:t>
            </a:r>
          </a:p>
        </p:txBody>
      </p:sp>
      <p:sp>
        <p:nvSpPr>
          <p:cNvPr id="14340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8006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Raciocínio progressivo </a:t>
            </a:r>
          </a:p>
          <a:p>
            <a:pPr lvl="1" eaLnBrk="1" hangingPunct="1"/>
            <a:r>
              <a:rPr lang="pt-BR" altLang="pt-BR" sz="2200" smtClean="0"/>
              <a:t>dos dados à conclusão - </a:t>
            </a:r>
            <a:r>
              <a:rPr lang="pt-BR" altLang="pt-BR" sz="2200" i="1" smtClean="0"/>
              <a:t>data-driven inference</a:t>
            </a:r>
            <a:r>
              <a:rPr lang="pt-BR" altLang="pt-BR" sz="2200" smtClean="0"/>
              <a:t> </a:t>
            </a:r>
          </a:p>
          <a:p>
            <a:pPr lvl="1" eaLnBrk="1" hangingPunct="1"/>
            <a:r>
              <a:rPr lang="pt-BR" altLang="pt-BR" sz="2200" smtClean="0"/>
              <a:t>as regras da BC são usadas para gerar informação nova (novos fatos) a partir de um conjunto inicial de dados</a:t>
            </a:r>
          </a:p>
          <a:p>
            <a:pPr lvl="1" eaLnBrk="1" hangingPunct="1"/>
            <a:r>
              <a:rPr lang="pt-BR" altLang="pt-BR" sz="2200" smtClean="0"/>
              <a:t>os fatos gerados passam a fazer parte da BC</a:t>
            </a:r>
          </a:p>
          <a:p>
            <a:pPr lvl="2" eaLnBrk="1" hangingPunct="1"/>
            <a:r>
              <a:rPr lang="pt-BR" altLang="pt-BR" sz="2000" smtClean="0"/>
              <a:t>ex.: </a:t>
            </a:r>
            <a:r>
              <a:rPr lang="pt-BR" altLang="pt-BR" sz="2000" smtClean="0">
                <a:solidFill>
                  <a:srgbClr val="800080"/>
                </a:solidFill>
              </a:rPr>
              <a:t>criminoso(West).</a:t>
            </a:r>
          </a:p>
          <a:p>
            <a:pPr eaLnBrk="1" hangingPunct="1"/>
            <a:r>
              <a:rPr lang="pt-BR" altLang="pt-BR" sz="2400" smtClean="0"/>
              <a:t>Raciocínio regressivo</a:t>
            </a:r>
          </a:p>
          <a:p>
            <a:pPr lvl="1" eaLnBrk="1" hangingPunct="1"/>
            <a:r>
              <a:rPr lang="pt-BR" altLang="pt-BR" sz="2200" smtClean="0"/>
              <a:t>da hipótese aos dados  - </a:t>
            </a:r>
            <a:r>
              <a:rPr lang="pt-BR" altLang="pt-BR" sz="2200" i="1" smtClean="0"/>
              <a:t>goal-directed inference</a:t>
            </a:r>
            <a:endParaRPr lang="pt-BR" altLang="pt-BR" sz="2200" smtClean="0"/>
          </a:p>
          <a:p>
            <a:pPr lvl="1" eaLnBrk="1" hangingPunct="1"/>
            <a:r>
              <a:rPr lang="pt-BR" altLang="pt-BR" sz="2200" smtClean="0"/>
              <a:t>usa as regras da BC para responder a perguntas</a:t>
            </a:r>
          </a:p>
          <a:p>
            <a:pPr lvl="1" eaLnBrk="1" hangingPunct="1"/>
            <a:r>
              <a:rPr lang="pt-BR" altLang="pt-BR" sz="2200" smtClean="0"/>
              <a:t>prova se uma asserção é verdadeira</a:t>
            </a:r>
          </a:p>
          <a:p>
            <a:pPr lvl="2" eaLnBrk="1" hangingPunct="1"/>
            <a:r>
              <a:rPr lang="pt-BR" altLang="pt-BR" sz="2000" smtClean="0"/>
              <a:t>ex.: </a:t>
            </a:r>
            <a:r>
              <a:rPr lang="pt-BR" altLang="pt-BR" sz="2000" smtClean="0">
                <a:solidFill>
                  <a:srgbClr val="800080"/>
                </a:solidFill>
              </a:rPr>
              <a:t>criminoso(West)?</a:t>
            </a:r>
          </a:p>
          <a:p>
            <a:pPr lvl="1" eaLnBrk="1" hangingPunct="1"/>
            <a:r>
              <a:rPr lang="pt-BR" altLang="pt-BR" sz="2200" smtClean="0"/>
              <a:t>só processa as regras relevantes para a pergunta (asserção)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5643DE-588D-40F7-B641-41AEB1244FB4}" type="slidenum">
              <a:rPr lang="pt-BR" altLang="pt-BR" smtClean="0"/>
              <a:pPr/>
              <a:t>13</a:t>
            </a:fld>
            <a:endParaRPr lang="pt-BR" altLang="pt-BR" smtClean="0"/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/>
              <a:t>Raciocinando com </a:t>
            </a:r>
            <a:br>
              <a:rPr lang="pt-BR" altLang="pt-BR" sz="3200" smtClean="0"/>
            </a:br>
            <a:r>
              <a:rPr lang="pt-BR" altLang="pt-BR" sz="3200" smtClean="0"/>
              <a:t>Encadeamento progressivo</a:t>
            </a:r>
          </a:p>
        </p:txBody>
      </p:sp>
      <p:sp>
        <p:nvSpPr>
          <p:cNvPr id="1536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dos dados à conclusão </a:t>
            </a:r>
          </a:p>
          <a:p>
            <a:pPr eaLnBrk="1" hangingPunct="1"/>
            <a:r>
              <a:rPr lang="pt-BR" altLang="pt-BR" i="1" smtClean="0"/>
              <a:t>data-driven inference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DCCB25E-75CA-4C39-BDB3-9E0825FA704C}" type="slidenum">
              <a:rPr lang="pt-BR" altLang="pt-BR" smtClean="0"/>
              <a:pPr/>
              <a:t>14</a:t>
            </a:fld>
            <a:endParaRPr lang="pt-BR" altLang="pt-BR" smtClean="0"/>
          </a:p>
        </p:txBody>
      </p:sp>
      <p:sp>
        <p:nvSpPr>
          <p:cNvPr id="1638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685213" cy="1066800"/>
          </a:xfrm>
        </p:spPr>
        <p:txBody>
          <a:bodyPr/>
          <a:lstStyle/>
          <a:p>
            <a:pPr eaLnBrk="1" hangingPunct="1"/>
            <a:r>
              <a:rPr lang="pt-BR" altLang="pt-BR" smtClean="0"/>
              <a:t>Raciocinando com </a:t>
            </a:r>
            <a:br>
              <a:rPr lang="pt-BR" altLang="pt-BR" smtClean="0"/>
            </a:br>
            <a:r>
              <a:rPr lang="pt-BR" altLang="pt-BR" smtClean="0"/>
              <a:t>Encadeamento Progressivo</a:t>
            </a:r>
          </a:p>
        </p:txBody>
      </p:sp>
      <p:sp>
        <p:nvSpPr>
          <p:cNvPr id="16388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676400"/>
            <a:ext cx="8591550" cy="4848225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Dos dados à conclusão</a:t>
            </a:r>
          </a:p>
          <a:p>
            <a:pPr lvl="1" eaLnBrk="1" hangingPunct="1"/>
            <a:r>
              <a:rPr lang="pt-BR" altLang="pt-BR" sz="2200" smtClean="0"/>
              <a:t>Parte dos fatos na BR e na memória de trabalho, buscando quais regras eles satisfazem, para produzir assim </a:t>
            </a:r>
            <a:r>
              <a:rPr lang="pt-BR" altLang="pt-BR" sz="2200" smtClean="0">
                <a:solidFill>
                  <a:srgbClr val="800080"/>
                </a:solidFill>
              </a:rPr>
              <a:t>novas conclusões (fatos)</a:t>
            </a:r>
            <a:r>
              <a:rPr lang="pt-BR" altLang="pt-BR" sz="2200" smtClean="0"/>
              <a:t> e/ou </a:t>
            </a:r>
            <a:r>
              <a:rPr lang="pt-BR" altLang="pt-BR" sz="2200" smtClean="0">
                <a:solidFill>
                  <a:srgbClr val="800080"/>
                </a:solidFill>
              </a:rPr>
              <a:t>realizar ações</a:t>
            </a:r>
            <a:r>
              <a:rPr lang="pt-BR" altLang="pt-BR" sz="2200" smtClean="0"/>
              <a:t>.</a:t>
            </a:r>
          </a:p>
          <a:p>
            <a:pPr eaLnBrk="1" hangingPunct="1"/>
            <a:r>
              <a:rPr lang="pt-BR" altLang="pt-BR" sz="2400" smtClean="0"/>
              <a:t>Três etapas:</a:t>
            </a:r>
          </a:p>
          <a:p>
            <a:pPr lvl="1" eaLnBrk="1" hangingPunct="1"/>
            <a:r>
              <a:rPr lang="pt-BR" altLang="pt-BR" sz="2200" smtClean="0"/>
              <a:t>Busca, Casamento (unificação), Resolução de conflito</a:t>
            </a:r>
            <a:endParaRPr lang="pt-BR" altLang="pt-BR" sz="2200" smtClean="0">
              <a:solidFill>
                <a:srgbClr val="006600"/>
              </a:solidFill>
            </a:endParaRPr>
          </a:p>
          <a:p>
            <a:pPr eaLnBrk="1" hangingPunct="1"/>
            <a:r>
              <a:rPr lang="pt-BR" altLang="pt-BR" sz="2400" smtClean="0"/>
              <a:t>É uma estratégia de inferência muito rápida</a:t>
            </a:r>
          </a:p>
          <a:p>
            <a:pPr lvl="1" eaLnBrk="1" hangingPunct="1"/>
            <a:r>
              <a:rPr lang="pt-BR" altLang="pt-BR" sz="2200" smtClean="0"/>
              <a:t>usada em sistemas de monitoramento e diagnóstico em tempo real.</a:t>
            </a:r>
          </a:p>
          <a:p>
            <a:pPr eaLnBrk="1" hangingPunct="1"/>
            <a:r>
              <a:rPr lang="pt-BR" altLang="pt-BR" sz="2400" smtClean="0"/>
              <a:t>Ferramentas comerciais que implementam esta estratégia</a:t>
            </a:r>
          </a:p>
          <a:p>
            <a:pPr lvl="1" eaLnBrk="1" hangingPunct="1"/>
            <a:r>
              <a:rPr lang="pt-BR" altLang="pt-BR" sz="2200" smtClean="0"/>
              <a:t>OPS5, OPS85, IBM: TIRS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77ACF23-9196-4F30-A365-A97BC5656A1F}" type="slidenum">
              <a:rPr lang="pt-BR" altLang="pt-BR" smtClean="0"/>
              <a:pPr/>
              <a:t>15</a:t>
            </a:fld>
            <a:endParaRPr lang="pt-BR" altLang="pt-BR" smtClean="0"/>
          </a:p>
        </p:txBody>
      </p:sp>
      <p:sp>
        <p:nvSpPr>
          <p:cNvPr id="1741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39788" y="228600"/>
            <a:ext cx="8391525" cy="1219200"/>
          </a:xfrm>
        </p:spPr>
        <p:txBody>
          <a:bodyPr/>
          <a:lstStyle/>
          <a:p>
            <a:pPr eaLnBrk="1" hangingPunct="1"/>
            <a:r>
              <a:rPr lang="pt-BR" altLang="pt-BR" smtClean="0"/>
              <a:t>Encadeamento progressivo</a:t>
            </a:r>
            <a:br>
              <a:rPr lang="pt-BR" altLang="pt-BR" smtClean="0"/>
            </a:br>
            <a:r>
              <a:rPr lang="pt-BR" altLang="pt-BR" smtClean="0"/>
              <a:t>Algoritmo</a:t>
            </a:r>
          </a:p>
        </p:txBody>
      </p:sp>
      <p:sp>
        <p:nvSpPr>
          <p:cNvPr id="17412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743075"/>
            <a:ext cx="9163050" cy="4471988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200" smtClean="0"/>
              <a:t>1. Armazena as regras da BR na máquina de inferência (MI) e os fatos na memória de trabalho (MT);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200" smtClean="0"/>
              <a:t>2. Adiciona os </a:t>
            </a:r>
            <a:r>
              <a:rPr lang="pt-BR" altLang="pt-BR" sz="2200" smtClean="0">
                <a:solidFill>
                  <a:srgbClr val="800080"/>
                </a:solidFill>
              </a:rPr>
              <a:t>dados iniciais </a:t>
            </a:r>
            <a:r>
              <a:rPr lang="pt-BR" altLang="pt-BR" sz="2200" smtClean="0"/>
              <a:t>à memória de trabalho;</a:t>
            </a:r>
          </a:p>
          <a:p>
            <a:pPr eaLnBrk="1" hangingPunct="1">
              <a:spcBef>
                <a:spcPts val="100"/>
              </a:spcBef>
              <a:buFont typeface="Wingdings" pitchFamily="2" charset="2"/>
              <a:buNone/>
            </a:pPr>
            <a:r>
              <a:rPr lang="pt-BR" altLang="pt-BR" sz="2200" smtClean="0"/>
              <a:t>	</a:t>
            </a:r>
            <a:r>
              <a:rPr lang="pt-BR" altLang="pt-BR" sz="2000" smtClean="0">
                <a:solidFill>
                  <a:srgbClr val="800080"/>
                </a:solidFill>
              </a:rPr>
              <a:t>obs.: </a:t>
            </a:r>
            <a:r>
              <a:rPr lang="pt-BR" altLang="pt-BR" sz="2000" smtClean="0"/>
              <a:t>esses dados podem ser fornecidos pelo usuário do </a:t>
            </a:r>
            <a:r>
              <a:rPr lang="pt-BR" altLang="pt-BR" sz="2000" smtClean="0">
                <a:solidFill>
                  <a:srgbClr val="800080"/>
                </a:solidFill>
              </a:rPr>
              <a:t>sistema</a:t>
            </a:r>
            <a:r>
              <a:rPr lang="pt-BR" altLang="pt-BR" sz="2000" smtClean="0"/>
              <a:t> ou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000" smtClean="0"/>
              <a:t>            podem ser obtidos pelo </a:t>
            </a:r>
            <a:r>
              <a:rPr lang="pt-BR" altLang="pt-BR" sz="2000" smtClean="0">
                <a:solidFill>
                  <a:srgbClr val="800080"/>
                </a:solidFill>
              </a:rPr>
              <a:t>agente</a:t>
            </a:r>
            <a:r>
              <a:rPr lang="pt-BR" altLang="pt-BR" sz="2000" smtClean="0"/>
              <a:t> que percebe o ambiente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200" smtClean="0"/>
              <a:t>3. Compara o antecedente das regras com os fatos na MT. </a:t>
            </a:r>
          </a:p>
          <a:p>
            <a:pPr lvl="1" eaLnBrk="1" hangingPunct="1">
              <a:spcBef>
                <a:spcPct val="0"/>
              </a:spcBef>
            </a:pPr>
            <a:r>
              <a:rPr lang="pt-BR" altLang="pt-BR" sz="2000" smtClean="0"/>
              <a:t>Todas as regras cujo antecedente “</a:t>
            </a:r>
            <a:r>
              <a:rPr lang="pt-BR" altLang="pt-BR" sz="2000" smtClean="0">
                <a:solidFill>
                  <a:srgbClr val="800080"/>
                </a:solidFill>
              </a:rPr>
              <a:t>casa</a:t>
            </a:r>
            <a:r>
              <a:rPr lang="pt-BR" altLang="pt-BR" sz="2000" smtClean="0"/>
              <a:t>” (</a:t>
            </a:r>
            <a:r>
              <a:rPr lang="pt-BR" altLang="pt-BR" sz="2000" smtClean="0">
                <a:solidFill>
                  <a:srgbClr val="800080"/>
                </a:solidFill>
              </a:rPr>
              <a:t>unifica</a:t>
            </a:r>
            <a:r>
              <a:rPr lang="pt-BR" altLang="pt-BR" sz="2000" smtClean="0"/>
              <a:t>) com esses fatos podem ser </a:t>
            </a:r>
            <a:r>
              <a:rPr lang="pt-BR" altLang="pt-BR" sz="2000" smtClean="0">
                <a:solidFill>
                  <a:srgbClr val="800080"/>
                </a:solidFill>
              </a:rPr>
              <a:t>disparadas</a:t>
            </a:r>
            <a:r>
              <a:rPr lang="pt-BR" altLang="pt-BR" sz="2000" smtClean="0">
                <a:solidFill>
                  <a:srgbClr val="008000"/>
                </a:solidFill>
              </a:rPr>
              <a:t> </a:t>
            </a:r>
            <a:r>
              <a:rPr lang="pt-BR" altLang="pt-BR" sz="2000" smtClean="0"/>
              <a:t>e são colocadas no </a:t>
            </a:r>
            <a:r>
              <a:rPr lang="pt-BR" altLang="pt-BR" sz="2000" smtClean="0">
                <a:solidFill>
                  <a:srgbClr val="800080"/>
                </a:solidFill>
              </a:rPr>
              <a:t>conjunto de conflito</a:t>
            </a:r>
            <a:r>
              <a:rPr lang="pt-BR" altLang="pt-BR" sz="2000" i="1" smtClean="0"/>
              <a:t>;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200" smtClean="0"/>
              <a:t>4. Usa o procedimento de </a:t>
            </a:r>
            <a:r>
              <a:rPr lang="pt-BR" altLang="pt-BR" sz="2200" smtClean="0">
                <a:solidFill>
                  <a:srgbClr val="800080"/>
                </a:solidFill>
              </a:rPr>
              <a:t>resolução de conflito</a:t>
            </a:r>
            <a:r>
              <a:rPr lang="pt-BR" altLang="pt-BR" sz="2200" smtClean="0"/>
              <a:t> para selecionar uma única regra desse conjunto;</a:t>
            </a:r>
            <a:r>
              <a:rPr lang="pt-BR" altLang="pt-BR" sz="2200" i="1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64124D2-A79D-4CFD-961A-A2C6A3369EB9}" type="slidenum">
              <a:rPr lang="pt-BR" altLang="pt-BR" smtClean="0"/>
              <a:pPr/>
              <a:t>16</a:t>
            </a:fld>
            <a:endParaRPr lang="pt-BR" altLang="pt-BR" smtClean="0"/>
          </a:p>
        </p:txBody>
      </p:sp>
      <p:sp>
        <p:nvSpPr>
          <p:cNvPr id="1843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39788" y="228600"/>
            <a:ext cx="8391525" cy="1219200"/>
          </a:xfrm>
        </p:spPr>
        <p:txBody>
          <a:bodyPr/>
          <a:lstStyle/>
          <a:p>
            <a:pPr eaLnBrk="1" hangingPunct="1"/>
            <a:r>
              <a:rPr lang="pt-BR" altLang="pt-BR" smtClean="0"/>
              <a:t>Encadeamento progressivo</a:t>
            </a:r>
            <a:br>
              <a:rPr lang="pt-BR" altLang="pt-BR" smtClean="0"/>
            </a:br>
            <a:r>
              <a:rPr lang="pt-BR" altLang="pt-BR" smtClean="0"/>
              <a:t>Algoritmo</a:t>
            </a:r>
          </a:p>
        </p:txBody>
      </p:sp>
      <p:sp>
        <p:nvSpPr>
          <p:cNvPr id="18436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600200"/>
            <a:ext cx="9163050" cy="4471988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200" smtClean="0"/>
              <a:t>5. Dispara a regra selecionada e verifica o seu conseqüente: </a:t>
            </a:r>
          </a:p>
          <a:p>
            <a:pPr eaLnBrk="1" hangingPunct="1">
              <a:lnSpc>
                <a:spcPct val="7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200" smtClean="0"/>
              <a:t>	</a:t>
            </a:r>
          </a:p>
          <a:p>
            <a:pPr eaLnBrk="1" hangingPunct="1">
              <a:lnSpc>
                <a:spcPct val="7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000" smtClean="0"/>
              <a:t>  5a) se for um </a:t>
            </a:r>
            <a:r>
              <a:rPr lang="pt-BR" altLang="pt-BR" sz="2000" smtClean="0">
                <a:solidFill>
                  <a:srgbClr val="800080"/>
                </a:solidFill>
              </a:rPr>
              <a:t>fato</a:t>
            </a:r>
            <a:r>
              <a:rPr lang="pt-BR" altLang="pt-BR" sz="2000" smtClean="0"/>
              <a:t> </a:t>
            </a:r>
          </a:p>
          <a:p>
            <a:pPr lvl="1" eaLnBrk="1" hangingPunct="1">
              <a:lnSpc>
                <a:spcPct val="70000"/>
              </a:lnSpc>
              <a:spcBef>
                <a:spcPct val="40000"/>
              </a:spcBef>
            </a:pPr>
            <a:r>
              <a:rPr lang="pt-BR" altLang="pt-BR" sz="1800" smtClean="0"/>
              <a:t>Atualiza a MT</a:t>
            </a:r>
          </a:p>
          <a:p>
            <a:pPr lvl="1" eaLnBrk="1" hangingPunct="1">
              <a:lnSpc>
                <a:spcPct val="70000"/>
              </a:lnSpc>
              <a:spcBef>
                <a:spcPct val="40000"/>
              </a:spcBef>
            </a:pPr>
            <a:r>
              <a:rPr lang="pt-BR" altLang="pt-BR" sz="1800" smtClean="0"/>
              <a:t>Repete  os passos 3, 4 e 5 até o conjunto de conflito se tornar vazio.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000" smtClean="0"/>
              <a:t>	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000" smtClean="0"/>
              <a:t>  5b) se for uma </a:t>
            </a:r>
            <a:r>
              <a:rPr lang="pt-BR" altLang="pt-BR" sz="2000" smtClean="0">
                <a:solidFill>
                  <a:srgbClr val="800080"/>
                </a:solidFill>
              </a:rPr>
              <a:t>ação</a:t>
            </a:r>
            <a:r>
              <a:rPr lang="pt-BR" altLang="pt-BR" sz="2000" smtClean="0"/>
              <a:t> 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pt-BR" altLang="pt-BR" sz="1800" smtClean="0"/>
              <a:t>Chama o procedimento que ativa os atuadores do agente 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pt-BR" altLang="pt-BR" sz="1800" smtClean="0"/>
              <a:t>Atualiza a MT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pt-BR" altLang="pt-BR" sz="1800" smtClean="0"/>
              <a:t>Volta para o passo 2 (para obter novos dados do ambiente).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00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3"/>
          <p:cNvSpPr txBox="1">
            <a:spLocks noGrp="1"/>
          </p:cNvSpPr>
          <p:nvPr/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723287F-EBB7-40EE-B8BA-BB6149B2E2FB}" type="slidenum">
              <a:rPr lang="pt-BR" altLang="pt-BR" sz="1400"/>
              <a:pPr algn="r"/>
              <a:t>17</a:t>
            </a:fld>
            <a:endParaRPr lang="pt-BR" altLang="pt-BR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04800"/>
            <a:ext cx="8685213" cy="1066800"/>
          </a:xfrm>
        </p:spPr>
        <p:txBody>
          <a:bodyPr/>
          <a:lstStyle/>
          <a:p>
            <a:pPr eaLnBrk="1" hangingPunct="1"/>
            <a:r>
              <a:rPr lang="pt-BR" altLang="pt-BR" smtClean="0"/>
              <a:t>Encadeamento progressivo </a:t>
            </a:r>
            <a:br>
              <a:rPr lang="pt-BR" altLang="pt-BR" smtClean="0"/>
            </a:br>
            <a:r>
              <a:rPr lang="pt-BR" altLang="pt-BR" smtClean="0"/>
              <a:t>Busca e Casamento (unificação)</a:t>
            </a:r>
          </a:p>
        </p:txBody>
      </p:sp>
      <p:sp>
        <p:nvSpPr>
          <p:cNvPr id="1946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>
          <a:xfrm>
            <a:off x="742950" y="1700213"/>
            <a:ext cx="8242300" cy="4700587"/>
          </a:xfrm>
        </p:spPr>
        <p:txBody>
          <a:bodyPr/>
          <a:lstStyle/>
          <a:p>
            <a:pPr eaLnBrk="1" hangingPunct="1"/>
            <a:r>
              <a:rPr lang="pt-BR" altLang="pt-BR" smtClean="0"/>
              <a:t>O algoritmo tenta casar (</a:t>
            </a:r>
            <a:r>
              <a:rPr lang="pt-BR" altLang="pt-BR" smtClean="0">
                <a:solidFill>
                  <a:srgbClr val="800080"/>
                </a:solidFill>
              </a:rPr>
              <a:t>unificar</a:t>
            </a:r>
            <a:r>
              <a:rPr lang="pt-BR" altLang="pt-BR" smtClean="0"/>
              <a:t>) as premissas das  regras selecionadas com os fatos na memória de trabalho</a:t>
            </a:r>
            <a:r>
              <a:rPr lang="pt-BR" altLang="pt-BR" sz="2400" smtClean="0">
                <a:solidFill>
                  <a:srgbClr val="800080"/>
                </a:solidFill>
              </a:rPr>
              <a:t> </a:t>
            </a:r>
          </a:p>
          <a:p>
            <a:pPr lvl="1" eaLnBrk="1" hangingPunct="1"/>
            <a:r>
              <a:rPr lang="pt-BR" altLang="pt-BR" sz="2200" smtClean="0">
                <a:solidFill>
                  <a:srgbClr val="800080"/>
                </a:solidFill>
              </a:rPr>
              <a:t>MT1: </a:t>
            </a:r>
            <a:r>
              <a:rPr lang="pt-BR" altLang="pt-BR" sz="2200" smtClean="0"/>
              <a:t>num-rodas=4, motor=sim, num-portas=3, tamanho=médio</a:t>
            </a:r>
          </a:p>
          <a:p>
            <a:pPr lvl="1" eaLnBrk="1" hangingPunct="1"/>
            <a:r>
              <a:rPr lang="pt-BR" altLang="pt-BR" sz="2200" smtClean="0">
                <a:solidFill>
                  <a:srgbClr val="800080"/>
                </a:solidFill>
              </a:rPr>
              <a:t>MI (regras da BC):</a:t>
            </a:r>
            <a:r>
              <a:rPr lang="pt-BR" altLang="pt-BR" sz="2200" smtClean="0"/>
              <a:t> Se num-rodas=4 E motor=sim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z="2200" smtClean="0"/>
              <a:t>			                Então veículoTipo=automóvel</a:t>
            </a:r>
          </a:p>
          <a:p>
            <a:pPr lvl="1" eaLnBrk="1" hangingPunct="1"/>
            <a:r>
              <a:rPr lang="pt-BR" altLang="pt-BR" sz="2200" smtClean="0">
                <a:solidFill>
                  <a:srgbClr val="800080"/>
                </a:solidFill>
              </a:rPr>
              <a:t>MT2:</a:t>
            </a:r>
            <a:r>
              <a:rPr lang="pt-BR" altLang="pt-BR" sz="2200" smtClean="0"/>
              <a:t> MT1 + veículoTipo=automóvel</a:t>
            </a:r>
          </a:p>
          <a:p>
            <a:pPr eaLnBrk="1" hangingPunct="1"/>
            <a:endParaRPr lang="pt-BR" altLang="pt-BR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257CC3D-4F76-4DA3-8843-4B216DA3B0FC}" type="slidenum">
              <a:rPr lang="pt-BR" altLang="pt-BR" smtClean="0"/>
              <a:pPr/>
              <a:t>18</a:t>
            </a:fld>
            <a:endParaRPr lang="pt-BR" altLang="pt-BR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685213" cy="1066800"/>
          </a:xfrm>
        </p:spPr>
        <p:txBody>
          <a:bodyPr/>
          <a:lstStyle/>
          <a:p>
            <a:pPr eaLnBrk="1" hangingPunct="1"/>
            <a:r>
              <a:rPr lang="pt-BR" altLang="pt-BR" smtClean="0"/>
              <a:t>Encadeamento progressivo: </a:t>
            </a:r>
            <a:br>
              <a:rPr lang="pt-BR" altLang="pt-BR" smtClean="0"/>
            </a:br>
            <a:r>
              <a:rPr lang="pt-BR" altLang="pt-BR" smtClean="0"/>
              <a:t>Busca e Casamento</a:t>
            </a:r>
          </a:p>
        </p:txBody>
      </p:sp>
      <p:sp>
        <p:nvSpPr>
          <p:cNvPr id="2048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724025"/>
            <a:ext cx="8242300" cy="4800600"/>
          </a:xfrm>
        </p:spPr>
        <p:txBody>
          <a:bodyPr/>
          <a:lstStyle/>
          <a:p>
            <a:pPr eaLnBrk="1" hangingPunct="1"/>
            <a:r>
              <a:rPr lang="pt-BR" altLang="pt-BR" smtClean="0"/>
              <a:t>Geralmente, o antecedente de cada regra selecionada é </a:t>
            </a:r>
            <a:r>
              <a:rPr lang="pt-BR" altLang="pt-BR" smtClean="0">
                <a:solidFill>
                  <a:srgbClr val="800080"/>
                </a:solidFill>
              </a:rPr>
              <a:t>comparado</a:t>
            </a:r>
            <a:r>
              <a:rPr lang="pt-BR" altLang="pt-BR" smtClean="0"/>
              <a:t> com os fatos na MT usando </a:t>
            </a:r>
            <a:r>
              <a:rPr lang="pt-BR" altLang="pt-BR" smtClean="0">
                <a:solidFill>
                  <a:srgbClr val="800080"/>
                </a:solidFill>
              </a:rPr>
              <a:t>busca gulosa (best-first)</a:t>
            </a:r>
          </a:p>
          <a:p>
            <a:pPr eaLnBrk="1" hangingPunct="1">
              <a:spcBef>
                <a:spcPct val="80000"/>
              </a:spcBef>
            </a:pPr>
            <a:r>
              <a:rPr lang="pt-BR" altLang="pt-BR" smtClean="0"/>
              <a:t>Custo da busca-casamento</a:t>
            </a:r>
          </a:p>
          <a:p>
            <a:pPr lvl="1" eaLnBrk="1" hangingPunct="1"/>
            <a:r>
              <a:rPr lang="pt-BR" altLang="pt-BR" smtClean="0"/>
              <a:t>Se a BR é muito grande, verificar todas as premissas de todas as regras a cada ciclo é </a:t>
            </a:r>
            <a:r>
              <a:rPr lang="pt-BR" altLang="pt-BR" smtClean="0">
                <a:solidFill>
                  <a:srgbClr val="800080"/>
                </a:solidFill>
              </a:rPr>
              <a:t>caro</a:t>
            </a:r>
          </a:p>
          <a:p>
            <a:pPr eaLnBrk="1" hangingPunct="1">
              <a:buFont typeface="Wingdings" pitchFamily="2" charset="2"/>
              <a:buNone/>
            </a:pPr>
            <a:endParaRPr lang="pt-BR" altLang="pt-BR" smtClean="0">
              <a:solidFill>
                <a:srgbClr val="8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6F3F83E-4D18-4A0C-A17C-09D942FAF53C}" type="slidenum">
              <a:rPr lang="pt-BR" altLang="pt-BR" smtClean="0"/>
              <a:pPr/>
              <a:t>19</a:t>
            </a:fld>
            <a:endParaRPr lang="pt-BR" altLang="pt-BR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685213" cy="1066800"/>
          </a:xfrm>
        </p:spPr>
        <p:txBody>
          <a:bodyPr/>
          <a:lstStyle/>
          <a:p>
            <a:pPr eaLnBrk="1" hangingPunct="1"/>
            <a:r>
              <a:rPr lang="pt-BR" altLang="pt-BR" smtClean="0"/>
              <a:t>Encadeamento progressivo: </a:t>
            </a:r>
            <a:br>
              <a:rPr lang="pt-BR" altLang="pt-BR" smtClean="0"/>
            </a:br>
            <a:r>
              <a:rPr lang="pt-BR" altLang="pt-BR" smtClean="0"/>
              <a:t>Busca e Casamento</a:t>
            </a:r>
          </a:p>
        </p:txBody>
      </p:sp>
      <p:sp>
        <p:nvSpPr>
          <p:cNvPr id="2150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600200"/>
            <a:ext cx="85915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Solução (para quem não tem </a:t>
            </a:r>
            <a:r>
              <a:rPr lang="pt-BR" altLang="pt-BR" smtClean="0">
                <a:solidFill>
                  <a:srgbClr val="800080"/>
                </a:solidFill>
              </a:rPr>
              <a:t>RETE</a:t>
            </a:r>
            <a:r>
              <a:rPr lang="pt-BR" altLang="pt-BR" smtClean="0"/>
              <a:t>)</a:t>
            </a:r>
          </a:p>
          <a:p>
            <a:pPr lvl="1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2400" smtClean="0"/>
              <a:t>Depois de realizadas as etapas iniciais de busca e casamento, o algoritmo atualiza o conjunto de conflitos levando em conta apenas o </a:t>
            </a:r>
            <a:r>
              <a:rPr lang="pt-BR" altLang="pt-BR" sz="2400" smtClean="0">
                <a:solidFill>
                  <a:srgbClr val="800080"/>
                </a:solidFill>
              </a:rPr>
              <a:t>conseqüente</a:t>
            </a:r>
            <a:r>
              <a:rPr lang="pt-BR" altLang="pt-BR" sz="2400" smtClean="0"/>
              <a:t> da regra que foi disparada no último ciclo</a:t>
            </a:r>
          </a:p>
          <a:p>
            <a:pPr lvl="1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2400" smtClean="0"/>
              <a:t>ex1.  conseqüente: </a:t>
            </a:r>
            <a:r>
              <a:rPr lang="pt-BR" altLang="pt-BR" sz="2400" smtClean="0">
                <a:solidFill>
                  <a:srgbClr val="800080"/>
                </a:solidFill>
              </a:rPr>
              <a:t>retract (número de rodas = 4)</a:t>
            </a:r>
            <a:r>
              <a:rPr lang="pt-BR" altLang="pt-BR" sz="2400" smtClean="0"/>
              <a:t> verifica que regras  do conjunto de conflito deixam de ser válidas</a:t>
            </a:r>
          </a:p>
          <a:p>
            <a:pPr lvl="1" eaLnBrk="1" hangingPunct="1">
              <a:lnSpc>
                <a:spcPct val="90000"/>
              </a:lnSpc>
              <a:spcBef>
                <a:spcPct val="80000"/>
              </a:spcBef>
            </a:pPr>
            <a:r>
              <a:rPr lang="pt-BR" altLang="pt-BR" sz="2400" smtClean="0"/>
              <a:t>ex2. conseqüente: </a:t>
            </a:r>
            <a:r>
              <a:rPr lang="pt-BR" altLang="pt-BR" sz="2400" smtClean="0">
                <a:solidFill>
                  <a:srgbClr val="800080"/>
                </a:solidFill>
              </a:rPr>
              <a:t>insert (número de rodas = 4)</a:t>
            </a:r>
            <a:r>
              <a:rPr lang="pt-BR" altLang="pt-BR" sz="2400" smtClean="0"/>
              <a:t> verifica que regras que disparam com esta premissa podem ser adicionadas ao conjunto de conflito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7DEDDC0-1B2D-41D2-AAAD-39CA76C2BDFA}" type="slidenum">
              <a:rPr lang="pt-BR" altLang="pt-BR" smtClean="0"/>
              <a:pPr/>
              <a:t>2</a:t>
            </a:fld>
            <a:endParaRPr lang="pt-BR" altLang="pt-BR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411163"/>
            <a:ext cx="8761412" cy="579437"/>
          </a:xfrm>
        </p:spPr>
        <p:txBody>
          <a:bodyPr/>
          <a:lstStyle/>
          <a:p>
            <a:pPr eaLnBrk="1" hangingPunct="1"/>
            <a:r>
              <a:rPr lang="pt-BR" altLang="pt-BR" smtClean="0"/>
              <a:t>Plano da aula</a:t>
            </a:r>
          </a:p>
        </p:txBody>
      </p:sp>
      <p:sp>
        <p:nvSpPr>
          <p:cNvPr id="410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dirty="0" smtClean="0"/>
              <a:t>Sistemas de Produção</a:t>
            </a:r>
          </a:p>
          <a:p>
            <a:pPr lvl="1" eaLnBrk="1" hangingPunct="1"/>
            <a:r>
              <a:rPr lang="pt-BR" altLang="pt-BR" dirty="0" smtClean="0"/>
              <a:t>Definições</a:t>
            </a:r>
          </a:p>
          <a:p>
            <a:pPr lvl="1" eaLnBrk="1" hangingPunct="1"/>
            <a:r>
              <a:rPr lang="pt-BR" altLang="pt-BR" dirty="0" smtClean="0"/>
              <a:t>Arquitetura geral </a:t>
            </a:r>
          </a:p>
          <a:p>
            <a:r>
              <a:rPr lang="pt-BR" altLang="pt-BR" dirty="0" smtClean="0"/>
              <a:t>Como </a:t>
            </a:r>
            <a:r>
              <a:rPr lang="pt-BR" altLang="pt-BR" dirty="0" smtClean="0"/>
              <a:t>raciocinam os Mecanismos de Inferência</a:t>
            </a:r>
          </a:p>
          <a:p>
            <a:pPr lvl="1" eaLnBrk="1" hangingPunct="1">
              <a:lnSpc>
                <a:spcPct val="110000"/>
              </a:lnSpc>
            </a:pPr>
            <a:r>
              <a:rPr lang="pt-BR" altLang="pt-BR" dirty="0" smtClean="0"/>
              <a:t>Raciocínio progressivo</a:t>
            </a:r>
          </a:p>
          <a:p>
            <a:pPr lvl="1" eaLnBrk="1" hangingPunct="1"/>
            <a:r>
              <a:rPr lang="pt-BR" altLang="pt-BR" dirty="0" smtClean="0"/>
              <a:t>Raciocínio regressivo</a:t>
            </a:r>
          </a:p>
          <a:p>
            <a:pPr>
              <a:buFont typeface="Wingdings" pitchFamily="2" charset="2"/>
              <a:buNone/>
            </a:pPr>
            <a:endParaRPr lang="pt-BR" alt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7E4F587-9B5E-4ED4-9A44-E73C6200EFFE}" type="slidenum">
              <a:rPr lang="pt-BR" altLang="pt-BR" smtClean="0"/>
              <a:pPr/>
              <a:t>20</a:t>
            </a:fld>
            <a:endParaRPr lang="pt-BR" altLang="pt-BR" smtClean="0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381000"/>
            <a:ext cx="8420100" cy="1143000"/>
          </a:xfrm>
        </p:spPr>
        <p:txBody>
          <a:bodyPr/>
          <a:lstStyle/>
          <a:p>
            <a:pPr eaLnBrk="1" hangingPunct="1"/>
            <a:r>
              <a:rPr lang="pt-BR" altLang="pt-BR" smtClean="0"/>
              <a:t>Encadeamento progressivo: </a:t>
            </a:r>
            <a:br>
              <a:rPr lang="pt-BR" altLang="pt-BR" smtClean="0"/>
            </a:br>
            <a:r>
              <a:rPr lang="pt-BR" altLang="pt-BR" smtClean="0"/>
              <a:t>Busca e Casamento</a:t>
            </a:r>
          </a:p>
        </p:txBody>
      </p:sp>
      <p:sp>
        <p:nvSpPr>
          <p:cNvPr id="2253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906588"/>
            <a:ext cx="8420100" cy="4114800"/>
          </a:xfrm>
        </p:spPr>
        <p:txBody>
          <a:bodyPr/>
          <a:lstStyle/>
          <a:p>
            <a:pPr eaLnBrk="1" hangingPunct="1"/>
            <a:r>
              <a:rPr lang="pt-BR" altLang="pt-BR" smtClean="0"/>
              <a:t>Outra solução: </a:t>
            </a:r>
            <a:r>
              <a:rPr lang="pt-BR" altLang="pt-BR" smtClean="0">
                <a:solidFill>
                  <a:srgbClr val="800080"/>
                </a:solidFill>
              </a:rPr>
              <a:t>algoritmo RETE</a:t>
            </a:r>
            <a:r>
              <a:rPr lang="pt-BR" altLang="pt-BR" smtClean="0"/>
              <a:t> (rede).</a:t>
            </a:r>
          </a:p>
          <a:p>
            <a:pPr lvl="1" eaLnBrk="1" hangingPunct="1"/>
            <a:r>
              <a:rPr lang="pt-BR" altLang="pt-BR" sz="2400" smtClean="0"/>
              <a:t>elimina duplicações entre regras</a:t>
            </a:r>
          </a:p>
          <a:p>
            <a:pPr lvl="1" eaLnBrk="1" hangingPunct="1"/>
            <a:r>
              <a:rPr lang="pt-BR" altLang="pt-BR" sz="2400" smtClean="0"/>
              <a:t>minimiza o número de testes requeridos durante a fase de casamento</a:t>
            </a:r>
          </a:p>
          <a:p>
            <a:pPr lvl="1" eaLnBrk="1" hangingPunct="1"/>
            <a:r>
              <a:rPr lang="pt-BR" altLang="pt-BR" sz="2400" smtClean="0"/>
              <a:t>cria uma </a:t>
            </a:r>
            <a:r>
              <a:rPr lang="pt-BR" altLang="pt-BR" sz="2400" smtClean="0">
                <a:solidFill>
                  <a:srgbClr val="800080"/>
                </a:solidFill>
              </a:rPr>
              <a:t>rede de dependências</a:t>
            </a:r>
            <a:r>
              <a:rPr lang="pt-BR" altLang="pt-BR" sz="2400" smtClean="0"/>
              <a:t> entre as regras da BR</a:t>
            </a:r>
          </a:p>
          <a:p>
            <a:pPr lvl="2" eaLnBrk="1" hangingPunct="1"/>
            <a:r>
              <a:rPr lang="pt-BR" altLang="pt-BR" sz="2200" smtClean="0"/>
              <a:t>que deve ser recriada sempre que as regras na base são modificadas</a:t>
            </a:r>
          </a:p>
          <a:p>
            <a:pPr lvl="1" eaLnBrk="1" hangingPunct="1"/>
            <a:endParaRPr lang="pt-BR" altLang="pt-BR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AF530C2-3D0B-4212-BFED-C4D8BD9684ED}" type="slidenum">
              <a:rPr lang="pt-BR" altLang="pt-BR" smtClean="0"/>
              <a:pPr/>
              <a:t>21</a:t>
            </a:fld>
            <a:endParaRPr lang="pt-BR" altLang="pt-BR" smtClean="0"/>
          </a:p>
        </p:txBody>
      </p:sp>
      <p:grpSp>
        <p:nvGrpSpPr>
          <p:cNvPr id="2" name="Group 43"/>
          <p:cNvGrpSpPr>
            <a:grpSpLocks/>
          </p:cNvGrpSpPr>
          <p:nvPr/>
        </p:nvGrpSpPr>
        <p:grpSpPr bwMode="auto">
          <a:xfrm>
            <a:off x="1309688" y="4286250"/>
            <a:ext cx="7072312" cy="2343150"/>
            <a:chOff x="912" y="2594"/>
            <a:chExt cx="4800" cy="1582"/>
          </a:xfrm>
        </p:grpSpPr>
        <p:sp>
          <p:nvSpPr>
            <p:cNvPr id="23558" name="Oval 4"/>
            <p:cNvSpPr>
              <a:spLocks noChangeArrowheads="1"/>
            </p:cNvSpPr>
            <p:nvPr/>
          </p:nvSpPr>
          <p:spPr bwMode="auto">
            <a:xfrm>
              <a:off x="929" y="3170"/>
              <a:ext cx="414" cy="38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3559" name="Rectangle 5"/>
            <p:cNvSpPr>
              <a:spLocks noChangeArrowheads="1"/>
            </p:cNvSpPr>
            <p:nvPr/>
          </p:nvSpPr>
          <p:spPr bwMode="auto">
            <a:xfrm>
              <a:off x="928" y="3265"/>
              <a:ext cx="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pt-BR" altLang="pt-BR" sz="2000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23560" name="Line 6"/>
            <p:cNvSpPr>
              <a:spLocks noChangeShapeType="1"/>
            </p:cNvSpPr>
            <p:nvPr/>
          </p:nvSpPr>
          <p:spPr bwMode="auto">
            <a:xfrm>
              <a:off x="1352" y="3361"/>
              <a:ext cx="5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561" name="Rectangle 7"/>
            <p:cNvSpPr>
              <a:spLocks noChangeArrowheads="1"/>
            </p:cNvSpPr>
            <p:nvPr/>
          </p:nvSpPr>
          <p:spPr bwMode="auto">
            <a:xfrm>
              <a:off x="1864" y="3217"/>
              <a:ext cx="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pt-BR" altLang="pt-BR" sz="2000"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23562" name="Line 8"/>
            <p:cNvSpPr>
              <a:spLocks noChangeShapeType="1"/>
            </p:cNvSpPr>
            <p:nvPr/>
          </p:nvSpPr>
          <p:spPr bwMode="auto">
            <a:xfrm>
              <a:off x="2288" y="3361"/>
              <a:ext cx="5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563" name="Rectangle 9"/>
            <p:cNvSpPr>
              <a:spLocks noChangeArrowheads="1"/>
            </p:cNvSpPr>
            <p:nvPr/>
          </p:nvSpPr>
          <p:spPr bwMode="auto">
            <a:xfrm>
              <a:off x="3736" y="2641"/>
              <a:ext cx="468" cy="28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3564" name="Rectangle 10"/>
            <p:cNvSpPr>
              <a:spLocks noChangeArrowheads="1"/>
            </p:cNvSpPr>
            <p:nvPr/>
          </p:nvSpPr>
          <p:spPr bwMode="auto">
            <a:xfrm>
              <a:off x="2800" y="3217"/>
              <a:ext cx="52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pt-BR" altLang="pt-BR" sz="2000">
                  <a:latin typeface="Times New Roman" pitchFamily="18" charset="0"/>
                </a:rPr>
                <a:t>A=B</a:t>
              </a:r>
            </a:p>
          </p:txBody>
        </p:sp>
        <p:sp>
          <p:nvSpPr>
            <p:cNvPr id="23565" name="Oval 11"/>
            <p:cNvSpPr>
              <a:spLocks noChangeArrowheads="1"/>
            </p:cNvSpPr>
            <p:nvPr/>
          </p:nvSpPr>
          <p:spPr bwMode="auto">
            <a:xfrm>
              <a:off x="1865" y="3170"/>
              <a:ext cx="414" cy="38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3566" name="Oval 12"/>
            <p:cNvSpPr>
              <a:spLocks noChangeArrowheads="1"/>
            </p:cNvSpPr>
            <p:nvPr/>
          </p:nvSpPr>
          <p:spPr bwMode="auto">
            <a:xfrm>
              <a:off x="2801" y="2642"/>
              <a:ext cx="414" cy="38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3567" name="Rectangle 13"/>
            <p:cNvSpPr>
              <a:spLocks noChangeArrowheads="1"/>
            </p:cNvSpPr>
            <p:nvPr/>
          </p:nvSpPr>
          <p:spPr bwMode="auto">
            <a:xfrm>
              <a:off x="2852" y="2689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pt-BR" altLang="pt-BR" sz="2000"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23568" name="Line 14"/>
            <p:cNvSpPr>
              <a:spLocks noChangeShapeType="1"/>
            </p:cNvSpPr>
            <p:nvPr/>
          </p:nvSpPr>
          <p:spPr bwMode="auto">
            <a:xfrm>
              <a:off x="3224" y="2833"/>
              <a:ext cx="5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569" name="Line 15"/>
            <p:cNvSpPr>
              <a:spLocks noChangeShapeType="1"/>
            </p:cNvSpPr>
            <p:nvPr/>
          </p:nvSpPr>
          <p:spPr bwMode="auto">
            <a:xfrm>
              <a:off x="3271" y="3361"/>
              <a:ext cx="6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570" name="Rectangle 16"/>
            <p:cNvSpPr>
              <a:spLocks noChangeArrowheads="1"/>
            </p:cNvSpPr>
            <p:nvPr/>
          </p:nvSpPr>
          <p:spPr bwMode="auto">
            <a:xfrm>
              <a:off x="2801" y="3191"/>
              <a:ext cx="467" cy="31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3571" name="Oval 17"/>
            <p:cNvSpPr>
              <a:spLocks noChangeArrowheads="1"/>
            </p:cNvSpPr>
            <p:nvPr/>
          </p:nvSpPr>
          <p:spPr bwMode="auto">
            <a:xfrm>
              <a:off x="3893" y="3170"/>
              <a:ext cx="414" cy="38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3572" name="Oval 18"/>
            <p:cNvSpPr>
              <a:spLocks noChangeArrowheads="1"/>
            </p:cNvSpPr>
            <p:nvPr/>
          </p:nvSpPr>
          <p:spPr bwMode="auto">
            <a:xfrm>
              <a:off x="3893" y="3794"/>
              <a:ext cx="414" cy="38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3573" name="Rectangle 19"/>
            <p:cNvSpPr>
              <a:spLocks noChangeArrowheads="1"/>
            </p:cNvSpPr>
            <p:nvPr/>
          </p:nvSpPr>
          <p:spPr bwMode="auto">
            <a:xfrm>
              <a:off x="3944" y="3265"/>
              <a:ext cx="3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pt-BR" altLang="pt-BR" sz="2000">
                  <a:latin typeface="Times New Roman" pitchFamily="18" charset="0"/>
                </a:rPr>
                <a:t>C</a:t>
              </a:r>
            </a:p>
          </p:txBody>
        </p:sp>
        <p:sp>
          <p:nvSpPr>
            <p:cNvPr id="23574" name="Rectangle 20"/>
            <p:cNvSpPr>
              <a:spLocks noChangeArrowheads="1"/>
            </p:cNvSpPr>
            <p:nvPr/>
          </p:nvSpPr>
          <p:spPr bwMode="auto">
            <a:xfrm>
              <a:off x="3944" y="3841"/>
              <a:ext cx="31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pt-BR" altLang="pt-BR" sz="2000">
                  <a:latin typeface="Times New Roman" pitchFamily="18" charset="0"/>
                </a:rPr>
                <a:t>E</a:t>
              </a:r>
            </a:p>
          </p:txBody>
        </p:sp>
        <p:sp>
          <p:nvSpPr>
            <p:cNvPr id="23575" name="Line 21"/>
            <p:cNvSpPr>
              <a:spLocks noChangeShapeType="1"/>
            </p:cNvSpPr>
            <p:nvPr/>
          </p:nvSpPr>
          <p:spPr bwMode="auto">
            <a:xfrm>
              <a:off x="4207" y="2785"/>
              <a:ext cx="6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576" name="Line 22"/>
            <p:cNvSpPr>
              <a:spLocks noChangeShapeType="1"/>
            </p:cNvSpPr>
            <p:nvPr/>
          </p:nvSpPr>
          <p:spPr bwMode="auto">
            <a:xfrm>
              <a:off x="4316" y="3361"/>
              <a:ext cx="5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577" name="Line 23"/>
            <p:cNvSpPr>
              <a:spLocks noChangeShapeType="1"/>
            </p:cNvSpPr>
            <p:nvPr/>
          </p:nvSpPr>
          <p:spPr bwMode="auto">
            <a:xfrm>
              <a:off x="4316" y="3985"/>
              <a:ext cx="5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578" name="Rectangle 24"/>
            <p:cNvSpPr>
              <a:spLocks noChangeArrowheads="1"/>
            </p:cNvSpPr>
            <p:nvPr/>
          </p:nvSpPr>
          <p:spPr bwMode="auto">
            <a:xfrm>
              <a:off x="4829" y="2594"/>
              <a:ext cx="882" cy="3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3579" name="Rectangle 25"/>
            <p:cNvSpPr>
              <a:spLocks noChangeArrowheads="1"/>
            </p:cNvSpPr>
            <p:nvPr/>
          </p:nvSpPr>
          <p:spPr bwMode="auto">
            <a:xfrm>
              <a:off x="4828" y="2679"/>
              <a:ext cx="8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pt-BR" altLang="pt-BR" sz="2000">
                  <a:latin typeface="Times New Roman" pitchFamily="18" charset="0"/>
                </a:rPr>
                <a:t>add E</a:t>
              </a:r>
            </a:p>
          </p:txBody>
        </p:sp>
        <p:sp>
          <p:nvSpPr>
            <p:cNvPr id="23580" name="Rectangle 26"/>
            <p:cNvSpPr>
              <a:spLocks noChangeArrowheads="1"/>
            </p:cNvSpPr>
            <p:nvPr/>
          </p:nvSpPr>
          <p:spPr bwMode="auto">
            <a:xfrm>
              <a:off x="4829" y="3170"/>
              <a:ext cx="882" cy="3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3581" name="Rectangle 27"/>
            <p:cNvSpPr>
              <a:spLocks noChangeArrowheads="1"/>
            </p:cNvSpPr>
            <p:nvPr/>
          </p:nvSpPr>
          <p:spPr bwMode="auto">
            <a:xfrm>
              <a:off x="4828" y="3217"/>
              <a:ext cx="8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pt-BR" altLang="pt-BR" sz="2000">
                  <a:latin typeface="Times New Roman" pitchFamily="18" charset="0"/>
                </a:rPr>
                <a:t>add D</a:t>
              </a:r>
            </a:p>
          </p:txBody>
        </p:sp>
        <p:sp>
          <p:nvSpPr>
            <p:cNvPr id="23582" name="Rectangle 28"/>
            <p:cNvSpPr>
              <a:spLocks noChangeArrowheads="1"/>
            </p:cNvSpPr>
            <p:nvPr/>
          </p:nvSpPr>
          <p:spPr bwMode="auto">
            <a:xfrm>
              <a:off x="4829" y="3794"/>
              <a:ext cx="882" cy="38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pt-BR"/>
            </a:p>
          </p:txBody>
        </p:sp>
        <p:sp>
          <p:nvSpPr>
            <p:cNvPr id="23583" name="Rectangle 29"/>
            <p:cNvSpPr>
              <a:spLocks noChangeArrowheads="1"/>
            </p:cNvSpPr>
            <p:nvPr/>
          </p:nvSpPr>
          <p:spPr bwMode="auto">
            <a:xfrm>
              <a:off x="4880" y="3841"/>
              <a:ext cx="7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pt-BR" altLang="pt-BR" sz="2000">
                  <a:latin typeface="Times New Roman" pitchFamily="18" charset="0"/>
                </a:rPr>
                <a:t>delete A</a:t>
              </a:r>
            </a:p>
          </p:txBody>
        </p:sp>
        <p:sp>
          <p:nvSpPr>
            <p:cNvPr id="23584" name="Rectangle 30"/>
            <p:cNvSpPr>
              <a:spLocks noChangeArrowheads="1"/>
            </p:cNvSpPr>
            <p:nvPr/>
          </p:nvSpPr>
          <p:spPr bwMode="auto">
            <a:xfrm>
              <a:off x="912" y="3649"/>
              <a:ext cx="5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pt-BR" altLang="pt-BR" sz="1800">
                  <a:latin typeface="Times New Roman" pitchFamily="18" charset="0"/>
                </a:rPr>
                <a:t>A=x</a:t>
              </a:r>
            </a:p>
          </p:txBody>
        </p:sp>
        <p:sp>
          <p:nvSpPr>
            <p:cNvPr id="23585" name="Rectangle 31"/>
            <p:cNvSpPr>
              <a:spLocks noChangeArrowheads="1"/>
            </p:cNvSpPr>
            <p:nvPr/>
          </p:nvSpPr>
          <p:spPr bwMode="auto">
            <a:xfrm>
              <a:off x="1680" y="3649"/>
              <a:ext cx="100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pt-BR" altLang="pt-BR" sz="1800">
                  <a:latin typeface="Times New Roman" pitchFamily="18" charset="0"/>
                </a:rPr>
                <a:t>B=x ou B=y</a:t>
              </a:r>
            </a:p>
          </p:txBody>
        </p:sp>
        <p:sp>
          <p:nvSpPr>
            <p:cNvPr id="23586" name="Line 34"/>
            <p:cNvSpPr>
              <a:spLocks noChangeShapeType="1"/>
            </p:cNvSpPr>
            <p:nvPr/>
          </p:nvSpPr>
          <p:spPr bwMode="auto">
            <a:xfrm flipV="1">
              <a:off x="2283" y="2884"/>
              <a:ext cx="515" cy="4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587" name="Line 35"/>
            <p:cNvSpPr>
              <a:spLocks noChangeShapeType="1"/>
            </p:cNvSpPr>
            <p:nvPr/>
          </p:nvSpPr>
          <p:spPr bwMode="auto">
            <a:xfrm>
              <a:off x="3219" y="3459"/>
              <a:ext cx="673" cy="5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588" name="Rectangle 36"/>
            <p:cNvSpPr>
              <a:spLocks noChangeArrowheads="1"/>
            </p:cNvSpPr>
            <p:nvPr/>
          </p:nvSpPr>
          <p:spPr bwMode="auto">
            <a:xfrm>
              <a:off x="3673" y="2650"/>
              <a:ext cx="52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pt-BR" altLang="pt-BR" sz="1400">
                  <a:latin typeface="Times New Roman" pitchFamily="18" charset="0"/>
                </a:rPr>
                <a:t> </a:t>
              </a:r>
              <a:r>
                <a:rPr lang="pt-BR" altLang="pt-BR" sz="2000">
                  <a:latin typeface="Times New Roman" pitchFamily="18" charset="0"/>
                </a:rPr>
                <a:t> A=D</a:t>
              </a:r>
            </a:p>
          </p:txBody>
        </p:sp>
      </p:grpSp>
      <p:sp>
        <p:nvSpPr>
          <p:cNvPr id="23556" name="Rectangle 40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840788" cy="1219200"/>
          </a:xfrm>
        </p:spPr>
        <p:txBody>
          <a:bodyPr/>
          <a:lstStyle/>
          <a:p>
            <a:pPr eaLnBrk="1" hangingPunct="1"/>
            <a:r>
              <a:rPr lang="pt-BR" altLang="pt-BR" smtClean="0"/>
              <a:t>Algoritmo RETE: </a:t>
            </a:r>
            <a:br>
              <a:rPr lang="pt-BR" altLang="pt-BR" smtClean="0"/>
            </a:br>
            <a:r>
              <a:rPr lang="pt-BR" altLang="pt-BR" smtClean="0"/>
              <a:t>encadeamento progressivo</a:t>
            </a:r>
          </a:p>
        </p:txBody>
      </p:sp>
      <p:sp>
        <p:nvSpPr>
          <p:cNvPr id="23557" name="Rectangle 4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595438"/>
            <a:ext cx="8591550" cy="24050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pt-BR" altLang="pt-BR" sz="2000" smtClean="0"/>
              <a:t>Base de Regras:</a:t>
            </a:r>
          </a:p>
          <a:p>
            <a:pPr lvl="2" eaLnBrk="1" hangingPunct="1">
              <a:lnSpc>
                <a:spcPct val="80000"/>
              </a:lnSpc>
              <a:spcBef>
                <a:spcPct val="30000"/>
              </a:spcBef>
            </a:pPr>
            <a:r>
              <a:rPr lang="pt-BR" altLang="pt-BR" sz="1800" smtClean="0"/>
              <a:t>A=x ^ B=x ^ C=y =&gt; add D=x		</a:t>
            </a:r>
          </a:p>
          <a:p>
            <a:pPr lvl="2" eaLnBrk="1" hangingPunct="1">
              <a:lnSpc>
                <a:spcPct val="80000"/>
              </a:lnSpc>
              <a:spcBef>
                <a:spcPct val="30000"/>
              </a:spcBef>
            </a:pPr>
            <a:r>
              <a:rPr lang="pt-BR" altLang="pt-BR" sz="1800" smtClean="0"/>
              <a:t>A=x ^ B=y ^ D=x =&gt; add E=x</a:t>
            </a:r>
          </a:p>
          <a:p>
            <a:pPr lvl="2" eaLnBrk="1" hangingPunct="1">
              <a:lnSpc>
                <a:spcPct val="80000"/>
              </a:lnSpc>
              <a:spcBef>
                <a:spcPct val="30000"/>
              </a:spcBef>
            </a:pPr>
            <a:r>
              <a:rPr lang="pt-BR" altLang="pt-BR" sz="1800" smtClean="0"/>
              <a:t>A=x ^ B=x ^ E=x =&gt; delete A=x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pt-BR" altLang="pt-BR" sz="2000" smtClean="0"/>
              <a:t>Memória de Trabalho: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pt-BR" altLang="pt-BR" sz="1800" smtClean="0"/>
              <a:t>MT1: {A=1, B=1, C=5}</a:t>
            </a:r>
          </a:p>
          <a:p>
            <a:pPr lvl="2" eaLnBrk="1" hangingPunct="1">
              <a:lnSpc>
                <a:spcPct val="90000"/>
              </a:lnSpc>
              <a:spcBef>
                <a:spcPct val="30000"/>
              </a:spcBef>
            </a:pPr>
            <a:r>
              <a:rPr lang="pt-BR" altLang="pt-BR" sz="1800" smtClean="0"/>
              <a:t>MT2: {A=1, B=1, C=5, </a:t>
            </a:r>
            <a:r>
              <a:rPr lang="pt-BR" altLang="pt-BR" sz="1800" smtClean="0">
                <a:solidFill>
                  <a:srgbClr val="FF0000"/>
                </a:solidFill>
              </a:rPr>
              <a:t>D=1</a:t>
            </a:r>
            <a:r>
              <a:rPr lang="pt-BR" altLang="pt-BR" sz="180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6F09570-C2CA-4513-86C2-C0D92791AEDA}" type="slidenum">
              <a:rPr lang="pt-BR" altLang="pt-BR" smtClean="0"/>
              <a:pPr/>
              <a:t>22</a:t>
            </a:fld>
            <a:endParaRPr lang="pt-BR" altLang="pt-BR" smtClean="0"/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Encadeamento progressivo:</a:t>
            </a:r>
            <a:br>
              <a:rPr lang="pt-BR" altLang="pt-BR" smtClean="0"/>
            </a:br>
            <a:r>
              <a:rPr lang="pt-BR" altLang="pt-BR" smtClean="0"/>
              <a:t>Resolução de conflitos</a:t>
            </a:r>
          </a:p>
        </p:txBody>
      </p:sp>
      <p:sp>
        <p:nvSpPr>
          <p:cNvPr id="24580" name="Rectangle 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8768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Resolução de conflitos</a:t>
            </a:r>
          </a:p>
          <a:p>
            <a:pPr lvl="1" eaLnBrk="1" hangingPunct="1"/>
            <a:r>
              <a:rPr lang="pt-BR" altLang="pt-BR" sz="2200" smtClean="0"/>
              <a:t>heurística geral para escolher um subconjunto de regras a disparar </a:t>
            </a:r>
          </a:p>
          <a:p>
            <a:pPr eaLnBrk="1" hangingPunct="1"/>
            <a:r>
              <a:rPr lang="pt-BR" altLang="pt-BR" sz="2400" smtClean="0"/>
              <a:t>Exemplos:</a:t>
            </a:r>
          </a:p>
          <a:p>
            <a:pPr lvl="1" eaLnBrk="1" hangingPunct="1"/>
            <a:r>
              <a:rPr lang="pt-BR" altLang="pt-BR" sz="2200" smtClean="0">
                <a:solidFill>
                  <a:srgbClr val="800080"/>
                </a:solidFill>
              </a:rPr>
              <a:t>Não duplicação:</a:t>
            </a:r>
            <a:r>
              <a:rPr lang="pt-BR" altLang="pt-BR" sz="2200" smtClean="0"/>
              <a:t> não executar a mesma regra com os mesmos argumentos duas vezes. </a:t>
            </a:r>
          </a:p>
          <a:p>
            <a:pPr lvl="1" eaLnBrk="1" hangingPunct="1"/>
            <a:r>
              <a:rPr lang="pt-BR" altLang="pt-BR" sz="2200" smtClean="0">
                <a:solidFill>
                  <a:srgbClr val="800080"/>
                </a:solidFill>
              </a:rPr>
              <a:t>Prioridade de operação:</a:t>
            </a:r>
            <a:r>
              <a:rPr lang="pt-BR" altLang="pt-BR" sz="2200" smtClean="0"/>
              <a:t> preferir ações com prioridade maior </a:t>
            </a:r>
          </a:p>
          <a:p>
            <a:pPr lvl="2" eaLnBrk="1" hangingPunct="1"/>
            <a:r>
              <a:rPr lang="pt-BR" altLang="pt-BR" sz="2000" smtClean="0"/>
              <a:t>semelhante aos sistemas </a:t>
            </a:r>
            <a:r>
              <a:rPr lang="pt-BR" altLang="pt-BR" sz="2000" smtClean="0">
                <a:solidFill>
                  <a:srgbClr val="800080"/>
                </a:solidFill>
              </a:rPr>
              <a:t>ação-valor</a:t>
            </a:r>
            <a:r>
              <a:rPr lang="pt-BR" altLang="pt-BR" sz="2000" smtClean="0"/>
              <a:t> - LPO</a:t>
            </a:r>
          </a:p>
          <a:p>
            <a:pPr lvl="1" eaLnBrk="1" hangingPunct="1"/>
            <a:r>
              <a:rPr lang="pt-BR" altLang="pt-BR" sz="2200" smtClean="0">
                <a:solidFill>
                  <a:srgbClr val="800080"/>
                </a:solidFill>
              </a:rPr>
              <a:t>Recency (“recenticidade”):</a:t>
            </a:r>
            <a:r>
              <a:rPr lang="pt-BR" altLang="pt-BR" sz="2200" smtClean="0"/>
              <a:t> preferir regras que se referem a elementos da Memória de Trabalho criados recentemente.</a:t>
            </a:r>
          </a:p>
          <a:p>
            <a:pPr lvl="1" eaLnBrk="1" hangingPunct="1"/>
            <a:r>
              <a:rPr lang="pt-BR" altLang="pt-BR" sz="2200" smtClean="0">
                <a:solidFill>
                  <a:srgbClr val="800080"/>
                </a:solidFill>
              </a:rPr>
              <a:t>Especificidade:</a:t>
            </a:r>
            <a:r>
              <a:rPr lang="pt-BR" altLang="pt-BR" sz="2200" smtClean="0"/>
              <a:t> preferir regras que são mais específicas.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2F7F134-D933-46CF-8770-FA4AEDAA1967}" type="slidenum">
              <a:rPr lang="pt-BR" altLang="pt-BR" smtClean="0"/>
              <a:pPr/>
              <a:t>23</a:t>
            </a:fld>
            <a:endParaRPr lang="pt-BR" altLang="pt-BR" smtClean="0"/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Encadeamento progressivo:</a:t>
            </a:r>
            <a:br>
              <a:rPr lang="pt-BR" altLang="pt-BR" smtClean="0"/>
            </a:br>
            <a:r>
              <a:rPr lang="pt-BR" altLang="pt-BR" smtClean="0"/>
              <a:t>Exemplo no domínio dos veículos</a:t>
            </a:r>
          </a:p>
        </p:txBody>
      </p:sp>
      <p:sp>
        <p:nvSpPr>
          <p:cNvPr id="25604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648200"/>
          </a:xfrm>
        </p:spPr>
        <p:txBody>
          <a:bodyPr/>
          <a:lstStyle/>
          <a:p>
            <a:pPr eaLnBrk="1" hangingPunct="1"/>
            <a:r>
              <a:rPr lang="pt-BR" altLang="pt-BR" sz="2600" smtClean="0"/>
              <a:t>Carregar a BR de veículos na MI e atribuir valores iniciais para algumas variáveis, guardando esses fatos na MT.</a:t>
            </a:r>
          </a:p>
          <a:p>
            <a:pPr lvl="1" eaLnBrk="1" hangingPunct="1"/>
            <a:r>
              <a:rPr lang="pt-BR" altLang="pt-BR" sz="2200" smtClean="0">
                <a:solidFill>
                  <a:srgbClr val="800080"/>
                </a:solidFill>
              </a:rPr>
              <a:t>Fatos iniciais:</a:t>
            </a:r>
            <a:r>
              <a:rPr lang="pt-BR" altLang="pt-BR" sz="2200" smtClean="0"/>
              <a:t> num-rodas=4, motor=sim, num-portas=3, tamanho=médio</a:t>
            </a:r>
          </a:p>
          <a:p>
            <a:pPr eaLnBrk="1" hangingPunct="1"/>
            <a:r>
              <a:rPr lang="pt-BR" altLang="pt-BR" sz="2600" smtClean="0"/>
              <a:t>Fase de “casamento”</a:t>
            </a:r>
          </a:p>
          <a:p>
            <a:pPr lvl="1" eaLnBrk="1" hangingPunct="1"/>
            <a:r>
              <a:rPr lang="pt-BR" altLang="pt-BR" sz="2200" smtClean="0"/>
              <a:t>Conjunto de conflito da 1a rodada de inferência resulta em apenas uma regra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z="2200" smtClean="0"/>
              <a:t>     </a:t>
            </a:r>
            <a:r>
              <a:rPr lang="pt-BR" altLang="pt-BR" sz="2200" b="1" smtClean="0"/>
              <a:t>Automóvel:</a:t>
            </a:r>
            <a:r>
              <a:rPr lang="pt-BR" altLang="pt-BR" sz="2200" smtClean="0"/>
              <a:t> Se num-rodas=4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z="2200" smtClean="0"/>
              <a:t>			         E motor=sim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z="2200" smtClean="0"/>
              <a:t>			         Então veículoTipo=automóvel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3D24819-FA7C-487F-9D56-E2013FD659F6}" type="slidenum">
              <a:rPr lang="pt-BR" altLang="pt-BR" smtClean="0"/>
              <a:pPr/>
              <a:t>24</a:t>
            </a:fld>
            <a:endParaRPr lang="pt-BR" altLang="pt-BR" smtClean="0"/>
          </a:p>
        </p:txBody>
      </p:sp>
      <p:sp>
        <p:nvSpPr>
          <p:cNvPr id="2662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39788" y="304800"/>
            <a:ext cx="8391525" cy="1066800"/>
          </a:xfrm>
        </p:spPr>
        <p:txBody>
          <a:bodyPr/>
          <a:lstStyle/>
          <a:p>
            <a:pPr eaLnBrk="1" hangingPunct="1"/>
            <a:r>
              <a:rPr lang="pt-BR" altLang="pt-BR" smtClean="0"/>
              <a:t>Encadeamento progressivo:</a:t>
            </a:r>
            <a:br>
              <a:rPr lang="pt-BR" altLang="pt-BR" smtClean="0"/>
            </a:br>
            <a:r>
              <a:rPr lang="pt-BR" altLang="pt-BR" smtClean="0"/>
              <a:t>Exemplo no domínio dos veículos</a:t>
            </a:r>
          </a:p>
        </p:txBody>
      </p:sp>
      <p:sp>
        <p:nvSpPr>
          <p:cNvPr id="26628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600200"/>
            <a:ext cx="8934450" cy="44958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A resolução de conflito fica então trivial.</a:t>
            </a:r>
          </a:p>
          <a:p>
            <a:pPr eaLnBrk="1" hangingPunct="1"/>
            <a:r>
              <a:rPr lang="pt-BR" altLang="pt-BR" sz="2400" smtClean="0"/>
              <a:t>Fatos na MT:</a:t>
            </a:r>
            <a:r>
              <a:rPr lang="pt-BR" altLang="pt-BR" sz="2400" b="1" smtClean="0"/>
              <a:t> </a:t>
            </a:r>
          </a:p>
          <a:p>
            <a:pPr lvl="1" eaLnBrk="1" hangingPunct="1"/>
            <a:r>
              <a:rPr lang="pt-BR" altLang="pt-BR" sz="2200" smtClean="0"/>
              <a:t>num-rodas=4; motor=sim; num-portas=3; tamanho=médio </a:t>
            </a:r>
          </a:p>
          <a:p>
            <a:pPr lvl="1" eaLnBrk="1" hangingPunct="1"/>
            <a:r>
              <a:rPr lang="pt-BR" altLang="pt-BR" sz="2200" i="1" smtClean="0"/>
              <a:t>veículoTipo=automóvel</a:t>
            </a:r>
          </a:p>
          <a:p>
            <a:pPr eaLnBrk="1" hangingPunct="1"/>
            <a:r>
              <a:rPr lang="pt-BR" altLang="pt-BR" sz="2400" smtClean="0"/>
              <a:t>Casamento:</a:t>
            </a:r>
            <a:r>
              <a:rPr lang="pt-BR" altLang="pt-BR" sz="2400" b="1" smtClean="0"/>
              <a:t> segunda rodada de inferência seleciona apenas 1 regra para o conjunto de conflito:</a:t>
            </a:r>
            <a:endParaRPr lang="pt-BR" altLang="pt-BR" sz="2400" smtClean="0"/>
          </a:p>
          <a:p>
            <a:pPr lvl="1" eaLnBrk="1" hangingPunct="1"/>
            <a:r>
              <a:rPr lang="pt-BR" altLang="pt-BR" sz="2200" b="1" smtClean="0"/>
              <a:t>MiniVan:</a:t>
            </a:r>
            <a:r>
              <a:rPr lang="pt-BR" altLang="pt-BR" sz="2200" smtClean="0"/>
              <a:t> </a:t>
            </a:r>
            <a:r>
              <a:rPr lang="pt-BR" altLang="pt-BR" sz="2200" b="1" smtClean="0"/>
              <a:t>Se</a:t>
            </a:r>
            <a:r>
              <a:rPr lang="pt-BR" altLang="pt-BR" sz="2200" smtClean="0"/>
              <a:t> veículoTipo=automóvel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z="2200" smtClean="0"/>
              <a:t>		  	  </a:t>
            </a:r>
            <a:r>
              <a:rPr lang="pt-BR" altLang="pt-BR" sz="2200" b="1" smtClean="0"/>
              <a:t>E</a:t>
            </a:r>
            <a:r>
              <a:rPr lang="pt-BR" altLang="pt-BR" sz="2200" smtClean="0"/>
              <a:t> tamanho=médio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z="2200" smtClean="0"/>
              <a:t>			  </a:t>
            </a:r>
            <a:r>
              <a:rPr lang="pt-BR" altLang="pt-BR" sz="2200" b="1" smtClean="0"/>
              <a:t>E</a:t>
            </a:r>
            <a:r>
              <a:rPr lang="pt-BR" altLang="pt-BR" sz="2200" smtClean="0"/>
              <a:t> num-portas=3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z="2200" smtClean="0"/>
              <a:t>			  </a:t>
            </a:r>
            <a:r>
              <a:rPr lang="pt-BR" altLang="pt-BR" sz="2200" b="1" smtClean="0"/>
              <a:t>Então </a:t>
            </a:r>
            <a:r>
              <a:rPr lang="pt-BR" altLang="pt-BR" sz="2200" i="1" smtClean="0"/>
              <a:t>veículo=MiniVan</a:t>
            </a:r>
            <a:endParaRPr lang="pt-BR" altLang="pt-BR" sz="2200" smtClean="0"/>
          </a:p>
          <a:p>
            <a:pPr lvl="1" eaLnBrk="1" hangingPunct="1"/>
            <a:endParaRPr lang="pt-BR" altLang="pt-BR" sz="2200" b="1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DD8815A-53A6-4DA6-8ACF-CDB492D86A5C}" type="slidenum">
              <a:rPr lang="pt-BR" altLang="pt-BR" smtClean="0"/>
              <a:pPr/>
              <a:t>25</a:t>
            </a:fld>
            <a:endParaRPr lang="pt-BR" altLang="pt-BR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304800"/>
            <a:ext cx="8391525" cy="1066800"/>
          </a:xfrm>
        </p:spPr>
        <p:txBody>
          <a:bodyPr/>
          <a:lstStyle/>
          <a:p>
            <a:pPr eaLnBrk="1" hangingPunct="1"/>
            <a:r>
              <a:rPr lang="pt-BR" altLang="pt-BR" smtClean="0"/>
              <a:t>Encadeamento progressivo:</a:t>
            </a:r>
            <a:br>
              <a:rPr lang="pt-BR" altLang="pt-BR" smtClean="0"/>
            </a:br>
            <a:r>
              <a:rPr lang="pt-BR" altLang="pt-BR" smtClean="0"/>
              <a:t>Exemplo no domínio dos veículos</a:t>
            </a:r>
          </a:p>
        </p:txBody>
      </p:sp>
      <p:sp>
        <p:nvSpPr>
          <p:cNvPr id="2765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676400"/>
            <a:ext cx="8934450" cy="48006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Fatos na MT:</a:t>
            </a:r>
            <a:r>
              <a:rPr lang="pt-BR" altLang="pt-BR" sz="2400" b="1" smtClean="0"/>
              <a:t> </a:t>
            </a:r>
          </a:p>
          <a:p>
            <a:pPr lvl="1" eaLnBrk="1" hangingPunct="1"/>
            <a:r>
              <a:rPr lang="pt-BR" altLang="pt-BR" sz="2200" smtClean="0"/>
              <a:t>num-rodas=4; motor=sim; num-portas=3; tamanho=médio </a:t>
            </a:r>
          </a:p>
          <a:p>
            <a:pPr lvl="1" eaLnBrk="1" hangingPunct="1"/>
            <a:r>
              <a:rPr lang="pt-BR" altLang="pt-BR" sz="2200" smtClean="0"/>
              <a:t>veículoTipo=automóvel; </a:t>
            </a:r>
            <a:r>
              <a:rPr lang="pt-BR" altLang="pt-BR" sz="2200" i="1" smtClean="0"/>
              <a:t>veículo=MiniVan</a:t>
            </a:r>
          </a:p>
          <a:p>
            <a:pPr eaLnBrk="1" hangingPunct="1"/>
            <a:r>
              <a:rPr lang="pt-BR" altLang="pt-BR" sz="2400" smtClean="0"/>
              <a:t>Casamento:</a:t>
            </a:r>
            <a:r>
              <a:rPr lang="pt-BR" altLang="pt-BR" sz="2400" b="1" smtClean="0"/>
              <a:t> </a:t>
            </a:r>
          </a:p>
          <a:p>
            <a:pPr lvl="1" eaLnBrk="1" hangingPunct="1"/>
            <a:r>
              <a:rPr lang="pt-BR" altLang="pt-BR" sz="2200" smtClean="0"/>
              <a:t>terceira rodada de inferência seleciona a mesma regra que na rodada anterior</a:t>
            </a:r>
          </a:p>
          <a:p>
            <a:pPr lvl="1" eaLnBrk="1" hangingPunct="1"/>
            <a:r>
              <a:rPr lang="pt-BR" altLang="pt-BR" sz="2200" smtClean="0"/>
              <a:t>como esta já foi disparada, não será adicionada novamente ao conjunto de conflito</a:t>
            </a:r>
          </a:p>
          <a:p>
            <a:pPr lvl="1" eaLnBrk="1" hangingPunct="1"/>
            <a:r>
              <a:rPr lang="pt-BR" altLang="pt-BR" sz="2200" smtClean="0"/>
              <a:t>com o conjunto de conflito vazio, o processo de inferência pára</a:t>
            </a:r>
          </a:p>
          <a:p>
            <a:pPr eaLnBrk="1" hangingPunct="1"/>
            <a:r>
              <a:rPr lang="pt-BR" altLang="pt-BR" sz="2400" smtClean="0"/>
              <a:t>Com os fatos na MT, concluímos então que o veículo procurado é uma </a:t>
            </a:r>
            <a:r>
              <a:rPr lang="pt-BR" altLang="pt-BR" sz="2400" i="1" smtClean="0"/>
              <a:t>Minivan</a:t>
            </a:r>
            <a:r>
              <a:rPr lang="pt-BR" altLang="pt-BR" sz="2400" b="1" smtClean="0"/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1"/>
          <p:cNvSpPr>
            <a:spLocks noGrp="1" noChangeArrowheads="1"/>
          </p:cNvSpPr>
          <p:nvPr>
            <p:ph type="title"/>
          </p:nvPr>
        </p:nvSpPr>
        <p:spPr>
          <a:xfrm>
            <a:off x="660400" y="152400"/>
            <a:ext cx="84201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Exemplo: regras disparadas</a:t>
            </a:r>
          </a:p>
        </p:txBody>
      </p:sp>
      <p:sp>
        <p:nvSpPr>
          <p:cNvPr id="28675" name="Rectangle 32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8915400" cy="3124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O fluxo de informações se dá através de uma série de regras encadeadas a partir das premissas para as conclusões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pt-BR" altLang="pt-BR" sz="2000" b="1" smtClean="0"/>
              <a:t>Automóvel:</a:t>
            </a:r>
            <a:r>
              <a:rPr lang="pt-BR" altLang="pt-BR" sz="2000" smtClean="0"/>
              <a:t> </a:t>
            </a:r>
            <a:r>
              <a:rPr lang="pt-BR" altLang="pt-BR" sz="2000" b="1" smtClean="0"/>
              <a:t>Se</a:t>
            </a:r>
            <a:r>
              <a:rPr lang="pt-BR" altLang="pt-BR" sz="2000" smtClean="0"/>
              <a:t> num-rodas=4</a:t>
            </a:r>
            <a:endParaRPr lang="pt-BR" altLang="pt-BR" sz="2000" b="1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000" b="1" smtClean="0"/>
              <a:t>		</a:t>
            </a:r>
            <a:r>
              <a:rPr lang="pt-BR" altLang="pt-BR" sz="2000" smtClean="0"/>
              <a:t>	        </a:t>
            </a:r>
            <a:r>
              <a:rPr lang="pt-BR" altLang="pt-BR" sz="2000" b="1" smtClean="0"/>
              <a:t>E</a:t>
            </a:r>
            <a:r>
              <a:rPr lang="pt-BR" altLang="pt-BR" sz="2000" smtClean="0"/>
              <a:t> motor=sim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000" smtClean="0"/>
              <a:t>			        </a:t>
            </a:r>
            <a:r>
              <a:rPr lang="pt-BR" altLang="pt-BR" sz="2000" b="1" smtClean="0"/>
              <a:t>Então</a:t>
            </a:r>
            <a:r>
              <a:rPr lang="pt-BR" altLang="pt-BR" sz="2000" smtClean="0"/>
              <a:t> </a:t>
            </a:r>
            <a:r>
              <a:rPr lang="pt-BR" altLang="pt-BR" sz="2000" i="1" smtClean="0"/>
              <a:t>veículoTipo=automóvel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000" b="1" smtClean="0"/>
              <a:t>MiniVan: Se</a:t>
            </a:r>
            <a:r>
              <a:rPr lang="pt-BR" altLang="pt-BR" sz="2000" smtClean="0"/>
              <a:t> veículoTipo=automóvel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000" smtClean="0"/>
              <a:t>		  	  </a:t>
            </a:r>
            <a:r>
              <a:rPr lang="pt-BR" altLang="pt-BR" sz="2000" b="1" smtClean="0"/>
              <a:t>E</a:t>
            </a:r>
            <a:r>
              <a:rPr lang="pt-BR" altLang="pt-BR" sz="2000" smtClean="0"/>
              <a:t> tamanho=médio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000" smtClean="0"/>
              <a:t>			  </a:t>
            </a:r>
            <a:r>
              <a:rPr lang="pt-BR" altLang="pt-BR" sz="2000" b="1" smtClean="0"/>
              <a:t>E</a:t>
            </a:r>
            <a:r>
              <a:rPr lang="pt-BR" altLang="pt-BR" sz="2000" smtClean="0"/>
              <a:t> num-portas=3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000" smtClean="0"/>
              <a:t>			  </a:t>
            </a:r>
            <a:r>
              <a:rPr lang="pt-BR" altLang="pt-BR" sz="2000" b="1" smtClean="0"/>
              <a:t>Então </a:t>
            </a:r>
            <a:r>
              <a:rPr lang="pt-BR" altLang="pt-BR" sz="2000" i="1" smtClean="0"/>
              <a:t>veículo=MiniVan</a:t>
            </a:r>
            <a:endParaRPr lang="pt-BR" altLang="pt-BR" sz="2200" i="1" smtClean="0"/>
          </a:p>
        </p:txBody>
      </p:sp>
      <p:grpSp>
        <p:nvGrpSpPr>
          <p:cNvPr id="28676" name="Group 38"/>
          <p:cNvGrpSpPr>
            <a:grpSpLocks/>
          </p:cNvGrpSpPr>
          <p:nvPr/>
        </p:nvGrpSpPr>
        <p:grpSpPr bwMode="auto">
          <a:xfrm>
            <a:off x="1219200" y="4433888"/>
            <a:ext cx="6834188" cy="2049462"/>
            <a:chOff x="768" y="2793"/>
            <a:chExt cx="4305" cy="1291"/>
          </a:xfrm>
        </p:grpSpPr>
        <p:sp>
          <p:nvSpPr>
            <p:cNvPr id="28677" name="Line 4"/>
            <p:cNvSpPr>
              <a:spLocks noChangeShapeType="1"/>
            </p:cNvSpPr>
            <p:nvPr/>
          </p:nvSpPr>
          <p:spPr bwMode="auto">
            <a:xfrm>
              <a:off x="977" y="3024"/>
              <a:ext cx="75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28678" name="Group 7"/>
            <p:cNvGrpSpPr>
              <a:grpSpLocks/>
            </p:cNvGrpSpPr>
            <p:nvPr/>
          </p:nvGrpSpPr>
          <p:grpSpPr bwMode="auto">
            <a:xfrm>
              <a:off x="1740" y="2832"/>
              <a:ext cx="612" cy="520"/>
              <a:chOff x="1823" y="2255"/>
              <a:chExt cx="387" cy="385"/>
            </a:xfrm>
          </p:grpSpPr>
          <p:sp>
            <p:nvSpPr>
              <p:cNvPr id="28693" name="Freeform 5"/>
              <p:cNvSpPr>
                <a:spLocks/>
              </p:cNvSpPr>
              <p:nvPr/>
            </p:nvSpPr>
            <p:spPr bwMode="auto">
              <a:xfrm>
                <a:off x="1823" y="2255"/>
                <a:ext cx="387" cy="385"/>
              </a:xfrm>
              <a:custGeom>
                <a:avLst/>
                <a:gdLst>
                  <a:gd name="T0" fmla="*/ 192 w 387"/>
                  <a:gd name="T1" fmla="*/ 0 h 385"/>
                  <a:gd name="T2" fmla="*/ 232 w 387"/>
                  <a:gd name="T3" fmla="*/ 4 h 385"/>
                  <a:gd name="T4" fmla="*/ 268 w 387"/>
                  <a:gd name="T5" fmla="*/ 16 h 385"/>
                  <a:gd name="T6" fmla="*/ 301 w 387"/>
                  <a:gd name="T7" fmla="*/ 32 h 385"/>
                  <a:gd name="T8" fmla="*/ 330 w 387"/>
                  <a:gd name="T9" fmla="*/ 56 h 385"/>
                  <a:gd name="T10" fmla="*/ 353 w 387"/>
                  <a:gd name="T11" fmla="*/ 84 h 385"/>
                  <a:gd name="T12" fmla="*/ 370 w 387"/>
                  <a:gd name="T13" fmla="*/ 116 h 385"/>
                  <a:gd name="T14" fmla="*/ 382 w 387"/>
                  <a:gd name="T15" fmla="*/ 152 h 385"/>
                  <a:gd name="T16" fmla="*/ 386 w 387"/>
                  <a:gd name="T17" fmla="*/ 192 h 385"/>
                  <a:gd name="T18" fmla="*/ 382 w 387"/>
                  <a:gd name="T19" fmla="*/ 232 h 385"/>
                  <a:gd name="T20" fmla="*/ 370 w 387"/>
                  <a:gd name="T21" fmla="*/ 268 h 385"/>
                  <a:gd name="T22" fmla="*/ 353 w 387"/>
                  <a:gd name="T23" fmla="*/ 300 h 385"/>
                  <a:gd name="T24" fmla="*/ 330 w 387"/>
                  <a:gd name="T25" fmla="*/ 328 h 385"/>
                  <a:gd name="T26" fmla="*/ 301 w 387"/>
                  <a:gd name="T27" fmla="*/ 352 h 385"/>
                  <a:gd name="T28" fmla="*/ 268 w 387"/>
                  <a:gd name="T29" fmla="*/ 368 h 385"/>
                  <a:gd name="T30" fmla="*/ 232 w 387"/>
                  <a:gd name="T31" fmla="*/ 380 h 385"/>
                  <a:gd name="T32" fmla="*/ 192 w 387"/>
                  <a:gd name="T33" fmla="*/ 384 h 385"/>
                  <a:gd name="T34" fmla="*/ 0 w 387"/>
                  <a:gd name="T35" fmla="*/ 384 h 385"/>
                  <a:gd name="T36" fmla="*/ 0 w 387"/>
                  <a:gd name="T37" fmla="*/ 0 h 385"/>
                  <a:gd name="T38" fmla="*/ 192 w 387"/>
                  <a:gd name="T39" fmla="*/ 0 h 38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387"/>
                  <a:gd name="T61" fmla="*/ 0 h 385"/>
                  <a:gd name="T62" fmla="*/ 387 w 387"/>
                  <a:gd name="T63" fmla="*/ 385 h 385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387" h="385">
                    <a:moveTo>
                      <a:pt x="192" y="0"/>
                    </a:moveTo>
                    <a:lnTo>
                      <a:pt x="232" y="4"/>
                    </a:lnTo>
                    <a:lnTo>
                      <a:pt x="268" y="16"/>
                    </a:lnTo>
                    <a:lnTo>
                      <a:pt x="301" y="32"/>
                    </a:lnTo>
                    <a:lnTo>
                      <a:pt x="330" y="56"/>
                    </a:lnTo>
                    <a:lnTo>
                      <a:pt x="353" y="84"/>
                    </a:lnTo>
                    <a:lnTo>
                      <a:pt x="370" y="116"/>
                    </a:lnTo>
                    <a:lnTo>
                      <a:pt x="382" y="152"/>
                    </a:lnTo>
                    <a:lnTo>
                      <a:pt x="386" y="192"/>
                    </a:lnTo>
                    <a:lnTo>
                      <a:pt x="382" y="232"/>
                    </a:lnTo>
                    <a:lnTo>
                      <a:pt x="370" y="268"/>
                    </a:lnTo>
                    <a:lnTo>
                      <a:pt x="353" y="300"/>
                    </a:lnTo>
                    <a:lnTo>
                      <a:pt x="330" y="328"/>
                    </a:lnTo>
                    <a:lnTo>
                      <a:pt x="301" y="352"/>
                    </a:lnTo>
                    <a:lnTo>
                      <a:pt x="268" y="368"/>
                    </a:lnTo>
                    <a:lnTo>
                      <a:pt x="232" y="380"/>
                    </a:lnTo>
                    <a:lnTo>
                      <a:pt x="192" y="384"/>
                    </a:lnTo>
                    <a:lnTo>
                      <a:pt x="0" y="384"/>
                    </a:lnTo>
                    <a:lnTo>
                      <a:pt x="0" y="0"/>
                    </a:lnTo>
                    <a:lnTo>
                      <a:pt x="192" y="0"/>
                    </a:lnTo>
                  </a:path>
                </a:pathLst>
              </a:custGeom>
              <a:solidFill>
                <a:schemeClr val="accent1"/>
              </a:solidFill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8694" name="Rectangle 6"/>
              <p:cNvSpPr>
                <a:spLocks noChangeArrowheads="1"/>
              </p:cNvSpPr>
              <p:nvPr/>
            </p:nvSpPr>
            <p:spPr bwMode="auto">
              <a:xfrm>
                <a:off x="1886" y="2334"/>
                <a:ext cx="221" cy="2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pPr algn="ctr" eaLnBrk="0" hangingPunct="0"/>
                <a:r>
                  <a:rPr lang="pt-BR" altLang="pt-BR" sz="1800">
                    <a:latin typeface="Arial" charset="0"/>
                  </a:rPr>
                  <a:t>Autom.</a:t>
                </a:r>
              </a:p>
            </p:txBody>
          </p:sp>
        </p:grpSp>
        <p:sp>
          <p:nvSpPr>
            <p:cNvPr id="28679" name="Rectangle 8"/>
            <p:cNvSpPr>
              <a:spLocks noChangeArrowheads="1"/>
            </p:cNvSpPr>
            <p:nvPr/>
          </p:nvSpPr>
          <p:spPr bwMode="auto">
            <a:xfrm>
              <a:off x="768" y="2793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pt-BR" altLang="pt-BR" sz="1800">
                  <a:latin typeface="Arial" charset="0"/>
                </a:rPr>
                <a:t>num-rodas=4</a:t>
              </a:r>
            </a:p>
          </p:txBody>
        </p:sp>
        <p:sp>
          <p:nvSpPr>
            <p:cNvPr id="28680" name="Line 9"/>
            <p:cNvSpPr>
              <a:spLocks noChangeShapeType="1"/>
            </p:cNvSpPr>
            <p:nvPr/>
          </p:nvSpPr>
          <p:spPr bwMode="auto">
            <a:xfrm>
              <a:off x="1008" y="3648"/>
              <a:ext cx="201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8681" name="Rectangle 10"/>
            <p:cNvSpPr>
              <a:spLocks noChangeArrowheads="1"/>
            </p:cNvSpPr>
            <p:nvPr/>
          </p:nvSpPr>
          <p:spPr bwMode="auto">
            <a:xfrm>
              <a:off x="1231" y="3417"/>
              <a:ext cx="1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pt-BR" altLang="pt-BR" sz="1800">
                  <a:latin typeface="Arial" charset="0"/>
                </a:rPr>
                <a:t>tamanho=médio</a:t>
              </a:r>
            </a:p>
          </p:txBody>
        </p:sp>
        <p:sp>
          <p:nvSpPr>
            <p:cNvPr id="28682" name="Line 14"/>
            <p:cNvSpPr>
              <a:spLocks noChangeShapeType="1"/>
            </p:cNvSpPr>
            <p:nvPr/>
          </p:nvSpPr>
          <p:spPr bwMode="auto">
            <a:xfrm>
              <a:off x="2265" y="3316"/>
              <a:ext cx="663" cy="1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28683" name="Group 18"/>
            <p:cNvGrpSpPr>
              <a:grpSpLocks/>
            </p:cNvGrpSpPr>
            <p:nvPr/>
          </p:nvGrpSpPr>
          <p:grpSpPr bwMode="auto">
            <a:xfrm>
              <a:off x="3024" y="3504"/>
              <a:ext cx="768" cy="580"/>
              <a:chOff x="3742" y="2924"/>
              <a:chExt cx="532" cy="724"/>
            </a:xfrm>
          </p:grpSpPr>
          <p:sp>
            <p:nvSpPr>
              <p:cNvPr id="28691" name="Freeform 16"/>
              <p:cNvSpPr>
                <a:spLocks/>
              </p:cNvSpPr>
              <p:nvPr/>
            </p:nvSpPr>
            <p:spPr bwMode="auto">
              <a:xfrm>
                <a:off x="3742" y="2924"/>
                <a:ext cx="532" cy="724"/>
              </a:xfrm>
              <a:custGeom>
                <a:avLst/>
                <a:gdLst>
                  <a:gd name="T0" fmla="*/ 266 w 532"/>
                  <a:gd name="T1" fmla="*/ 0 h 724"/>
                  <a:gd name="T2" fmla="*/ 321 w 532"/>
                  <a:gd name="T3" fmla="*/ 5 h 724"/>
                  <a:gd name="T4" fmla="*/ 371 w 532"/>
                  <a:gd name="T5" fmla="*/ 28 h 724"/>
                  <a:gd name="T6" fmla="*/ 415 w 532"/>
                  <a:gd name="T7" fmla="*/ 61 h 724"/>
                  <a:gd name="T8" fmla="*/ 454 w 532"/>
                  <a:gd name="T9" fmla="*/ 106 h 724"/>
                  <a:gd name="T10" fmla="*/ 487 w 532"/>
                  <a:gd name="T11" fmla="*/ 162 h 724"/>
                  <a:gd name="T12" fmla="*/ 509 w 532"/>
                  <a:gd name="T13" fmla="*/ 224 h 724"/>
                  <a:gd name="T14" fmla="*/ 525 w 532"/>
                  <a:gd name="T15" fmla="*/ 291 h 724"/>
                  <a:gd name="T16" fmla="*/ 531 w 532"/>
                  <a:gd name="T17" fmla="*/ 364 h 724"/>
                  <a:gd name="T18" fmla="*/ 525 w 532"/>
                  <a:gd name="T19" fmla="*/ 437 h 724"/>
                  <a:gd name="T20" fmla="*/ 509 w 532"/>
                  <a:gd name="T21" fmla="*/ 504 h 724"/>
                  <a:gd name="T22" fmla="*/ 487 w 532"/>
                  <a:gd name="T23" fmla="*/ 566 h 724"/>
                  <a:gd name="T24" fmla="*/ 454 w 532"/>
                  <a:gd name="T25" fmla="*/ 616 h 724"/>
                  <a:gd name="T26" fmla="*/ 415 w 532"/>
                  <a:gd name="T27" fmla="*/ 661 h 724"/>
                  <a:gd name="T28" fmla="*/ 371 w 532"/>
                  <a:gd name="T29" fmla="*/ 695 h 724"/>
                  <a:gd name="T30" fmla="*/ 321 w 532"/>
                  <a:gd name="T31" fmla="*/ 717 h 724"/>
                  <a:gd name="T32" fmla="*/ 266 w 532"/>
                  <a:gd name="T33" fmla="*/ 723 h 724"/>
                  <a:gd name="T34" fmla="*/ 0 w 532"/>
                  <a:gd name="T35" fmla="*/ 723 h 724"/>
                  <a:gd name="T36" fmla="*/ 0 w 532"/>
                  <a:gd name="T37" fmla="*/ 0 h 724"/>
                  <a:gd name="T38" fmla="*/ 266 w 532"/>
                  <a:gd name="T39" fmla="*/ 0 h 724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532"/>
                  <a:gd name="T61" fmla="*/ 0 h 724"/>
                  <a:gd name="T62" fmla="*/ 532 w 532"/>
                  <a:gd name="T63" fmla="*/ 724 h 724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532" h="724">
                    <a:moveTo>
                      <a:pt x="266" y="0"/>
                    </a:moveTo>
                    <a:lnTo>
                      <a:pt x="321" y="5"/>
                    </a:lnTo>
                    <a:lnTo>
                      <a:pt x="371" y="28"/>
                    </a:lnTo>
                    <a:lnTo>
                      <a:pt x="415" y="61"/>
                    </a:lnTo>
                    <a:lnTo>
                      <a:pt x="454" y="106"/>
                    </a:lnTo>
                    <a:lnTo>
                      <a:pt x="487" y="162"/>
                    </a:lnTo>
                    <a:lnTo>
                      <a:pt x="509" y="224"/>
                    </a:lnTo>
                    <a:lnTo>
                      <a:pt x="525" y="291"/>
                    </a:lnTo>
                    <a:lnTo>
                      <a:pt x="531" y="364"/>
                    </a:lnTo>
                    <a:lnTo>
                      <a:pt x="525" y="437"/>
                    </a:lnTo>
                    <a:lnTo>
                      <a:pt x="509" y="504"/>
                    </a:lnTo>
                    <a:lnTo>
                      <a:pt x="487" y="566"/>
                    </a:lnTo>
                    <a:lnTo>
                      <a:pt x="454" y="616"/>
                    </a:lnTo>
                    <a:lnTo>
                      <a:pt x="415" y="661"/>
                    </a:lnTo>
                    <a:lnTo>
                      <a:pt x="371" y="695"/>
                    </a:lnTo>
                    <a:lnTo>
                      <a:pt x="321" y="717"/>
                    </a:lnTo>
                    <a:lnTo>
                      <a:pt x="266" y="723"/>
                    </a:lnTo>
                    <a:lnTo>
                      <a:pt x="0" y="723"/>
                    </a:lnTo>
                    <a:lnTo>
                      <a:pt x="0" y="0"/>
                    </a:lnTo>
                    <a:lnTo>
                      <a:pt x="266" y="0"/>
                    </a:lnTo>
                  </a:path>
                </a:pathLst>
              </a:custGeom>
              <a:solidFill>
                <a:schemeClr val="accent1"/>
              </a:solidFill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28692" name="Rectangle 17"/>
              <p:cNvSpPr>
                <a:spLocks noChangeArrowheads="1"/>
              </p:cNvSpPr>
              <p:nvPr/>
            </p:nvSpPr>
            <p:spPr bwMode="auto">
              <a:xfrm>
                <a:off x="3806" y="3055"/>
                <a:ext cx="344" cy="4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pPr algn="ctr" eaLnBrk="0" hangingPunct="0"/>
                <a:r>
                  <a:rPr lang="pt-BR" altLang="pt-BR" sz="1800">
                    <a:latin typeface="Arial" charset="0"/>
                  </a:rPr>
                  <a:t>MiniVan</a:t>
                </a:r>
              </a:p>
            </p:txBody>
          </p:sp>
        </p:grpSp>
        <p:sp>
          <p:nvSpPr>
            <p:cNvPr id="28684" name="Rectangle 19"/>
            <p:cNvSpPr>
              <a:spLocks noChangeArrowheads="1"/>
            </p:cNvSpPr>
            <p:nvPr/>
          </p:nvSpPr>
          <p:spPr bwMode="auto">
            <a:xfrm>
              <a:off x="2448" y="3081"/>
              <a:ext cx="17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pt-BR" altLang="pt-BR" sz="1800">
                  <a:latin typeface="Arial" charset="0"/>
                </a:rPr>
                <a:t>veículoTipo= automóvel</a:t>
              </a:r>
            </a:p>
          </p:txBody>
        </p:sp>
        <p:sp>
          <p:nvSpPr>
            <p:cNvPr id="28685" name="Line 21"/>
            <p:cNvSpPr>
              <a:spLocks noChangeShapeType="1"/>
            </p:cNvSpPr>
            <p:nvPr/>
          </p:nvSpPr>
          <p:spPr bwMode="auto">
            <a:xfrm>
              <a:off x="3792" y="3792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8686" name="Rectangle 22"/>
            <p:cNvSpPr>
              <a:spLocks noChangeArrowheads="1"/>
            </p:cNvSpPr>
            <p:nvPr/>
          </p:nvSpPr>
          <p:spPr bwMode="auto">
            <a:xfrm>
              <a:off x="3744" y="3513"/>
              <a:ext cx="132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pt-BR" altLang="pt-BR" sz="1800" b="1">
                  <a:latin typeface="Arial" charset="0"/>
                </a:rPr>
                <a:t>veículo=MiniVan</a:t>
              </a:r>
              <a:endParaRPr lang="pt-BR" altLang="pt-BR" sz="1800" i="1">
                <a:latin typeface="Arial" charset="0"/>
              </a:endParaRPr>
            </a:p>
          </p:txBody>
        </p:sp>
        <p:sp>
          <p:nvSpPr>
            <p:cNvPr id="28687" name="Line 34"/>
            <p:cNvSpPr>
              <a:spLocks noChangeShapeType="1"/>
            </p:cNvSpPr>
            <p:nvPr/>
          </p:nvSpPr>
          <p:spPr bwMode="auto">
            <a:xfrm>
              <a:off x="977" y="3263"/>
              <a:ext cx="751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8688" name="Rectangle 35"/>
            <p:cNvSpPr>
              <a:spLocks noChangeArrowheads="1"/>
            </p:cNvSpPr>
            <p:nvPr/>
          </p:nvSpPr>
          <p:spPr bwMode="auto">
            <a:xfrm>
              <a:off x="912" y="3024"/>
              <a:ext cx="10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pt-BR" altLang="pt-BR" sz="1800">
                  <a:latin typeface="Arial" charset="0"/>
                </a:rPr>
                <a:t>motor=sim</a:t>
              </a:r>
            </a:p>
          </p:txBody>
        </p:sp>
        <p:sp>
          <p:nvSpPr>
            <p:cNvPr id="28689" name="Line 36"/>
            <p:cNvSpPr>
              <a:spLocks noChangeShapeType="1"/>
            </p:cNvSpPr>
            <p:nvPr/>
          </p:nvSpPr>
          <p:spPr bwMode="auto">
            <a:xfrm>
              <a:off x="1008" y="3935"/>
              <a:ext cx="2016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8690" name="Rectangle 37"/>
            <p:cNvSpPr>
              <a:spLocks noChangeArrowheads="1"/>
            </p:cNvSpPr>
            <p:nvPr/>
          </p:nvSpPr>
          <p:spPr bwMode="auto">
            <a:xfrm>
              <a:off x="1327" y="3705"/>
              <a:ext cx="126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pt-BR" altLang="pt-BR" sz="1800">
                  <a:latin typeface="Arial" charset="0"/>
                </a:rPr>
                <a:t>num-portas=3</a:t>
              </a:r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1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424EED-B877-4F2C-8F9C-45FE5822A36F}" type="slidenum">
              <a:rPr lang="pt-BR" altLang="pt-BR" smtClean="0"/>
              <a:pPr/>
              <a:t>27</a:t>
            </a:fld>
            <a:endParaRPr lang="pt-BR" altLang="pt-BR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z="3200" smtClean="0"/>
              <a:t>Raciocinando com </a:t>
            </a:r>
            <a:br>
              <a:rPr lang="pt-BR" altLang="pt-BR" sz="3200" smtClean="0"/>
            </a:br>
            <a:r>
              <a:rPr lang="pt-BR" altLang="pt-BR" sz="3200" smtClean="0"/>
              <a:t>Encadeamento regressivo</a:t>
            </a:r>
          </a:p>
        </p:txBody>
      </p:sp>
      <p:sp>
        <p:nvSpPr>
          <p:cNvPr id="29700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457200" lvl="1" indent="0" eaLnBrk="1" hangingPunct="1">
              <a:buFont typeface="Wingdings" pitchFamily="2" charset="2"/>
              <a:buNone/>
            </a:pPr>
            <a:r>
              <a:rPr lang="pt-BR" altLang="pt-BR" smtClean="0"/>
              <a:t>da hipótese aos dados </a:t>
            </a:r>
          </a:p>
          <a:p>
            <a:pPr marL="457200" lvl="1" indent="0" eaLnBrk="1" hangingPunct="1">
              <a:buFont typeface="Wingdings" pitchFamily="2" charset="2"/>
              <a:buNone/>
            </a:pPr>
            <a:r>
              <a:rPr lang="pt-BR" altLang="pt-BR" i="1" smtClean="0"/>
              <a:t>goal-directed inference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AABB5A1-EC42-419E-A0B2-CF60CAAE9C88}" type="slidenum">
              <a:rPr lang="pt-BR" altLang="pt-BR" smtClean="0"/>
              <a:pPr/>
              <a:t>28</a:t>
            </a:fld>
            <a:endParaRPr lang="pt-BR" altLang="pt-BR" smtClean="0"/>
          </a:p>
        </p:txBody>
      </p:sp>
      <p:sp>
        <p:nvSpPr>
          <p:cNvPr id="30723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685213" cy="1066800"/>
          </a:xfrm>
        </p:spPr>
        <p:txBody>
          <a:bodyPr/>
          <a:lstStyle/>
          <a:p>
            <a:pPr eaLnBrk="1" hangingPunct="1"/>
            <a:r>
              <a:rPr lang="pt-BR" altLang="pt-BR" smtClean="0"/>
              <a:t>Encadeamento regressivo: </a:t>
            </a:r>
            <a:br>
              <a:rPr lang="pt-BR" altLang="pt-BR" smtClean="0"/>
            </a:br>
            <a:r>
              <a:rPr lang="pt-BR" altLang="pt-BR" smtClean="0"/>
              <a:t>Busca e Casamento</a:t>
            </a:r>
          </a:p>
        </p:txBody>
      </p:sp>
      <p:sp>
        <p:nvSpPr>
          <p:cNvPr id="30724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994275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Da hipótese aos dados </a:t>
            </a:r>
          </a:p>
          <a:p>
            <a:pPr lvl="1" eaLnBrk="1" hangingPunct="1"/>
            <a:r>
              <a:rPr lang="pt-BR" altLang="pt-BR" sz="2200" smtClean="0"/>
              <a:t>Parte da </a:t>
            </a:r>
            <a:r>
              <a:rPr lang="pt-BR" altLang="pt-BR" sz="2200" smtClean="0">
                <a:solidFill>
                  <a:srgbClr val="800080"/>
                </a:solidFill>
              </a:rPr>
              <a:t>hipótese</a:t>
            </a:r>
            <a:r>
              <a:rPr lang="pt-BR" altLang="pt-BR" sz="2200" smtClean="0"/>
              <a:t> que se quer provar, procurando regras na BR cujo </a:t>
            </a:r>
            <a:r>
              <a:rPr lang="pt-BR" altLang="pt-BR" sz="2200" smtClean="0">
                <a:solidFill>
                  <a:srgbClr val="800080"/>
                </a:solidFill>
              </a:rPr>
              <a:t>conseqüente</a:t>
            </a:r>
            <a:r>
              <a:rPr lang="pt-BR" altLang="pt-BR" sz="2200" smtClean="0"/>
              <a:t> satisfaz essa hipótese.</a:t>
            </a:r>
          </a:p>
          <a:p>
            <a:pPr lvl="1" eaLnBrk="1" hangingPunct="1"/>
            <a:r>
              <a:rPr lang="pt-BR" altLang="pt-BR" sz="2200" smtClean="0"/>
              <a:t>usa as regras da BR para responder a perguntas</a:t>
            </a:r>
          </a:p>
          <a:p>
            <a:pPr lvl="1" eaLnBrk="1" hangingPunct="1"/>
            <a:r>
              <a:rPr lang="pt-BR" altLang="pt-BR" sz="2200" smtClean="0"/>
              <a:t>busca provar se uma asserção é verdadeira</a:t>
            </a:r>
          </a:p>
          <a:p>
            <a:pPr lvl="2" eaLnBrk="1" hangingPunct="1"/>
            <a:r>
              <a:rPr lang="pt-BR" altLang="pt-BR" sz="2000" smtClean="0"/>
              <a:t>ex.: </a:t>
            </a:r>
            <a:r>
              <a:rPr lang="pt-BR" altLang="pt-BR" sz="2000" smtClean="0">
                <a:solidFill>
                  <a:srgbClr val="800080"/>
                </a:solidFill>
              </a:rPr>
              <a:t>criminoso(West)?</a:t>
            </a:r>
          </a:p>
          <a:p>
            <a:pPr lvl="1" eaLnBrk="1" hangingPunct="1"/>
            <a:r>
              <a:rPr lang="pt-BR" altLang="pt-BR" sz="2200" smtClean="0"/>
              <a:t>só processa as regras relevantes para a pergunta</a:t>
            </a:r>
            <a:endParaRPr lang="pt-BR" altLang="pt-BR" sz="2200" i="1" smtClean="0"/>
          </a:p>
          <a:p>
            <a:pPr eaLnBrk="1" hangingPunct="1"/>
            <a:r>
              <a:rPr lang="pt-BR" altLang="pt-BR" sz="2400" smtClean="0"/>
              <a:t>Duas etapas:</a:t>
            </a:r>
          </a:p>
          <a:p>
            <a:pPr lvl="1" eaLnBrk="1" hangingPunct="1"/>
            <a:r>
              <a:rPr lang="pt-BR" altLang="pt-BR" sz="2200" smtClean="0"/>
              <a:t>Busca e Casamento (unificação)</a:t>
            </a:r>
          </a:p>
          <a:p>
            <a:pPr eaLnBrk="1" hangingPunct="1"/>
            <a:r>
              <a:rPr lang="pt-BR" altLang="pt-BR" sz="2400" smtClean="0"/>
              <a:t>Utilizado em sistemas de aconselhamento</a:t>
            </a:r>
          </a:p>
          <a:p>
            <a:pPr lvl="1" eaLnBrk="1" hangingPunct="1"/>
            <a:r>
              <a:rPr lang="pt-BR" altLang="pt-BR" sz="2200" smtClean="0"/>
              <a:t>trava um “diálogo” com o usuário</a:t>
            </a:r>
          </a:p>
          <a:p>
            <a:pPr lvl="1" eaLnBrk="1" hangingPunct="1"/>
            <a:r>
              <a:rPr lang="pt-BR" altLang="pt-BR" sz="2200" smtClean="0"/>
              <a:t>ex.: MYCIN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6A6D691-D4F0-4811-A1AD-592FC72381D0}" type="slidenum">
              <a:rPr lang="pt-BR" altLang="pt-BR" smtClean="0"/>
              <a:pPr/>
              <a:t>29</a:t>
            </a:fld>
            <a:endParaRPr lang="pt-BR" altLang="pt-BR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81000"/>
            <a:ext cx="84201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Encadeamento regressivo: algoritmo</a:t>
            </a:r>
          </a:p>
        </p:txBody>
      </p:sp>
      <p:sp>
        <p:nvSpPr>
          <p:cNvPr id="3174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200" smtClean="0"/>
              <a:t>1. Armazena as regras da BC na máquina de inferência (MI) e os fatos na memória de trabalho (MT);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200" smtClean="0"/>
              <a:t>2. Adiciona os dados iniciais à memória de trabalho;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200" smtClean="0"/>
              <a:t>3. Especifica uma </a:t>
            </a:r>
            <a:r>
              <a:rPr lang="pt-BR" altLang="pt-BR" sz="2200" smtClean="0">
                <a:solidFill>
                  <a:srgbClr val="800080"/>
                </a:solidFill>
              </a:rPr>
              <a:t>variável objetivo</a:t>
            </a:r>
            <a:r>
              <a:rPr lang="pt-BR" altLang="pt-BR" sz="2200" i="1" smtClean="0"/>
              <a:t> </a:t>
            </a:r>
            <a:r>
              <a:rPr lang="pt-BR" altLang="pt-BR" sz="2200" smtClean="0"/>
              <a:t>para a MI;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200" smtClean="0"/>
              <a:t>4. Busca o conjunto de regras que possuem a </a:t>
            </a:r>
            <a:r>
              <a:rPr lang="pt-BR" altLang="pt-BR" sz="2200" smtClean="0">
                <a:solidFill>
                  <a:srgbClr val="800080"/>
                </a:solidFill>
              </a:rPr>
              <a:t>variável objetivo</a:t>
            </a:r>
            <a:r>
              <a:rPr lang="pt-BR" altLang="pt-BR" sz="2200" smtClean="0"/>
              <a:t> no </a:t>
            </a:r>
            <a:r>
              <a:rPr lang="pt-BR" altLang="pt-BR" sz="2200" smtClean="0">
                <a:solidFill>
                  <a:srgbClr val="800080"/>
                </a:solidFill>
              </a:rPr>
              <a:t>conseqüente da regra</a:t>
            </a:r>
          </a:p>
          <a:p>
            <a:pPr lvl="1"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200" smtClean="0"/>
              <a:t>   (</a:t>
            </a:r>
            <a:r>
              <a:rPr lang="pt-BR" altLang="pt-BR" sz="2000" smtClean="0"/>
              <a:t>Isto é, seleciona todas as regras que atribuem um valor à variável objetivo quando disparadas.) 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200" smtClean="0"/>
              <a:t>    Insere as regras selecionadas na </a:t>
            </a:r>
            <a:r>
              <a:rPr lang="pt-BR" altLang="pt-BR" sz="2200" smtClean="0">
                <a:solidFill>
                  <a:srgbClr val="800080"/>
                </a:solidFill>
              </a:rPr>
              <a:t>pilha de objetivos</a:t>
            </a:r>
            <a:r>
              <a:rPr lang="pt-BR" altLang="pt-BR" sz="2200" smtClean="0"/>
              <a:t>;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200" smtClean="0"/>
              <a:t>5. Seleciona a regra no topo da pilha de objetivos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000" smtClean="0"/>
              <a:t>	    - Se a pilha de objetivos está vazia, </a:t>
            </a:r>
            <a:r>
              <a:rPr lang="pt-BR" altLang="pt-BR" sz="2000" smtClean="0">
                <a:solidFill>
                  <a:srgbClr val="800080"/>
                </a:solidFill>
              </a:rPr>
              <a:t>o algoritmo falha! 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000" smtClean="0">
                <a:solidFill>
                  <a:srgbClr val="800080"/>
                </a:solidFill>
              </a:rPr>
              <a:t>	</a:t>
            </a:r>
            <a:r>
              <a:rPr lang="pt-BR" altLang="pt-BR" sz="1800" smtClean="0">
                <a:solidFill>
                  <a:srgbClr val="800080"/>
                </a:solidFill>
              </a:rPr>
              <a:t>	(não conseguiu provar a hipótese de entrada)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8686800" cy="762000"/>
          </a:xfrm>
        </p:spPr>
        <p:txBody>
          <a:bodyPr/>
          <a:lstStyle/>
          <a:p>
            <a:pPr algn="l" eaLnBrk="1" hangingPunct="1"/>
            <a:r>
              <a:rPr lang="pt-BR" altLang="pt-BR" smtClean="0"/>
              <a:t>Sistemas baseados em conhecimento</a:t>
            </a:r>
          </a:p>
        </p:txBody>
      </p:sp>
      <p:grpSp>
        <p:nvGrpSpPr>
          <p:cNvPr id="5123" name="Group 1028"/>
          <p:cNvGrpSpPr>
            <a:grpSpLocks/>
          </p:cNvGrpSpPr>
          <p:nvPr/>
        </p:nvGrpSpPr>
        <p:grpSpPr bwMode="auto">
          <a:xfrm>
            <a:off x="222250" y="1228725"/>
            <a:ext cx="9217025" cy="4956175"/>
            <a:chOff x="345" y="1062"/>
            <a:chExt cx="5806" cy="3122"/>
          </a:xfrm>
        </p:grpSpPr>
        <p:sp>
          <p:nvSpPr>
            <p:cNvPr id="5124" name="Text Box 1029"/>
            <p:cNvSpPr txBox="1">
              <a:spLocks noChangeArrowheads="1"/>
            </p:cNvSpPr>
            <p:nvPr/>
          </p:nvSpPr>
          <p:spPr bwMode="auto">
            <a:xfrm>
              <a:off x="1984" y="1062"/>
              <a:ext cx="2436" cy="45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2000">
                  <a:latin typeface="Arial" charset="0"/>
                </a:rPr>
                <a:t>Principais sistemas de </a:t>
              </a:r>
              <a:br>
                <a:rPr lang="pt-BR" altLang="pt-BR" sz="2000">
                  <a:latin typeface="Arial" charset="0"/>
                </a:rPr>
              </a:br>
              <a:r>
                <a:rPr lang="pt-BR" altLang="pt-BR" sz="2000">
                  <a:latin typeface="Arial" charset="0"/>
                </a:rPr>
                <a:t>raciocínio </a:t>
              </a:r>
              <a:r>
                <a:rPr lang="pt-BR" altLang="pt-BR" sz="2000">
                  <a:solidFill>
                    <a:schemeClr val="tx2"/>
                  </a:solidFill>
                  <a:latin typeface="Arial" charset="0"/>
                </a:rPr>
                <a:t>declarativos/dedutivos</a:t>
              </a:r>
            </a:p>
          </p:txBody>
        </p:sp>
        <p:sp>
          <p:nvSpPr>
            <p:cNvPr id="5125" name="Text Box 1030"/>
            <p:cNvSpPr txBox="1">
              <a:spLocks noChangeArrowheads="1"/>
            </p:cNvSpPr>
            <p:nvPr/>
          </p:nvSpPr>
          <p:spPr bwMode="auto">
            <a:xfrm>
              <a:off x="2257" y="2070"/>
              <a:ext cx="613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 b="1">
                  <a:solidFill>
                    <a:srgbClr val="FF0000"/>
                  </a:solidFill>
                  <a:latin typeface="Arial" charset="0"/>
                </a:rPr>
                <a:t>regras</a:t>
              </a:r>
              <a:endParaRPr lang="pt-BR" altLang="pt-BR" sz="2000" b="1">
                <a:latin typeface="Arial" charset="0"/>
              </a:endParaRPr>
            </a:p>
          </p:txBody>
        </p:sp>
        <p:sp>
          <p:nvSpPr>
            <p:cNvPr id="5126" name="Text Box 1031"/>
            <p:cNvSpPr txBox="1">
              <a:spLocks noChangeArrowheads="1"/>
            </p:cNvSpPr>
            <p:nvPr/>
          </p:nvSpPr>
          <p:spPr bwMode="auto">
            <a:xfrm>
              <a:off x="960" y="2070"/>
              <a:ext cx="543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>
                  <a:latin typeface="Arial" charset="0"/>
                </a:rPr>
                <a:t>lógica</a:t>
              </a:r>
            </a:p>
          </p:txBody>
        </p:sp>
        <p:sp>
          <p:nvSpPr>
            <p:cNvPr id="5127" name="Text Box 1032"/>
            <p:cNvSpPr txBox="1">
              <a:spLocks noChangeArrowheads="1"/>
            </p:cNvSpPr>
            <p:nvPr/>
          </p:nvSpPr>
          <p:spPr bwMode="auto">
            <a:xfrm>
              <a:off x="3540" y="2070"/>
              <a:ext cx="640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>
                  <a:latin typeface="Arial" charset="0"/>
                </a:rPr>
                <a:t>objetos</a:t>
              </a:r>
            </a:p>
          </p:txBody>
        </p:sp>
        <p:sp>
          <p:nvSpPr>
            <p:cNvPr id="5128" name="Text Box 1033"/>
            <p:cNvSpPr txBox="1">
              <a:spLocks noChangeArrowheads="1"/>
            </p:cNvSpPr>
            <p:nvPr/>
          </p:nvSpPr>
          <p:spPr bwMode="auto">
            <a:xfrm>
              <a:off x="4934" y="2070"/>
              <a:ext cx="693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altLang="pt-BR" sz="2000">
                  <a:latin typeface="Arial" charset="0"/>
                </a:rPr>
                <a:t>híbridos</a:t>
              </a:r>
            </a:p>
          </p:txBody>
        </p:sp>
        <p:sp>
          <p:nvSpPr>
            <p:cNvPr id="5129" name="Line 1034"/>
            <p:cNvSpPr>
              <a:spLocks noChangeShapeType="1"/>
            </p:cNvSpPr>
            <p:nvPr/>
          </p:nvSpPr>
          <p:spPr bwMode="auto">
            <a:xfrm flipH="1">
              <a:off x="1200" y="2358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30" name="Text Box 1035"/>
            <p:cNvSpPr txBox="1">
              <a:spLocks noChangeArrowheads="1"/>
            </p:cNvSpPr>
            <p:nvPr/>
          </p:nvSpPr>
          <p:spPr bwMode="auto">
            <a:xfrm>
              <a:off x="1160" y="3542"/>
              <a:ext cx="2772" cy="6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2000">
                  <a:latin typeface="Arial" charset="0"/>
                </a:rPr>
                <a:t>Programação em lógica</a:t>
              </a:r>
            </a:p>
            <a:p>
              <a:pPr algn="ctr"/>
              <a:r>
                <a:rPr lang="pt-BR" altLang="pt-BR" sz="2000" b="1">
                  <a:solidFill>
                    <a:srgbClr val="FF0000"/>
                  </a:solidFill>
                  <a:latin typeface="Arial" charset="0"/>
                </a:rPr>
                <a:t>Sistemas de produção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Sistemas de manutenção da verdade</a:t>
              </a:r>
            </a:p>
          </p:txBody>
        </p:sp>
        <p:sp>
          <p:nvSpPr>
            <p:cNvPr id="5131" name="Line 1036"/>
            <p:cNvSpPr>
              <a:spLocks noChangeShapeType="1"/>
            </p:cNvSpPr>
            <p:nvPr/>
          </p:nvSpPr>
          <p:spPr bwMode="auto">
            <a:xfrm>
              <a:off x="2544" y="2358"/>
              <a:ext cx="0" cy="1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32" name="Line 1037"/>
            <p:cNvSpPr>
              <a:spLocks noChangeShapeType="1"/>
            </p:cNvSpPr>
            <p:nvPr/>
          </p:nvSpPr>
          <p:spPr bwMode="auto">
            <a:xfrm flipV="1">
              <a:off x="1248" y="1494"/>
              <a:ext cx="1968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33" name="Line 1038"/>
            <p:cNvSpPr>
              <a:spLocks noChangeShapeType="1"/>
            </p:cNvSpPr>
            <p:nvPr/>
          </p:nvSpPr>
          <p:spPr bwMode="auto">
            <a:xfrm flipH="1">
              <a:off x="2592" y="1494"/>
              <a:ext cx="62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34" name="Line 1039"/>
            <p:cNvSpPr>
              <a:spLocks noChangeShapeType="1"/>
            </p:cNvSpPr>
            <p:nvPr/>
          </p:nvSpPr>
          <p:spPr bwMode="auto">
            <a:xfrm>
              <a:off x="3216" y="1494"/>
              <a:ext cx="672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35" name="Line 1040"/>
            <p:cNvSpPr>
              <a:spLocks noChangeShapeType="1"/>
            </p:cNvSpPr>
            <p:nvPr/>
          </p:nvSpPr>
          <p:spPr bwMode="auto">
            <a:xfrm>
              <a:off x="3216" y="1494"/>
              <a:ext cx="2064" cy="5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36" name="Text Box 1041"/>
            <p:cNvSpPr txBox="1">
              <a:spLocks noChangeArrowheads="1"/>
            </p:cNvSpPr>
            <p:nvPr/>
          </p:nvSpPr>
          <p:spPr bwMode="auto">
            <a:xfrm>
              <a:off x="345" y="2726"/>
              <a:ext cx="1794" cy="2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2000">
                  <a:latin typeface="Arial" charset="0"/>
                </a:rPr>
                <a:t>Provadores de teorema</a:t>
              </a:r>
            </a:p>
          </p:txBody>
        </p:sp>
        <p:sp>
          <p:nvSpPr>
            <p:cNvPr id="5137" name="Text Box 1042"/>
            <p:cNvSpPr txBox="1">
              <a:spLocks noChangeArrowheads="1"/>
            </p:cNvSpPr>
            <p:nvPr/>
          </p:nvSpPr>
          <p:spPr bwMode="auto">
            <a:xfrm>
              <a:off x="2772" y="2592"/>
              <a:ext cx="2240" cy="83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2000">
                  <a:latin typeface="Arial" charset="0"/>
                </a:rPr>
                <a:t>Sistemas Redes Semânticas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Sistemas Frames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Sistemas de Lógica descritiva</a:t>
              </a:r>
              <a:br>
                <a:rPr lang="pt-BR" altLang="pt-BR" sz="2000">
                  <a:latin typeface="Arial" charset="0"/>
                </a:rPr>
              </a:br>
              <a:r>
                <a:rPr lang="pt-BR" altLang="pt-BR" sz="2000">
                  <a:latin typeface="Arial" charset="0"/>
                </a:rPr>
                <a:t>Sistemas  OO</a:t>
              </a:r>
            </a:p>
          </p:txBody>
        </p:sp>
        <p:sp>
          <p:nvSpPr>
            <p:cNvPr id="5138" name="Line 1043"/>
            <p:cNvSpPr>
              <a:spLocks noChangeShapeType="1"/>
            </p:cNvSpPr>
            <p:nvPr/>
          </p:nvSpPr>
          <p:spPr bwMode="auto">
            <a:xfrm>
              <a:off x="3888" y="2358"/>
              <a:ext cx="0" cy="2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5139" name="Text Box 1044"/>
            <p:cNvSpPr txBox="1">
              <a:spLocks noChangeArrowheads="1"/>
            </p:cNvSpPr>
            <p:nvPr/>
          </p:nvSpPr>
          <p:spPr bwMode="auto">
            <a:xfrm>
              <a:off x="4346" y="3542"/>
              <a:ext cx="1805" cy="64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altLang="pt-BR" sz="2000">
                  <a:latin typeface="Arial" charset="0"/>
                </a:rPr>
                <a:t>regras+objetos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lógica+objetos</a:t>
              </a:r>
            </a:p>
            <a:p>
              <a:pPr algn="ctr"/>
              <a:r>
                <a:rPr lang="pt-BR" altLang="pt-BR" sz="2000">
                  <a:latin typeface="Arial" charset="0"/>
                </a:rPr>
                <a:t>lógica+objetos+funções</a:t>
              </a:r>
            </a:p>
          </p:txBody>
        </p:sp>
        <p:sp>
          <p:nvSpPr>
            <p:cNvPr id="5140" name="Line 1045"/>
            <p:cNvSpPr>
              <a:spLocks noChangeShapeType="1"/>
            </p:cNvSpPr>
            <p:nvPr/>
          </p:nvSpPr>
          <p:spPr bwMode="auto">
            <a:xfrm>
              <a:off x="5280" y="2352"/>
              <a:ext cx="0" cy="11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C661377-0F82-47BC-A0B8-C0339FDA9023}" type="slidenum">
              <a:rPr lang="pt-BR" altLang="pt-BR" smtClean="0"/>
              <a:pPr/>
              <a:t>30</a:t>
            </a:fld>
            <a:endParaRPr lang="pt-BR" altLang="pt-BR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81000"/>
            <a:ext cx="84201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Encadeamento regressivo: algoritmo</a:t>
            </a:r>
          </a:p>
        </p:txBody>
      </p:sp>
      <p:sp>
        <p:nvSpPr>
          <p:cNvPr id="3277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724400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200" smtClean="0"/>
              <a:t>6. Tenta provar que a regra selecionada é verdadeira testando, um a um, se todos os seus antecedentes são verdadeiros: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400" smtClean="0"/>
              <a:t>	</a:t>
            </a:r>
            <a:r>
              <a:rPr lang="pt-BR" altLang="pt-BR" sz="2200" smtClean="0"/>
              <a:t>a) se o 1o. antecedente é V, vá em frente para o próximo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200" smtClean="0"/>
              <a:t>	b) se algum antecedente dessa regra for F, a regra toda falha;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000" smtClean="0"/>
              <a:t>	  - o algoritmo volta </a:t>
            </a:r>
            <a:r>
              <a:rPr lang="pt-BR" altLang="pt-BR" sz="2000" smtClean="0">
                <a:solidFill>
                  <a:srgbClr val="800080"/>
                </a:solidFill>
              </a:rPr>
              <a:t>ao passo 5 </a:t>
            </a:r>
            <a:r>
              <a:rPr lang="pt-BR" altLang="pt-BR" sz="2000" smtClean="0"/>
              <a:t>(para tentar provar outra regra selecionada previamente, disponível na pilha de objetivos)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200" smtClean="0"/>
              <a:t>	c) quando todos os antecedentes são provados V</a:t>
            </a:r>
          </a:p>
          <a:p>
            <a:pPr eaLnBrk="1" hangingPunct="1">
              <a:lnSpc>
                <a:spcPct val="9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200" smtClean="0"/>
              <a:t>		</a:t>
            </a:r>
            <a:r>
              <a:rPr lang="pt-BR" altLang="pt-BR" sz="2000" smtClean="0"/>
              <a:t>- dispara a regra = instancia a variável no seu conseqüente para o valor que  aparece nessa regra</a:t>
            </a:r>
            <a:r>
              <a:rPr lang="pt-BR" altLang="pt-BR" sz="2000" smtClean="0">
                <a:solidFill>
                  <a:srgbClr val="800080"/>
                </a:solidFill>
              </a:rPr>
              <a:t> </a:t>
            </a:r>
            <a:r>
              <a:rPr lang="pt-BR" altLang="pt-BR" sz="2000" smtClean="0"/>
              <a:t>e </a:t>
            </a:r>
          </a:p>
          <a:p>
            <a:pPr eaLnBrk="1" hangingPunct="1">
              <a:buFont typeface="Wingdings" pitchFamily="2" charset="2"/>
              <a:buNone/>
            </a:pPr>
            <a:r>
              <a:rPr lang="pt-BR" altLang="pt-BR" sz="2000" smtClean="0"/>
              <a:t>		- devolve o resultado para o usuário</a:t>
            </a:r>
            <a:r>
              <a:rPr lang="pt-BR" altLang="pt-BR" sz="2000" smtClean="0">
                <a:solidFill>
                  <a:srgbClr val="800080"/>
                </a:solidFill>
              </a:rPr>
              <a:t> (o algoritmo termina com sucesso).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BE8FAFE-3916-4701-A9D6-123DACB7E3C7}" type="slidenum">
              <a:rPr lang="pt-BR" altLang="pt-BR" smtClean="0"/>
              <a:pPr/>
              <a:t>31</a:t>
            </a:fld>
            <a:endParaRPr lang="pt-BR" altLang="pt-BR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Encadeamento regressivo: algoritmo</a:t>
            </a:r>
          </a:p>
        </p:txBody>
      </p:sp>
      <p:sp>
        <p:nvSpPr>
          <p:cNvPr id="3379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8420100" cy="48244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400" smtClean="0"/>
              <a:t>6. continuação: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000" smtClean="0"/>
              <a:t>	</a:t>
            </a:r>
            <a:r>
              <a:rPr lang="pt-BR" altLang="pt-BR" sz="2200" smtClean="0"/>
              <a:t>d) se o </a:t>
            </a:r>
            <a:r>
              <a:rPr lang="pt-BR" altLang="pt-BR" sz="2200" smtClean="0">
                <a:solidFill>
                  <a:srgbClr val="800080"/>
                </a:solidFill>
              </a:rPr>
              <a:t>valor-verdade</a:t>
            </a:r>
            <a:r>
              <a:rPr lang="pt-BR" altLang="pt-BR" sz="2200" smtClean="0"/>
              <a:t> de um antecedente é </a:t>
            </a:r>
            <a:r>
              <a:rPr lang="pt-BR" altLang="pt-BR" sz="2200" smtClean="0">
                <a:solidFill>
                  <a:srgbClr val="800080"/>
                </a:solidFill>
              </a:rPr>
              <a:t>desconhecido</a:t>
            </a:r>
            <a:r>
              <a:rPr lang="pt-BR" altLang="pt-BR" sz="2200" smtClean="0"/>
              <a:t> (porque não está na MT):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400" smtClean="0"/>
              <a:t>     </a:t>
            </a:r>
            <a:r>
              <a:rPr lang="pt-BR" altLang="pt-BR" sz="2000" smtClean="0"/>
              <a:t>- suspende o processamento da regra atual 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000" smtClean="0"/>
              <a:t>	  - vai para o passo 4 com essa variável como variável objetivo.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000" smtClean="0"/>
              <a:t>	   (nesse caso, o algoritmo cria uma nova pilha de objetivos, com base na nova variável objetivo – </a:t>
            </a:r>
            <a:r>
              <a:rPr lang="pt-BR" altLang="pt-BR" sz="2000" smtClean="0">
                <a:solidFill>
                  <a:srgbClr val="800080"/>
                </a:solidFill>
              </a:rPr>
              <a:t>RECURSÃO</a:t>
            </a:r>
            <a:r>
              <a:rPr lang="pt-BR" altLang="pt-BR" sz="2000" smtClean="0"/>
              <a:t>!) 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endParaRPr lang="pt-BR" altLang="pt-BR" sz="2000" smtClean="0"/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000" smtClean="0"/>
              <a:t>      - Se conseguir provar que o valor-verdade dessa nova variável é V: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000" smtClean="0"/>
              <a:t>		- dispara a regra, instancia a variável no seu conseqüente para o valor que aparece nessa regra;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000" smtClean="0"/>
              <a:t>   		- abandona a nova pilha de objetivos e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000" smtClean="0"/>
              <a:t>		- </a:t>
            </a:r>
            <a:r>
              <a:rPr lang="pt-BR" altLang="pt-BR" sz="2000" smtClean="0">
                <a:solidFill>
                  <a:srgbClr val="800080"/>
                </a:solidFill>
              </a:rPr>
              <a:t>retoma o processamento da regra</a:t>
            </a:r>
            <a:r>
              <a:rPr lang="pt-BR" altLang="pt-BR" sz="2000" smtClean="0"/>
              <a:t> que estava sendo provada antes  (6.a)</a:t>
            </a:r>
            <a:endParaRPr lang="pt-BR" altLang="pt-BR" sz="2400" smtClean="0">
              <a:solidFill>
                <a:srgbClr val="80008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Número de Slide 3"/>
          <p:cNvSpPr txBox="1">
            <a:spLocks noGrp="1"/>
          </p:cNvSpPr>
          <p:nvPr/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27F7923-228C-471E-9337-6C8345E28696}" type="slidenum">
              <a:rPr lang="pt-BR" altLang="pt-BR" sz="1400"/>
              <a:pPr algn="r"/>
              <a:t>32</a:t>
            </a:fld>
            <a:endParaRPr lang="pt-BR" altLang="pt-BR" sz="14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Encadeamento regressivo: algoritmo</a:t>
            </a:r>
          </a:p>
        </p:txBody>
      </p:sp>
      <p:sp>
        <p:nvSpPr>
          <p:cNvPr id="3482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28775"/>
            <a:ext cx="8420100" cy="48244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pt-BR" altLang="pt-BR" sz="2400" b="1" smtClean="0"/>
              <a:t>6d</a:t>
            </a:r>
            <a:r>
              <a:rPr lang="pt-BR" altLang="pt-BR" sz="2400" smtClean="0"/>
              <a:t>. continuação: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000" smtClean="0"/>
              <a:t>	</a:t>
            </a:r>
            <a:r>
              <a:rPr lang="pt-BR" altLang="pt-BR" sz="2200" smtClean="0"/>
              <a:t> </a:t>
            </a:r>
            <a:r>
              <a:rPr lang="pt-BR" altLang="pt-BR" sz="2000" smtClean="0"/>
              <a:t>- Se o valor-verdade dessa nova variável é F: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000" smtClean="0"/>
              <a:t>		- abandona a regra e volta para a nova pilha de objetivos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000" smtClean="0"/>
              <a:t>		- se nova pilha de objetivos estiver vazia, o algoritmo falha.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endParaRPr lang="pt-BR" altLang="pt-BR" sz="2000" smtClean="0"/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200" smtClean="0"/>
              <a:t>	</a:t>
            </a:r>
            <a:r>
              <a:rPr lang="pt-BR" altLang="pt-BR" sz="2000" smtClean="0"/>
              <a:t>- Se o </a:t>
            </a:r>
            <a:r>
              <a:rPr lang="pt-BR" altLang="pt-BR" sz="2000" smtClean="0">
                <a:solidFill>
                  <a:srgbClr val="800080"/>
                </a:solidFill>
              </a:rPr>
              <a:t>valor-verdade</a:t>
            </a:r>
            <a:r>
              <a:rPr lang="pt-BR" altLang="pt-BR" sz="2000" smtClean="0"/>
              <a:t> de um antecedente dessa nova regra sendo testada é </a:t>
            </a:r>
            <a:r>
              <a:rPr lang="pt-BR" altLang="pt-BR" sz="2000" smtClean="0">
                <a:solidFill>
                  <a:srgbClr val="800080"/>
                </a:solidFill>
              </a:rPr>
              <a:t>desconhecido</a:t>
            </a:r>
            <a:endParaRPr lang="pt-BR" altLang="pt-BR" sz="2000" smtClean="0"/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000" smtClean="0"/>
              <a:t>		- suspende o processamento da regra atual 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000" smtClean="0"/>
              <a:t>		- vai para o passo 4 com essa variável como variável objetivo.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r>
              <a:rPr lang="pt-BR" altLang="pt-BR" sz="2000" smtClean="0"/>
              <a:t>		   (</a:t>
            </a:r>
            <a:r>
              <a:rPr lang="pt-BR" altLang="pt-BR" sz="2000" smtClean="0">
                <a:solidFill>
                  <a:srgbClr val="800080"/>
                </a:solidFill>
              </a:rPr>
              <a:t>RECURSÃO de novo</a:t>
            </a:r>
            <a:r>
              <a:rPr lang="pt-BR" altLang="pt-BR" sz="2000" smtClean="0"/>
              <a:t>!) 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None/>
            </a:pPr>
            <a:endParaRPr lang="pt-BR" altLang="pt-BR" sz="200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B6FB24A-84D5-4B6E-9689-B491B16AD0E5}" type="slidenum">
              <a:rPr lang="pt-BR" altLang="pt-BR" smtClean="0"/>
              <a:pPr/>
              <a:t>33</a:t>
            </a:fld>
            <a:endParaRPr lang="pt-BR" altLang="pt-BR" smtClean="0"/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Encadeamento regressivo: </a:t>
            </a:r>
            <a:br>
              <a:rPr lang="pt-BR" altLang="pt-BR" smtClean="0"/>
            </a:br>
            <a:r>
              <a:rPr lang="pt-BR" altLang="pt-BR" smtClean="0"/>
              <a:t>Busca e Casamento</a:t>
            </a:r>
          </a:p>
        </p:txBody>
      </p:sp>
      <p:sp>
        <p:nvSpPr>
          <p:cNvPr id="35844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686800" cy="49530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O sistema percorre a BC em busca regras cujo </a:t>
            </a:r>
            <a:r>
              <a:rPr lang="pt-BR" altLang="pt-BR" sz="2400" smtClean="0">
                <a:solidFill>
                  <a:srgbClr val="800080"/>
                </a:solidFill>
              </a:rPr>
              <a:t>conseqüente</a:t>
            </a:r>
            <a:r>
              <a:rPr lang="pt-BR" altLang="pt-BR" sz="2400" smtClean="0"/>
              <a:t> “casa” com a </a:t>
            </a:r>
            <a:r>
              <a:rPr lang="pt-BR" altLang="pt-BR" sz="2400" smtClean="0">
                <a:solidFill>
                  <a:srgbClr val="800080"/>
                </a:solidFill>
              </a:rPr>
              <a:t>hipótese de entrada</a:t>
            </a:r>
          </a:p>
          <a:p>
            <a:pPr lvl="1" eaLnBrk="1" hangingPunct="1">
              <a:lnSpc>
                <a:spcPct val="110000"/>
              </a:lnSpc>
            </a:pPr>
            <a:r>
              <a:rPr lang="pt-BR" altLang="pt-BR" sz="2000" smtClean="0"/>
              <a:t>Unificação é realizada com busca em profundidade</a:t>
            </a:r>
          </a:p>
          <a:p>
            <a:pPr eaLnBrk="1" hangingPunct="1"/>
            <a:r>
              <a:rPr lang="pt-BR" altLang="pt-BR" sz="2400" smtClean="0"/>
              <a:t>Se a hipótese de entrada é um fato (ex. criminoso(West)),</a:t>
            </a:r>
          </a:p>
          <a:p>
            <a:pPr lvl="1" eaLnBrk="1" hangingPunct="1"/>
            <a:r>
              <a:rPr lang="pt-BR" altLang="pt-BR" sz="2000" smtClean="0"/>
              <a:t>a busca pára quando encontra a 1a regra que casa com o fato </a:t>
            </a:r>
          </a:p>
          <a:p>
            <a:pPr lvl="1" eaLnBrk="1" hangingPunct="1"/>
            <a:r>
              <a:rPr lang="pt-BR" altLang="pt-BR" sz="2000" smtClean="0"/>
              <a:t>o sistema devolve uma variável booleana (V ou F).</a:t>
            </a:r>
          </a:p>
          <a:p>
            <a:pPr eaLnBrk="1" hangingPunct="1"/>
            <a:r>
              <a:rPr lang="pt-BR" altLang="pt-BR" sz="2400" smtClean="0"/>
              <a:t>Se a hipótese tem alguma variável livre (ex. criminoso(X)), </a:t>
            </a:r>
          </a:p>
          <a:p>
            <a:pPr lvl="1" eaLnBrk="1" hangingPunct="1"/>
            <a:r>
              <a:rPr lang="pt-BR" altLang="pt-BR" sz="2000" smtClean="0"/>
              <a:t>o sistema (programador) pode optar por devolver a 1a instanciação encontrada, ou</a:t>
            </a:r>
          </a:p>
          <a:p>
            <a:pPr lvl="1" eaLnBrk="1" hangingPunct="1"/>
            <a:r>
              <a:rPr lang="pt-BR" altLang="pt-BR" sz="2000" smtClean="0"/>
              <a:t>devolver uma lista com todas as possíveis instanciações para aquela variável.</a:t>
            </a:r>
          </a:p>
          <a:p>
            <a:pPr eaLnBrk="1" hangingPunct="1">
              <a:lnSpc>
                <a:spcPct val="110000"/>
              </a:lnSpc>
            </a:pPr>
            <a:r>
              <a:rPr lang="pt-BR" altLang="pt-BR" sz="2400" smtClean="0"/>
              <a:t>Portanto, </a:t>
            </a:r>
            <a:r>
              <a:rPr lang="pt-BR" altLang="pt-BR" sz="2400" smtClean="0">
                <a:solidFill>
                  <a:srgbClr val="800080"/>
                </a:solidFill>
              </a:rPr>
              <a:t>não há conflito de execução de regras!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DAE7738-B497-4EB1-9D37-EB40810FD728}" type="slidenum">
              <a:rPr lang="pt-BR" altLang="pt-BR" smtClean="0"/>
              <a:pPr/>
              <a:t>34</a:t>
            </a:fld>
            <a:endParaRPr lang="pt-BR" altLang="pt-BR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304800"/>
            <a:ext cx="8391525" cy="1066800"/>
          </a:xfrm>
        </p:spPr>
        <p:txBody>
          <a:bodyPr/>
          <a:lstStyle/>
          <a:p>
            <a:pPr eaLnBrk="1" hangingPunct="1"/>
            <a:r>
              <a:rPr lang="pt-BR" altLang="pt-BR" smtClean="0"/>
              <a:t>Encadeamento regressivo:</a:t>
            </a:r>
            <a:br>
              <a:rPr lang="pt-BR" altLang="pt-BR" smtClean="0"/>
            </a:br>
            <a:r>
              <a:rPr lang="pt-BR" altLang="pt-BR" smtClean="0"/>
              <a:t>Exemplo no domínio dos veículos</a:t>
            </a:r>
          </a:p>
        </p:txBody>
      </p:sp>
      <p:sp>
        <p:nvSpPr>
          <p:cNvPr id="3686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676400"/>
            <a:ext cx="8934450" cy="44196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Carregar a BR de veículos na MI e os fatos na MT</a:t>
            </a:r>
            <a:endParaRPr lang="pt-BR" altLang="pt-BR" sz="2400" b="1" smtClean="0"/>
          </a:p>
          <a:p>
            <a:pPr eaLnBrk="1" hangingPunct="1"/>
            <a:r>
              <a:rPr lang="pt-BR" altLang="pt-BR" sz="2400" smtClean="0">
                <a:solidFill>
                  <a:srgbClr val="800080"/>
                </a:solidFill>
              </a:rPr>
              <a:t>Fatos iniciais:</a:t>
            </a:r>
            <a:r>
              <a:rPr lang="pt-BR" altLang="pt-BR" sz="2400" b="1" smtClean="0">
                <a:solidFill>
                  <a:srgbClr val="800080"/>
                </a:solidFill>
              </a:rPr>
              <a:t> </a:t>
            </a:r>
          </a:p>
          <a:p>
            <a:pPr lvl="1" eaLnBrk="1" hangingPunct="1"/>
            <a:r>
              <a:rPr lang="pt-BR" altLang="pt-BR" sz="2200" smtClean="0"/>
              <a:t>num-rodas=4, motor=sim, num-portas=3, tamanho=médio</a:t>
            </a:r>
          </a:p>
          <a:p>
            <a:pPr eaLnBrk="1" hangingPunct="1"/>
            <a:r>
              <a:rPr lang="pt-BR" altLang="pt-BR" sz="2400" smtClean="0"/>
              <a:t>Especificar variável objetivo</a:t>
            </a:r>
          </a:p>
          <a:p>
            <a:pPr lvl="1" eaLnBrk="1" hangingPunct="1"/>
            <a:r>
              <a:rPr lang="pt-BR" altLang="pt-BR" sz="2200" smtClean="0">
                <a:solidFill>
                  <a:srgbClr val="800080"/>
                </a:solidFill>
              </a:rPr>
              <a:t>veículo=?</a:t>
            </a:r>
          </a:p>
          <a:p>
            <a:pPr eaLnBrk="1" hangingPunct="1"/>
            <a:r>
              <a:rPr lang="pt-BR" altLang="pt-BR" sz="2400" smtClean="0"/>
              <a:t>Pilha de objetivos </a:t>
            </a:r>
          </a:p>
          <a:p>
            <a:pPr lvl="1" eaLnBrk="1" hangingPunct="1"/>
            <a:r>
              <a:rPr lang="pt-BR" altLang="pt-BR" sz="2200" smtClean="0"/>
              <a:t>regras com </a:t>
            </a:r>
            <a:r>
              <a:rPr lang="pt-BR" altLang="pt-BR" sz="2200" smtClean="0">
                <a:solidFill>
                  <a:srgbClr val="800080"/>
                </a:solidFill>
              </a:rPr>
              <a:t>variável objetivo</a:t>
            </a:r>
            <a:r>
              <a:rPr lang="pt-BR" altLang="pt-BR" sz="2200" smtClean="0"/>
              <a:t> no </a:t>
            </a:r>
            <a:r>
              <a:rPr lang="pt-BR" altLang="pt-BR" sz="2200" smtClean="0">
                <a:solidFill>
                  <a:srgbClr val="800080"/>
                </a:solidFill>
              </a:rPr>
              <a:t>conseqüente</a:t>
            </a:r>
          </a:p>
          <a:p>
            <a:pPr lvl="2" eaLnBrk="1" hangingPunct="1"/>
            <a:r>
              <a:rPr lang="pt-BR" altLang="pt-BR" sz="2000" smtClean="0"/>
              <a:t>as 7 primeiras regras da nossa BC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68D3ED-602A-46CB-8966-01C18AE353A5}" type="slidenum">
              <a:rPr lang="pt-BR" altLang="pt-BR" smtClean="0"/>
              <a:pPr/>
              <a:t>35</a:t>
            </a:fld>
            <a:endParaRPr lang="pt-BR" altLang="pt-BR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304800"/>
            <a:ext cx="8391525" cy="1066800"/>
          </a:xfrm>
        </p:spPr>
        <p:txBody>
          <a:bodyPr/>
          <a:lstStyle/>
          <a:p>
            <a:pPr eaLnBrk="1" hangingPunct="1"/>
            <a:r>
              <a:rPr lang="pt-BR" altLang="pt-BR" smtClean="0"/>
              <a:t>Encadeamento regressivo:</a:t>
            </a:r>
            <a:br>
              <a:rPr lang="pt-BR" altLang="pt-BR" smtClean="0"/>
            </a:br>
            <a:r>
              <a:rPr lang="pt-BR" altLang="pt-BR" smtClean="0"/>
              <a:t>Exemplo no domínio dos veículos</a:t>
            </a:r>
          </a:p>
        </p:txBody>
      </p:sp>
      <p:sp>
        <p:nvSpPr>
          <p:cNvPr id="3789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934450" cy="4876800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pt-BR" altLang="pt-BR" sz="2400" smtClean="0"/>
              <a:t>Tenta provar verdadeiros os antecedentes da 1a regra usando </a:t>
            </a:r>
            <a:r>
              <a:rPr lang="pt-BR" altLang="pt-BR" sz="2400" smtClean="0">
                <a:solidFill>
                  <a:srgbClr val="800080"/>
                </a:solidFill>
              </a:rPr>
              <a:t>busca em profundidade</a:t>
            </a:r>
            <a:r>
              <a:rPr lang="pt-BR" altLang="pt-BR" sz="2400" smtClean="0"/>
              <a:t> </a:t>
            </a:r>
          </a:p>
          <a:p>
            <a:pPr lvl="1" eaLnBrk="1" hangingPunct="1"/>
            <a:r>
              <a:rPr lang="pt-BR" altLang="pt-BR" sz="2000" b="1" smtClean="0"/>
              <a:t>Bicicleta:</a:t>
            </a:r>
            <a:r>
              <a:rPr lang="pt-BR" altLang="pt-BR" sz="2000" smtClean="0"/>
              <a:t> </a:t>
            </a:r>
            <a:r>
              <a:rPr lang="pt-BR" altLang="pt-BR" sz="2000" b="1" smtClean="0"/>
              <a:t>Se</a:t>
            </a:r>
            <a:r>
              <a:rPr lang="pt-BR" altLang="pt-BR" sz="2000" smtClean="0"/>
              <a:t> veículoTipo=ciclo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z="2000" smtClean="0"/>
              <a:t>			 </a:t>
            </a:r>
            <a:r>
              <a:rPr lang="pt-BR" altLang="pt-BR" sz="2000" b="1" smtClean="0"/>
              <a:t>E</a:t>
            </a:r>
            <a:r>
              <a:rPr lang="pt-BR" altLang="pt-BR" sz="2000" smtClean="0"/>
              <a:t> num-rodas=2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z="2000" smtClean="0"/>
              <a:t>			 </a:t>
            </a:r>
            <a:r>
              <a:rPr lang="pt-BR" altLang="pt-BR" sz="2000" b="1" smtClean="0"/>
              <a:t>E</a:t>
            </a:r>
            <a:r>
              <a:rPr lang="pt-BR" altLang="pt-BR" sz="2000" smtClean="0"/>
              <a:t> motor=não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z="2000" smtClean="0"/>
              <a:t>			 </a:t>
            </a:r>
            <a:r>
              <a:rPr lang="pt-BR" altLang="pt-BR" sz="2000" b="1" smtClean="0"/>
              <a:t>Então</a:t>
            </a:r>
            <a:r>
              <a:rPr lang="pt-BR" altLang="pt-BR" sz="2000" smtClean="0"/>
              <a:t> veículo=</a:t>
            </a:r>
            <a:r>
              <a:rPr lang="pt-BR" altLang="pt-BR" sz="2000" i="1" smtClean="0"/>
              <a:t>Bicicleta</a:t>
            </a:r>
          </a:p>
          <a:p>
            <a:pPr lvl="1" eaLnBrk="1" hangingPunct="1">
              <a:buFont typeface="Wingdings" pitchFamily="2" charset="2"/>
              <a:buNone/>
            </a:pPr>
            <a:endParaRPr lang="pt-BR" altLang="pt-BR" sz="2000" b="1" i="1" smtClean="0"/>
          </a:p>
          <a:p>
            <a:pPr eaLnBrk="1" hangingPunct="1"/>
            <a:r>
              <a:rPr lang="pt-BR" altLang="pt-BR" sz="2400" i="1" smtClean="0"/>
              <a:t>VeículoTipo=ciclo</a:t>
            </a:r>
            <a:r>
              <a:rPr lang="pt-BR" altLang="pt-BR" sz="2400" smtClean="0"/>
              <a:t> não aparece na MT</a:t>
            </a:r>
          </a:p>
          <a:p>
            <a:pPr lvl="1" eaLnBrk="1" hangingPunct="1"/>
            <a:r>
              <a:rPr lang="pt-BR" altLang="pt-BR" sz="2000" smtClean="0"/>
              <a:t>nova variável objetivo</a:t>
            </a:r>
          </a:p>
          <a:p>
            <a:pPr eaLnBrk="1" hangingPunct="1"/>
            <a:r>
              <a:rPr lang="pt-BR" altLang="pt-BR" sz="2400" smtClean="0"/>
              <a:t>Atualiza pilha de objetivos </a:t>
            </a:r>
          </a:p>
          <a:p>
            <a:pPr lvl="1" eaLnBrk="1" hangingPunct="1"/>
            <a:r>
              <a:rPr lang="pt-BR" altLang="pt-BR" sz="2000" smtClean="0"/>
              <a:t>inclui regras com nova variável objetivo no conseqüente </a:t>
            </a:r>
          </a:p>
          <a:p>
            <a:pPr lvl="2" eaLnBrk="1" hangingPunct="1"/>
            <a:r>
              <a:rPr lang="pt-BR" altLang="pt-BR" sz="2000" smtClean="0"/>
              <a:t>apenas a penúltima regra da nossa BC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2239D8B-217B-41E9-8FED-4D792684AA96}" type="slidenum">
              <a:rPr lang="pt-BR" altLang="pt-BR" smtClean="0"/>
              <a:pPr/>
              <a:t>36</a:t>
            </a:fld>
            <a:endParaRPr lang="pt-BR" altLang="pt-BR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663575" y="228600"/>
            <a:ext cx="8415338" cy="914400"/>
          </a:xfrm>
        </p:spPr>
        <p:txBody>
          <a:bodyPr/>
          <a:lstStyle/>
          <a:p>
            <a:pPr eaLnBrk="1" hangingPunct="1"/>
            <a:r>
              <a:rPr lang="pt-BR" altLang="pt-BR" smtClean="0"/>
              <a:t>Encadeamento regressivo</a:t>
            </a:r>
          </a:p>
        </p:txBody>
      </p:sp>
      <p:sp>
        <p:nvSpPr>
          <p:cNvPr id="3891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876800"/>
          </a:xfrm>
        </p:spPr>
        <p:txBody>
          <a:bodyPr/>
          <a:lstStyle/>
          <a:p>
            <a:pPr eaLnBrk="1" hangingPunct="1"/>
            <a:r>
              <a:rPr lang="pt-BR" altLang="pt-BR" sz="2600" i="1" smtClean="0"/>
              <a:t>veículoTipo=ciclo</a:t>
            </a:r>
            <a:r>
              <a:rPr lang="pt-BR" altLang="pt-BR" sz="2600" smtClean="0"/>
              <a:t> só é verdade em apenas uma regra</a:t>
            </a:r>
          </a:p>
          <a:p>
            <a:pPr lvl="1" eaLnBrk="1" hangingPunct="1"/>
            <a:r>
              <a:rPr lang="pt-BR" altLang="pt-BR" sz="2200" b="1" smtClean="0"/>
              <a:t>Ciclo:</a:t>
            </a:r>
            <a:r>
              <a:rPr lang="pt-BR" altLang="pt-BR" sz="2200" smtClean="0"/>
              <a:t> </a:t>
            </a:r>
            <a:r>
              <a:rPr lang="pt-BR" altLang="pt-BR" sz="2200" b="1" smtClean="0"/>
              <a:t>Se</a:t>
            </a:r>
            <a:r>
              <a:rPr lang="pt-BR" altLang="pt-BR" sz="2200" smtClean="0"/>
              <a:t> num-rodas &lt; 4</a:t>
            </a:r>
            <a:endParaRPr lang="pt-BR" altLang="pt-BR" sz="2200" smtClean="0">
              <a:solidFill>
                <a:srgbClr val="FF0066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z="2200" smtClean="0"/>
              <a:t>		      </a:t>
            </a:r>
            <a:r>
              <a:rPr lang="pt-BR" altLang="pt-BR" sz="2200" b="1" smtClean="0"/>
              <a:t>Então</a:t>
            </a:r>
            <a:r>
              <a:rPr lang="pt-BR" altLang="pt-BR" sz="2200" smtClean="0"/>
              <a:t> veículoTipo=</a:t>
            </a:r>
            <a:r>
              <a:rPr lang="pt-BR" altLang="pt-BR" sz="2200" i="1" smtClean="0"/>
              <a:t>ciclo</a:t>
            </a:r>
            <a:endParaRPr lang="pt-BR" altLang="pt-BR" sz="2200" smtClean="0"/>
          </a:p>
          <a:p>
            <a:pPr eaLnBrk="1" hangingPunct="1"/>
            <a:endParaRPr lang="pt-BR" altLang="pt-BR" sz="2400" smtClean="0"/>
          </a:p>
          <a:p>
            <a:pPr eaLnBrk="1" hangingPunct="1"/>
            <a:r>
              <a:rPr lang="pt-BR" altLang="pt-BR" sz="2600" smtClean="0"/>
              <a:t>Verifica o valor verdade dos antecedentes da regra</a:t>
            </a:r>
            <a:r>
              <a:rPr lang="pt-BR" altLang="pt-BR" sz="2400" smtClean="0"/>
              <a:t> </a:t>
            </a:r>
          </a:p>
          <a:p>
            <a:pPr lvl="1" eaLnBrk="1" hangingPunct="1"/>
            <a:r>
              <a:rPr lang="pt-BR" altLang="pt-BR" sz="2200" smtClean="0"/>
              <a:t>num-rodas &lt; 4   </a:t>
            </a:r>
            <a:r>
              <a:rPr lang="pt-BR" altLang="pt-BR" sz="2200" smtClean="0">
                <a:solidFill>
                  <a:srgbClr val="FF0066"/>
                </a:solidFill>
              </a:rPr>
              <a:t>===&gt; FALSO!</a:t>
            </a:r>
            <a:r>
              <a:rPr lang="pt-BR" altLang="pt-BR" sz="2200" smtClean="0"/>
              <a:t> </a:t>
            </a:r>
          </a:p>
          <a:p>
            <a:pPr lvl="1" eaLnBrk="1" hangingPunct="1"/>
            <a:endParaRPr lang="pt-BR" altLang="pt-BR" sz="2200" smtClean="0"/>
          </a:p>
          <a:p>
            <a:pPr eaLnBrk="1" hangingPunct="1"/>
            <a:r>
              <a:rPr lang="pt-BR" altLang="pt-BR" sz="2600" smtClean="0"/>
              <a:t>Donde se deduz que </a:t>
            </a:r>
            <a:r>
              <a:rPr lang="pt-BR" altLang="pt-BR" sz="2600" i="1" smtClean="0"/>
              <a:t>veículo=Bicicleta </a:t>
            </a:r>
            <a:r>
              <a:rPr lang="pt-BR" altLang="pt-BR" sz="2600" smtClean="0"/>
              <a:t>é </a:t>
            </a:r>
            <a:r>
              <a:rPr lang="pt-BR" altLang="pt-BR" sz="2600" smtClean="0">
                <a:solidFill>
                  <a:srgbClr val="FF0066"/>
                </a:solidFill>
              </a:rPr>
              <a:t>Falso!</a:t>
            </a:r>
            <a:endParaRPr lang="pt-BR" altLang="pt-BR" sz="2600" i="1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DAD2B25-7D8F-423F-969B-4448557674A7}" type="slidenum">
              <a:rPr lang="pt-BR" altLang="pt-BR" smtClean="0"/>
              <a:pPr/>
              <a:t>37</a:t>
            </a:fld>
            <a:endParaRPr lang="pt-BR" altLang="pt-BR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839788" y="487363"/>
            <a:ext cx="8391525" cy="579437"/>
          </a:xfrm>
        </p:spPr>
        <p:txBody>
          <a:bodyPr/>
          <a:lstStyle/>
          <a:p>
            <a:pPr eaLnBrk="1" hangingPunct="1"/>
            <a:r>
              <a:rPr lang="pt-BR" altLang="pt-BR" smtClean="0"/>
              <a:t>Encadeamento regressivo</a:t>
            </a:r>
          </a:p>
        </p:txBody>
      </p:sp>
      <p:sp>
        <p:nvSpPr>
          <p:cNvPr id="3994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524000"/>
            <a:ext cx="859155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Desempilha as outras regras, uma a uma, até encontrar a regra abaixo - que vai dar certo!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b="1" smtClean="0"/>
              <a:t>MiniVan:</a:t>
            </a:r>
            <a:r>
              <a:rPr lang="pt-BR" altLang="pt-BR" sz="2000" smtClean="0"/>
              <a:t> </a:t>
            </a:r>
            <a:r>
              <a:rPr lang="pt-BR" altLang="pt-BR" sz="2000" b="1" smtClean="0"/>
              <a:t>Se</a:t>
            </a:r>
            <a:r>
              <a:rPr lang="pt-BR" altLang="pt-BR" sz="2000" smtClean="0"/>
              <a:t> veículoTipo=automóvel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000" smtClean="0"/>
              <a:t>			</a:t>
            </a:r>
            <a:r>
              <a:rPr lang="pt-BR" altLang="pt-BR" sz="2000" b="1" smtClean="0"/>
              <a:t>E</a:t>
            </a:r>
            <a:r>
              <a:rPr lang="pt-BR" altLang="pt-BR" sz="2000" smtClean="0"/>
              <a:t> tamanho=médio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000" smtClean="0"/>
              <a:t>			</a:t>
            </a:r>
            <a:r>
              <a:rPr lang="pt-BR" altLang="pt-BR" sz="2000" b="1" smtClean="0"/>
              <a:t>E</a:t>
            </a:r>
            <a:r>
              <a:rPr lang="pt-BR" altLang="pt-BR" sz="2000" smtClean="0"/>
              <a:t> num-portas=3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000" smtClean="0"/>
              <a:t>			</a:t>
            </a:r>
            <a:r>
              <a:rPr lang="pt-BR" altLang="pt-BR" sz="2000" b="1" smtClean="0"/>
              <a:t>Então</a:t>
            </a:r>
            <a:r>
              <a:rPr lang="pt-BR" altLang="pt-BR" sz="2000" smtClean="0"/>
              <a:t> veículo=</a:t>
            </a:r>
            <a:r>
              <a:rPr lang="pt-BR" altLang="pt-BR" sz="2000" i="1" smtClean="0"/>
              <a:t>MiniVan</a:t>
            </a:r>
            <a:r>
              <a:rPr lang="pt-BR" altLang="pt-BR" sz="2000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pt-BR" altLang="pt-BR" sz="2400" i="1" smtClean="0"/>
              <a:t>VeículoTipo=automóvel</a:t>
            </a:r>
            <a:r>
              <a:rPr lang="pt-BR" altLang="pt-BR" sz="2400" smtClean="0"/>
              <a:t> não existe na MT</a:t>
            </a:r>
            <a:endParaRPr lang="pt-BR" altLang="pt-BR" sz="2400" b="1" smtClean="0"/>
          </a:p>
          <a:p>
            <a:pPr lvl="1" eaLnBrk="1" hangingPunct="1">
              <a:lnSpc>
                <a:spcPct val="90000"/>
              </a:lnSpc>
            </a:pPr>
            <a:r>
              <a:rPr lang="pt-BR" altLang="pt-BR" sz="2000" b="1" smtClean="0"/>
              <a:t>Automóvel: Se</a:t>
            </a:r>
            <a:r>
              <a:rPr lang="pt-BR" altLang="pt-BR" sz="2000" smtClean="0"/>
              <a:t> num-rodas=4    </a:t>
            </a:r>
            <a:r>
              <a:rPr lang="pt-BR" altLang="pt-BR" sz="2000" smtClean="0">
                <a:solidFill>
                  <a:srgbClr val="FF0066"/>
                </a:solidFill>
              </a:rPr>
              <a:t>OK! (1)</a:t>
            </a:r>
            <a:endParaRPr lang="pt-BR" altLang="pt-BR" sz="20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000" smtClean="0"/>
              <a:t>			       </a:t>
            </a:r>
            <a:r>
              <a:rPr lang="pt-BR" altLang="pt-BR" sz="2000" b="1" smtClean="0"/>
              <a:t>E</a:t>
            </a:r>
            <a:r>
              <a:rPr lang="pt-BR" altLang="pt-BR" sz="2000" smtClean="0"/>
              <a:t> motor=sim        </a:t>
            </a:r>
            <a:r>
              <a:rPr lang="pt-BR" altLang="pt-BR" sz="2000" smtClean="0">
                <a:solidFill>
                  <a:srgbClr val="FF0066"/>
                </a:solidFill>
              </a:rPr>
              <a:t>OK! (2)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000" smtClean="0"/>
              <a:t>			</a:t>
            </a:r>
            <a:r>
              <a:rPr lang="pt-BR" altLang="pt-BR" sz="2000" b="1" smtClean="0"/>
              <a:t>Então</a:t>
            </a:r>
            <a:r>
              <a:rPr lang="pt-BR" altLang="pt-BR" sz="2000" smtClean="0"/>
              <a:t> veículoTipo=</a:t>
            </a:r>
            <a:r>
              <a:rPr lang="pt-BR" altLang="pt-BR" sz="2000" i="1" smtClean="0"/>
              <a:t>automóvel  </a:t>
            </a:r>
            <a:r>
              <a:rPr lang="pt-BR" altLang="pt-BR" sz="2000" i="1" smtClean="0">
                <a:solidFill>
                  <a:srgbClr val="FF0066"/>
                </a:solidFill>
              </a:rPr>
              <a:t>===&gt; OK! (3)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Tenta provar os outros antecedentes da regra, que estão todos instanciados na MT, e são verdadeiros!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>
                <a:solidFill>
                  <a:srgbClr val="FF0066"/>
                </a:solidFill>
              </a:rPr>
              <a:t>veículo=</a:t>
            </a:r>
            <a:r>
              <a:rPr lang="pt-BR" altLang="pt-BR" sz="2400" i="1" smtClean="0">
                <a:solidFill>
                  <a:srgbClr val="FF0066"/>
                </a:solidFill>
              </a:rPr>
              <a:t>MiniVan</a:t>
            </a:r>
            <a:r>
              <a:rPr lang="pt-BR" altLang="pt-BR" sz="2400" smtClean="0">
                <a:solidFill>
                  <a:srgbClr val="FF0066"/>
                </a:solidFill>
              </a:rPr>
              <a:t>  é verdade!</a:t>
            </a:r>
            <a:endParaRPr lang="pt-BR" altLang="pt-BR" sz="240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C741FE-7AF5-43BC-8E2C-75040C597C3C}" type="slidenum">
              <a:rPr lang="pt-BR" altLang="pt-BR" smtClean="0"/>
              <a:pPr/>
              <a:t>38</a:t>
            </a:fld>
            <a:endParaRPr lang="pt-BR" altLang="pt-BR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663575" y="304800"/>
            <a:ext cx="8415338" cy="838200"/>
          </a:xfrm>
        </p:spPr>
        <p:txBody>
          <a:bodyPr/>
          <a:lstStyle/>
          <a:p>
            <a:pPr eaLnBrk="1" hangingPunct="1"/>
            <a:r>
              <a:rPr lang="pt-BR" altLang="pt-BR" smtClean="0"/>
              <a:t>Encadeamento regressivo</a:t>
            </a:r>
          </a:p>
        </p:txBody>
      </p:sp>
      <p:sp>
        <p:nvSpPr>
          <p:cNvPr id="4096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600200"/>
            <a:ext cx="8858250" cy="4648200"/>
          </a:xfrm>
        </p:spPr>
        <p:txBody>
          <a:bodyPr/>
          <a:lstStyle/>
          <a:p>
            <a:pPr eaLnBrk="1" hangingPunct="1"/>
            <a:r>
              <a:rPr lang="pt-BR" altLang="pt-BR" smtClean="0"/>
              <a:t>Se o </a:t>
            </a:r>
            <a:r>
              <a:rPr lang="pt-BR" altLang="pt-BR" smtClean="0">
                <a:solidFill>
                  <a:srgbClr val="800080"/>
                </a:solidFill>
              </a:rPr>
              <a:t>fato</a:t>
            </a:r>
            <a:r>
              <a:rPr lang="pt-BR" altLang="pt-BR" smtClean="0"/>
              <a:t> a ser provado </a:t>
            </a:r>
            <a:r>
              <a:rPr lang="pt-BR" altLang="pt-BR" smtClean="0">
                <a:solidFill>
                  <a:srgbClr val="800080"/>
                </a:solidFill>
              </a:rPr>
              <a:t>não aparece</a:t>
            </a:r>
            <a:r>
              <a:rPr lang="pt-BR" altLang="pt-BR" smtClean="0"/>
              <a:t> explicitamente na base e nem pode ser deduzido por nenhuma outra regra, </a:t>
            </a:r>
            <a:r>
              <a:rPr lang="pt-BR" altLang="pt-BR" smtClean="0">
                <a:solidFill>
                  <a:srgbClr val="800080"/>
                </a:solidFill>
              </a:rPr>
              <a:t>duas</a:t>
            </a:r>
            <a:r>
              <a:rPr lang="pt-BR" altLang="pt-BR" smtClean="0"/>
              <a:t> coisas podem ocorrer, dependendo da implementação do sistema</a:t>
            </a:r>
          </a:p>
          <a:p>
            <a:pPr lvl="1" eaLnBrk="1" hangingPunct="1"/>
            <a:r>
              <a:rPr lang="pt-BR" altLang="pt-BR" smtClean="0"/>
              <a:t>o fato é considerado FALSO</a:t>
            </a:r>
          </a:p>
          <a:p>
            <a:pPr lvl="2" eaLnBrk="1" hangingPunct="1"/>
            <a:r>
              <a:rPr lang="pt-BR" altLang="pt-BR" smtClean="0"/>
              <a:t>ex. Prolog</a:t>
            </a:r>
          </a:p>
          <a:p>
            <a:pPr lvl="1" eaLnBrk="1" hangingPunct="1"/>
            <a:r>
              <a:rPr lang="pt-BR" altLang="pt-BR" smtClean="0"/>
              <a:t>o sistema consulta o usuário via sua interface </a:t>
            </a:r>
          </a:p>
          <a:p>
            <a:pPr lvl="2" eaLnBrk="1" hangingPunct="1"/>
            <a:r>
              <a:rPr lang="pt-BR" altLang="pt-BR" smtClean="0"/>
              <a:t>ex. Sistema ExpertSinta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AB88C75-F93F-406E-92A3-1ED2F76D1166}" type="slidenum">
              <a:rPr lang="pt-BR" altLang="pt-BR" smtClean="0"/>
              <a:pPr/>
              <a:t>39</a:t>
            </a:fld>
            <a:endParaRPr lang="pt-BR" altLang="pt-BR" smtClean="0"/>
          </a:p>
        </p:txBody>
      </p:sp>
      <p:sp>
        <p:nvSpPr>
          <p:cNvPr id="41987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381000"/>
            <a:ext cx="84201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Regras com fator de incerteza</a:t>
            </a:r>
          </a:p>
        </p:txBody>
      </p:sp>
      <p:sp>
        <p:nvSpPr>
          <p:cNvPr id="4198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Geralmente, é necessário associar-se um fator de incerteza (ou de confiança) a algumas regras na BR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Incerteza nos dados e na aplicação das regras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200" smtClean="0"/>
              <a:t>If (previsão-do-tempo = chuva) &gt; 80%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200" smtClean="0"/>
              <a:t>	and (previsão-períodos-anteriores = chuva) = 85%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pt-BR" altLang="pt-BR" sz="2200" smtClean="0"/>
              <a:t>	then (chance-de-chuva = alta) = 90%</a:t>
            </a:r>
          </a:p>
          <a:p>
            <a:pPr eaLnBrk="1" hangingPunct="1">
              <a:lnSpc>
                <a:spcPct val="90000"/>
              </a:lnSpc>
            </a:pPr>
            <a:endParaRPr lang="pt-BR" altLang="pt-BR" sz="2400" smtClean="0"/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Infelizmente ...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combinar as incertezas dos antecedentes neste caso propaga erros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só uma abordagem probabilista pode tratar este tipo de incerteza corretamente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D5ADFB7-34AD-4969-830E-F758939C3039}" type="slidenum">
              <a:rPr lang="pt-BR" altLang="pt-BR" smtClean="0"/>
              <a:pPr/>
              <a:t>4</a:t>
            </a:fld>
            <a:endParaRPr lang="pt-BR" altLang="pt-BR" smtClean="0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609600"/>
            <a:ext cx="8420100" cy="609600"/>
          </a:xfrm>
        </p:spPr>
        <p:txBody>
          <a:bodyPr/>
          <a:lstStyle/>
          <a:p>
            <a:pPr eaLnBrk="1" hangingPunct="1"/>
            <a:r>
              <a:rPr lang="pt-BR" altLang="pt-BR" smtClean="0"/>
              <a:t>Regras de Produção</a:t>
            </a:r>
          </a:p>
        </p:txBody>
      </p:sp>
      <p:sp>
        <p:nvSpPr>
          <p:cNvPr id="6148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600200"/>
            <a:ext cx="8934450" cy="5029200"/>
          </a:xfrm>
        </p:spPr>
        <p:txBody>
          <a:bodyPr/>
          <a:lstStyle/>
          <a:p>
            <a:pPr eaLnBrk="1" hangingPunct="1"/>
            <a:r>
              <a:rPr lang="pt-BR" altLang="pt-BR" sz="2400" smtClean="0"/>
              <a:t>Representam conhecimento com pares de </a:t>
            </a:r>
            <a:r>
              <a:rPr lang="pt-BR" altLang="pt-BR" sz="2400" i="1" smtClean="0"/>
              <a:t>condição-ação</a:t>
            </a:r>
          </a:p>
          <a:p>
            <a:pPr lvl="1" eaLnBrk="1" hangingPunct="1"/>
            <a:r>
              <a:rPr lang="pt-BR" altLang="pt-BR" sz="2200" b="1" smtClean="0"/>
              <a:t>Se</a:t>
            </a:r>
            <a:r>
              <a:rPr lang="pt-BR" altLang="pt-BR" sz="2200" smtClean="0"/>
              <a:t> </a:t>
            </a:r>
            <a:r>
              <a:rPr lang="pt-BR" altLang="pt-BR" sz="2200" smtClean="0">
                <a:solidFill>
                  <a:srgbClr val="800080"/>
                </a:solidFill>
              </a:rPr>
              <a:t>condição</a:t>
            </a:r>
            <a:r>
              <a:rPr lang="pt-BR" altLang="pt-BR" sz="2200" smtClean="0"/>
              <a:t> (ou </a:t>
            </a:r>
            <a:r>
              <a:rPr lang="pt-BR" altLang="pt-BR" sz="2200" smtClean="0">
                <a:solidFill>
                  <a:srgbClr val="800080"/>
                </a:solidFill>
              </a:rPr>
              <a:t>premissa</a:t>
            </a:r>
            <a:r>
              <a:rPr lang="pt-BR" altLang="pt-BR" sz="2200" smtClean="0"/>
              <a:t> ou </a:t>
            </a:r>
            <a:r>
              <a:rPr lang="pt-BR" altLang="pt-BR" sz="2200" smtClean="0">
                <a:solidFill>
                  <a:srgbClr val="800080"/>
                </a:solidFill>
              </a:rPr>
              <a:t>antecedente</a:t>
            </a:r>
            <a:r>
              <a:rPr lang="pt-BR" altLang="pt-BR" sz="2200" smtClean="0"/>
              <a:t>) ocorre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pt-BR" altLang="pt-BR" sz="2200" b="1" smtClean="0"/>
              <a:t>    então</a:t>
            </a:r>
            <a:r>
              <a:rPr lang="pt-BR" altLang="pt-BR" sz="2200" smtClean="0"/>
              <a:t> </a:t>
            </a:r>
            <a:r>
              <a:rPr lang="pt-BR" altLang="pt-BR" sz="2200" smtClean="0">
                <a:solidFill>
                  <a:srgbClr val="800080"/>
                </a:solidFill>
              </a:rPr>
              <a:t>ação</a:t>
            </a:r>
            <a:r>
              <a:rPr lang="pt-BR" altLang="pt-BR" sz="2200" smtClean="0"/>
              <a:t> (</a:t>
            </a:r>
            <a:r>
              <a:rPr lang="pt-BR" altLang="pt-BR" sz="2200" smtClean="0">
                <a:solidFill>
                  <a:srgbClr val="800080"/>
                </a:solidFill>
              </a:rPr>
              <a:t>resultado</a:t>
            </a:r>
            <a:r>
              <a:rPr lang="pt-BR" altLang="pt-BR" sz="2200" smtClean="0"/>
              <a:t>, </a:t>
            </a:r>
            <a:r>
              <a:rPr lang="pt-BR" altLang="pt-BR" sz="2200" smtClean="0">
                <a:solidFill>
                  <a:srgbClr val="800080"/>
                </a:solidFill>
              </a:rPr>
              <a:t>conclusão</a:t>
            </a:r>
            <a:r>
              <a:rPr lang="pt-BR" altLang="pt-BR" sz="2200" smtClean="0"/>
              <a:t> ou </a:t>
            </a:r>
            <a:r>
              <a:rPr lang="pt-BR" altLang="pt-BR" sz="2200" smtClean="0">
                <a:solidFill>
                  <a:srgbClr val="800080"/>
                </a:solidFill>
              </a:rPr>
              <a:t>conseqüente</a:t>
            </a:r>
            <a:r>
              <a:rPr lang="pt-BR" altLang="pt-BR" sz="2200" smtClean="0"/>
              <a:t>) deverá ocorrer. </a:t>
            </a:r>
          </a:p>
          <a:p>
            <a:pPr lvl="2" eaLnBrk="1" hangingPunct="1"/>
            <a:r>
              <a:rPr lang="pt-BR" altLang="pt-BR" sz="2000" b="1" smtClean="0">
                <a:solidFill>
                  <a:srgbClr val="008000"/>
                </a:solidFill>
              </a:rPr>
              <a:t>Se</a:t>
            </a:r>
            <a:r>
              <a:rPr lang="pt-BR" altLang="pt-BR" sz="2000" smtClean="0">
                <a:solidFill>
                  <a:srgbClr val="008000"/>
                </a:solidFill>
              </a:rPr>
              <a:t> o agente percebe luz do freio do carro em frente acesa    </a:t>
            </a:r>
            <a:r>
              <a:rPr lang="pt-BR" altLang="pt-BR" sz="2000" b="1" smtClean="0">
                <a:solidFill>
                  <a:srgbClr val="008000"/>
                </a:solidFill>
              </a:rPr>
              <a:t>então</a:t>
            </a:r>
            <a:r>
              <a:rPr lang="pt-BR" altLang="pt-BR" sz="2000" smtClean="0">
                <a:solidFill>
                  <a:srgbClr val="008000"/>
                </a:solidFill>
              </a:rPr>
              <a:t> ele deve frear o carro  </a:t>
            </a:r>
            <a:r>
              <a:rPr lang="pt-BR" altLang="pt-BR" sz="2000" smtClean="0">
                <a:solidFill>
                  <a:srgbClr val="800080"/>
                </a:solidFill>
              </a:rPr>
              <a:t>(regra de ação)</a:t>
            </a:r>
          </a:p>
          <a:p>
            <a:pPr lvl="2" eaLnBrk="1" hangingPunct="1"/>
            <a:r>
              <a:rPr lang="pt-BR" altLang="pt-BR" sz="2000" b="1" smtClean="0">
                <a:solidFill>
                  <a:srgbClr val="0066CC"/>
                </a:solidFill>
              </a:rPr>
              <a:t>Se</a:t>
            </a:r>
            <a:r>
              <a:rPr lang="pt-BR" altLang="pt-BR" sz="2000" smtClean="0">
                <a:solidFill>
                  <a:srgbClr val="0066CC"/>
                </a:solidFill>
              </a:rPr>
              <a:t> veículo tem 4 rodas </a:t>
            </a:r>
            <a:r>
              <a:rPr lang="pt-BR" altLang="pt-BR" sz="2000" b="1" smtClean="0">
                <a:solidFill>
                  <a:srgbClr val="0066CC"/>
                </a:solidFill>
              </a:rPr>
              <a:t>e</a:t>
            </a:r>
            <a:r>
              <a:rPr lang="pt-BR" altLang="pt-BR" sz="2000" smtClean="0">
                <a:solidFill>
                  <a:srgbClr val="0066CC"/>
                </a:solidFill>
              </a:rPr>
              <a:t> tem um motor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pt-BR" altLang="pt-BR" sz="2000" smtClean="0">
                <a:solidFill>
                  <a:srgbClr val="0066CC"/>
                </a:solidFill>
              </a:rPr>
              <a:t>	</a:t>
            </a:r>
            <a:r>
              <a:rPr lang="pt-BR" altLang="pt-BR" sz="2000" b="1" smtClean="0">
                <a:solidFill>
                  <a:srgbClr val="0066CC"/>
                </a:solidFill>
              </a:rPr>
              <a:t>então</a:t>
            </a:r>
            <a:r>
              <a:rPr lang="pt-BR" altLang="pt-BR" sz="2000" smtClean="0">
                <a:solidFill>
                  <a:srgbClr val="0066CC"/>
                </a:solidFill>
              </a:rPr>
              <a:t> veículo é um automóvel  </a:t>
            </a:r>
            <a:r>
              <a:rPr lang="pt-BR" altLang="pt-BR" sz="2000" smtClean="0">
                <a:solidFill>
                  <a:srgbClr val="800080"/>
                </a:solidFill>
              </a:rPr>
              <a:t>(novo conhecimento)</a:t>
            </a:r>
          </a:p>
          <a:p>
            <a:pPr eaLnBrk="1" hangingPunct="1"/>
            <a:endParaRPr lang="pt-BR" altLang="pt-BR" sz="2400" smtClean="0"/>
          </a:p>
          <a:p>
            <a:pPr eaLnBrk="1" hangingPunct="1"/>
            <a:r>
              <a:rPr lang="pt-BR" altLang="pt-BR" sz="2400" smtClean="0"/>
              <a:t>São chamadas de </a:t>
            </a:r>
            <a:r>
              <a:rPr lang="pt-BR" altLang="pt-BR" sz="2400" smtClean="0">
                <a:solidFill>
                  <a:srgbClr val="800080"/>
                </a:solidFill>
              </a:rPr>
              <a:t>regras de produção</a:t>
            </a:r>
            <a:r>
              <a:rPr lang="pt-BR" altLang="pt-BR" sz="2400" smtClean="0"/>
              <a:t> porque, quando utilizadas com </a:t>
            </a:r>
            <a:r>
              <a:rPr lang="pt-BR" altLang="pt-BR" sz="2400" i="1" smtClean="0"/>
              <a:t>raciocínio progressivo</a:t>
            </a:r>
            <a:r>
              <a:rPr lang="pt-BR" altLang="pt-BR" sz="2400" smtClean="0"/>
              <a:t>, </a:t>
            </a:r>
            <a:r>
              <a:rPr lang="pt-BR" altLang="pt-BR" sz="2400" smtClean="0">
                <a:solidFill>
                  <a:srgbClr val="800080"/>
                </a:solidFill>
              </a:rPr>
              <a:t>produzem</a:t>
            </a:r>
            <a:r>
              <a:rPr lang="pt-BR" altLang="pt-BR" sz="2400" smtClean="0"/>
              <a:t> novos fatos a partir dos fatos e regras da BC. </a:t>
            </a:r>
          </a:p>
          <a:p>
            <a:pPr lvl="1" eaLnBrk="1" hangingPunct="1"/>
            <a:r>
              <a:rPr lang="pt-BR" altLang="pt-BR" sz="2200" smtClean="0"/>
              <a:t>Esses novos fatos passam a fazer parte da BC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CA2F454-DCA1-4BE7-9A86-B0682652C802}" type="slidenum">
              <a:rPr lang="pt-BR" altLang="pt-BR" smtClean="0"/>
              <a:pPr/>
              <a:t>40</a:t>
            </a:fld>
            <a:endParaRPr lang="pt-BR" altLang="pt-BR" smtClean="0"/>
          </a:p>
        </p:txBody>
      </p:sp>
      <p:sp>
        <p:nvSpPr>
          <p:cNvPr id="4301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Vantagens e Limitações dos Sistemas de Produção</a:t>
            </a:r>
          </a:p>
        </p:txBody>
      </p:sp>
      <p:sp>
        <p:nvSpPr>
          <p:cNvPr id="43012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4201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Vantagens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As regras são de fácil compreensão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Inferência e explicações são facilmente derivadas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Manutenção é relativamente simples, devido a modularidade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São mais eficientes que os sistemas de programação em lógica, embora menos expressivos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Desvantagens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Conhecimento complexo requer muitas (milhares de) regras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Esse excesso de regras cria problemas para utilização e manutenção do sistema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Não são robustos  (tratamento de incerteza)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z="2200" smtClean="0"/>
              <a:t>Não aprendem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986CB05-8BE8-4974-ADAA-29C70C4880CE}" type="slidenum">
              <a:rPr lang="pt-BR" altLang="pt-BR" smtClean="0"/>
              <a:pPr/>
              <a:t>41</a:t>
            </a:fld>
            <a:endParaRPr lang="pt-BR" altLang="pt-BR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Exemplo de Shell</a:t>
            </a:r>
          </a:p>
        </p:txBody>
      </p:sp>
      <p:sp>
        <p:nvSpPr>
          <p:cNvPr id="4403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Shell: ambiente que facilita construção de bases de conhecimento</a:t>
            </a:r>
          </a:p>
          <a:p>
            <a:pPr eaLnBrk="1" hangingPunct="1"/>
            <a:r>
              <a:rPr lang="pt-BR" altLang="pt-BR" smtClean="0">
                <a:solidFill>
                  <a:srgbClr val="800080"/>
                </a:solidFill>
              </a:rPr>
              <a:t>ExpertSinta</a:t>
            </a:r>
          </a:p>
          <a:p>
            <a:pPr lvl="1" eaLnBrk="1" hangingPunct="1"/>
            <a:r>
              <a:rPr lang="pt-BR" altLang="pt-BR" smtClean="0"/>
              <a:t>Construído por Ricardo Bezerra</a:t>
            </a:r>
          </a:p>
          <a:p>
            <a:pPr lvl="1" eaLnBrk="1" hangingPunct="1"/>
            <a:r>
              <a:rPr lang="pt-BR" altLang="pt-BR" smtClean="0"/>
              <a:t>Lógica de ordem 0+ (atributo-valor)</a:t>
            </a:r>
          </a:p>
          <a:p>
            <a:pPr lvl="1" eaLnBrk="1" hangingPunct="1"/>
            <a:r>
              <a:rPr lang="pt-BR" altLang="pt-BR" smtClean="0"/>
              <a:t>Usa encadeamento regressivo</a:t>
            </a:r>
          </a:p>
          <a:p>
            <a:pPr lvl="1" eaLnBrk="1" hangingPunct="1"/>
            <a:r>
              <a:rPr lang="pt-BR" altLang="pt-BR" smtClean="0"/>
              <a:t>Implementado em Delphi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Próxima aula</a:t>
            </a:r>
          </a:p>
        </p:txBody>
      </p:sp>
      <p:sp>
        <p:nvSpPr>
          <p:cNvPr id="45059" name="Espaço Reservado para Conteúdo 2" descr="Rectangle: Click to edit Master text styles&#10;Second level&#10;Third level&#10;Fourth level&#10;Fifth level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Engenharia do Conhecimento</a:t>
            </a:r>
          </a:p>
        </p:txBody>
      </p:sp>
      <p:sp>
        <p:nvSpPr>
          <p:cNvPr id="4506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2694052-689F-44E2-9EE6-EED651091140}" type="slidenum">
              <a:rPr lang="pt-BR" altLang="pt-BR" smtClean="0"/>
              <a:pPr/>
              <a:t>42</a:t>
            </a:fld>
            <a:endParaRPr lang="pt-BR" altLang="pt-BR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1E1941E-6EA9-4845-A670-CAE0C4BAB691}" type="slidenum">
              <a:rPr lang="pt-BR" altLang="pt-BR" smtClean="0"/>
              <a:pPr/>
              <a:t>5</a:t>
            </a:fld>
            <a:endParaRPr lang="pt-BR" altLang="pt-BR" smtClean="0"/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660400" y="533400"/>
            <a:ext cx="8420100" cy="609600"/>
          </a:xfrm>
        </p:spPr>
        <p:txBody>
          <a:bodyPr/>
          <a:lstStyle/>
          <a:p>
            <a:pPr eaLnBrk="1" hangingPunct="1"/>
            <a:r>
              <a:rPr lang="pt-BR" altLang="pt-BR" smtClean="0"/>
              <a:t>Regras de Produção</a:t>
            </a:r>
          </a:p>
        </p:txBody>
      </p:sp>
      <p:sp>
        <p:nvSpPr>
          <p:cNvPr id="7172" name="Rectangle 5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mtClean="0"/>
              <a:t>Características: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Representam conhecimento de forma modular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mtClean="0"/>
              <a:t>cada regra representa um “pedaço” de conhecimento independente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mtClean="0"/>
              <a:t>cuidado: a consistência deve ser mantida. 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São fáceis de compreender (legíveis) e de modificar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Novas regras podem ser facilmente inseridas na BC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pt-BR" smtClean="0"/>
              <a:t>Podem ser usadas tanto com raciocínio progressivo quanto com raciocínio regressivo.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2B760BB-419F-4D30-9700-E1F185FFA96F}" type="slidenum">
              <a:rPr lang="pt-BR" altLang="pt-BR" smtClean="0"/>
              <a:pPr/>
              <a:t>6</a:t>
            </a:fld>
            <a:endParaRPr lang="pt-BR" altLang="pt-BR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660400" y="457200"/>
            <a:ext cx="84201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Sistemas de Produção</a:t>
            </a:r>
          </a:p>
        </p:txBody>
      </p:sp>
      <p:sp>
        <p:nvSpPr>
          <p:cNvPr id="8196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600200"/>
            <a:ext cx="859155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São sistemas baseados em </a:t>
            </a:r>
            <a:r>
              <a:rPr lang="pt-BR" altLang="pt-BR" sz="2400" smtClean="0">
                <a:solidFill>
                  <a:srgbClr val="800080"/>
                </a:solidFill>
              </a:rPr>
              <a:t>Regras de Produção</a:t>
            </a:r>
            <a:r>
              <a:rPr lang="pt-BR" altLang="pt-BR" sz="240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z="2400" smtClean="0"/>
              <a:t>Consistem em 3 módulos principais: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pt-BR" altLang="pt-BR" sz="2200" smtClean="0"/>
              <a:t>A </a:t>
            </a:r>
            <a:r>
              <a:rPr lang="pt-BR" altLang="pt-BR" sz="2200" smtClean="0">
                <a:solidFill>
                  <a:srgbClr val="800080"/>
                </a:solidFill>
              </a:rPr>
              <a:t>Base de Regras (BR):</a:t>
            </a:r>
            <a:r>
              <a:rPr lang="pt-BR" altLang="pt-BR" sz="2200" smtClean="0"/>
              <a:t> permanente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regras </a:t>
            </a:r>
            <a:r>
              <a:rPr lang="pt-BR" altLang="pt-BR" sz="2000" i="1" smtClean="0"/>
              <a:t>se-então</a:t>
            </a:r>
            <a:r>
              <a:rPr lang="pt-BR" altLang="pt-BR" sz="2000" smtClean="0"/>
              <a:t> e </a:t>
            </a:r>
            <a:r>
              <a:rPr lang="pt-BR" altLang="pt-BR" sz="2000" i="1" smtClean="0"/>
              <a:t>fatos</a:t>
            </a:r>
            <a:r>
              <a:rPr lang="pt-BR" altLang="pt-BR" sz="2000" smtClean="0"/>
              <a:t> conhecidos 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pt-BR" altLang="pt-BR" sz="2200" smtClean="0"/>
              <a:t>A </a:t>
            </a:r>
            <a:r>
              <a:rPr lang="pt-BR" altLang="pt-BR" sz="2200" smtClean="0">
                <a:solidFill>
                  <a:srgbClr val="800080"/>
                </a:solidFill>
              </a:rPr>
              <a:t>Memória de Trabalho (MT)</a:t>
            </a:r>
            <a:r>
              <a:rPr lang="pt-BR" altLang="pt-BR" sz="2200" smtClean="0"/>
              <a:t>: temporária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base de fatos derivados durante a “vida” do agente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percepções do agente e fatos gerados a partir da BR pelo mecanismo de inferência</a:t>
            </a:r>
          </a:p>
          <a:p>
            <a:pPr lvl="1" eaLnBrk="1" hangingPunct="1">
              <a:lnSpc>
                <a:spcPct val="90000"/>
              </a:lnSpc>
              <a:spcBef>
                <a:spcPct val="30000"/>
              </a:spcBef>
            </a:pPr>
            <a:r>
              <a:rPr lang="pt-BR" altLang="pt-BR" sz="2200" smtClean="0"/>
              <a:t>O </a:t>
            </a:r>
            <a:r>
              <a:rPr lang="pt-BR" altLang="pt-BR" sz="2200" smtClean="0">
                <a:solidFill>
                  <a:srgbClr val="800080"/>
                </a:solidFill>
              </a:rPr>
              <a:t>Mecanismo (máquina) de Inferência (MI):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determina o método de raciocínio utilizado </a:t>
            </a:r>
          </a:p>
          <a:p>
            <a:pPr lvl="3" eaLnBrk="1" hangingPunct="1">
              <a:lnSpc>
                <a:spcPct val="90000"/>
              </a:lnSpc>
            </a:pPr>
            <a:r>
              <a:rPr lang="pt-BR" altLang="pt-BR" sz="1800" smtClean="0"/>
              <a:t>progressivo ou regressivo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utiliza estratégias de busca com casamento (unificação) </a:t>
            </a:r>
          </a:p>
          <a:p>
            <a:pPr lvl="2" eaLnBrk="1" hangingPunct="1">
              <a:lnSpc>
                <a:spcPct val="90000"/>
              </a:lnSpc>
            </a:pPr>
            <a:r>
              <a:rPr lang="pt-BR" altLang="pt-BR" sz="2000" smtClean="0"/>
              <a:t>resolve conflitos</a:t>
            </a:r>
            <a:endParaRPr lang="pt-BR" altLang="pt-BR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Arquitetura dos Sistemas </a:t>
            </a:r>
            <a:br>
              <a:rPr lang="pt-BR" altLang="pt-BR" smtClean="0"/>
            </a:br>
            <a:r>
              <a:rPr lang="pt-BR" altLang="pt-BR" smtClean="0"/>
              <a:t>de Produção</a:t>
            </a:r>
          </a:p>
        </p:txBody>
      </p:sp>
      <p:sp>
        <p:nvSpPr>
          <p:cNvPr id="9219" name="Rectangle 25"/>
          <p:cNvSpPr>
            <a:spLocks noChangeArrowheads="1"/>
          </p:cNvSpPr>
          <p:nvPr/>
        </p:nvSpPr>
        <p:spPr bwMode="auto">
          <a:xfrm>
            <a:off x="217488" y="2551113"/>
            <a:ext cx="3648075" cy="2152650"/>
          </a:xfrm>
          <a:prstGeom prst="rect">
            <a:avLst/>
          </a:prstGeom>
          <a:solidFill>
            <a:srgbClr val="CCECFF"/>
          </a:solidFill>
          <a:ln w="25400">
            <a:solidFill>
              <a:schemeClr val="bg2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marL="190500" indent="-1905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Conhecimento Permanente</a:t>
            </a:r>
            <a:endParaRPr lang="pt-BR" altLang="pt-BR" sz="1800">
              <a:latin typeface="Arial" charset="0"/>
            </a:endParaRPr>
          </a:p>
          <a:p>
            <a:pPr marL="190500" indent="-190500" eaLnBrk="0" hangingPunct="0">
              <a:lnSpc>
                <a:spcPct val="90000"/>
              </a:lnSpc>
              <a:buFontTx/>
              <a:buChar char="•"/>
            </a:pPr>
            <a:r>
              <a:rPr lang="pt-BR" altLang="pt-BR" sz="1800">
                <a:latin typeface="Arial" charset="0"/>
              </a:rPr>
              <a:t> fatos</a:t>
            </a:r>
          </a:p>
          <a:p>
            <a:pPr marL="190500" indent="-190500" eaLnBrk="0" hangingPunct="0">
              <a:lnSpc>
                <a:spcPct val="90000"/>
              </a:lnSpc>
              <a:buFontTx/>
              <a:buChar char="•"/>
            </a:pPr>
            <a:r>
              <a:rPr lang="pt-BR" altLang="pt-BR" sz="1800">
                <a:latin typeface="Arial" charset="0"/>
              </a:rPr>
              <a:t> regras de produção</a:t>
            </a:r>
          </a:p>
          <a:p>
            <a:pPr marL="190500" indent="-190500" eaLnBrk="0" hangingPunct="0">
              <a:lnSpc>
                <a:spcPct val="90000"/>
              </a:lnSpc>
            </a:pPr>
            <a:endParaRPr lang="pt-BR" altLang="pt-BR" sz="1800">
              <a:latin typeface="Arial" charset="0"/>
            </a:endParaRPr>
          </a:p>
          <a:p>
            <a:pPr marL="190500" indent="-190500" eaLnBrk="0" hangingPunct="0">
              <a:lnSpc>
                <a:spcPct val="90000"/>
              </a:lnSpc>
            </a:pPr>
            <a:endParaRPr lang="pt-BR" altLang="pt-BR" sz="1800">
              <a:latin typeface="Arial" charset="0"/>
            </a:endParaRPr>
          </a:p>
          <a:p>
            <a:pPr marL="190500" indent="-190500"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Meta-conhecimento</a:t>
            </a:r>
            <a:endParaRPr lang="pt-BR" altLang="pt-BR" sz="1800">
              <a:latin typeface="Arial" charset="0"/>
            </a:endParaRPr>
          </a:p>
          <a:p>
            <a:pPr marL="190500" indent="-190500" eaLnBrk="0" hangingPunct="0">
              <a:lnSpc>
                <a:spcPct val="90000"/>
              </a:lnSpc>
              <a:buFontTx/>
              <a:buChar char="•"/>
            </a:pPr>
            <a:r>
              <a:rPr lang="pt-BR" altLang="pt-BR" sz="1800">
                <a:latin typeface="Arial" charset="0"/>
              </a:rPr>
              <a:t> estratégias para resolução de conflito</a:t>
            </a:r>
          </a:p>
        </p:txBody>
      </p:sp>
      <p:sp>
        <p:nvSpPr>
          <p:cNvPr id="9220" name="Rectangle 26"/>
          <p:cNvSpPr>
            <a:spLocks noChangeArrowheads="1"/>
          </p:cNvSpPr>
          <p:nvPr/>
        </p:nvSpPr>
        <p:spPr bwMode="auto">
          <a:xfrm>
            <a:off x="230188" y="1981200"/>
            <a:ext cx="247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altLang="pt-BR" b="1">
                <a:latin typeface="Arial" charset="0"/>
              </a:rPr>
              <a:t>Base de Regras</a:t>
            </a:r>
          </a:p>
        </p:txBody>
      </p:sp>
      <p:sp>
        <p:nvSpPr>
          <p:cNvPr id="9221" name="Rectangle 28"/>
          <p:cNvSpPr>
            <a:spLocks noChangeArrowheads="1"/>
          </p:cNvSpPr>
          <p:nvPr/>
        </p:nvSpPr>
        <p:spPr bwMode="auto">
          <a:xfrm>
            <a:off x="6659563" y="2457450"/>
            <a:ext cx="2984500" cy="2647950"/>
          </a:xfrm>
          <a:prstGeom prst="rect">
            <a:avLst/>
          </a:prstGeom>
          <a:solidFill>
            <a:srgbClr val="00FF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Conhecimento volátil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pt-BR" altLang="pt-BR" sz="1800">
                <a:latin typeface="Arial" charset="0"/>
              </a:rPr>
              <a:t> descrição da instância do problema atual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pt-BR" altLang="pt-BR" sz="1800">
                <a:latin typeface="Arial" charset="0"/>
              </a:rPr>
              <a:t> hipóteses atuais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pt-BR" altLang="pt-BR" sz="1800">
                <a:latin typeface="Arial" charset="0"/>
              </a:rPr>
              <a:t> objetivos atuais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pt-BR" altLang="pt-BR" sz="1800">
                <a:latin typeface="Arial" charset="0"/>
              </a:rPr>
              <a:t> resultados intermediários </a:t>
            </a:r>
          </a:p>
          <a:p>
            <a:pPr eaLnBrk="0" hangingPunct="0">
              <a:lnSpc>
                <a:spcPct val="90000"/>
              </a:lnSpc>
            </a:pPr>
            <a:endParaRPr lang="pt-BR" altLang="pt-BR" sz="1800">
              <a:latin typeface="Arial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pt-BR" altLang="pt-BR" sz="2000" b="1">
                <a:latin typeface="Arial" charset="0"/>
              </a:rPr>
              <a:t>Conjunto de conflito</a:t>
            </a:r>
            <a:r>
              <a:rPr lang="pt-BR" altLang="pt-BR" sz="1800">
                <a:latin typeface="Arial" charset="0"/>
              </a:rPr>
              <a:t> conjunto de possíveis     regras a serem disparadas</a:t>
            </a:r>
          </a:p>
        </p:txBody>
      </p:sp>
      <p:sp>
        <p:nvSpPr>
          <p:cNvPr id="9222" name="Rectangle 29"/>
          <p:cNvSpPr>
            <a:spLocks noChangeArrowheads="1"/>
          </p:cNvSpPr>
          <p:nvPr/>
        </p:nvSpPr>
        <p:spPr bwMode="auto">
          <a:xfrm>
            <a:off x="6324600" y="1905000"/>
            <a:ext cx="3414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pt-BR" altLang="pt-BR" b="1">
                <a:latin typeface="Arial" charset="0"/>
              </a:rPr>
              <a:t>Memória de Trabalho</a:t>
            </a:r>
          </a:p>
        </p:txBody>
      </p:sp>
      <p:grpSp>
        <p:nvGrpSpPr>
          <p:cNvPr id="9223" name="Group 31"/>
          <p:cNvGrpSpPr>
            <a:grpSpLocks/>
          </p:cNvGrpSpPr>
          <p:nvPr/>
        </p:nvGrpSpPr>
        <p:grpSpPr bwMode="auto">
          <a:xfrm>
            <a:off x="5715000" y="2951163"/>
            <a:ext cx="874713" cy="1371600"/>
            <a:chOff x="3600" y="1392"/>
            <a:chExt cx="551" cy="864"/>
          </a:xfrm>
        </p:grpSpPr>
        <p:sp>
          <p:nvSpPr>
            <p:cNvPr id="9229" name="Line 32"/>
            <p:cNvSpPr>
              <a:spLocks noChangeShapeType="1"/>
            </p:cNvSpPr>
            <p:nvPr/>
          </p:nvSpPr>
          <p:spPr bwMode="auto">
            <a:xfrm>
              <a:off x="3600" y="1392"/>
              <a:ext cx="5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30" name="Line 33"/>
            <p:cNvSpPr>
              <a:spLocks noChangeShapeType="1"/>
            </p:cNvSpPr>
            <p:nvPr/>
          </p:nvSpPr>
          <p:spPr bwMode="auto">
            <a:xfrm>
              <a:off x="3600" y="1392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31" name="Line 34"/>
            <p:cNvSpPr>
              <a:spLocks noChangeShapeType="1"/>
            </p:cNvSpPr>
            <p:nvPr/>
          </p:nvSpPr>
          <p:spPr bwMode="auto">
            <a:xfrm>
              <a:off x="3600" y="2256"/>
              <a:ext cx="5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9224" name="Group 35"/>
          <p:cNvGrpSpPr>
            <a:grpSpLocks/>
          </p:cNvGrpSpPr>
          <p:nvPr/>
        </p:nvGrpSpPr>
        <p:grpSpPr bwMode="auto">
          <a:xfrm>
            <a:off x="3886200" y="2951163"/>
            <a:ext cx="762000" cy="1371600"/>
            <a:chOff x="2448" y="1392"/>
            <a:chExt cx="480" cy="864"/>
          </a:xfrm>
        </p:grpSpPr>
        <p:sp>
          <p:nvSpPr>
            <p:cNvPr id="9226" name="Line 36"/>
            <p:cNvSpPr>
              <a:spLocks noChangeShapeType="1"/>
            </p:cNvSpPr>
            <p:nvPr/>
          </p:nvSpPr>
          <p:spPr bwMode="auto">
            <a:xfrm>
              <a:off x="2928" y="1392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27" name="Line 37"/>
            <p:cNvSpPr>
              <a:spLocks noChangeShapeType="1"/>
            </p:cNvSpPr>
            <p:nvPr/>
          </p:nvSpPr>
          <p:spPr bwMode="auto">
            <a:xfrm flipV="1">
              <a:off x="2448" y="1392"/>
              <a:ext cx="4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9228" name="Line 38"/>
            <p:cNvSpPr>
              <a:spLocks noChangeShapeType="1"/>
            </p:cNvSpPr>
            <p:nvPr/>
          </p:nvSpPr>
          <p:spPr bwMode="auto">
            <a:xfrm flipV="1">
              <a:off x="2448" y="2256"/>
              <a:ext cx="4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none" w="sm" len="sm"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9225" name="Rectangle 39"/>
          <p:cNvSpPr>
            <a:spLocks noChangeArrowheads="1"/>
          </p:cNvSpPr>
          <p:nvPr/>
        </p:nvSpPr>
        <p:spPr bwMode="auto">
          <a:xfrm>
            <a:off x="4325938" y="3103563"/>
            <a:ext cx="1693862" cy="103187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pt-BR" altLang="pt-BR" sz="2000" b="1">
                <a:solidFill>
                  <a:schemeClr val="tx2"/>
                </a:solidFill>
                <a:latin typeface="Arial" charset="0"/>
              </a:rPr>
              <a:t>Mecanismo de </a:t>
            </a:r>
          </a:p>
          <a:p>
            <a:pPr algn="ctr" eaLnBrk="0" hangingPunct="0"/>
            <a:r>
              <a:rPr lang="pt-BR" altLang="pt-BR" sz="2000" b="1">
                <a:solidFill>
                  <a:schemeClr val="tx2"/>
                </a:solidFill>
                <a:latin typeface="Arial" charset="0"/>
              </a:rPr>
              <a:t>Inferência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6C108D9-4B47-4823-BEB3-21E2DFB92C10}" type="slidenum">
              <a:rPr lang="pt-BR" altLang="pt-BR" smtClean="0"/>
              <a:pPr/>
              <a:t>8</a:t>
            </a:fld>
            <a:endParaRPr lang="pt-BR" altLang="pt-BR" smtClean="0"/>
          </a:p>
        </p:txBody>
      </p:sp>
      <p:sp>
        <p:nvSpPr>
          <p:cNvPr id="1024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60400" y="457200"/>
            <a:ext cx="8420100" cy="762000"/>
          </a:xfrm>
        </p:spPr>
        <p:txBody>
          <a:bodyPr/>
          <a:lstStyle/>
          <a:p>
            <a:pPr eaLnBrk="1" hangingPunct="1"/>
            <a:r>
              <a:rPr lang="pt-BR" altLang="pt-BR" smtClean="0"/>
              <a:t>Exemplo de regras para veículos</a:t>
            </a:r>
          </a:p>
        </p:txBody>
      </p:sp>
      <p:sp>
        <p:nvSpPr>
          <p:cNvPr id="10244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676400"/>
            <a:ext cx="859155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pt-BR" altLang="pt-BR" sz="2400" smtClean="0"/>
              <a:t>Bicicleta: Se </a:t>
            </a:r>
            <a:r>
              <a:rPr lang="pt-BR" altLang="pt-BR" sz="2400" b="1" smtClean="0"/>
              <a:t>veículoTipo=ciclo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b="1" smtClean="0"/>
              <a:t>			 </a:t>
            </a:r>
            <a:r>
              <a:rPr lang="pt-BR" altLang="pt-BR" sz="2400" smtClean="0"/>
              <a:t>E </a:t>
            </a:r>
            <a:r>
              <a:rPr lang="pt-BR" altLang="pt-BR" sz="2400" b="1" smtClean="0"/>
              <a:t>num-rodas=2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smtClean="0"/>
              <a:t>			 E </a:t>
            </a:r>
            <a:r>
              <a:rPr lang="pt-BR" altLang="pt-BR" sz="2400" b="1" smtClean="0"/>
              <a:t>motor=não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smtClean="0"/>
              <a:t>			 Então</a:t>
            </a:r>
            <a:r>
              <a:rPr lang="pt-BR" altLang="pt-BR" sz="2400" b="1" smtClean="0"/>
              <a:t> veículo=</a:t>
            </a:r>
            <a:r>
              <a:rPr lang="pt-BR" altLang="pt-BR" sz="2400" b="1" i="1" smtClean="0"/>
              <a:t>Bicicleta</a:t>
            </a:r>
            <a:endParaRPr lang="pt-BR" altLang="pt-BR" sz="2400" b="1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pt-BR" altLang="pt-BR" sz="2400" smtClean="0"/>
              <a:t>Triciclo:  Se </a:t>
            </a:r>
            <a:r>
              <a:rPr lang="pt-BR" altLang="pt-BR" sz="2400" b="1" smtClean="0"/>
              <a:t>veículoTipo=ciclo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b="1" smtClean="0"/>
              <a:t>			 </a:t>
            </a:r>
            <a:r>
              <a:rPr lang="pt-BR" altLang="pt-BR" sz="2400" smtClean="0"/>
              <a:t>E </a:t>
            </a:r>
            <a:r>
              <a:rPr lang="pt-BR" altLang="pt-BR" sz="2400" b="1" smtClean="0"/>
              <a:t>num-rodas=3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smtClean="0"/>
              <a:t>			 E </a:t>
            </a:r>
            <a:r>
              <a:rPr lang="pt-BR" altLang="pt-BR" sz="2400" b="1" smtClean="0"/>
              <a:t>motor=não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smtClean="0"/>
              <a:t>			 Então</a:t>
            </a:r>
            <a:r>
              <a:rPr lang="pt-BR" altLang="pt-BR" sz="2400" b="1" smtClean="0"/>
              <a:t> veículo=</a:t>
            </a:r>
            <a:r>
              <a:rPr lang="pt-BR" altLang="pt-BR" sz="2400" b="1" i="1" smtClean="0"/>
              <a:t>Triciclo</a:t>
            </a:r>
            <a:endParaRPr lang="pt-BR" altLang="pt-BR" sz="2400" b="1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pt-BR" altLang="pt-BR" sz="2400" smtClean="0"/>
              <a:t>Motocicleta: Se </a:t>
            </a:r>
            <a:r>
              <a:rPr lang="pt-BR" altLang="pt-BR" sz="2400" b="1" smtClean="0"/>
              <a:t>veículoTipo=ciclo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b="1" smtClean="0"/>
              <a:t>			       </a:t>
            </a:r>
            <a:r>
              <a:rPr lang="pt-BR" altLang="pt-BR" sz="2400" smtClean="0"/>
              <a:t>E </a:t>
            </a:r>
            <a:r>
              <a:rPr lang="pt-BR" altLang="pt-BR" sz="2400" b="1" smtClean="0"/>
              <a:t>num-rodas=2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smtClean="0"/>
              <a:t>			       E </a:t>
            </a:r>
            <a:r>
              <a:rPr lang="pt-BR" altLang="pt-BR" sz="2400" b="1" smtClean="0"/>
              <a:t>motor=sim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smtClean="0"/>
              <a:t>			       Então</a:t>
            </a:r>
            <a:r>
              <a:rPr lang="pt-BR" altLang="pt-BR" sz="2400" b="1" smtClean="0"/>
              <a:t> veículo=</a:t>
            </a:r>
            <a:r>
              <a:rPr lang="pt-BR" altLang="pt-BR" sz="2400" b="1" i="1" smtClean="0"/>
              <a:t>Motocicleta</a:t>
            </a:r>
            <a:endParaRPr lang="pt-BR" altLang="pt-BR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F7696EC-AFFC-4E2F-A474-66B114F1ABF3}" type="slidenum">
              <a:rPr lang="pt-BR" altLang="pt-BR" smtClean="0"/>
              <a:pPr/>
              <a:t>9</a:t>
            </a:fld>
            <a:endParaRPr lang="pt-BR" altLang="pt-BR" smtClean="0"/>
          </a:p>
        </p:txBody>
      </p:sp>
      <p:sp>
        <p:nvSpPr>
          <p:cNvPr id="11267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60400" y="609600"/>
            <a:ext cx="8420100" cy="533400"/>
          </a:xfrm>
        </p:spPr>
        <p:txBody>
          <a:bodyPr/>
          <a:lstStyle/>
          <a:p>
            <a:pPr eaLnBrk="1" hangingPunct="1"/>
            <a:r>
              <a:rPr lang="pt-BR" altLang="pt-BR" smtClean="0"/>
              <a:t>Exemplo de regras para veículos</a:t>
            </a:r>
          </a:p>
        </p:txBody>
      </p:sp>
      <p:sp>
        <p:nvSpPr>
          <p:cNvPr id="11268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42950" y="1600200"/>
            <a:ext cx="8591550" cy="48768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pt-BR" altLang="pt-BR" sz="2400" smtClean="0"/>
              <a:t>CarroSport: Se </a:t>
            </a:r>
            <a:r>
              <a:rPr lang="pt-BR" altLang="pt-BR" sz="2400" b="1" smtClean="0"/>
              <a:t>veículoTipo=automóvel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b="1" smtClean="0"/>
              <a:t>			     </a:t>
            </a:r>
            <a:r>
              <a:rPr lang="pt-BR" altLang="pt-BR" sz="2400" smtClean="0"/>
              <a:t>E </a:t>
            </a:r>
            <a:r>
              <a:rPr lang="pt-BR" altLang="pt-BR" sz="2400" b="1" smtClean="0"/>
              <a:t>tamanho=pequeno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smtClean="0"/>
              <a:t>			     E </a:t>
            </a:r>
            <a:r>
              <a:rPr lang="pt-BR" altLang="pt-BR" sz="2400" b="1" smtClean="0"/>
              <a:t>num-portas=2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smtClean="0"/>
              <a:t>			     Então</a:t>
            </a:r>
            <a:r>
              <a:rPr lang="pt-BR" altLang="pt-BR" sz="2400" b="1" smtClean="0"/>
              <a:t> veículo=</a:t>
            </a:r>
            <a:r>
              <a:rPr lang="pt-BR" altLang="pt-BR" sz="2400" b="1" i="1" smtClean="0"/>
              <a:t>CarroSport</a:t>
            </a:r>
            <a:endParaRPr lang="pt-BR" altLang="pt-BR" sz="2400" b="1" smtClean="0"/>
          </a:p>
          <a:p>
            <a:pPr eaLnBrk="1" hangingPunct="1">
              <a:spcBef>
                <a:spcPct val="50000"/>
              </a:spcBef>
            </a:pPr>
            <a:r>
              <a:rPr lang="pt-BR" altLang="pt-BR" sz="2400" smtClean="0"/>
              <a:t>Sedan: Se </a:t>
            </a:r>
            <a:r>
              <a:rPr lang="pt-BR" altLang="pt-BR" sz="2400" b="1" smtClean="0"/>
              <a:t>veículoTipo=automóvel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b="1" smtClean="0"/>
              <a:t>			</a:t>
            </a:r>
            <a:r>
              <a:rPr lang="pt-BR" altLang="pt-BR" sz="2400" smtClean="0"/>
              <a:t>E </a:t>
            </a:r>
            <a:r>
              <a:rPr lang="pt-BR" altLang="pt-BR" sz="2400" b="1" smtClean="0"/>
              <a:t>tamanho=médio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smtClean="0"/>
              <a:t>			E </a:t>
            </a:r>
            <a:r>
              <a:rPr lang="pt-BR" altLang="pt-BR" sz="2400" b="1" smtClean="0"/>
              <a:t>num-portas=4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smtClean="0"/>
              <a:t>			Então</a:t>
            </a:r>
            <a:r>
              <a:rPr lang="pt-BR" altLang="pt-BR" sz="2400" b="1" smtClean="0"/>
              <a:t> veículo=</a:t>
            </a:r>
            <a:r>
              <a:rPr lang="pt-BR" altLang="pt-BR" sz="2400" b="1" i="1" smtClean="0"/>
              <a:t>Sedan</a:t>
            </a:r>
            <a:endParaRPr lang="pt-BR" altLang="pt-BR" sz="2400" b="1" smtClean="0"/>
          </a:p>
          <a:p>
            <a:pPr eaLnBrk="1" hangingPunct="1">
              <a:spcBef>
                <a:spcPct val="50000"/>
              </a:spcBef>
            </a:pPr>
            <a:r>
              <a:rPr lang="pt-BR" altLang="pt-BR" sz="2400" smtClean="0"/>
              <a:t>MiniVan: Se </a:t>
            </a:r>
            <a:r>
              <a:rPr lang="pt-BR" altLang="pt-BR" sz="2400" b="1" smtClean="0"/>
              <a:t>veículoTipo=automóvel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b="1" smtClean="0"/>
              <a:t>			</a:t>
            </a:r>
            <a:r>
              <a:rPr lang="pt-BR" altLang="pt-BR" sz="2400" smtClean="0"/>
              <a:t>E </a:t>
            </a:r>
            <a:r>
              <a:rPr lang="pt-BR" altLang="pt-BR" sz="2400" b="1" smtClean="0"/>
              <a:t>tamanho=médio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smtClean="0"/>
              <a:t>			E </a:t>
            </a:r>
            <a:r>
              <a:rPr lang="pt-BR" altLang="pt-BR" sz="2400" b="1" smtClean="0"/>
              <a:t>num-portas=3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pt-BR" altLang="pt-BR" sz="2400" smtClean="0"/>
              <a:t>			Então</a:t>
            </a:r>
            <a:r>
              <a:rPr lang="pt-BR" altLang="pt-BR" sz="2400" b="1" smtClean="0"/>
              <a:t> veículo=</a:t>
            </a:r>
            <a:r>
              <a:rPr lang="pt-BR" altLang="pt-BR" sz="2400" b="1" i="1" smtClean="0"/>
              <a:t>MiniVan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o grafico">
  <a:themeElements>
    <a:clrScheme name="Plano grafico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Plano graf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Plano grafico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lano grafico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lano grafico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apresentação\Plano grafico.pot</Template>
  <TotalTime>6105</TotalTime>
  <Words>1875</Words>
  <Application>Microsoft Office PowerPoint</Application>
  <PresentationFormat>Papel A4 (210 x 297 mm)</PresentationFormat>
  <Paragraphs>440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3" baseType="lpstr">
      <vt:lpstr>Plano grafico</vt:lpstr>
      <vt:lpstr>Sistemas Baseados em  Regras de Produção</vt:lpstr>
      <vt:lpstr>Plano da aula</vt:lpstr>
      <vt:lpstr>Sistemas baseados em conhecimento</vt:lpstr>
      <vt:lpstr>Regras de Produção</vt:lpstr>
      <vt:lpstr>Regras de Produção</vt:lpstr>
      <vt:lpstr>Sistemas de Produção</vt:lpstr>
      <vt:lpstr>Arquitetura dos Sistemas  de Produção</vt:lpstr>
      <vt:lpstr>Exemplo de regras para veículos</vt:lpstr>
      <vt:lpstr>Exemplo de regras para veículos</vt:lpstr>
      <vt:lpstr>Exemplo de regras para veículos</vt:lpstr>
      <vt:lpstr> Complementando os exemplos...</vt:lpstr>
      <vt:lpstr>Direções do raciocínio dedutivo</vt:lpstr>
      <vt:lpstr>Raciocinando com  Encadeamento progressivo</vt:lpstr>
      <vt:lpstr>Raciocinando com  Encadeamento Progressivo</vt:lpstr>
      <vt:lpstr>Encadeamento progressivo Algoritmo</vt:lpstr>
      <vt:lpstr>Encadeamento progressivo Algoritmo</vt:lpstr>
      <vt:lpstr>Encadeamento progressivo  Busca e Casamento (unificação)</vt:lpstr>
      <vt:lpstr>Encadeamento progressivo:  Busca e Casamento</vt:lpstr>
      <vt:lpstr>Encadeamento progressivo:  Busca e Casamento</vt:lpstr>
      <vt:lpstr>Encadeamento progressivo:  Busca e Casamento</vt:lpstr>
      <vt:lpstr>Algoritmo RETE:  encadeamento progressivo</vt:lpstr>
      <vt:lpstr>Encadeamento progressivo: Resolução de conflitos</vt:lpstr>
      <vt:lpstr>Encadeamento progressivo: Exemplo no domínio dos veículos</vt:lpstr>
      <vt:lpstr>Encadeamento progressivo: Exemplo no domínio dos veículos</vt:lpstr>
      <vt:lpstr>Encadeamento progressivo: Exemplo no domínio dos veículos</vt:lpstr>
      <vt:lpstr>Exemplo: regras disparadas</vt:lpstr>
      <vt:lpstr>Raciocinando com  Encadeamento regressivo</vt:lpstr>
      <vt:lpstr>Encadeamento regressivo:  Busca e Casamento</vt:lpstr>
      <vt:lpstr>Encadeamento regressivo: algoritmo</vt:lpstr>
      <vt:lpstr>Encadeamento regressivo: algoritmo</vt:lpstr>
      <vt:lpstr>Encadeamento regressivo: algoritmo</vt:lpstr>
      <vt:lpstr>Encadeamento regressivo: algoritmo</vt:lpstr>
      <vt:lpstr>Encadeamento regressivo:  Busca e Casamento</vt:lpstr>
      <vt:lpstr>Encadeamento regressivo: Exemplo no domínio dos veículos</vt:lpstr>
      <vt:lpstr>Encadeamento regressivo: Exemplo no domínio dos veículos</vt:lpstr>
      <vt:lpstr>Encadeamento regressivo</vt:lpstr>
      <vt:lpstr>Encadeamento regressivo</vt:lpstr>
      <vt:lpstr>Encadeamento regressivo</vt:lpstr>
      <vt:lpstr>Regras com fator de incerteza</vt:lpstr>
      <vt:lpstr>Vantagens e Limitações dos Sistemas de Produção</vt:lpstr>
      <vt:lpstr>Exemplo de Shell</vt:lpstr>
      <vt:lpstr>Próxima aula</vt:lpstr>
    </vt:vector>
  </TitlesOfParts>
  <Company>Teichrieb's Co.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Seminário sobre</dc:title>
  <dc:creator>Veronica Teichrieb</dc:creator>
  <cp:lastModifiedBy>fab</cp:lastModifiedBy>
  <cp:revision>497</cp:revision>
  <cp:lastPrinted>1998-10-19T20:20:45Z</cp:lastPrinted>
  <dcterms:created xsi:type="dcterms:W3CDTF">1998-04-10T12:29:23Z</dcterms:created>
  <dcterms:modified xsi:type="dcterms:W3CDTF">2019-02-26T16:56:54Z</dcterms:modified>
</cp:coreProperties>
</file>