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57"/>
  </p:notesMasterIdLst>
  <p:handoutMasterIdLst>
    <p:handoutMasterId r:id="rId58"/>
  </p:handoutMasterIdLst>
  <p:sldIdLst>
    <p:sldId id="364" r:id="rId2"/>
    <p:sldId id="257" r:id="rId3"/>
    <p:sldId id="365" r:id="rId4"/>
    <p:sldId id="334" r:id="rId5"/>
    <p:sldId id="460" r:id="rId6"/>
    <p:sldId id="332" r:id="rId7"/>
    <p:sldId id="333" r:id="rId8"/>
    <p:sldId id="337" r:id="rId9"/>
    <p:sldId id="336" r:id="rId10"/>
    <p:sldId id="458" r:id="rId11"/>
    <p:sldId id="474" r:id="rId12"/>
    <p:sldId id="459" r:id="rId13"/>
    <p:sldId id="341" r:id="rId14"/>
    <p:sldId id="342" r:id="rId15"/>
    <p:sldId id="463" r:id="rId16"/>
    <p:sldId id="441" r:id="rId17"/>
    <p:sldId id="442" r:id="rId18"/>
    <p:sldId id="444" r:id="rId19"/>
    <p:sldId id="445" r:id="rId20"/>
    <p:sldId id="446" r:id="rId21"/>
    <p:sldId id="447" r:id="rId22"/>
    <p:sldId id="450" r:id="rId23"/>
    <p:sldId id="451" r:id="rId24"/>
    <p:sldId id="453" r:id="rId25"/>
    <p:sldId id="454" r:id="rId26"/>
    <p:sldId id="455" r:id="rId27"/>
    <p:sldId id="456" r:id="rId28"/>
    <p:sldId id="475" r:id="rId29"/>
    <p:sldId id="457" r:id="rId30"/>
    <p:sldId id="462" r:id="rId31"/>
    <p:sldId id="461" r:id="rId32"/>
    <p:sldId id="429" r:id="rId33"/>
    <p:sldId id="430" r:id="rId34"/>
    <p:sldId id="396" r:id="rId35"/>
    <p:sldId id="403" r:id="rId36"/>
    <p:sldId id="405" r:id="rId37"/>
    <p:sldId id="416" r:id="rId38"/>
    <p:sldId id="402" r:id="rId39"/>
    <p:sldId id="398" r:id="rId40"/>
    <p:sldId id="414" r:id="rId41"/>
    <p:sldId id="397" r:id="rId42"/>
    <p:sldId id="399" r:id="rId43"/>
    <p:sldId id="417" r:id="rId44"/>
    <p:sldId id="415" r:id="rId45"/>
    <p:sldId id="400" r:id="rId46"/>
    <p:sldId id="404" r:id="rId47"/>
    <p:sldId id="359" r:id="rId48"/>
    <p:sldId id="472" r:id="rId49"/>
    <p:sldId id="407" r:id="rId50"/>
    <p:sldId id="424" r:id="rId51"/>
    <p:sldId id="418" r:id="rId52"/>
    <p:sldId id="425" r:id="rId53"/>
    <p:sldId id="426" r:id="rId54"/>
    <p:sldId id="427" r:id="rId55"/>
    <p:sldId id="473" r:id="rId56"/>
  </p:sldIdLst>
  <p:sldSz cx="9144000" cy="6858000" type="screen4x3"/>
  <p:notesSz cx="6829425" cy="9229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80"/>
    <a:srgbClr val="990099"/>
    <a:srgbClr val="06070E"/>
    <a:srgbClr val="CCECFF"/>
    <a:srgbClr val="33CCFF"/>
    <a:srgbClr val="FFCC66"/>
    <a:srgbClr val="FFDFDF"/>
    <a:srgbClr val="FFCCCC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5" autoAdjust="0"/>
    <p:restoredTop sz="93197" autoAdjust="0"/>
  </p:normalViewPr>
  <p:slideViewPr>
    <p:cSldViewPr>
      <p:cViewPr>
        <p:scale>
          <a:sx n="60" d="100"/>
          <a:sy n="60" d="100"/>
        </p:scale>
        <p:origin x="-40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75650DB-7ADD-468D-988B-49C75FC434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5E2FEA29-2286-45DA-B2A1-C357E63248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841ED-A84E-4324-8A4E-C4AE85BC356B}" type="slidenum">
              <a:rPr lang="pt-BR" altLang="pt-BR" smtClean="0"/>
              <a:pPr/>
              <a:t>44</a:t>
            </a:fld>
            <a:endParaRPr lang="pt-BR" altLang="pt-B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2150"/>
            <a:ext cx="4614863" cy="346075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84675"/>
            <a:ext cx="5006975" cy="4152900"/>
          </a:xfrm>
          <a:noFill/>
          <a:ln w="9525"/>
        </p:spPr>
        <p:txBody>
          <a:bodyPr/>
          <a:lstStyle/>
          <a:p>
            <a:pPr eaLnBrk="1" hangingPunct="1"/>
            <a:r>
              <a:rPr lang="pt-BR" altLang="pt-BR" smtClean="0"/>
              <a:t>Especifi= não tem info hiding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53FB0-F024-4A55-8E07-82DD316CCEA3}" type="slidenum">
              <a:rPr lang="pt-BR" altLang="pt-BR" smtClean="0"/>
              <a:pPr/>
              <a:t>49</a:t>
            </a:fld>
            <a:endParaRPr lang="pt-BR" altLang="pt-B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2150"/>
            <a:ext cx="4614863" cy="346075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84675"/>
            <a:ext cx="5006975" cy="4152900"/>
          </a:xfrm>
          <a:noFill/>
          <a:ln w="9525"/>
        </p:spPr>
        <p:txBody>
          <a:bodyPr/>
          <a:lstStyle/>
          <a:p>
            <a:pPr eaLnBrk="1" hangingPunct="1"/>
            <a:r>
              <a:rPr lang="pt-BR" altLang="pt-BR" smtClean="0"/>
              <a:t>Bala de canhao para matar uma formiga</a:t>
            </a:r>
          </a:p>
          <a:p>
            <a:pPr eaLnBrk="1" hangingPunct="1"/>
            <a:r>
              <a:rPr lang="pt-BR" altLang="pt-BR" smtClean="0"/>
              <a:t>Vou abordar cada um </a:t>
            </a:r>
          </a:p>
          <a:p>
            <a:pPr eaLnBrk="1" hangingPunct="1"/>
            <a:r>
              <a:rPr lang="pt-BR" altLang="pt-BR" smtClean="0"/>
              <a:t>despreocupação com contextos : Generalidade é mais trabalhoso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21309-AFF6-4C23-971E-B2C1DB1F50DB}" type="slidenum">
              <a:rPr lang="pt-BR" altLang="pt-BR" smtClean="0"/>
              <a:pPr/>
              <a:t>51</a:t>
            </a:fld>
            <a:endParaRPr lang="pt-BR" altLang="pt-B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2150"/>
            <a:ext cx="4614863" cy="34607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384675"/>
            <a:ext cx="5006975" cy="4152900"/>
          </a:xfrm>
          <a:noFill/>
          <a:ln w="9525"/>
        </p:spPr>
        <p:txBody>
          <a:bodyPr/>
          <a:lstStyle/>
          <a:p>
            <a:pPr eaLnBrk="1" hangingPunct="1"/>
            <a:r>
              <a:rPr lang="pt-BR" altLang="pt-BR" smtClean="0"/>
              <a:t>razoes técnicas “históricas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Gerou muita expectativa e pouco resultado</a:t>
            </a:r>
          </a:p>
          <a:p>
            <a:pPr eaLnBrk="1" hangingPunct="1"/>
            <a:r>
              <a:rPr lang="pt-BR" altLang="pt-BR" smtClean="0"/>
              <a:t>Coincidiu com o descredito das redes neurais (mInsky)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pt-BR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362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362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8A461-7EB6-48E6-BF0E-4C42FDBECF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9E28-2C33-4C21-9F37-FA86538C56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76200"/>
            <a:ext cx="2000250" cy="5943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848350" cy="5943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6D14F-D049-4407-BA1F-E6889D73EF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62E79-E1C2-4B07-A063-D7EF18BB89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D850D-436B-4B8F-B63F-4A94912875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CDB7D-9475-49C3-B73C-C4AFE9DAA9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EAF1C-3EA7-434A-A6A3-88A1A0588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471B6-FB9C-4475-BC2D-1D5F78C8E9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0029A-734E-4FC2-8233-B810D2CA36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8A20C-8E8E-4275-9F70-25E5E88218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68BEF-B8B6-4732-AF5F-97935BB2A8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62A11-9A67-461C-A335-2D3444A132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352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52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6DF90574-BAEF-4379-858E-16386F38F4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14680394" TargetMode="External"/><Relationship Id="rId2" Type="http://schemas.openxmlformats.org/officeDocument/2006/relationships/hyperlink" Target="https://www.cambridge.org/core/journals/knowledge-engineering-re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orldscientific.com/worldscinet/ijsek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ps.prenhall.com/wps/media/objects/1617/1656830/PPT11.ppt" TargetMode="External"/><Relationship Id="rId2" Type="http://schemas.openxmlformats.org/officeDocument/2006/relationships/hyperlink" Target="http://wps.prenhall.com/wps/media/objects/3778/3869053/Turban_Online_Chapter_W18.pdf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dutechwiki.unige.ch/en/Repertory_grid_techniqu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kads.org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amela_McCorduck" TargetMode="External"/><Relationship Id="rId2" Type="http://schemas.openxmlformats.org/officeDocument/2006/relationships/hyperlink" Target="http://en.wikipedia.org/wiki/Edward_Feigenbaum" TargetMode="Externa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414175-E07A-4DC5-87FC-B9FC77C72209}" type="slidenum">
              <a:rPr lang="pt-BR" altLang="pt-BR" smtClean="0">
                <a:latin typeface="Tahoma" charset="0"/>
              </a:rPr>
              <a:pPr/>
              <a:t>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3200" dirty="0" smtClean="0"/>
              <a:t>Engenharia do Conhecimento</a:t>
            </a:r>
          </a:p>
        </p:txBody>
      </p:sp>
      <p:sp>
        <p:nvSpPr>
          <p:cNvPr id="30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46584" y="3116560"/>
            <a:ext cx="7109792" cy="2184648"/>
          </a:xfrm>
        </p:spPr>
        <p:txBody>
          <a:bodyPr/>
          <a:lstStyle/>
          <a:p>
            <a:pPr eaLnBrk="1" hangingPunct="1"/>
            <a:endParaRPr lang="pt-BR" altLang="pt-BR" sz="1800" dirty="0" smtClean="0"/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Flávia </a:t>
            </a:r>
            <a:r>
              <a:rPr lang="pt-BR" altLang="pt-BR" sz="2400" dirty="0" smtClean="0"/>
              <a:t>Barros</a:t>
            </a:r>
            <a:endParaRPr lang="pt-BR" altLang="pt-BR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D1431D-3CB5-4454-B0FC-84870E4E4F63}" type="slidenum">
              <a:rPr lang="pt-BR" altLang="pt-BR" smtClean="0">
                <a:latin typeface="Tahoma" charset="0"/>
              </a:rPr>
              <a:pPr/>
              <a:t>10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6088"/>
            <a:ext cx="7772400" cy="620712"/>
          </a:xfrm>
        </p:spPr>
        <p:txBody>
          <a:bodyPr/>
          <a:lstStyle/>
          <a:p>
            <a:pPr eaLnBrk="1" hangingPunct="1"/>
            <a:r>
              <a:rPr lang="pt-BR" altLang="pt-BR" smtClean="0"/>
              <a:t>EC - Definições</a:t>
            </a: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31150" cy="5029200"/>
          </a:xfrm>
        </p:spPr>
        <p:txBody>
          <a:bodyPr/>
          <a:lstStyle/>
          <a:p>
            <a:pPr eaLnBrk="1" hangingPunct="1"/>
            <a:r>
              <a:rPr lang="pt-BR" altLang="pt-BR" sz="2800" dirty="0" smtClean="0">
                <a:solidFill>
                  <a:srgbClr val="990099"/>
                </a:solidFill>
              </a:rPr>
              <a:t>Engenheiro de conhecimento</a:t>
            </a:r>
          </a:p>
          <a:p>
            <a:pPr lvl="1" eaLnBrk="1" hangingPunct="1"/>
            <a:r>
              <a:rPr lang="pt-BR" altLang="pt-BR" sz="2400" dirty="0" smtClean="0"/>
              <a:t>Guia a aquisição, a criação da representação do conhecimento especializado, a implementação e o refinamento do SBC</a:t>
            </a:r>
          </a:p>
          <a:p>
            <a:pPr eaLnBrk="1" hangingPunct="1"/>
            <a:r>
              <a:rPr lang="pt-BR" altLang="pt-BR" sz="2800" i="1" dirty="0" smtClean="0">
                <a:solidFill>
                  <a:srgbClr val="990099"/>
                </a:solidFill>
              </a:rPr>
              <a:t>Expertise</a:t>
            </a:r>
            <a:endParaRPr lang="pt-BR" altLang="pt-BR" sz="2800" dirty="0" smtClean="0">
              <a:solidFill>
                <a:srgbClr val="990099"/>
              </a:solidFill>
            </a:endParaRPr>
          </a:p>
          <a:p>
            <a:pPr lvl="1" eaLnBrk="1" hangingPunct="1"/>
            <a:r>
              <a:rPr lang="pt-BR" altLang="pt-BR" sz="2400" dirty="0" smtClean="0"/>
              <a:t>conhecimento especializado adquirido por longo treinamento, leitura e experiência</a:t>
            </a:r>
          </a:p>
          <a:p>
            <a:pPr eaLnBrk="1" hangingPunct="1"/>
            <a:r>
              <a:rPr lang="pt-BR" altLang="pt-BR" sz="2800" dirty="0" smtClean="0">
                <a:solidFill>
                  <a:srgbClr val="990099"/>
                </a:solidFill>
              </a:rPr>
              <a:t>Especialista (</a:t>
            </a:r>
            <a:r>
              <a:rPr lang="pt-BR" altLang="pt-BR" sz="2800" i="1" dirty="0" err="1" smtClean="0">
                <a:solidFill>
                  <a:srgbClr val="990099"/>
                </a:solidFill>
              </a:rPr>
              <a:t>Expert</a:t>
            </a:r>
            <a:r>
              <a:rPr lang="pt-BR" altLang="pt-BR" sz="2800" i="1" dirty="0" smtClean="0">
                <a:solidFill>
                  <a:srgbClr val="990099"/>
                </a:solidFill>
              </a:rPr>
              <a:t> </a:t>
            </a:r>
            <a:r>
              <a:rPr lang="pt-BR" altLang="pt-BR" sz="2800" dirty="0" smtClean="0">
                <a:solidFill>
                  <a:srgbClr val="990099"/>
                </a:solidFill>
              </a:rPr>
              <a:t>)</a:t>
            </a:r>
          </a:p>
          <a:p>
            <a:pPr lvl="1" eaLnBrk="1" hangingPunct="1"/>
            <a:r>
              <a:rPr lang="pt-BR" altLang="pt-BR" sz="2400" dirty="0" smtClean="0"/>
              <a:t>Quem possui conhecimento especializado , experiência e métodos, e a habilidade de aplicá-los para dar “conselhos” e resolver problemas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 – Conferências/periódicos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hlinkClick r:id="rId2"/>
              </a:rPr>
              <a:t>https://www.journals.elsevier.com/data-and-knowledge-engineering/</a:t>
            </a:r>
          </a:p>
          <a:p>
            <a:r>
              <a:rPr lang="pt-BR" sz="2400" dirty="0" smtClean="0">
                <a:hlinkClick r:id="rId2"/>
              </a:rPr>
              <a:t>https://www.cambridge.org/core/journals/knowledge-engineering-review</a:t>
            </a:r>
            <a:endParaRPr lang="pt-BR" sz="2400" dirty="0" smtClean="0"/>
          </a:p>
          <a:p>
            <a:r>
              <a:rPr lang="pt-BR" sz="2400" dirty="0" smtClean="0">
                <a:hlinkClick r:id="rId3"/>
              </a:rPr>
              <a:t>https://onlinelibrary.wiley.com/journal/14680394</a:t>
            </a:r>
            <a:endParaRPr lang="pt-BR" sz="2400" dirty="0" smtClean="0"/>
          </a:p>
          <a:p>
            <a:r>
              <a:rPr lang="pt-BR" sz="2400" dirty="0" smtClean="0">
                <a:hlinkClick r:id="rId4"/>
              </a:rPr>
              <a:t>https://www.worldscientific.com/worldscinet/ijseke</a:t>
            </a:r>
            <a:endParaRPr lang="pt-BR" sz="2400" dirty="0" smtClean="0"/>
          </a:p>
          <a:p>
            <a:r>
              <a:rPr lang="pt-BR" sz="2400" dirty="0" smtClean="0"/>
              <a:t>http://dblp.uni-trier.de/db/journals/tkde/index.html</a:t>
            </a:r>
          </a:p>
          <a:p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D850D-436B-4B8F-B63F-4A9491287599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57BC4C-9D1A-4A51-8FB7-D90E1130F1CA}" type="slidenum">
              <a:rPr lang="pt-BR" altLang="pt-BR" smtClean="0">
                <a:latin typeface="Tahoma" charset="0"/>
              </a:rPr>
              <a:pPr/>
              <a:t>12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573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Desenvolvimento de SBCs</a:t>
            </a:r>
          </a:p>
        </p:txBody>
      </p:sp>
      <p:sp>
        <p:nvSpPr>
          <p:cNvPr id="1331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140968"/>
            <a:ext cx="7416824" cy="2783358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Vejam os links:</a:t>
            </a:r>
            <a:endParaRPr lang="pt-BR" altLang="pt-BR" sz="2400" dirty="0" smtClean="0">
              <a:hlinkClick r:id="rId2"/>
            </a:endParaRPr>
          </a:p>
          <a:p>
            <a:pPr eaLnBrk="1" hangingPunct="1"/>
            <a:r>
              <a:rPr lang="pt-BR" altLang="pt-BR" sz="2000" dirty="0" smtClean="0">
                <a:hlinkClick r:id="rId2"/>
              </a:rPr>
              <a:t>http://wps.prenhall.com/wps/media/objects/3778/3869053/Turban_Online_Chapter_W18.pdf</a:t>
            </a:r>
            <a:endParaRPr lang="pt-BR" altLang="pt-BR" sz="2000" dirty="0" smtClean="0"/>
          </a:p>
          <a:p>
            <a:r>
              <a:rPr lang="en-US" sz="2000" u="sng" dirty="0" smtClean="0">
                <a:hlinkClick r:id="rId3"/>
              </a:rPr>
              <a:t>Knowledge Acquisition, Representation, and Reasoning</a:t>
            </a:r>
            <a:r>
              <a:rPr lang="en-US" sz="2000" u="sng" dirty="0" smtClean="0"/>
              <a:t>. </a:t>
            </a:r>
          </a:p>
          <a:p>
            <a:pPr lvl="1"/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wps</a:t>
            </a:r>
            <a:r>
              <a:rPr lang="pt-BR" sz="1800" dirty="0" smtClean="0">
                <a:solidFill>
                  <a:schemeClr val="tx1"/>
                </a:solidFill>
                <a:latin typeface="+mn-lt"/>
              </a:rPr>
              <a:t>.prenhall.com/</a:t>
            </a:r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wps</a:t>
            </a:r>
            <a:r>
              <a:rPr lang="pt-BR" sz="1800" dirty="0" smtClean="0">
                <a:solidFill>
                  <a:schemeClr val="tx1"/>
                </a:solidFill>
                <a:latin typeface="+mn-lt"/>
              </a:rPr>
              <a:t>/media/</a:t>
            </a:r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objects</a:t>
            </a:r>
            <a:r>
              <a:rPr lang="pt-BR" sz="1800" dirty="0" smtClean="0">
                <a:solidFill>
                  <a:schemeClr val="tx1"/>
                </a:solidFill>
                <a:latin typeface="+mn-lt"/>
              </a:rPr>
              <a:t>/1617/1656830/PPT11.</a:t>
            </a:r>
            <a:r>
              <a:rPr lang="pt-BR" sz="1800" dirty="0" err="1" smtClean="0">
                <a:solidFill>
                  <a:schemeClr val="tx1"/>
                </a:solidFill>
                <a:latin typeface="+mn-lt"/>
              </a:rPr>
              <a:t>ppt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eaLnBrk="1" hangingPunct="1"/>
            <a:endParaRPr lang="pt-BR" altLang="pt-BR" sz="2400" dirty="0" smtClean="0"/>
          </a:p>
          <a:p>
            <a:pPr eaLnBrk="1" hangingPunct="1"/>
            <a:endParaRPr lang="pt-BR" altLang="pt-B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B2D04B-D6DB-43D1-A3D0-E12B61AE0428}" type="slidenum">
              <a:rPr lang="pt-BR" altLang="pt-BR" smtClean="0">
                <a:latin typeface="Tahoma" charset="0"/>
              </a:rPr>
              <a:pPr/>
              <a:t>13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8153400" cy="819150"/>
          </a:xfrm>
        </p:spPr>
        <p:txBody>
          <a:bodyPr/>
          <a:lstStyle/>
          <a:p>
            <a:pPr eaLnBrk="1" hangingPunct="1"/>
            <a:r>
              <a:rPr lang="pt-BR" altLang="pt-BR" smtClean="0"/>
              <a:t>Etapas do desenvolvimento de SBCs</a:t>
            </a:r>
            <a:endParaRPr lang="pt-BR" altLang="pt-BR" sz="3200" smtClean="0"/>
          </a:p>
        </p:txBody>
      </p:sp>
      <p:sp>
        <p:nvSpPr>
          <p:cNvPr id="143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3"/>
            <a:ext cx="8077200" cy="468153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1.</a:t>
            </a:r>
            <a:r>
              <a:rPr lang="pt-BR" altLang="pt-BR" smtClean="0">
                <a:solidFill>
                  <a:srgbClr val="990099"/>
                </a:solidFill>
              </a:rPr>
              <a:t> </a:t>
            </a:r>
            <a:r>
              <a:rPr lang="pt-BR" altLang="pt-BR" sz="2800" smtClean="0">
                <a:solidFill>
                  <a:srgbClr val="990099"/>
                </a:solidFill>
              </a:rPr>
              <a:t>Planejamento do sistema</a:t>
            </a:r>
          </a:p>
          <a:p>
            <a:pPr marL="990600" lvl="1" indent="-533400" eaLnBrk="1" hangingPunct="1"/>
            <a:r>
              <a:rPr lang="pt-BR" altLang="pt-BR" sz="2400" smtClean="0"/>
              <a:t>Identificação do Domínio</a:t>
            </a:r>
          </a:p>
          <a:p>
            <a:pPr marL="990600" lvl="1" indent="-533400" eaLnBrk="1" hangingPunct="1"/>
            <a:r>
              <a:rPr lang="pt-BR" altLang="pt-BR" sz="2400" smtClean="0"/>
              <a:t>Seleção da equipe</a:t>
            </a:r>
          </a:p>
          <a:p>
            <a:pPr marL="990600" lvl="1" indent="-533400" eaLnBrk="1" hangingPunct="1"/>
            <a:r>
              <a:rPr lang="pt-BR" altLang="pt-BR" sz="2400" smtClean="0"/>
              <a:t>Seleção da ferramenta de desenvolvimento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2. Aquisição (elicitação) do conhecimento</a:t>
            </a:r>
          </a:p>
          <a:p>
            <a:pPr marL="990600" lvl="1" indent="-533400" eaLnBrk="1" hangingPunct="1"/>
            <a:r>
              <a:rPr lang="pt-BR" altLang="pt-BR" sz="2400" smtClean="0"/>
              <a:t>Identificação do conhecimento a adquirir</a:t>
            </a:r>
          </a:p>
          <a:p>
            <a:pPr marL="990600" lvl="1" indent="-533400" eaLnBrk="1" hangingPunct="1"/>
            <a:r>
              <a:rPr lang="pt-BR" altLang="pt-BR" sz="2400" smtClean="0"/>
              <a:t>Registro do conhecimento em </a:t>
            </a:r>
            <a:r>
              <a:rPr lang="pt-BR" altLang="pt-BR" sz="2400" smtClean="0">
                <a:solidFill>
                  <a:srgbClr val="990099"/>
                </a:solidFill>
              </a:rPr>
              <a:t>linguagem natural </a:t>
            </a:r>
            <a:r>
              <a:rPr lang="pt-BR" altLang="pt-BR" sz="2400" smtClean="0"/>
              <a:t>ou</a:t>
            </a:r>
            <a:r>
              <a:rPr lang="pt-BR" altLang="pt-BR" sz="2400" smtClean="0">
                <a:solidFill>
                  <a:srgbClr val="990099"/>
                </a:solidFill>
              </a:rPr>
              <a:t> </a:t>
            </a:r>
            <a:r>
              <a:rPr lang="pt-BR" altLang="pt-BR" sz="2400" smtClean="0"/>
              <a:t>usando alguma </a:t>
            </a:r>
            <a:r>
              <a:rPr lang="pt-BR" altLang="pt-BR" sz="2400" smtClean="0">
                <a:solidFill>
                  <a:srgbClr val="990099"/>
                </a:solidFill>
              </a:rPr>
              <a:t>notação gráfica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D1CEE-A5BF-461F-BA41-989179E0F8BE}" type="slidenum">
              <a:rPr lang="pt-BR" altLang="pt-BR" smtClean="0">
                <a:latin typeface="Tahoma" charset="0"/>
              </a:rPr>
              <a:pPr/>
              <a:t>14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131175" cy="4724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3. Formalização da BC</a:t>
            </a:r>
          </a:p>
          <a:p>
            <a:pPr marL="990600" lvl="1" indent="-533400" eaLnBrk="1" hangingPunct="1"/>
            <a:r>
              <a:rPr lang="pt-BR" altLang="pt-BR" sz="2400" smtClean="0"/>
              <a:t>Nível semi-formal via</a:t>
            </a:r>
            <a:endParaRPr lang="pt-BR" altLang="pt-BR" sz="2400" smtClean="0">
              <a:solidFill>
                <a:srgbClr val="990099"/>
              </a:solidFill>
            </a:endParaRPr>
          </a:p>
          <a:p>
            <a:pPr marL="1371600" lvl="2" indent="-457200" eaLnBrk="1" hangingPunct="1"/>
            <a:r>
              <a:rPr lang="pt-BR" altLang="pt-BR" sz="2000" smtClean="0"/>
              <a:t>Notação textual estruturada padrão (XML) </a:t>
            </a:r>
          </a:p>
          <a:p>
            <a:pPr marL="1371600" lvl="2" indent="-457200" eaLnBrk="1" hangingPunct="1"/>
            <a:r>
              <a:rPr lang="pt-BR" altLang="pt-BR" sz="2000" smtClean="0"/>
              <a:t>Notação gráfica padrão (UML)</a:t>
            </a:r>
          </a:p>
          <a:p>
            <a:pPr marL="1371600" lvl="2" indent="-457200" eaLnBrk="1" hangingPunct="1"/>
            <a:r>
              <a:rPr lang="pt-BR" altLang="pt-BR" sz="2000" smtClean="0"/>
              <a:t>Ontologias</a:t>
            </a:r>
          </a:p>
          <a:p>
            <a:pPr marL="1371600" lvl="2" indent="-457200" eaLnBrk="1" hangingPunct="1"/>
            <a:r>
              <a:rPr lang="pt-BR" altLang="pt-BR" sz="2000" smtClean="0">
                <a:solidFill>
                  <a:srgbClr val="333399"/>
                </a:solidFill>
              </a:rPr>
              <a:t>Objetivo: </a:t>
            </a:r>
            <a:r>
              <a:rPr lang="pt-BR" altLang="pt-BR" sz="2000" i="1" smtClean="0">
                <a:solidFill>
                  <a:srgbClr val="990099"/>
                </a:solidFill>
              </a:rPr>
              <a:t>validação com especialista</a:t>
            </a:r>
          </a:p>
          <a:p>
            <a:pPr marL="990600" lvl="1" indent="-533400" eaLnBrk="1" hangingPunct="1">
              <a:spcBef>
                <a:spcPct val="60000"/>
              </a:spcBef>
            </a:pPr>
            <a:r>
              <a:rPr lang="pt-BR" altLang="pt-BR" sz="2400" smtClean="0"/>
              <a:t>Nível formal </a:t>
            </a:r>
          </a:p>
          <a:p>
            <a:pPr marL="1371600" lvl="2" indent="-457200" eaLnBrk="1" hangingPunct="1"/>
            <a:r>
              <a:rPr lang="pt-BR" altLang="pt-BR" sz="2000" smtClean="0"/>
              <a:t>Via linguagens formais (e.g., LPO)</a:t>
            </a:r>
          </a:p>
          <a:p>
            <a:pPr marL="1371600" lvl="2" indent="-457200" eaLnBrk="1" hangingPunct="1"/>
            <a:r>
              <a:rPr lang="pt-BR" altLang="pt-BR" sz="2000" smtClean="0"/>
              <a:t>Notação sem ambigüidade com</a:t>
            </a:r>
          </a:p>
          <a:p>
            <a:pPr marL="1371600" lvl="2" indent="-457200" eaLnBrk="1" hangingPunct="1"/>
            <a:r>
              <a:rPr lang="pt-BR" altLang="pt-BR" sz="2000" smtClean="0">
                <a:solidFill>
                  <a:srgbClr val="333399"/>
                </a:solidFill>
              </a:rPr>
              <a:t>Objetivo:</a:t>
            </a:r>
            <a:r>
              <a:rPr lang="pt-BR" altLang="pt-BR" sz="2000" smtClean="0"/>
              <a:t> </a:t>
            </a:r>
            <a:r>
              <a:rPr lang="pt-BR" altLang="pt-BR" sz="2000" i="1" smtClean="0">
                <a:solidFill>
                  <a:srgbClr val="990099"/>
                </a:solidFill>
              </a:rPr>
              <a:t>verificação de consistência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333375"/>
            <a:ext cx="81534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altLang="pt-BR" sz="3600">
                <a:solidFill>
                  <a:schemeClr val="tx2"/>
                </a:solidFill>
              </a:rPr>
              <a:t>Etapas do desenvolvimento de SBCs</a:t>
            </a:r>
            <a:endParaRPr lang="pt-BR" altLang="pt-BR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B56958-22ED-4A0A-9002-E466AE5140C8}" type="slidenum">
              <a:rPr lang="pt-BR" altLang="pt-BR" smtClean="0">
                <a:latin typeface="Tahoma" charset="0"/>
              </a:rPr>
              <a:pPr/>
              <a:t>15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638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131175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4. Implementação da BC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Criação de uma representação do conhecimento usando </a:t>
            </a:r>
            <a:r>
              <a:rPr lang="pt-BR" altLang="pt-BR" sz="2400" smtClean="0">
                <a:solidFill>
                  <a:srgbClr val="990099"/>
                </a:solidFill>
              </a:rPr>
              <a:t>linguagens para representação do conhecimento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Implementação da Interface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Teste de protótipo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990099"/>
                </a:solidFill>
              </a:rPr>
              <a:t>5. Validação e Refinamento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Validação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BR" altLang="pt-BR" sz="2400" smtClean="0"/>
              <a:t>Refinamento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pt-BR" altLang="pt-BR" sz="2000" smtClean="0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09600" y="333375"/>
            <a:ext cx="81534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altLang="pt-BR" sz="3600">
                <a:solidFill>
                  <a:schemeClr val="tx2"/>
                </a:solidFill>
              </a:rPr>
              <a:t>Etapas do desenvolvimento de SBCs</a:t>
            </a:r>
            <a:endParaRPr lang="pt-BR" altLang="pt-BR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3AB0DF-0263-4017-8345-8FF3BCD7DCAE}" type="slidenum">
              <a:rPr lang="pt-BR" altLang="pt-BR" smtClean="0">
                <a:latin typeface="Tahoma" charset="0"/>
              </a:rPr>
              <a:pPr/>
              <a:t>16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Etapas do desenvolvimento de SBCs</a:t>
            </a:r>
            <a:br>
              <a:rPr lang="pt-BR" altLang="pt-BR" sz="3200" smtClean="0"/>
            </a:br>
            <a:r>
              <a:rPr lang="pt-BR" altLang="pt-BR" sz="3200" smtClean="0"/>
              <a:t>exemplos</a:t>
            </a:r>
          </a:p>
        </p:txBody>
      </p:sp>
      <p:sp>
        <p:nvSpPr>
          <p:cNvPr id="1741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621588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Conhecimento em linguagem natural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990099"/>
                </a:solidFill>
              </a:rPr>
              <a:t>A ponte Princesa Isabel liga a Rua da Imperatriz à Rua Nova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solidFill>
                  <a:srgbClr val="990099"/>
                </a:solidFill>
              </a:rPr>
              <a:t> </a:t>
            </a:r>
            <a:r>
              <a:rPr lang="pt-BR" altLang="pt-BR" sz="2800" smtClean="0"/>
              <a:t>Formalização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990099"/>
                </a:solidFill>
              </a:rPr>
              <a:t>liga(Ponte-PI,RI,RN)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solidFill>
                  <a:srgbClr val="990099"/>
                </a:solidFill>
              </a:rPr>
              <a:t> </a:t>
            </a:r>
            <a:r>
              <a:rPr lang="pt-BR" altLang="pt-BR" sz="2800" smtClean="0"/>
              <a:t>Implementação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Regras representando as sentenças do nível formal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200" smtClean="0"/>
              <a:t>e.g., </a:t>
            </a:r>
            <a:r>
              <a:rPr lang="pt-BR" altLang="pt-BR" sz="2200" smtClean="0">
                <a:solidFill>
                  <a:srgbClr val="990099"/>
                </a:solidFill>
              </a:rPr>
              <a:t>regras de produção, regras em LPO, regras &amp; objetos,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700" y="404813"/>
            <a:ext cx="7747000" cy="635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pt-BR" altLang="pt-BR" sz="3200" smtClean="0"/>
              <a:t>Etapas de desenvolvimento de SBCs</a:t>
            </a:r>
          </a:p>
        </p:txBody>
      </p:sp>
      <p:sp>
        <p:nvSpPr>
          <p:cNvPr id="18435" name="Text Box 27"/>
          <p:cNvSpPr txBox="1">
            <a:spLocks noChangeArrowheads="1"/>
          </p:cNvSpPr>
          <p:nvPr/>
        </p:nvSpPr>
        <p:spPr bwMode="auto">
          <a:xfrm>
            <a:off x="6265863" y="2879725"/>
            <a:ext cx="1951037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1800"/>
              <a:t>Linguagens de </a:t>
            </a:r>
            <a:br>
              <a:rPr lang="pt-BR" altLang="pt-BR" sz="1800"/>
            </a:br>
            <a:r>
              <a:rPr lang="pt-BR" altLang="pt-BR" sz="1800"/>
              <a:t>representação do</a:t>
            </a:r>
          </a:p>
          <a:p>
            <a:r>
              <a:rPr lang="pt-BR" altLang="pt-BR" sz="1800"/>
              <a:t>Conhecimento </a:t>
            </a:r>
          </a:p>
          <a:p>
            <a:r>
              <a:rPr lang="pt-BR" altLang="pt-BR" sz="1800"/>
              <a:t>(declarativa)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92125" y="1676400"/>
            <a:ext cx="218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200"/>
              <a:t>Nível de Conhecimento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468313" y="3141663"/>
            <a:ext cx="16621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altLang="pt-BR" sz="2200"/>
              <a:t>Nível Lógico</a:t>
            </a: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4303713" y="2590800"/>
            <a:ext cx="536575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 altLang="pt-BR"/>
          </a:p>
        </p:txBody>
      </p:sp>
      <p:sp>
        <p:nvSpPr>
          <p:cNvPr id="18439" name="AutoShape 8"/>
          <p:cNvSpPr>
            <a:spLocks noChangeArrowheads="1"/>
          </p:cNvSpPr>
          <p:nvPr/>
        </p:nvSpPr>
        <p:spPr bwMode="auto">
          <a:xfrm>
            <a:off x="4373563" y="3886200"/>
            <a:ext cx="469900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 altLang="pt-BR"/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4373563" y="5195888"/>
            <a:ext cx="469900" cy="320675"/>
          </a:xfrm>
          <a:prstGeom prst="downArrow">
            <a:avLst>
              <a:gd name="adj1" fmla="val 50000"/>
              <a:gd name="adj2" fmla="val 25037"/>
            </a:avLst>
          </a:prstGeom>
          <a:solidFill>
            <a:schemeClr val="accent1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endParaRPr lang="pt-BR" altLang="pt-BR"/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515938" y="4149725"/>
            <a:ext cx="261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altLang="pt-BR" sz="2200"/>
              <a:t>Nível de Implementação</a:t>
            </a:r>
          </a:p>
        </p:txBody>
      </p:sp>
      <p:sp>
        <p:nvSpPr>
          <p:cNvPr id="18442" name="Freeform 29"/>
          <p:cNvSpPr>
            <a:spLocks/>
          </p:cNvSpPr>
          <p:nvPr/>
        </p:nvSpPr>
        <p:spPr bwMode="auto">
          <a:xfrm>
            <a:off x="6084888" y="5370513"/>
            <a:ext cx="735012" cy="788987"/>
          </a:xfrm>
          <a:custGeom>
            <a:avLst/>
            <a:gdLst>
              <a:gd name="T0" fmla="*/ 2147483647 w 502"/>
              <a:gd name="T1" fmla="*/ 0 h 993"/>
              <a:gd name="T2" fmla="*/ 2147483647 w 502"/>
              <a:gd name="T3" fmla="*/ 2147483647 h 993"/>
              <a:gd name="T4" fmla="*/ 2147483647 w 502"/>
              <a:gd name="T5" fmla="*/ 2147483647 h 993"/>
              <a:gd name="T6" fmla="*/ 2147483647 w 502"/>
              <a:gd name="T7" fmla="*/ 2147483647 h 993"/>
              <a:gd name="T8" fmla="*/ 2147483647 w 502"/>
              <a:gd name="T9" fmla="*/ 2147483647 h 993"/>
              <a:gd name="T10" fmla="*/ 2147483647 w 502"/>
              <a:gd name="T11" fmla="*/ 2147483647 h 993"/>
              <a:gd name="T12" fmla="*/ 2147483647 w 502"/>
              <a:gd name="T13" fmla="*/ 2147483647 h 993"/>
              <a:gd name="T14" fmla="*/ 2147483647 w 502"/>
              <a:gd name="T15" fmla="*/ 2147483647 h 993"/>
              <a:gd name="T16" fmla="*/ 2147483647 w 502"/>
              <a:gd name="T17" fmla="*/ 2147483647 h 993"/>
              <a:gd name="T18" fmla="*/ 2147483647 w 502"/>
              <a:gd name="T19" fmla="*/ 2147483647 h 993"/>
              <a:gd name="T20" fmla="*/ 2147483647 w 502"/>
              <a:gd name="T21" fmla="*/ 2147483647 h 993"/>
              <a:gd name="T22" fmla="*/ 2147483647 w 502"/>
              <a:gd name="T23" fmla="*/ 2147483647 h 993"/>
              <a:gd name="T24" fmla="*/ 2147483647 w 502"/>
              <a:gd name="T25" fmla="*/ 2147483647 h 993"/>
              <a:gd name="T26" fmla="*/ 2147483647 w 502"/>
              <a:gd name="T27" fmla="*/ 2147483647 h 993"/>
              <a:gd name="T28" fmla="*/ 0 w 502"/>
              <a:gd name="T29" fmla="*/ 2147483647 h 993"/>
              <a:gd name="T30" fmla="*/ 0 w 502"/>
              <a:gd name="T31" fmla="*/ 2147483647 h 993"/>
              <a:gd name="T32" fmla="*/ 2147483647 w 502"/>
              <a:gd name="T33" fmla="*/ 2147483647 h 993"/>
              <a:gd name="T34" fmla="*/ 2147483647 w 502"/>
              <a:gd name="T35" fmla="*/ 2147483647 h 993"/>
              <a:gd name="T36" fmla="*/ 2147483647 w 502"/>
              <a:gd name="T37" fmla="*/ 2147483647 h 993"/>
              <a:gd name="T38" fmla="*/ 2147483647 w 502"/>
              <a:gd name="T39" fmla="*/ 2147483647 h 993"/>
              <a:gd name="T40" fmla="*/ 2147483647 w 502"/>
              <a:gd name="T41" fmla="*/ 2147483647 h 993"/>
              <a:gd name="T42" fmla="*/ 2147483647 w 502"/>
              <a:gd name="T43" fmla="*/ 2147483647 h 993"/>
              <a:gd name="T44" fmla="*/ 2147483647 w 502"/>
              <a:gd name="T45" fmla="*/ 2147483647 h 993"/>
              <a:gd name="T46" fmla="*/ 2147483647 w 502"/>
              <a:gd name="T47" fmla="*/ 2147483647 h 993"/>
              <a:gd name="T48" fmla="*/ 2147483647 w 502"/>
              <a:gd name="T49" fmla="*/ 2147483647 h 993"/>
              <a:gd name="T50" fmla="*/ 2147483647 w 502"/>
              <a:gd name="T51" fmla="*/ 2147483647 h 993"/>
              <a:gd name="T52" fmla="*/ 2147483647 w 502"/>
              <a:gd name="T53" fmla="*/ 2147483647 h 993"/>
              <a:gd name="T54" fmla="*/ 2147483647 w 502"/>
              <a:gd name="T55" fmla="*/ 2147483647 h 993"/>
              <a:gd name="T56" fmla="*/ 2147483647 w 502"/>
              <a:gd name="T57" fmla="*/ 2147483647 h 993"/>
              <a:gd name="T58" fmla="*/ 2147483647 w 502"/>
              <a:gd name="T59" fmla="*/ 2147483647 h 993"/>
              <a:gd name="T60" fmla="*/ 2147483647 w 502"/>
              <a:gd name="T61" fmla="*/ 2147483647 h 993"/>
              <a:gd name="T62" fmla="*/ 2147483647 w 502"/>
              <a:gd name="T63" fmla="*/ 2147483647 h 993"/>
              <a:gd name="T64" fmla="*/ 2147483647 w 502"/>
              <a:gd name="T65" fmla="*/ 2147483647 h 993"/>
              <a:gd name="T66" fmla="*/ 2147483647 w 502"/>
              <a:gd name="T67" fmla="*/ 2147483647 h 993"/>
              <a:gd name="T68" fmla="*/ 2147483647 w 502"/>
              <a:gd name="T69" fmla="*/ 2147483647 h 993"/>
              <a:gd name="T70" fmla="*/ 2147483647 w 502"/>
              <a:gd name="T71" fmla="*/ 2147483647 h 993"/>
              <a:gd name="T72" fmla="*/ 2147483647 w 502"/>
              <a:gd name="T73" fmla="*/ 2147483647 h 993"/>
              <a:gd name="T74" fmla="*/ 2147483647 w 502"/>
              <a:gd name="T75" fmla="*/ 2147483647 h 993"/>
              <a:gd name="T76" fmla="*/ 2147483647 w 502"/>
              <a:gd name="T77" fmla="*/ 2147483647 h 993"/>
              <a:gd name="T78" fmla="*/ 2147483647 w 502"/>
              <a:gd name="T79" fmla="*/ 2147483647 h 993"/>
              <a:gd name="T80" fmla="*/ 2147483647 w 502"/>
              <a:gd name="T81" fmla="*/ 2147483647 h 993"/>
              <a:gd name="T82" fmla="*/ 2147483647 w 502"/>
              <a:gd name="T83" fmla="*/ 2147483647 h 993"/>
              <a:gd name="T84" fmla="*/ 2147483647 w 502"/>
              <a:gd name="T85" fmla="*/ 2147483647 h 993"/>
              <a:gd name="T86" fmla="*/ 2147483647 w 502"/>
              <a:gd name="T87" fmla="*/ 2147483647 h 993"/>
              <a:gd name="T88" fmla="*/ 2147483647 w 502"/>
              <a:gd name="T89" fmla="*/ 2147483647 h 993"/>
              <a:gd name="T90" fmla="*/ 2147483647 w 502"/>
              <a:gd name="T91" fmla="*/ 2147483647 h 993"/>
              <a:gd name="T92" fmla="*/ 2147483647 w 502"/>
              <a:gd name="T93" fmla="*/ 2147483647 h 993"/>
              <a:gd name="T94" fmla="*/ 2147483647 w 502"/>
              <a:gd name="T95" fmla="*/ 2147483647 h 993"/>
              <a:gd name="T96" fmla="*/ 2147483647 w 502"/>
              <a:gd name="T97" fmla="*/ 2147483647 h 993"/>
              <a:gd name="T98" fmla="*/ 2147483647 w 502"/>
              <a:gd name="T99" fmla="*/ 2147483647 h 993"/>
              <a:gd name="T100" fmla="*/ 2147483647 w 502"/>
              <a:gd name="T101" fmla="*/ 2147483647 h 993"/>
              <a:gd name="T102" fmla="*/ 2147483647 w 502"/>
              <a:gd name="T103" fmla="*/ 2147483647 h 993"/>
              <a:gd name="T104" fmla="*/ 2147483647 w 502"/>
              <a:gd name="T105" fmla="*/ 2147483647 h 993"/>
              <a:gd name="T106" fmla="*/ 2147483647 w 502"/>
              <a:gd name="T107" fmla="*/ 2147483647 h 993"/>
              <a:gd name="T108" fmla="*/ 2147483647 w 502"/>
              <a:gd name="T109" fmla="*/ 2147483647 h 993"/>
              <a:gd name="T110" fmla="*/ 2147483647 w 502"/>
              <a:gd name="T111" fmla="*/ 2147483647 h 993"/>
              <a:gd name="T112" fmla="*/ 2147483647 w 502"/>
              <a:gd name="T113" fmla="*/ 2147483647 h 993"/>
              <a:gd name="T114" fmla="*/ 2147483647 w 502"/>
              <a:gd name="T115" fmla="*/ 2147483647 h 993"/>
              <a:gd name="T116" fmla="*/ 2147483647 w 502"/>
              <a:gd name="T117" fmla="*/ 0 h 9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2"/>
              <a:gd name="T178" fmla="*/ 0 h 993"/>
              <a:gd name="T179" fmla="*/ 502 w 502"/>
              <a:gd name="T180" fmla="*/ 993 h 9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2" h="993">
                <a:moveTo>
                  <a:pt x="251" y="0"/>
                </a:move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lnTo>
                  <a:pt x="0" y="869"/>
                </a:lnTo>
                <a:lnTo>
                  <a:pt x="1" y="882"/>
                </a:lnTo>
                <a:lnTo>
                  <a:pt x="4" y="894"/>
                </a:lnTo>
                <a:lnTo>
                  <a:pt x="11" y="905"/>
                </a:lnTo>
                <a:lnTo>
                  <a:pt x="19" y="918"/>
                </a:lnTo>
                <a:lnTo>
                  <a:pt x="30" y="928"/>
                </a:lnTo>
                <a:lnTo>
                  <a:pt x="43" y="939"/>
                </a:lnTo>
                <a:lnTo>
                  <a:pt x="57" y="948"/>
                </a:lnTo>
                <a:lnTo>
                  <a:pt x="73" y="958"/>
                </a:lnTo>
                <a:lnTo>
                  <a:pt x="92" y="965"/>
                </a:lnTo>
                <a:lnTo>
                  <a:pt x="110" y="973"/>
                </a:lnTo>
                <a:lnTo>
                  <a:pt x="131" y="978"/>
                </a:lnTo>
                <a:lnTo>
                  <a:pt x="153" y="984"/>
                </a:lnTo>
                <a:lnTo>
                  <a:pt x="201" y="992"/>
                </a:lnTo>
                <a:lnTo>
                  <a:pt x="251" y="993"/>
                </a:lnTo>
                <a:lnTo>
                  <a:pt x="301" y="992"/>
                </a:lnTo>
                <a:lnTo>
                  <a:pt x="349" y="984"/>
                </a:lnTo>
                <a:lnTo>
                  <a:pt x="371" y="978"/>
                </a:lnTo>
                <a:lnTo>
                  <a:pt x="392" y="973"/>
                </a:lnTo>
                <a:lnTo>
                  <a:pt x="410" y="965"/>
                </a:lnTo>
                <a:lnTo>
                  <a:pt x="429" y="958"/>
                </a:lnTo>
                <a:lnTo>
                  <a:pt x="445" y="948"/>
                </a:lnTo>
                <a:lnTo>
                  <a:pt x="459" y="939"/>
                </a:lnTo>
                <a:lnTo>
                  <a:pt x="472" y="928"/>
                </a:lnTo>
                <a:lnTo>
                  <a:pt x="482" y="918"/>
                </a:lnTo>
                <a:lnTo>
                  <a:pt x="490" y="905"/>
                </a:lnTo>
                <a:lnTo>
                  <a:pt x="497" y="894"/>
                </a:lnTo>
                <a:lnTo>
                  <a:pt x="501" y="882"/>
                </a:lnTo>
                <a:lnTo>
                  <a:pt x="502" y="869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3" name="Freeform 30"/>
          <p:cNvSpPr>
            <a:spLocks/>
          </p:cNvSpPr>
          <p:nvPr/>
        </p:nvSpPr>
        <p:spPr bwMode="auto">
          <a:xfrm>
            <a:off x="6084888" y="5370513"/>
            <a:ext cx="735012" cy="196850"/>
          </a:xfrm>
          <a:custGeom>
            <a:avLst/>
            <a:gdLst>
              <a:gd name="T0" fmla="*/ 0 w 502"/>
              <a:gd name="T1" fmla="*/ 2147483647 h 248"/>
              <a:gd name="T2" fmla="*/ 2147483647 w 502"/>
              <a:gd name="T3" fmla="*/ 2147483647 h 248"/>
              <a:gd name="T4" fmla="*/ 2147483647 w 502"/>
              <a:gd name="T5" fmla="*/ 2147483647 h 248"/>
              <a:gd name="T6" fmla="*/ 2147483647 w 502"/>
              <a:gd name="T7" fmla="*/ 2147483647 h 248"/>
              <a:gd name="T8" fmla="*/ 2147483647 w 502"/>
              <a:gd name="T9" fmla="*/ 2147483647 h 248"/>
              <a:gd name="T10" fmla="*/ 2147483647 w 502"/>
              <a:gd name="T11" fmla="*/ 2147483647 h 248"/>
              <a:gd name="T12" fmla="*/ 2147483647 w 502"/>
              <a:gd name="T13" fmla="*/ 2147483647 h 248"/>
              <a:gd name="T14" fmla="*/ 2147483647 w 502"/>
              <a:gd name="T15" fmla="*/ 2147483647 h 248"/>
              <a:gd name="T16" fmla="*/ 2147483647 w 502"/>
              <a:gd name="T17" fmla="*/ 2147483647 h 248"/>
              <a:gd name="T18" fmla="*/ 2147483647 w 502"/>
              <a:gd name="T19" fmla="*/ 2147483647 h 248"/>
              <a:gd name="T20" fmla="*/ 2147483647 w 502"/>
              <a:gd name="T21" fmla="*/ 2147483647 h 248"/>
              <a:gd name="T22" fmla="*/ 2147483647 w 502"/>
              <a:gd name="T23" fmla="*/ 2147483647 h 248"/>
              <a:gd name="T24" fmla="*/ 2147483647 w 502"/>
              <a:gd name="T25" fmla="*/ 2147483647 h 248"/>
              <a:gd name="T26" fmla="*/ 2147483647 w 502"/>
              <a:gd name="T27" fmla="*/ 2147483647 h 248"/>
              <a:gd name="T28" fmla="*/ 2147483647 w 502"/>
              <a:gd name="T29" fmla="*/ 2147483647 h 248"/>
              <a:gd name="T30" fmla="*/ 2147483647 w 502"/>
              <a:gd name="T31" fmla="*/ 2147483647 h 248"/>
              <a:gd name="T32" fmla="*/ 2147483647 w 502"/>
              <a:gd name="T33" fmla="*/ 2147483647 h 248"/>
              <a:gd name="T34" fmla="*/ 2147483647 w 502"/>
              <a:gd name="T35" fmla="*/ 2147483647 h 248"/>
              <a:gd name="T36" fmla="*/ 2147483647 w 502"/>
              <a:gd name="T37" fmla="*/ 2147483647 h 248"/>
              <a:gd name="T38" fmla="*/ 2147483647 w 502"/>
              <a:gd name="T39" fmla="*/ 2147483647 h 248"/>
              <a:gd name="T40" fmla="*/ 2147483647 w 502"/>
              <a:gd name="T41" fmla="*/ 2147483647 h 248"/>
              <a:gd name="T42" fmla="*/ 2147483647 w 502"/>
              <a:gd name="T43" fmla="*/ 2147483647 h 248"/>
              <a:gd name="T44" fmla="*/ 2147483647 w 502"/>
              <a:gd name="T45" fmla="*/ 2147483647 h 248"/>
              <a:gd name="T46" fmla="*/ 2147483647 w 502"/>
              <a:gd name="T47" fmla="*/ 2147483647 h 248"/>
              <a:gd name="T48" fmla="*/ 2147483647 w 502"/>
              <a:gd name="T49" fmla="*/ 2147483647 h 248"/>
              <a:gd name="T50" fmla="*/ 2147483647 w 502"/>
              <a:gd name="T51" fmla="*/ 2147483647 h 248"/>
              <a:gd name="T52" fmla="*/ 2147483647 w 502"/>
              <a:gd name="T53" fmla="*/ 2147483647 h 248"/>
              <a:gd name="T54" fmla="*/ 2147483647 w 502"/>
              <a:gd name="T55" fmla="*/ 2147483647 h 248"/>
              <a:gd name="T56" fmla="*/ 2147483647 w 502"/>
              <a:gd name="T57" fmla="*/ 2147483647 h 248"/>
              <a:gd name="T58" fmla="*/ 2147483647 w 502"/>
              <a:gd name="T59" fmla="*/ 2147483647 h 248"/>
              <a:gd name="T60" fmla="*/ 2147483647 w 502"/>
              <a:gd name="T61" fmla="*/ 2147483647 h 248"/>
              <a:gd name="T62" fmla="*/ 2147483647 w 502"/>
              <a:gd name="T63" fmla="*/ 2147483647 h 248"/>
              <a:gd name="T64" fmla="*/ 2147483647 w 502"/>
              <a:gd name="T65" fmla="*/ 2147483647 h 248"/>
              <a:gd name="T66" fmla="*/ 2147483647 w 502"/>
              <a:gd name="T67" fmla="*/ 2147483647 h 248"/>
              <a:gd name="T68" fmla="*/ 2147483647 w 502"/>
              <a:gd name="T69" fmla="*/ 2147483647 h 248"/>
              <a:gd name="T70" fmla="*/ 2147483647 w 502"/>
              <a:gd name="T71" fmla="*/ 2147483647 h 248"/>
              <a:gd name="T72" fmla="*/ 2147483647 w 502"/>
              <a:gd name="T73" fmla="*/ 2147483647 h 248"/>
              <a:gd name="T74" fmla="*/ 2147483647 w 502"/>
              <a:gd name="T75" fmla="*/ 2147483647 h 248"/>
              <a:gd name="T76" fmla="*/ 2147483647 w 502"/>
              <a:gd name="T77" fmla="*/ 2147483647 h 248"/>
              <a:gd name="T78" fmla="*/ 2147483647 w 502"/>
              <a:gd name="T79" fmla="*/ 2147483647 h 248"/>
              <a:gd name="T80" fmla="*/ 2147483647 w 502"/>
              <a:gd name="T81" fmla="*/ 2147483647 h 248"/>
              <a:gd name="T82" fmla="*/ 2147483647 w 502"/>
              <a:gd name="T83" fmla="*/ 2147483647 h 248"/>
              <a:gd name="T84" fmla="*/ 2147483647 w 502"/>
              <a:gd name="T85" fmla="*/ 0 h 248"/>
              <a:gd name="T86" fmla="*/ 2147483647 w 502"/>
              <a:gd name="T87" fmla="*/ 2147483647 h 248"/>
              <a:gd name="T88" fmla="*/ 2147483647 w 502"/>
              <a:gd name="T89" fmla="*/ 2147483647 h 248"/>
              <a:gd name="T90" fmla="*/ 2147483647 w 502"/>
              <a:gd name="T91" fmla="*/ 2147483647 h 248"/>
              <a:gd name="T92" fmla="*/ 2147483647 w 502"/>
              <a:gd name="T93" fmla="*/ 2147483647 h 248"/>
              <a:gd name="T94" fmla="*/ 2147483647 w 502"/>
              <a:gd name="T95" fmla="*/ 2147483647 h 248"/>
              <a:gd name="T96" fmla="*/ 2147483647 w 502"/>
              <a:gd name="T97" fmla="*/ 2147483647 h 248"/>
              <a:gd name="T98" fmla="*/ 2147483647 w 502"/>
              <a:gd name="T99" fmla="*/ 2147483647 h 248"/>
              <a:gd name="T100" fmla="*/ 2147483647 w 502"/>
              <a:gd name="T101" fmla="*/ 2147483647 h 248"/>
              <a:gd name="T102" fmla="*/ 2147483647 w 502"/>
              <a:gd name="T103" fmla="*/ 2147483647 h 248"/>
              <a:gd name="T104" fmla="*/ 2147483647 w 502"/>
              <a:gd name="T105" fmla="*/ 2147483647 h 248"/>
              <a:gd name="T106" fmla="*/ 2147483647 w 502"/>
              <a:gd name="T107" fmla="*/ 2147483647 h 248"/>
              <a:gd name="T108" fmla="*/ 2147483647 w 502"/>
              <a:gd name="T109" fmla="*/ 2147483647 h 248"/>
              <a:gd name="T110" fmla="*/ 2147483647 w 502"/>
              <a:gd name="T111" fmla="*/ 2147483647 h 248"/>
              <a:gd name="T112" fmla="*/ 0 w 502"/>
              <a:gd name="T113" fmla="*/ 2147483647 h 24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02"/>
              <a:gd name="T172" fmla="*/ 0 h 248"/>
              <a:gd name="T173" fmla="*/ 502 w 502"/>
              <a:gd name="T174" fmla="*/ 248 h 24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02" h="248">
                <a:moveTo>
                  <a:pt x="0" y="124"/>
                </a:moveTo>
                <a:lnTo>
                  <a:pt x="1" y="137"/>
                </a:lnTo>
                <a:lnTo>
                  <a:pt x="4" y="148"/>
                </a:lnTo>
                <a:lnTo>
                  <a:pt x="11" y="160"/>
                </a:lnTo>
                <a:lnTo>
                  <a:pt x="19" y="173"/>
                </a:lnTo>
                <a:lnTo>
                  <a:pt x="30" y="182"/>
                </a:lnTo>
                <a:lnTo>
                  <a:pt x="43" y="193"/>
                </a:lnTo>
                <a:lnTo>
                  <a:pt x="57" y="203"/>
                </a:lnTo>
                <a:lnTo>
                  <a:pt x="73" y="212"/>
                </a:lnTo>
                <a:lnTo>
                  <a:pt x="92" y="220"/>
                </a:lnTo>
                <a:lnTo>
                  <a:pt x="110" y="227"/>
                </a:lnTo>
                <a:lnTo>
                  <a:pt x="131" y="233"/>
                </a:lnTo>
                <a:lnTo>
                  <a:pt x="153" y="239"/>
                </a:lnTo>
                <a:lnTo>
                  <a:pt x="201" y="246"/>
                </a:lnTo>
                <a:lnTo>
                  <a:pt x="251" y="248"/>
                </a:lnTo>
                <a:lnTo>
                  <a:pt x="301" y="246"/>
                </a:lnTo>
                <a:lnTo>
                  <a:pt x="349" y="239"/>
                </a:lnTo>
                <a:lnTo>
                  <a:pt x="371" y="233"/>
                </a:lnTo>
                <a:lnTo>
                  <a:pt x="392" y="227"/>
                </a:lnTo>
                <a:lnTo>
                  <a:pt x="410" y="220"/>
                </a:lnTo>
                <a:lnTo>
                  <a:pt x="429" y="212"/>
                </a:lnTo>
                <a:lnTo>
                  <a:pt x="445" y="203"/>
                </a:lnTo>
                <a:lnTo>
                  <a:pt x="459" y="193"/>
                </a:lnTo>
                <a:lnTo>
                  <a:pt x="472" y="182"/>
                </a:lnTo>
                <a:lnTo>
                  <a:pt x="482" y="173"/>
                </a:lnTo>
                <a:lnTo>
                  <a:pt x="490" y="160"/>
                </a:lnTo>
                <a:lnTo>
                  <a:pt x="497" y="148"/>
                </a:lnTo>
                <a:lnTo>
                  <a:pt x="501" y="137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close/>
              </a:path>
            </a:pathLst>
          </a:custGeom>
          <a:solidFill>
            <a:srgbClr val="00990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4" name="Freeform 31"/>
          <p:cNvSpPr>
            <a:spLocks/>
          </p:cNvSpPr>
          <p:nvPr/>
        </p:nvSpPr>
        <p:spPr bwMode="auto">
          <a:xfrm>
            <a:off x="6084888" y="5300663"/>
            <a:ext cx="735012" cy="788987"/>
          </a:xfrm>
          <a:custGeom>
            <a:avLst/>
            <a:gdLst>
              <a:gd name="T0" fmla="*/ 2147483647 w 502"/>
              <a:gd name="T1" fmla="*/ 0 h 993"/>
              <a:gd name="T2" fmla="*/ 2147483647 w 502"/>
              <a:gd name="T3" fmla="*/ 2147483647 h 993"/>
              <a:gd name="T4" fmla="*/ 2147483647 w 502"/>
              <a:gd name="T5" fmla="*/ 2147483647 h 993"/>
              <a:gd name="T6" fmla="*/ 2147483647 w 502"/>
              <a:gd name="T7" fmla="*/ 2147483647 h 993"/>
              <a:gd name="T8" fmla="*/ 2147483647 w 502"/>
              <a:gd name="T9" fmla="*/ 2147483647 h 993"/>
              <a:gd name="T10" fmla="*/ 2147483647 w 502"/>
              <a:gd name="T11" fmla="*/ 2147483647 h 993"/>
              <a:gd name="T12" fmla="*/ 2147483647 w 502"/>
              <a:gd name="T13" fmla="*/ 2147483647 h 993"/>
              <a:gd name="T14" fmla="*/ 2147483647 w 502"/>
              <a:gd name="T15" fmla="*/ 2147483647 h 993"/>
              <a:gd name="T16" fmla="*/ 2147483647 w 502"/>
              <a:gd name="T17" fmla="*/ 2147483647 h 993"/>
              <a:gd name="T18" fmla="*/ 2147483647 w 502"/>
              <a:gd name="T19" fmla="*/ 2147483647 h 993"/>
              <a:gd name="T20" fmla="*/ 2147483647 w 502"/>
              <a:gd name="T21" fmla="*/ 2147483647 h 993"/>
              <a:gd name="T22" fmla="*/ 2147483647 w 502"/>
              <a:gd name="T23" fmla="*/ 2147483647 h 993"/>
              <a:gd name="T24" fmla="*/ 2147483647 w 502"/>
              <a:gd name="T25" fmla="*/ 2147483647 h 993"/>
              <a:gd name="T26" fmla="*/ 2147483647 w 502"/>
              <a:gd name="T27" fmla="*/ 2147483647 h 993"/>
              <a:gd name="T28" fmla="*/ 0 w 502"/>
              <a:gd name="T29" fmla="*/ 2147483647 h 993"/>
              <a:gd name="T30" fmla="*/ 0 w 502"/>
              <a:gd name="T31" fmla="*/ 2147483647 h 993"/>
              <a:gd name="T32" fmla="*/ 2147483647 w 502"/>
              <a:gd name="T33" fmla="*/ 2147483647 h 993"/>
              <a:gd name="T34" fmla="*/ 2147483647 w 502"/>
              <a:gd name="T35" fmla="*/ 2147483647 h 993"/>
              <a:gd name="T36" fmla="*/ 2147483647 w 502"/>
              <a:gd name="T37" fmla="*/ 2147483647 h 993"/>
              <a:gd name="T38" fmla="*/ 2147483647 w 502"/>
              <a:gd name="T39" fmla="*/ 2147483647 h 993"/>
              <a:gd name="T40" fmla="*/ 2147483647 w 502"/>
              <a:gd name="T41" fmla="*/ 2147483647 h 993"/>
              <a:gd name="T42" fmla="*/ 2147483647 w 502"/>
              <a:gd name="T43" fmla="*/ 2147483647 h 993"/>
              <a:gd name="T44" fmla="*/ 2147483647 w 502"/>
              <a:gd name="T45" fmla="*/ 2147483647 h 993"/>
              <a:gd name="T46" fmla="*/ 2147483647 w 502"/>
              <a:gd name="T47" fmla="*/ 2147483647 h 993"/>
              <a:gd name="T48" fmla="*/ 2147483647 w 502"/>
              <a:gd name="T49" fmla="*/ 2147483647 h 993"/>
              <a:gd name="T50" fmla="*/ 2147483647 w 502"/>
              <a:gd name="T51" fmla="*/ 2147483647 h 993"/>
              <a:gd name="T52" fmla="*/ 2147483647 w 502"/>
              <a:gd name="T53" fmla="*/ 2147483647 h 993"/>
              <a:gd name="T54" fmla="*/ 2147483647 w 502"/>
              <a:gd name="T55" fmla="*/ 2147483647 h 993"/>
              <a:gd name="T56" fmla="*/ 2147483647 w 502"/>
              <a:gd name="T57" fmla="*/ 2147483647 h 993"/>
              <a:gd name="T58" fmla="*/ 2147483647 w 502"/>
              <a:gd name="T59" fmla="*/ 2147483647 h 993"/>
              <a:gd name="T60" fmla="*/ 2147483647 w 502"/>
              <a:gd name="T61" fmla="*/ 2147483647 h 993"/>
              <a:gd name="T62" fmla="*/ 2147483647 w 502"/>
              <a:gd name="T63" fmla="*/ 2147483647 h 993"/>
              <a:gd name="T64" fmla="*/ 2147483647 w 502"/>
              <a:gd name="T65" fmla="*/ 2147483647 h 993"/>
              <a:gd name="T66" fmla="*/ 2147483647 w 502"/>
              <a:gd name="T67" fmla="*/ 2147483647 h 993"/>
              <a:gd name="T68" fmla="*/ 2147483647 w 502"/>
              <a:gd name="T69" fmla="*/ 2147483647 h 993"/>
              <a:gd name="T70" fmla="*/ 2147483647 w 502"/>
              <a:gd name="T71" fmla="*/ 2147483647 h 993"/>
              <a:gd name="T72" fmla="*/ 2147483647 w 502"/>
              <a:gd name="T73" fmla="*/ 2147483647 h 993"/>
              <a:gd name="T74" fmla="*/ 2147483647 w 502"/>
              <a:gd name="T75" fmla="*/ 2147483647 h 993"/>
              <a:gd name="T76" fmla="*/ 2147483647 w 502"/>
              <a:gd name="T77" fmla="*/ 2147483647 h 993"/>
              <a:gd name="T78" fmla="*/ 2147483647 w 502"/>
              <a:gd name="T79" fmla="*/ 2147483647 h 993"/>
              <a:gd name="T80" fmla="*/ 2147483647 w 502"/>
              <a:gd name="T81" fmla="*/ 2147483647 h 993"/>
              <a:gd name="T82" fmla="*/ 2147483647 w 502"/>
              <a:gd name="T83" fmla="*/ 2147483647 h 993"/>
              <a:gd name="T84" fmla="*/ 2147483647 w 502"/>
              <a:gd name="T85" fmla="*/ 2147483647 h 993"/>
              <a:gd name="T86" fmla="*/ 2147483647 w 502"/>
              <a:gd name="T87" fmla="*/ 2147483647 h 993"/>
              <a:gd name="T88" fmla="*/ 2147483647 w 502"/>
              <a:gd name="T89" fmla="*/ 2147483647 h 993"/>
              <a:gd name="T90" fmla="*/ 2147483647 w 502"/>
              <a:gd name="T91" fmla="*/ 2147483647 h 993"/>
              <a:gd name="T92" fmla="*/ 2147483647 w 502"/>
              <a:gd name="T93" fmla="*/ 2147483647 h 993"/>
              <a:gd name="T94" fmla="*/ 2147483647 w 502"/>
              <a:gd name="T95" fmla="*/ 2147483647 h 993"/>
              <a:gd name="T96" fmla="*/ 2147483647 w 502"/>
              <a:gd name="T97" fmla="*/ 2147483647 h 993"/>
              <a:gd name="T98" fmla="*/ 2147483647 w 502"/>
              <a:gd name="T99" fmla="*/ 2147483647 h 993"/>
              <a:gd name="T100" fmla="*/ 2147483647 w 502"/>
              <a:gd name="T101" fmla="*/ 2147483647 h 993"/>
              <a:gd name="T102" fmla="*/ 2147483647 w 502"/>
              <a:gd name="T103" fmla="*/ 2147483647 h 993"/>
              <a:gd name="T104" fmla="*/ 2147483647 w 502"/>
              <a:gd name="T105" fmla="*/ 2147483647 h 993"/>
              <a:gd name="T106" fmla="*/ 2147483647 w 502"/>
              <a:gd name="T107" fmla="*/ 2147483647 h 993"/>
              <a:gd name="T108" fmla="*/ 2147483647 w 502"/>
              <a:gd name="T109" fmla="*/ 2147483647 h 993"/>
              <a:gd name="T110" fmla="*/ 2147483647 w 502"/>
              <a:gd name="T111" fmla="*/ 2147483647 h 993"/>
              <a:gd name="T112" fmla="*/ 2147483647 w 502"/>
              <a:gd name="T113" fmla="*/ 2147483647 h 993"/>
              <a:gd name="T114" fmla="*/ 2147483647 w 502"/>
              <a:gd name="T115" fmla="*/ 2147483647 h 993"/>
              <a:gd name="T116" fmla="*/ 2147483647 w 502"/>
              <a:gd name="T117" fmla="*/ 0 h 9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2"/>
              <a:gd name="T178" fmla="*/ 0 h 993"/>
              <a:gd name="T179" fmla="*/ 502 w 502"/>
              <a:gd name="T180" fmla="*/ 993 h 9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2" h="993">
                <a:moveTo>
                  <a:pt x="251" y="0"/>
                </a:moveTo>
                <a:lnTo>
                  <a:pt x="201" y="1"/>
                </a:lnTo>
                <a:lnTo>
                  <a:pt x="153" y="9"/>
                </a:lnTo>
                <a:lnTo>
                  <a:pt x="131" y="15"/>
                </a:lnTo>
                <a:lnTo>
                  <a:pt x="110" y="20"/>
                </a:lnTo>
                <a:lnTo>
                  <a:pt x="92" y="28"/>
                </a:lnTo>
                <a:lnTo>
                  <a:pt x="73" y="37"/>
                </a:lnTo>
                <a:lnTo>
                  <a:pt x="57" y="45"/>
                </a:lnTo>
                <a:lnTo>
                  <a:pt x="43" y="54"/>
                </a:lnTo>
                <a:lnTo>
                  <a:pt x="30" y="65"/>
                </a:lnTo>
                <a:lnTo>
                  <a:pt x="19" y="77"/>
                </a:lnTo>
                <a:lnTo>
                  <a:pt x="11" y="88"/>
                </a:lnTo>
                <a:lnTo>
                  <a:pt x="4" y="99"/>
                </a:lnTo>
                <a:lnTo>
                  <a:pt x="1" y="111"/>
                </a:lnTo>
                <a:lnTo>
                  <a:pt x="0" y="124"/>
                </a:lnTo>
                <a:lnTo>
                  <a:pt x="0" y="869"/>
                </a:lnTo>
                <a:lnTo>
                  <a:pt x="1" y="882"/>
                </a:lnTo>
                <a:lnTo>
                  <a:pt x="4" y="894"/>
                </a:lnTo>
                <a:lnTo>
                  <a:pt x="11" y="905"/>
                </a:lnTo>
                <a:lnTo>
                  <a:pt x="19" y="918"/>
                </a:lnTo>
                <a:lnTo>
                  <a:pt x="30" y="928"/>
                </a:lnTo>
                <a:lnTo>
                  <a:pt x="43" y="939"/>
                </a:lnTo>
                <a:lnTo>
                  <a:pt x="57" y="948"/>
                </a:lnTo>
                <a:lnTo>
                  <a:pt x="73" y="958"/>
                </a:lnTo>
                <a:lnTo>
                  <a:pt x="92" y="965"/>
                </a:lnTo>
                <a:lnTo>
                  <a:pt x="110" y="973"/>
                </a:lnTo>
                <a:lnTo>
                  <a:pt x="131" y="978"/>
                </a:lnTo>
                <a:lnTo>
                  <a:pt x="153" y="984"/>
                </a:lnTo>
                <a:lnTo>
                  <a:pt x="201" y="992"/>
                </a:lnTo>
                <a:lnTo>
                  <a:pt x="251" y="993"/>
                </a:lnTo>
                <a:lnTo>
                  <a:pt x="301" y="992"/>
                </a:lnTo>
                <a:lnTo>
                  <a:pt x="349" y="984"/>
                </a:lnTo>
                <a:lnTo>
                  <a:pt x="371" y="978"/>
                </a:lnTo>
                <a:lnTo>
                  <a:pt x="392" y="973"/>
                </a:lnTo>
                <a:lnTo>
                  <a:pt x="410" y="965"/>
                </a:lnTo>
                <a:lnTo>
                  <a:pt x="429" y="958"/>
                </a:lnTo>
                <a:lnTo>
                  <a:pt x="445" y="948"/>
                </a:lnTo>
                <a:lnTo>
                  <a:pt x="459" y="939"/>
                </a:lnTo>
                <a:lnTo>
                  <a:pt x="472" y="928"/>
                </a:lnTo>
                <a:lnTo>
                  <a:pt x="482" y="918"/>
                </a:lnTo>
                <a:lnTo>
                  <a:pt x="490" y="905"/>
                </a:lnTo>
                <a:lnTo>
                  <a:pt x="497" y="894"/>
                </a:lnTo>
                <a:lnTo>
                  <a:pt x="501" y="882"/>
                </a:lnTo>
                <a:lnTo>
                  <a:pt x="502" y="869"/>
                </a:lnTo>
                <a:lnTo>
                  <a:pt x="502" y="124"/>
                </a:lnTo>
                <a:lnTo>
                  <a:pt x="501" y="111"/>
                </a:lnTo>
                <a:lnTo>
                  <a:pt x="497" y="99"/>
                </a:lnTo>
                <a:lnTo>
                  <a:pt x="490" y="88"/>
                </a:lnTo>
                <a:lnTo>
                  <a:pt x="482" y="77"/>
                </a:lnTo>
                <a:lnTo>
                  <a:pt x="472" y="65"/>
                </a:lnTo>
                <a:lnTo>
                  <a:pt x="459" y="54"/>
                </a:lnTo>
                <a:lnTo>
                  <a:pt x="445" y="45"/>
                </a:lnTo>
                <a:lnTo>
                  <a:pt x="429" y="37"/>
                </a:lnTo>
                <a:lnTo>
                  <a:pt x="410" y="28"/>
                </a:lnTo>
                <a:lnTo>
                  <a:pt x="392" y="20"/>
                </a:lnTo>
                <a:lnTo>
                  <a:pt x="371" y="15"/>
                </a:lnTo>
                <a:lnTo>
                  <a:pt x="349" y="9"/>
                </a:lnTo>
                <a:lnTo>
                  <a:pt x="301" y="1"/>
                </a:lnTo>
                <a:lnTo>
                  <a:pt x="251" y="0"/>
                </a:lnTo>
                <a:close/>
              </a:path>
            </a:pathLst>
          </a:custGeom>
          <a:solidFill>
            <a:srgbClr val="990099"/>
          </a:solidFill>
          <a:ln w="14351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5" name="Freeform 32"/>
          <p:cNvSpPr>
            <a:spLocks/>
          </p:cNvSpPr>
          <p:nvPr/>
        </p:nvSpPr>
        <p:spPr bwMode="auto">
          <a:xfrm>
            <a:off x="6084888" y="5468938"/>
            <a:ext cx="735012" cy="98425"/>
          </a:xfrm>
          <a:custGeom>
            <a:avLst/>
            <a:gdLst>
              <a:gd name="T0" fmla="*/ 0 w 502"/>
              <a:gd name="T1" fmla="*/ 0 h 124"/>
              <a:gd name="T2" fmla="*/ 2147483647 w 502"/>
              <a:gd name="T3" fmla="*/ 2147483647 h 124"/>
              <a:gd name="T4" fmla="*/ 2147483647 w 502"/>
              <a:gd name="T5" fmla="*/ 2147483647 h 124"/>
              <a:gd name="T6" fmla="*/ 2147483647 w 502"/>
              <a:gd name="T7" fmla="*/ 2147483647 h 124"/>
              <a:gd name="T8" fmla="*/ 2147483647 w 502"/>
              <a:gd name="T9" fmla="*/ 2147483647 h 124"/>
              <a:gd name="T10" fmla="*/ 2147483647 w 502"/>
              <a:gd name="T11" fmla="*/ 2147483647 h 124"/>
              <a:gd name="T12" fmla="*/ 2147483647 w 502"/>
              <a:gd name="T13" fmla="*/ 2147483647 h 124"/>
              <a:gd name="T14" fmla="*/ 2147483647 w 502"/>
              <a:gd name="T15" fmla="*/ 2147483647 h 124"/>
              <a:gd name="T16" fmla="*/ 2147483647 w 502"/>
              <a:gd name="T17" fmla="*/ 2147483647 h 124"/>
              <a:gd name="T18" fmla="*/ 2147483647 w 502"/>
              <a:gd name="T19" fmla="*/ 2147483647 h 124"/>
              <a:gd name="T20" fmla="*/ 2147483647 w 502"/>
              <a:gd name="T21" fmla="*/ 2147483647 h 124"/>
              <a:gd name="T22" fmla="*/ 2147483647 w 502"/>
              <a:gd name="T23" fmla="*/ 2147483647 h 124"/>
              <a:gd name="T24" fmla="*/ 2147483647 w 502"/>
              <a:gd name="T25" fmla="*/ 2147483647 h 124"/>
              <a:gd name="T26" fmla="*/ 2147483647 w 502"/>
              <a:gd name="T27" fmla="*/ 2147483647 h 124"/>
              <a:gd name="T28" fmla="*/ 2147483647 w 502"/>
              <a:gd name="T29" fmla="*/ 2147483647 h 124"/>
              <a:gd name="T30" fmla="*/ 2147483647 w 502"/>
              <a:gd name="T31" fmla="*/ 2147483647 h 124"/>
              <a:gd name="T32" fmla="*/ 2147483647 w 502"/>
              <a:gd name="T33" fmla="*/ 2147483647 h 124"/>
              <a:gd name="T34" fmla="*/ 2147483647 w 502"/>
              <a:gd name="T35" fmla="*/ 2147483647 h 124"/>
              <a:gd name="T36" fmla="*/ 2147483647 w 502"/>
              <a:gd name="T37" fmla="*/ 2147483647 h 124"/>
              <a:gd name="T38" fmla="*/ 2147483647 w 502"/>
              <a:gd name="T39" fmla="*/ 2147483647 h 124"/>
              <a:gd name="T40" fmla="*/ 2147483647 w 502"/>
              <a:gd name="T41" fmla="*/ 2147483647 h 124"/>
              <a:gd name="T42" fmla="*/ 2147483647 w 502"/>
              <a:gd name="T43" fmla="*/ 2147483647 h 124"/>
              <a:gd name="T44" fmla="*/ 2147483647 w 502"/>
              <a:gd name="T45" fmla="*/ 2147483647 h 124"/>
              <a:gd name="T46" fmla="*/ 2147483647 w 502"/>
              <a:gd name="T47" fmla="*/ 2147483647 h 124"/>
              <a:gd name="T48" fmla="*/ 2147483647 w 502"/>
              <a:gd name="T49" fmla="*/ 2147483647 h 124"/>
              <a:gd name="T50" fmla="*/ 2147483647 w 502"/>
              <a:gd name="T51" fmla="*/ 2147483647 h 124"/>
              <a:gd name="T52" fmla="*/ 2147483647 w 502"/>
              <a:gd name="T53" fmla="*/ 2147483647 h 124"/>
              <a:gd name="T54" fmla="*/ 2147483647 w 502"/>
              <a:gd name="T55" fmla="*/ 2147483647 h 124"/>
              <a:gd name="T56" fmla="*/ 2147483647 w 502"/>
              <a:gd name="T57" fmla="*/ 0 h 12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02"/>
              <a:gd name="T88" fmla="*/ 0 h 124"/>
              <a:gd name="T89" fmla="*/ 502 w 502"/>
              <a:gd name="T90" fmla="*/ 124 h 12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02" h="124">
                <a:moveTo>
                  <a:pt x="0" y="0"/>
                </a:moveTo>
                <a:lnTo>
                  <a:pt x="1" y="13"/>
                </a:lnTo>
                <a:lnTo>
                  <a:pt x="4" y="24"/>
                </a:lnTo>
                <a:lnTo>
                  <a:pt x="11" y="36"/>
                </a:lnTo>
                <a:lnTo>
                  <a:pt x="19" y="49"/>
                </a:lnTo>
                <a:lnTo>
                  <a:pt x="30" y="58"/>
                </a:lnTo>
                <a:lnTo>
                  <a:pt x="43" y="69"/>
                </a:lnTo>
                <a:lnTo>
                  <a:pt x="57" y="79"/>
                </a:lnTo>
                <a:lnTo>
                  <a:pt x="73" y="88"/>
                </a:lnTo>
                <a:lnTo>
                  <a:pt x="92" y="96"/>
                </a:lnTo>
                <a:lnTo>
                  <a:pt x="110" y="103"/>
                </a:lnTo>
                <a:lnTo>
                  <a:pt x="131" y="109"/>
                </a:lnTo>
                <a:lnTo>
                  <a:pt x="153" y="115"/>
                </a:lnTo>
                <a:lnTo>
                  <a:pt x="201" y="122"/>
                </a:lnTo>
                <a:lnTo>
                  <a:pt x="251" y="124"/>
                </a:lnTo>
                <a:lnTo>
                  <a:pt x="301" y="122"/>
                </a:lnTo>
                <a:lnTo>
                  <a:pt x="349" y="115"/>
                </a:lnTo>
                <a:lnTo>
                  <a:pt x="371" y="109"/>
                </a:lnTo>
                <a:lnTo>
                  <a:pt x="392" y="103"/>
                </a:lnTo>
                <a:lnTo>
                  <a:pt x="410" y="96"/>
                </a:lnTo>
                <a:lnTo>
                  <a:pt x="429" y="88"/>
                </a:lnTo>
                <a:lnTo>
                  <a:pt x="445" y="79"/>
                </a:lnTo>
                <a:lnTo>
                  <a:pt x="459" y="69"/>
                </a:lnTo>
                <a:lnTo>
                  <a:pt x="472" y="58"/>
                </a:lnTo>
                <a:lnTo>
                  <a:pt x="482" y="49"/>
                </a:lnTo>
                <a:lnTo>
                  <a:pt x="490" y="36"/>
                </a:lnTo>
                <a:lnTo>
                  <a:pt x="497" y="24"/>
                </a:lnTo>
                <a:lnTo>
                  <a:pt x="501" y="13"/>
                </a:lnTo>
                <a:lnTo>
                  <a:pt x="502" y="0"/>
                </a:lnTo>
              </a:path>
            </a:pathLst>
          </a:custGeom>
          <a:noFill/>
          <a:ln w="14288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6189663" y="5592763"/>
            <a:ext cx="523875" cy="431800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altLang="pt-BR" sz="2000" b="1">
                <a:solidFill>
                  <a:schemeClr val="bg1"/>
                </a:solidFill>
              </a:rPr>
              <a:t>BC</a:t>
            </a:r>
            <a:endParaRPr lang="pt-BR" altLang="pt-BR" sz="2000" b="1">
              <a:solidFill>
                <a:srgbClr val="000000"/>
              </a:solidFill>
            </a:endParaRPr>
          </a:p>
        </p:txBody>
      </p:sp>
      <p:sp>
        <p:nvSpPr>
          <p:cNvPr id="18447" name="Freeform 16"/>
          <p:cNvSpPr>
            <a:spLocks/>
          </p:cNvSpPr>
          <p:nvPr/>
        </p:nvSpPr>
        <p:spPr bwMode="auto">
          <a:xfrm>
            <a:off x="5867400" y="4941888"/>
            <a:ext cx="476250" cy="379412"/>
          </a:xfrm>
          <a:custGeom>
            <a:avLst/>
            <a:gdLst>
              <a:gd name="T0" fmla="*/ 2147483647 w 325"/>
              <a:gd name="T1" fmla="*/ 2147483647 h 239"/>
              <a:gd name="T2" fmla="*/ 2147483647 w 325"/>
              <a:gd name="T3" fmla="*/ 2147483647 h 239"/>
              <a:gd name="T4" fmla="*/ 2147483647 w 325"/>
              <a:gd name="T5" fmla="*/ 2147483647 h 239"/>
              <a:gd name="T6" fmla="*/ 2147483647 w 325"/>
              <a:gd name="T7" fmla="*/ 2147483647 h 239"/>
              <a:gd name="T8" fmla="*/ 2147483647 w 325"/>
              <a:gd name="T9" fmla="*/ 2147483647 h 239"/>
              <a:gd name="T10" fmla="*/ 2147483647 w 325"/>
              <a:gd name="T11" fmla="*/ 2147483647 h 239"/>
              <a:gd name="T12" fmla="*/ 2147483647 w 325"/>
              <a:gd name="T13" fmla="*/ 2147483647 h 239"/>
              <a:gd name="T14" fmla="*/ 2147483647 w 325"/>
              <a:gd name="T15" fmla="*/ 2147483647 h 239"/>
              <a:gd name="T16" fmla="*/ 2147483647 w 325"/>
              <a:gd name="T17" fmla="*/ 2147483647 h 239"/>
              <a:gd name="T18" fmla="*/ 2147483647 w 325"/>
              <a:gd name="T19" fmla="*/ 2147483647 h 239"/>
              <a:gd name="T20" fmla="*/ 2147483647 w 325"/>
              <a:gd name="T21" fmla="*/ 2147483647 h 239"/>
              <a:gd name="T22" fmla="*/ 2147483647 w 325"/>
              <a:gd name="T23" fmla="*/ 0 h 239"/>
              <a:gd name="T24" fmla="*/ 0 w 325"/>
              <a:gd name="T25" fmla="*/ 2147483647 h 239"/>
              <a:gd name="T26" fmla="*/ 2147483647 w 325"/>
              <a:gd name="T27" fmla="*/ 2147483647 h 239"/>
              <a:gd name="T28" fmla="*/ 2147483647 w 325"/>
              <a:gd name="T29" fmla="*/ 2147483647 h 239"/>
              <a:gd name="T30" fmla="*/ 2147483647 w 325"/>
              <a:gd name="T31" fmla="*/ 2147483647 h 239"/>
              <a:gd name="T32" fmla="*/ 2147483647 w 325"/>
              <a:gd name="T33" fmla="*/ 2147483647 h 239"/>
              <a:gd name="T34" fmla="*/ 2147483647 w 325"/>
              <a:gd name="T35" fmla="*/ 2147483647 h 239"/>
              <a:gd name="T36" fmla="*/ 2147483647 w 325"/>
              <a:gd name="T37" fmla="*/ 2147483647 h 239"/>
              <a:gd name="T38" fmla="*/ 2147483647 w 325"/>
              <a:gd name="T39" fmla="*/ 2147483647 h 239"/>
              <a:gd name="T40" fmla="*/ 2147483647 w 325"/>
              <a:gd name="T41" fmla="*/ 2147483647 h 23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5"/>
              <a:gd name="T64" fmla="*/ 0 h 239"/>
              <a:gd name="T65" fmla="*/ 325 w 325"/>
              <a:gd name="T66" fmla="*/ 239 h 23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5" h="239">
                <a:moveTo>
                  <a:pt x="233" y="238"/>
                </a:moveTo>
                <a:lnTo>
                  <a:pt x="324" y="168"/>
                </a:lnTo>
                <a:lnTo>
                  <a:pt x="283" y="168"/>
                </a:lnTo>
                <a:lnTo>
                  <a:pt x="283" y="139"/>
                </a:lnTo>
                <a:lnTo>
                  <a:pt x="274" y="87"/>
                </a:lnTo>
                <a:lnTo>
                  <a:pt x="258" y="64"/>
                </a:lnTo>
                <a:lnTo>
                  <a:pt x="241" y="43"/>
                </a:lnTo>
                <a:lnTo>
                  <a:pt x="225" y="26"/>
                </a:lnTo>
                <a:lnTo>
                  <a:pt x="200" y="15"/>
                </a:lnTo>
                <a:lnTo>
                  <a:pt x="175" y="6"/>
                </a:lnTo>
                <a:lnTo>
                  <a:pt x="150" y="3"/>
                </a:lnTo>
                <a:lnTo>
                  <a:pt x="9" y="0"/>
                </a:lnTo>
                <a:lnTo>
                  <a:pt x="0" y="69"/>
                </a:lnTo>
                <a:lnTo>
                  <a:pt x="141" y="73"/>
                </a:lnTo>
                <a:lnTo>
                  <a:pt x="158" y="78"/>
                </a:lnTo>
                <a:lnTo>
                  <a:pt x="175" y="93"/>
                </a:lnTo>
                <a:lnTo>
                  <a:pt x="183" y="114"/>
                </a:lnTo>
                <a:lnTo>
                  <a:pt x="183" y="137"/>
                </a:lnTo>
                <a:lnTo>
                  <a:pt x="183" y="165"/>
                </a:lnTo>
                <a:lnTo>
                  <a:pt x="141" y="165"/>
                </a:lnTo>
                <a:lnTo>
                  <a:pt x="233" y="238"/>
                </a:lnTo>
              </a:path>
            </a:pathLst>
          </a:custGeom>
          <a:solidFill>
            <a:schemeClr val="accent1"/>
          </a:solidFill>
          <a:ln w="12700" cap="rnd">
            <a:solidFill>
              <a:srgbClr val="99009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18448" name="Group 33"/>
          <p:cNvGrpSpPr>
            <a:grpSpLocks/>
          </p:cNvGrpSpPr>
          <p:nvPr/>
        </p:nvGrpSpPr>
        <p:grpSpPr bwMode="auto">
          <a:xfrm>
            <a:off x="2771775" y="2055813"/>
            <a:ext cx="334963" cy="3811587"/>
            <a:chOff x="2075" y="1103"/>
            <a:chExt cx="229" cy="2401"/>
          </a:xfrm>
        </p:grpSpPr>
        <p:sp>
          <p:nvSpPr>
            <p:cNvPr id="18459" name="Line 11"/>
            <p:cNvSpPr>
              <a:spLocks noChangeShapeType="1"/>
            </p:cNvSpPr>
            <p:nvPr/>
          </p:nvSpPr>
          <p:spPr bwMode="auto">
            <a:xfrm>
              <a:off x="2076" y="3503"/>
              <a:ext cx="225" cy="1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60" name="Line 12"/>
            <p:cNvSpPr>
              <a:spLocks noChangeShapeType="1"/>
            </p:cNvSpPr>
            <p:nvPr/>
          </p:nvSpPr>
          <p:spPr bwMode="auto">
            <a:xfrm>
              <a:off x="2079" y="1103"/>
              <a:ext cx="225" cy="1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61" name="Line 17"/>
            <p:cNvSpPr>
              <a:spLocks noChangeShapeType="1"/>
            </p:cNvSpPr>
            <p:nvPr/>
          </p:nvSpPr>
          <p:spPr bwMode="auto">
            <a:xfrm>
              <a:off x="2075" y="1104"/>
              <a:ext cx="0" cy="2399"/>
            </a:xfrm>
            <a:prstGeom prst="line">
              <a:avLst/>
            </a:prstGeom>
            <a:noFill/>
            <a:ln w="50800">
              <a:solidFill>
                <a:srgbClr val="990099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8449" name="Rectangle 18"/>
          <p:cNvSpPr>
            <a:spLocks noChangeArrowheads="1"/>
          </p:cNvSpPr>
          <p:nvPr/>
        </p:nvSpPr>
        <p:spPr bwMode="auto">
          <a:xfrm>
            <a:off x="3635375" y="1905000"/>
            <a:ext cx="176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AQUISIÇÃO</a:t>
            </a:r>
          </a:p>
        </p:txBody>
      </p:sp>
      <p:sp>
        <p:nvSpPr>
          <p:cNvPr id="18450" name="Rectangle 19"/>
          <p:cNvSpPr>
            <a:spLocks noChangeArrowheads="1"/>
          </p:cNvSpPr>
          <p:nvPr/>
        </p:nvSpPr>
        <p:spPr bwMode="auto">
          <a:xfrm>
            <a:off x="3276600" y="3213100"/>
            <a:ext cx="236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FORMALIZAÇÃO</a:t>
            </a:r>
          </a:p>
        </p:txBody>
      </p:sp>
      <p:sp>
        <p:nvSpPr>
          <p:cNvPr id="18451" name="Rectangle 20"/>
          <p:cNvSpPr>
            <a:spLocks noChangeArrowheads="1"/>
          </p:cNvSpPr>
          <p:nvPr/>
        </p:nvSpPr>
        <p:spPr bwMode="auto">
          <a:xfrm>
            <a:off x="3203575" y="4419600"/>
            <a:ext cx="2576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IMPLEMENTAÇÃO</a:t>
            </a:r>
          </a:p>
        </p:txBody>
      </p:sp>
      <p:sp>
        <p:nvSpPr>
          <p:cNvPr id="18452" name="Rectangle 21"/>
          <p:cNvSpPr>
            <a:spLocks noChangeArrowheads="1"/>
          </p:cNvSpPr>
          <p:nvPr/>
        </p:nvSpPr>
        <p:spPr bwMode="auto">
          <a:xfrm>
            <a:off x="3419475" y="5715000"/>
            <a:ext cx="220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i="1"/>
              <a:t>REFINAMENTO</a:t>
            </a:r>
          </a:p>
        </p:txBody>
      </p:sp>
      <p:sp>
        <p:nvSpPr>
          <p:cNvPr id="18453" name="Rectangle 22"/>
          <p:cNvSpPr>
            <a:spLocks noChangeArrowheads="1"/>
          </p:cNvSpPr>
          <p:nvPr/>
        </p:nvSpPr>
        <p:spPr bwMode="auto">
          <a:xfrm>
            <a:off x="3248025" y="1676400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4" name="Text Box 26"/>
          <p:cNvSpPr txBox="1">
            <a:spLocks noChangeArrowheads="1"/>
          </p:cNvSpPr>
          <p:nvPr/>
        </p:nvSpPr>
        <p:spPr bwMode="auto">
          <a:xfrm>
            <a:off x="6256338" y="1916113"/>
            <a:ext cx="22764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2000"/>
              <a:t>Linguagem natural</a:t>
            </a:r>
          </a:p>
        </p:txBody>
      </p:sp>
      <p:sp>
        <p:nvSpPr>
          <p:cNvPr id="18455" name="Text Box 28"/>
          <p:cNvSpPr txBox="1">
            <a:spLocks noChangeArrowheads="1"/>
          </p:cNvSpPr>
          <p:nvPr/>
        </p:nvSpPr>
        <p:spPr bwMode="auto">
          <a:xfrm>
            <a:off x="6470650" y="4267200"/>
            <a:ext cx="2006600" cy="923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1800"/>
              <a:t>Linguagens de </a:t>
            </a:r>
          </a:p>
          <a:p>
            <a:r>
              <a:rPr lang="pt-BR" altLang="pt-BR" sz="1800"/>
              <a:t>Representação do</a:t>
            </a:r>
          </a:p>
          <a:p>
            <a:r>
              <a:rPr lang="pt-BR" altLang="pt-BR" sz="1800"/>
              <a:t>conhecimento</a:t>
            </a:r>
          </a:p>
        </p:txBody>
      </p:sp>
      <p:sp>
        <p:nvSpPr>
          <p:cNvPr id="18456" name="Rectangle 22"/>
          <p:cNvSpPr>
            <a:spLocks noChangeArrowheads="1"/>
          </p:cNvSpPr>
          <p:nvPr/>
        </p:nvSpPr>
        <p:spPr bwMode="auto">
          <a:xfrm>
            <a:off x="3276600" y="5589588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7" name="Rectangle 22"/>
          <p:cNvSpPr>
            <a:spLocks noChangeArrowheads="1"/>
          </p:cNvSpPr>
          <p:nvPr/>
        </p:nvSpPr>
        <p:spPr bwMode="auto">
          <a:xfrm>
            <a:off x="3276600" y="4292600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8458" name="Rectangle 22"/>
          <p:cNvSpPr>
            <a:spLocks noChangeArrowheads="1"/>
          </p:cNvSpPr>
          <p:nvPr/>
        </p:nvSpPr>
        <p:spPr bwMode="auto">
          <a:xfrm>
            <a:off x="3276600" y="2997200"/>
            <a:ext cx="2547938" cy="838200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314F52-7221-4816-B751-018EA002A54B}" type="slidenum">
              <a:rPr lang="pt-BR" altLang="pt-BR" smtClean="0">
                <a:latin typeface="Tahoma" charset="0"/>
              </a:rPr>
              <a:pPr/>
              <a:t>18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Etapas de desenvolvimento de SBCs</a:t>
            </a:r>
          </a:p>
        </p:txBody>
      </p:sp>
      <p:sp>
        <p:nvSpPr>
          <p:cNvPr id="1946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3070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 smtClean="0"/>
              <a:t> Veremos a seguir</a:t>
            </a:r>
          </a:p>
          <a:p>
            <a:pPr lvl="1" eaLnBrk="1" hangingPunct="1">
              <a:defRPr/>
            </a:pPr>
            <a:r>
              <a:rPr lang="pt-BR" sz="2400" dirty="0" smtClean="0"/>
              <a:t>Aquisição do conhecimento</a:t>
            </a:r>
          </a:p>
          <a:p>
            <a:pPr lvl="1" eaLnBrk="1" hangingPunct="1">
              <a:defRPr/>
            </a:pPr>
            <a:r>
              <a:rPr lang="pt-BR" sz="2400" dirty="0" smtClean="0"/>
              <a:t>Formalização do conhecimento</a:t>
            </a:r>
          </a:p>
          <a:p>
            <a:pPr lvl="2" eaLnBrk="1" hangingPunct="1">
              <a:defRPr/>
            </a:pPr>
            <a:r>
              <a:rPr lang="pt-BR" sz="2000" dirty="0" smtClean="0"/>
              <a:t>LPO – próxima aula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990099"/>
                </a:solidFill>
              </a:rPr>
              <a:t>Ontologias</a:t>
            </a:r>
            <a:endParaRPr lang="pt-B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3" eaLnBrk="1" hangingPunct="1">
              <a:defRPr/>
            </a:pPr>
            <a:r>
              <a:rPr lang="pt-BR" sz="1800" dirty="0" smtClean="0">
                <a:solidFill>
                  <a:srgbClr val="990099"/>
                </a:solidFill>
              </a:rPr>
              <a:t>Nível “semi”-formal </a:t>
            </a:r>
          </a:p>
          <a:p>
            <a:pPr lvl="1" eaLnBrk="1" hangingPunct="1">
              <a:defRPr/>
            </a:pPr>
            <a:r>
              <a:rPr lang="pt-BR" sz="2400" dirty="0" smtClean="0"/>
              <a:t>Construção da BC</a:t>
            </a:r>
          </a:p>
          <a:p>
            <a:pPr lvl="2" eaLnBrk="1" hangingPunct="1">
              <a:defRPr/>
            </a:pPr>
            <a:r>
              <a:rPr lang="pt-BR" sz="2000" dirty="0" smtClean="0"/>
              <a:t>Regras de produção </a:t>
            </a:r>
            <a:r>
              <a:rPr lang="pt-BR" sz="2000" dirty="0" smtClean="0">
                <a:solidFill>
                  <a:srgbClr val="FF0000"/>
                </a:solidFill>
              </a:rPr>
              <a:t>(já vimos)</a:t>
            </a:r>
            <a:endParaRPr lang="pt-BR" sz="2000" dirty="0" smtClean="0"/>
          </a:p>
          <a:p>
            <a:pPr lvl="2" eaLnBrk="1" hangingPunct="1">
              <a:defRPr/>
            </a:pPr>
            <a:r>
              <a:rPr lang="pt-BR" sz="2000" dirty="0" smtClean="0"/>
              <a:t>Regras em LPO </a:t>
            </a:r>
            <a:r>
              <a:rPr lang="pt-BR" sz="2000" dirty="0" smtClean="0">
                <a:solidFill>
                  <a:srgbClr val="FF0000"/>
                </a:solidFill>
              </a:rPr>
              <a:t>(vamos ver)</a:t>
            </a:r>
          </a:p>
          <a:p>
            <a:pPr lvl="2" eaLnBrk="1" hangingPunct="1">
              <a:defRPr/>
            </a:pPr>
            <a:r>
              <a:rPr lang="pt-BR" sz="2000" dirty="0" smtClean="0"/>
              <a:t>Etc...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A2533-FCFF-42AF-B8C9-0C458C08AA44}" type="slidenum">
              <a:rPr lang="pt-BR" altLang="pt-BR" smtClean="0">
                <a:latin typeface="Tahoma" charset="0"/>
              </a:rPr>
              <a:pPr/>
              <a:t>19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Aquisição do Conhecimento</a:t>
            </a:r>
            <a:br>
              <a:rPr lang="pt-BR" altLang="pt-BR" smtClean="0"/>
            </a:br>
            <a:r>
              <a:rPr lang="pt-BR" altLang="pt-BR" sz="3200" smtClean="0">
                <a:solidFill>
                  <a:schemeClr val="tx1"/>
                </a:solidFill>
              </a:rPr>
              <a:t>O gargalo na construção dos SBCs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37388" cy="1752600"/>
          </a:xfrm>
        </p:spPr>
        <p:txBody>
          <a:bodyPr/>
          <a:lstStyle/>
          <a:p>
            <a:pPr marL="342900" indent="-342900" fontAlgn="ctr">
              <a:buFont typeface="Arial" charset="0"/>
              <a:buChar char="•"/>
            </a:pPr>
            <a:r>
              <a:rPr lang="pt-BR" altLang="pt-BR" sz="2000" dirty="0" smtClean="0"/>
              <a:t>www.computing.surrey.ac.uk/teaching/2006-07/cs289/lecturenotes/week2_Knowledge_Acquisition.</a:t>
            </a:r>
            <a:r>
              <a:rPr lang="pt-BR" altLang="pt-BR" sz="2000" dirty="0" err="1" smtClean="0"/>
              <a:t>ppt</a:t>
            </a:r>
            <a:r>
              <a:rPr lang="pt-BR" altLang="pt-BR" sz="2000" dirty="0" smtClean="0"/>
              <a:t>‎</a:t>
            </a:r>
            <a:r>
              <a:rPr lang="pt-BR" altLang="pt-BR" sz="3600" dirty="0" smtClean="0"/>
              <a:t/>
            </a:r>
            <a:br>
              <a:rPr lang="pt-BR" altLang="pt-BR" sz="3600" dirty="0" smtClean="0"/>
            </a:br>
            <a:endParaRPr lang="pt-BR" alt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ED37A2-D0D3-4F3F-9FAC-A438A9BF197B}" type="slidenum">
              <a:rPr lang="pt-BR" altLang="pt-BR" smtClean="0">
                <a:latin typeface="Tahoma" charset="0"/>
              </a:rPr>
              <a:pPr/>
              <a:t>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Plano de Aula</a:t>
            </a:r>
          </a:p>
        </p:txBody>
      </p:sp>
      <p:sp>
        <p:nvSpPr>
          <p:cNvPr id="410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800" dirty="0" smtClean="0"/>
              <a:t>Sistemas BC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800" dirty="0" smtClean="0"/>
              <a:t>Engenharia do conhecimento </a:t>
            </a:r>
          </a:p>
          <a:p>
            <a:pPr lvl="1"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400" dirty="0" smtClean="0"/>
              <a:t>Conceitos básicos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800" dirty="0" smtClean="0"/>
              <a:t>Etapas do desenvolvimento de </a:t>
            </a:r>
            <a:r>
              <a:rPr lang="pt-BR" altLang="pt-BR" sz="2800" dirty="0" err="1" smtClean="0"/>
              <a:t>SBCs</a:t>
            </a:r>
            <a:r>
              <a:rPr lang="pt-BR" altLang="pt-BR" sz="28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2400" dirty="0" smtClean="0"/>
              <a:t>Aquisição do conhecimento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2400" dirty="0" smtClean="0"/>
              <a:t>Formalização via uso de Ontologias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2400" dirty="0" smtClean="0"/>
              <a:t>Construção da BC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</a:pPr>
            <a:r>
              <a:rPr lang="pt-BR" altLang="pt-BR" sz="2800" dirty="0" smtClean="0"/>
              <a:t>Conclusão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34CCA-7D59-4E5C-8B68-879C808047D0}" type="slidenum">
              <a:rPr lang="pt-BR" altLang="pt-BR" smtClean="0">
                <a:latin typeface="Tahoma" charset="0"/>
              </a:rPr>
              <a:pPr/>
              <a:t>20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Como adquirir conhecimento? </a:t>
            </a:r>
            <a:br>
              <a:rPr lang="pt-BR" altLang="pt-BR" smtClean="0"/>
            </a:br>
            <a:r>
              <a:rPr lang="pt-BR" altLang="pt-BR" sz="3200" smtClean="0">
                <a:solidFill>
                  <a:srgbClr val="990099"/>
                </a:solidFill>
              </a:rPr>
              <a:t>A grande escolha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981950" cy="4548187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Aprendizagem de máquina </a:t>
            </a:r>
          </a:p>
          <a:p>
            <a:pPr lvl="1" eaLnBrk="1" hangingPunct="1"/>
            <a:r>
              <a:rPr lang="pt-BR" altLang="pt-BR" sz="2400" smtClean="0"/>
              <a:t>se existe conhecimento em extensão disponível, é mais rápido e simples “aprender”</a:t>
            </a:r>
          </a:p>
          <a:p>
            <a:pPr lvl="1" eaLnBrk="1" hangingPunct="1"/>
            <a:r>
              <a:rPr lang="pt-BR" altLang="pt-BR" sz="2400" smtClean="0"/>
              <a:t>várias técnicas</a:t>
            </a:r>
          </a:p>
          <a:p>
            <a:pPr lvl="2" eaLnBrk="1" hangingPunct="1"/>
            <a:r>
              <a:rPr lang="pt-BR" altLang="pt-BR" sz="2000" smtClean="0"/>
              <a:t>Redes neurais, Aprendizagem simbólica, Algoritmos genéticos</a:t>
            </a:r>
          </a:p>
          <a:p>
            <a:pPr eaLnBrk="1" hangingPunct="1"/>
            <a:r>
              <a:rPr lang="pt-BR" altLang="pt-BR" sz="2800" smtClean="0"/>
              <a:t>Engenharia do Conhecimento</a:t>
            </a:r>
          </a:p>
          <a:p>
            <a:pPr lvl="1" eaLnBrk="1" hangingPunct="1"/>
            <a:r>
              <a:rPr lang="pt-BR" altLang="pt-BR" sz="2400" smtClean="0"/>
              <a:t>se o conhecimento pode ser facilmente explicitado, ou </a:t>
            </a:r>
            <a:r>
              <a:rPr lang="pt-BR" altLang="pt-BR" sz="2400" b="1" smtClean="0"/>
              <a:t>não se tem escolha</a:t>
            </a:r>
          </a:p>
          <a:p>
            <a:pPr lvl="1" eaLnBrk="1" hangingPunct="1"/>
            <a:r>
              <a:rPr lang="pt-BR" altLang="pt-BR" sz="2400" smtClean="0"/>
              <a:t>mais trabalhoso, embora preciso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584DEE-4C8C-47F2-B45C-F6EAA4D0FF9F}" type="slidenum">
              <a:rPr lang="pt-BR" altLang="pt-BR" smtClean="0">
                <a:latin typeface="Tahoma" charset="0"/>
              </a:rPr>
              <a:pPr/>
              <a:t>21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Aquisição do Conhecimento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560888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Principais fases da aquisição</a:t>
            </a:r>
          </a:p>
          <a:p>
            <a:pPr lvl="1" eaLnBrk="1" hangingPunct="1"/>
            <a:r>
              <a:rPr lang="pt-BR" altLang="pt-BR" sz="2400" smtClean="0"/>
              <a:t>Identificar características do problema</a:t>
            </a:r>
          </a:p>
          <a:p>
            <a:pPr lvl="2" eaLnBrk="1" hangingPunct="1"/>
            <a:r>
              <a:rPr lang="pt-BR" altLang="pt-BR" sz="2000" smtClean="0"/>
              <a:t>Do domínio da aplicação</a:t>
            </a:r>
          </a:p>
          <a:p>
            <a:pPr lvl="1" eaLnBrk="1" hangingPunct="1"/>
            <a:r>
              <a:rPr lang="pt-BR" altLang="pt-BR" sz="2400" smtClean="0"/>
              <a:t>Isolar e representar os conceitos principais e suas relações</a:t>
            </a:r>
          </a:p>
          <a:p>
            <a:pPr lvl="2" eaLnBrk="1" hangingPunct="1"/>
            <a:r>
              <a:rPr lang="pt-BR" altLang="pt-BR" sz="2000" smtClean="0"/>
              <a:t>através de uma Ontologia, por exemplo</a:t>
            </a:r>
          </a:p>
          <a:p>
            <a:pPr lvl="1" eaLnBrk="1" hangingPunct="1"/>
            <a:r>
              <a:rPr lang="pt-BR" altLang="pt-BR" sz="2400" smtClean="0"/>
              <a:t>Identificar inferências sobre estes conceitos</a:t>
            </a:r>
          </a:p>
          <a:p>
            <a:pPr eaLnBrk="1" hangingPunct="1"/>
            <a:r>
              <a:rPr lang="pt-BR" altLang="pt-BR" sz="2800" smtClean="0">
                <a:sym typeface="Wingdings" pitchFamily="2" charset="2"/>
              </a:rPr>
              <a:t>O conhecimento pode originar-se de várias fontes: </a:t>
            </a:r>
          </a:p>
          <a:p>
            <a:pPr lvl="1" eaLnBrk="1" hangingPunct="1"/>
            <a:r>
              <a:rPr lang="pt-BR" altLang="pt-BR" sz="2400" smtClean="0">
                <a:solidFill>
                  <a:schemeClr val="tx2"/>
                </a:solidFill>
                <a:sym typeface="Wingdings" pitchFamily="2" charset="2"/>
              </a:rPr>
              <a:t>especialistas</a:t>
            </a:r>
            <a:r>
              <a:rPr lang="pt-BR" altLang="pt-BR" sz="2400" smtClean="0">
                <a:sym typeface="Wingdings" pitchFamily="2" charset="2"/>
              </a:rPr>
              <a:t>, livros e documentos, filmes, etc. </a:t>
            </a:r>
            <a:endParaRPr lang="pt-BR" altLang="pt-BR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6CC3C-3958-49B3-9509-68CA4C20AE38}" type="slidenum">
              <a:rPr lang="pt-BR" altLang="pt-BR" smtClean="0">
                <a:latin typeface="Tahoma" charset="0"/>
              </a:rPr>
              <a:pPr/>
              <a:t>22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153400" cy="1143000"/>
          </a:xfrm>
        </p:spPr>
        <p:txBody>
          <a:bodyPr/>
          <a:lstStyle/>
          <a:p>
            <a:pPr eaLnBrk="1" hangingPunct="1"/>
            <a:r>
              <a:rPr lang="pt-BR" altLang="pt-BR" sz="3200" dirty="0" smtClean="0"/>
              <a:t>Gargalo na Aquisição do Conhecimento</a:t>
            </a:r>
          </a:p>
        </p:txBody>
      </p:sp>
      <p:sp>
        <p:nvSpPr>
          <p:cNvPr id="235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267200"/>
          </a:xfrm>
        </p:spPr>
        <p:txBody>
          <a:bodyPr/>
          <a:lstStyle/>
          <a:p>
            <a:pPr eaLnBrk="1" hangingPunct="1"/>
            <a:r>
              <a:rPr lang="pt-BR" altLang="pt-BR" sz="2800" dirty="0" smtClean="0"/>
              <a:t> A maior parte do conhecimento está na cabeça dos especialistas...</a:t>
            </a:r>
          </a:p>
          <a:p>
            <a:pPr eaLnBrk="1" hangingPunct="1"/>
            <a:r>
              <a:rPr lang="pt-BR" altLang="pt-BR" sz="2800" dirty="0" smtClean="0">
                <a:solidFill>
                  <a:srgbClr val="A50021"/>
                </a:solidFill>
              </a:rPr>
              <a:t> </a:t>
            </a:r>
            <a:r>
              <a:rPr lang="pt-BR" altLang="pt-BR" sz="2800" dirty="0" smtClean="0">
                <a:solidFill>
                  <a:srgbClr val="990099"/>
                </a:solidFill>
              </a:rPr>
              <a:t>Especialistas</a:t>
            </a:r>
            <a:r>
              <a:rPr lang="pt-BR" altLang="pt-BR" sz="2800" dirty="0" smtClean="0">
                <a:solidFill>
                  <a:schemeClr val="tx2"/>
                </a:solidFill>
              </a:rPr>
              <a:t> </a:t>
            </a:r>
          </a:p>
          <a:p>
            <a:pPr lvl="1" eaLnBrk="1" hangingPunct="1"/>
            <a:r>
              <a:rPr lang="pt-BR" altLang="pt-BR" sz="2400" dirty="0" smtClean="0"/>
              <a:t>têm muito </a:t>
            </a:r>
            <a:r>
              <a:rPr lang="pt-BR" altLang="pt-BR" sz="2400" dirty="0" smtClean="0">
                <a:solidFill>
                  <a:srgbClr val="800080"/>
                </a:solidFill>
              </a:rPr>
              <a:t>conhecimento empírico</a:t>
            </a:r>
          </a:p>
          <a:p>
            <a:pPr lvl="2" eaLnBrk="1" hangingPunct="1"/>
            <a:r>
              <a:rPr lang="pt-BR" altLang="pt-BR" sz="2000" dirty="0" smtClean="0"/>
              <a:t>Difícil de ser capturado e representado formalmente</a:t>
            </a:r>
          </a:p>
          <a:p>
            <a:pPr lvl="2" eaLnBrk="1" hangingPunct="1"/>
            <a:r>
              <a:rPr lang="pt-BR" altLang="pt-BR" sz="2000" dirty="0" smtClean="0"/>
              <a:t>Algumas soluções são intuitivas ou “compiladas”</a:t>
            </a:r>
          </a:p>
          <a:p>
            <a:pPr lvl="1" eaLnBrk="1" hangingPunct="1"/>
            <a:r>
              <a:rPr lang="pt-BR" altLang="pt-BR" sz="2400" dirty="0" smtClean="0"/>
              <a:t>são “caros”</a:t>
            </a:r>
          </a:p>
          <a:p>
            <a:pPr lvl="1"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não sabem de tudo!</a:t>
            </a:r>
          </a:p>
          <a:p>
            <a:pPr lvl="1" eaLnBrk="1" hangingPunct="1"/>
            <a:r>
              <a:rPr lang="pt-BR" altLang="pt-BR" sz="2400" dirty="0" smtClean="0">
                <a:sym typeface="Wingdings" pitchFamily="2" charset="2"/>
              </a:rPr>
              <a:t>têm d</a:t>
            </a:r>
            <a:r>
              <a:rPr lang="pt-BR" altLang="pt-BR" sz="2400" dirty="0" smtClean="0"/>
              <a:t>ificuldade de verbalizar sob pressão</a:t>
            </a:r>
          </a:p>
          <a:p>
            <a:pPr lvl="1" eaLnBrk="1" hangingPunct="1"/>
            <a:r>
              <a:rPr lang="pt-BR" altLang="pt-BR" sz="2400" dirty="0" smtClean="0"/>
              <a:t>usam vocabulário próprio (jargão)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dirty="0" smtClean="0"/>
              <a:t>Gargalo na Aquisição do Conhecimento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896544"/>
          </a:xfrm>
        </p:spPr>
        <p:txBody>
          <a:bodyPr/>
          <a:lstStyle/>
          <a:p>
            <a:r>
              <a:rPr lang="pt-BR" altLang="pt-BR" sz="2800" dirty="0" smtClean="0"/>
              <a:t>O conhecimento expresso pelo especialista </a:t>
            </a:r>
            <a:r>
              <a:rPr lang="pt-BR" altLang="pt-BR" sz="2800" dirty="0" smtClean="0">
                <a:sym typeface="Wingdings" pitchFamily="2" charset="2"/>
              </a:rPr>
              <a:t> </a:t>
            </a:r>
            <a:r>
              <a:rPr lang="pt-BR" altLang="pt-BR" sz="2800" dirty="0" smtClean="0"/>
              <a:t>pode ser </a:t>
            </a:r>
            <a:endParaRPr lang="pt-BR" altLang="pt-BR" sz="2800" dirty="0" smtClean="0">
              <a:sym typeface="Wingdings" pitchFamily="2" charset="2"/>
            </a:endParaRPr>
          </a:p>
          <a:p>
            <a:pPr lvl="1"/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Incompleto</a:t>
            </a:r>
          </a:p>
          <a:p>
            <a:pPr lvl="2"/>
            <a:r>
              <a:rPr lang="pt-BR" altLang="pt-BR" sz="2000" dirty="0" smtClean="0"/>
              <a:t>O especialista pode pular pontos importantes</a:t>
            </a:r>
          </a:p>
          <a:p>
            <a:pPr lvl="1"/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Incorreto</a:t>
            </a:r>
            <a:r>
              <a:rPr lang="pt-BR" altLang="pt-BR" sz="2400" dirty="0" smtClean="0">
                <a:sym typeface="Wingdings" pitchFamily="2" charset="2"/>
              </a:rPr>
              <a:t> ou </a:t>
            </a:r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inconsistente</a:t>
            </a:r>
          </a:p>
          <a:p>
            <a:pPr lvl="2"/>
            <a:r>
              <a:rPr lang="pt-BR" altLang="pt-BR" sz="2000" dirty="0" smtClean="0">
                <a:sym typeface="Wingdings" pitchFamily="2" charset="2"/>
              </a:rPr>
              <a:t>Como podemos validar a qualidade da solução, já que ela é “coisa de especialista”?</a:t>
            </a:r>
          </a:p>
          <a:p>
            <a:pPr lvl="1"/>
            <a:r>
              <a:rPr lang="pt-BR" altLang="pt-BR" sz="2400" dirty="0" smtClean="0">
                <a:solidFill>
                  <a:srgbClr val="800080"/>
                </a:solidFill>
                <a:sym typeface="Wingdings" pitchFamily="2" charset="2"/>
              </a:rPr>
              <a:t>Irrelevante</a:t>
            </a:r>
          </a:p>
          <a:p>
            <a:pPr lvl="2"/>
            <a:r>
              <a:rPr lang="pt-BR" altLang="pt-BR" sz="2000" dirty="0" smtClean="0"/>
              <a:t>quantidades enormes de informações são coletadas, para serem organizadas ou desprezadas...</a:t>
            </a:r>
          </a:p>
          <a:p>
            <a:pPr lvl="2"/>
            <a:r>
              <a:rPr lang="pt-BR" altLang="pt-BR" sz="2000" dirty="0" smtClean="0">
                <a:sym typeface="Wingdings" pitchFamily="2" charset="2"/>
              </a:rPr>
              <a:t>desafio: evitar informação irrelevante sem bloquear a descoberta de conceitos importantes</a:t>
            </a:r>
          </a:p>
          <a:p>
            <a:pPr lvl="2"/>
            <a:endParaRPr lang="pt-BR" altLang="pt-BR" sz="2000" dirty="0" smtClean="0"/>
          </a:p>
        </p:txBody>
      </p:sp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C65D-8E80-465F-B029-173102DB66A6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B4B860-8AD7-4891-9780-6EF4EF5EB87D}" type="slidenum">
              <a:rPr lang="pt-BR" altLang="pt-BR" smtClean="0">
                <a:latin typeface="Tahoma" charset="0"/>
              </a:rPr>
              <a:pPr/>
              <a:t>24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896938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Como minimizar o gargalo da Aquisição?</a:t>
            </a: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mtClean="0">
                <a:solidFill>
                  <a:srgbClr val="990099"/>
                </a:solidFill>
              </a:rPr>
              <a:t>Automação! </a:t>
            </a:r>
          </a:p>
          <a:p>
            <a:pPr eaLnBrk="1" hangingPunct="1"/>
            <a:r>
              <a:rPr lang="pt-BR" altLang="pt-BR" smtClean="0"/>
              <a:t> Métodos de aquisição</a:t>
            </a:r>
          </a:p>
          <a:p>
            <a:pPr lvl="1" eaLnBrk="1" hangingPunct="1"/>
            <a:r>
              <a:rPr lang="pt-BR" altLang="pt-BR" smtClean="0">
                <a:sym typeface="Wingdings" pitchFamily="2" charset="2"/>
              </a:rPr>
              <a:t>Três categorias</a:t>
            </a:r>
          </a:p>
          <a:p>
            <a:pPr lvl="2" eaLnBrk="1" hangingPunct="1"/>
            <a:r>
              <a:rPr lang="pt-BR" altLang="pt-BR" smtClean="0"/>
              <a:t>Manual</a:t>
            </a:r>
          </a:p>
          <a:p>
            <a:pPr lvl="2" eaLnBrk="1" hangingPunct="1"/>
            <a:r>
              <a:rPr lang="pt-BR" altLang="pt-BR" smtClean="0"/>
              <a:t>Semi-automático</a:t>
            </a:r>
          </a:p>
          <a:p>
            <a:pPr lvl="2" eaLnBrk="1" hangingPunct="1"/>
            <a:r>
              <a:rPr lang="pt-BR" altLang="pt-BR" smtClean="0"/>
              <a:t>Automático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B0831-9B3D-4060-B361-369EC9268B5B}" type="slidenum">
              <a:rPr lang="pt-BR" altLang="pt-BR" smtClean="0">
                <a:latin typeface="Tahoma" charset="0"/>
              </a:rPr>
              <a:pPr/>
              <a:t>25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6088"/>
            <a:ext cx="7772400" cy="620712"/>
          </a:xfrm>
        </p:spPr>
        <p:txBody>
          <a:bodyPr/>
          <a:lstStyle/>
          <a:p>
            <a:pPr eaLnBrk="1" hangingPunct="1"/>
            <a:r>
              <a:rPr lang="pt-BR" altLang="pt-BR" smtClean="0"/>
              <a:t>Método de Aquisição Manual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Entrevistas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estruturadas ou não estruturadas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i="1" smtClean="0"/>
              <a:t>Tracking methods</a:t>
            </a:r>
            <a:r>
              <a:rPr lang="pt-BR" altLang="pt-BR" sz="28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Para controlar o processo de  aquisição</a:t>
            </a:r>
          </a:p>
        </p:txBody>
      </p:sp>
      <p:grpSp>
        <p:nvGrpSpPr>
          <p:cNvPr id="27653" name="Group 4"/>
          <p:cNvGrpSpPr>
            <a:grpSpLocks/>
          </p:cNvGrpSpPr>
          <p:nvPr/>
        </p:nvGrpSpPr>
        <p:grpSpPr bwMode="auto">
          <a:xfrm>
            <a:off x="609600" y="4038600"/>
            <a:ext cx="8229600" cy="1828800"/>
            <a:chOff x="432" y="816"/>
            <a:chExt cx="5184" cy="1152"/>
          </a:xfrm>
        </p:grpSpPr>
        <p:sp>
          <p:nvSpPr>
            <p:cNvPr id="27654" name="AutoShape 5"/>
            <p:cNvSpPr>
              <a:spLocks noChangeArrowheads="1"/>
            </p:cNvSpPr>
            <p:nvPr/>
          </p:nvSpPr>
          <p:spPr bwMode="auto">
            <a:xfrm>
              <a:off x="432" y="816"/>
              <a:ext cx="5184" cy="115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sp>
          <p:nvSpPr>
            <p:cNvPr id="27655" name="Text Box 6"/>
            <p:cNvSpPr txBox="1">
              <a:spLocks noChangeArrowheads="1"/>
            </p:cNvSpPr>
            <p:nvPr/>
          </p:nvSpPr>
          <p:spPr bwMode="auto">
            <a:xfrm>
              <a:off x="528" y="957"/>
              <a:ext cx="859" cy="249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especialista</a:t>
              </a:r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4505" y="1245"/>
              <a:ext cx="1016" cy="42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altLang="pt-BR" sz="1800"/>
                <a:t>Base de </a:t>
              </a:r>
            </a:p>
            <a:p>
              <a:pPr algn="ctr" eaLnBrk="0" hangingPunct="0"/>
              <a:r>
                <a:rPr lang="pt-BR" altLang="pt-BR" sz="1800"/>
                <a:t>conhecimento</a:t>
              </a:r>
            </a:p>
          </p:txBody>
        </p:sp>
        <p:sp>
          <p:nvSpPr>
            <p:cNvPr id="27657" name="Line 8"/>
            <p:cNvSpPr>
              <a:spLocks noChangeShapeType="1"/>
            </p:cNvSpPr>
            <p:nvPr/>
          </p:nvSpPr>
          <p:spPr bwMode="auto">
            <a:xfrm>
              <a:off x="1488" y="1056"/>
              <a:ext cx="96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58" name="Line 9"/>
            <p:cNvSpPr>
              <a:spLocks noChangeShapeType="1"/>
            </p:cNvSpPr>
            <p:nvPr/>
          </p:nvSpPr>
          <p:spPr bwMode="auto">
            <a:xfrm>
              <a:off x="3628" y="144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59" name="Text Box 10"/>
            <p:cNvSpPr txBox="1">
              <a:spLocks noChangeArrowheads="1"/>
            </p:cNvSpPr>
            <p:nvPr/>
          </p:nvSpPr>
          <p:spPr bwMode="auto">
            <a:xfrm>
              <a:off x="2515" y="1197"/>
              <a:ext cx="1096" cy="42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pt-BR" altLang="pt-BR" sz="1800"/>
                <a:t>Engenheiro de </a:t>
              </a:r>
            </a:p>
            <a:p>
              <a:pPr algn="ctr" eaLnBrk="0" hangingPunct="0"/>
              <a:r>
                <a:rPr lang="pt-BR" altLang="pt-BR" sz="1800"/>
                <a:t>conhecimento</a:t>
              </a:r>
            </a:p>
          </p:txBody>
        </p:sp>
        <p:sp>
          <p:nvSpPr>
            <p:cNvPr id="27660" name="Line 11"/>
            <p:cNvSpPr>
              <a:spLocks noChangeShapeType="1"/>
            </p:cNvSpPr>
            <p:nvPr/>
          </p:nvSpPr>
          <p:spPr bwMode="auto">
            <a:xfrm flipH="1">
              <a:off x="3052" y="1392"/>
              <a:ext cx="0" cy="24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61" name="Text Box 12"/>
            <p:cNvSpPr txBox="1">
              <a:spLocks noChangeArrowheads="1"/>
            </p:cNvSpPr>
            <p:nvPr/>
          </p:nvSpPr>
          <p:spPr bwMode="auto">
            <a:xfrm>
              <a:off x="528" y="1572"/>
              <a:ext cx="1059" cy="249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documentação</a:t>
              </a:r>
            </a:p>
          </p:txBody>
        </p:sp>
        <p:sp>
          <p:nvSpPr>
            <p:cNvPr id="27662" name="Line 13"/>
            <p:cNvSpPr>
              <a:spLocks noChangeShapeType="1"/>
            </p:cNvSpPr>
            <p:nvPr/>
          </p:nvSpPr>
          <p:spPr bwMode="auto">
            <a:xfrm flipV="1">
              <a:off x="1680" y="1488"/>
              <a:ext cx="76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63" name="Text Box 14"/>
            <p:cNvSpPr txBox="1">
              <a:spLocks noChangeArrowheads="1"/>
            </p:cNvSpPr>
            <p:nvPr/>
          </p:nvSpPr>
          <p:spPr bwMode="auto">
            <a:xfrm>
              <a:off x="3628" y="1149"/>
              <a:ext cx="814" cy="231"/>
            </a:xfrm>
            <a:prstGeom prst="rect">
              <a:avLst/>
            </a:prstGeom>
            <a:solidFill>
              <a:srgbClr val="CCECFF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codificação</a:t>
              </a:r>
            </a:p>
          </p:txBody>
        </p:sp>
        <p:sp>
          <p:nvSpPr>
            <p:cNvPr id="27664" name="Text Box 15"/>
            <p:cNvSpPr txBox="1">
              <a:spLocks noChangeArrowheads="1"/>
            </p:cNvSpPr>
            <p:nvPr/>
          </p:nvSpPr>
          <p:spPr bwMode="auto">
            <a:xfrm rot="1314061">
              <a:off x="1586" y="1011"/>
              <a:ext cx="852" cy="231"/>
            </a:xfrm>
            <a:prstGeom prst="rect">
              <a:avLst/>
            </a:prstGeom>
            <a:solidFill>
              <a:srgbClr val="CCECFF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altLang="pt-BR" sz="1800"/>
                <a:t>explicitação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D2F54-FA13-43C8-AC4A-DF7E89F711F1}" type="slidenum">
              <a:rPr lang="pt-BR" altLang="pt-BR" smtClean="0">
                <a:latin typeface="Tahoma" charset="0"/>
              </a:rPr>
              <a:pPr/>
              <a:t>26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Aquisição Manual</a:t>
            </a: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Problemas: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Toma muito tempo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Requer a presença do especialista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Difícil de gerenciar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Existem conhecimentos de vários tipos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teórico, procedural, etc.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Quando usar?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identificação do conhecimento: </a:t>
            </a:r>
            <a:r>
              <a:rPr lang="pt-BR" altLang="pt-BR" sz="2400" i="1" smtClean="0"/>
              <a:t>brainstorming</a:t>
            </a:r>
            <a:r>
              <a:rPr lang="pt-BR" altLang="pt-BR" sz="2400" smtClean="0"/>
              <a:t>, entrevistas não estruturadas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especificação do conhecimento: </a:t>
            </a:r>
            <a:r>
              <a:rPr lang="pt-BR" altLang="pt-BR" sz="2400" i="1" smtClean="0"/>
              <a:t>self report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refino do conhecimento: entrevista estruturada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02760" y="6284168"/>
            <a:ext cx="1905000" cy="457200"/>
          </a:xfrm>
          <a:noFill/>
        </p:spPr>
        <p:txBody>
          <a:bodyPr/>
          <a:lstStyle/>
          <a:p>
            <a:fld id="{A74101FB-D54A-4038-BF9D-5A2ACAB5B220}" type="slidenum">
              <a:rPr lang="pt-BR" altLang="pt-BR" smtClean="0">
                <a:latin typeface="Tahoma" charset="0"/>
              </a:rPr>
              <a:pPr/>
              <a:t>27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52475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Métodos de Aquisição Semi-automática</a:t>
            </a:r>
          </a:p>
        </p:txBody>
      </p:sp>
      <p:sp>
        <p:nvSpPr>
          <p:cNvPr id="297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31150" cy="2620887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Baseado em ferramentas de</a:t>
            </a:r>
          </a:p>
          <a:p>
            <a:pPr lvl="1" eaLnBrk="1" hangingPunct="1"/>
            <a:r>
              <a:rPr lang="pt-BR" altLang="pt-BR" sz="2000" dirty="0" smtClean="0"/>
              <a:t>Ajuda ao especialista</a:t>
            </a:r>
          </a:p>
          <a:p>
            <a:pPr lvl="2" eaLnBrk="1" hangingPunct="1"/>
            <a:r>
              <a:rPr lang="pt-BR" altLang="pt-BR" sz="1800" dirty="0" err="1" smtClean="0"/>
              <a:t>E.g.</a:t>
            </a:r>
            <a:r>
              <a:rPr lang="pt-BR" altLang="pt-BR" sz="1800" dirty="0" smtClean="0"/>
              <a:t>, </a:t>
            </a:r>
            <a:r>
              <a:rPr lang="pt-BR" altLang="pt-BR" sz="1800" i="1" dirty="0" err="1" smtClean="0"/>
              <a:t>Repertory</a:t>
            </a:r>
            <a:r>
              <a:rPr lang="pt-BR" altLang="pt-BR" sz="1800" i="1" dirty="0" smtClean="0"/>
              <a:t> </a:t>
            </a:r>
            <a:r>
              <a:rPr lang="pt-BR" altLang="pt-BR" sz="1800" i="1" dirty="0" err="1" smtClean="0"/>
              <a:t>Grid</a:t>
            </a:r>
            <a:r>
              <a:rPr lang="pt-BR" altLang="pt-BR" sz="1800" i="1" dirty="0" smtClean="0"/>
              <a:t> </a:t>
            </a:r>
            <a:r>
              <a:rPr lang="pt-BR" altLang="pt-BR" sz="1800" i="1" dirty="0" err="1" smtClean="0"/>
              <a:t>analysis</a:t>
            </a:r>
            <a:r>
              <a:rPr lang="pt-BR" altLang="pt-BR" sz="1800" i="1" dirty="0" smtClean="0"/>
              <a:t>: </a:t>
            </a:r>
          </a:p>
          <a:p>
            <a:pPr lvl="2" eaLnBrk="1" hangingPunct="1"/>
            <a:r>
              <a:rPr lang="pt-BR" altLang="pt-BR" sz="1800" dirty="0" smtClean="0">
                <a:hlinkClick r:id="rId2"/>
              </a:rPr>
              <a:t>Método de </a:t>
            </a:r>
            <a:r>
              <a:rPr lang="pt-BR" altLang="pt-BR" sz="1800" dirty="0" err="1" smtClean="0">
                <a:hlinkClick r:id="rId2"/>
              </a:rPr>
              <a:t>elicitação</a:t>
            </a:r>
            <a:r>
              <a:rPr lang="pt-BR" altLang="pt-BR" sz="1800" dirty="0" smtClean="0">
                <a:hlinkClick r:id="rId2"/>
              </a:rPr>
              <a:t> do que as pessoas pensam a respeito de um tópico</a:t>
            </a:r>
            <a:endParaRPr lang="pt-BR" altLang="pt-BR" sz="1800" dirty="0" smtClean="0"/>
          </a:p>
          <a:p>
            <a:pPr lvl="1" eaLnBrk="1" hangingPunct="1"/>
            <a:r>
              <a:rPr lang="pt-BR" altLang="pt-BR" sz="2000" dirty="0" smtClean="0"/>
              <a:t>Ajuda ao engenheiro de conhecimento</a:t>
            </a:r>
          </a:p>
          <a:p>
            <a:pPr lvl="2" eaLnBrk="1" hangingPunct="1"/>
            <a:r>
              <a:rPr lang="pt-BR" altLang="pt-BR" sz="1800" dirty="0" smtClean="0"/>
              <a:t>Editores de texto, planilhas...</a:t>
            </a:r>
            <a:endParaRPr lang="pt-BR" altLang="pt-BR" sz="2000" dirty="0" smtClean="0"/>
          </a:p>
        </p:txBody>
      </p:sp>
      <p:grpSp>
        <p:nvGrpSpPr>
          <p:cNvPr id="29701" name="Group 4"/>
          <p:cNvGrpSpPr>
            <a:grpSpLocks/>
          </p:cNvGrpSpPr>
          <p:nvPr/>
        </p:nvGrpSpPr>
        <p:grpSpPr bwMode="auto">
          <a:xfrm>
            <a:off x="611560" y="4607768"/>
            <a:ext cx="8001000" cy="1828800"/>
            <a:chOff x="528" y="1632"/>
            <a:chExt cx="5040" cy="1152"/>
          </a:xfrm>
        </p:grpSpPr>
        <p:sp>
          <p:nvSpPr>
            <p:cNvPr id="29702" name="AutoShape 5"/>
            <p:cNvSpPr>
              <a:spLocks noChangeArrowheads="1"/>
            </p:cNvSpPr>
            <p:nvPr/>
          </p:nvSpPr>
          <p:spPr bwMode="auto">
            <a:xfrm>
              <a:off x="528" y="1632"/>
              <a:ext cx="5040" cy="115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grpSp>
          <p:nvGrpSpPr>
            <p:cNvPr id="29703" name="Group 6"/>
            <p:cNvGrpSpPr>
              <a:grpSpLocks/>
            </p:cNvGrpSpPr>
            <p:nvPr/>
          </p:nvGrpSpPr>
          <p:grpSpPr bwMode="auto">
            <a:xfrm>
              <a:off x="624" y="1776"/>
              <a:ext cx="4804" cy="912"/>
              <a:chOff x="672" y="2304"/>
              <a:chExt cx="4804" cy="912"/>
            </a:xfrm>
          </p:grpSpPr>
          <p:sp>
            <p:nvSpPr>
              <p:cNvPr id="29704" name="Text Box 7"/>
              <p:cNvSpPr txBox="1">
                <a:spLocks noChangeArrowheads="1"/>
              </p:cNvSpPr>
              <p:nvPr/>
            </p:nvSpPr>
            <p:spPr bwMode="auto">
              <a:xfrm>
                <a:off x="672" y="2304"/>
                <a:ext cx="950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especialista</a:t>
                </a:r>
              </a:p>
            </p:txBody>
          </p:sp>
          <p:sp>
            <p:nvSpPr>
              <p:cNvPr id="29705" name="Text Box 8"/>
              <p:cNvSpPr txBox="1">
                <a:spLocks noChangeArrowheads="1"/>
              </p:cNvSpPr>
              <p:nvPr/>
            </p:nvSpPr>
            <p:spPr bwMode="auto">
              <a:xfrm>
                <a:off x="2114" y="2304"/>
                <a:ext cx="1798" cy="422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altLang="pt-BR" sz="1800" b="1" dirty="0">
                    <a:latin typeface="Arial" charset="0"/>
                  </a:rPr>
                  <a:t>Ferramentas interativas </a:t>
                </a:r>
              </a:p>
              <a:p>
                <a:pPr algn="ctr" eaLnBrk="0" hangingPunct="0"/>
                <a:r>
                  <a:rPr lang="pt-BR" altLang="pt-BR" sz="1800" b="1" dirty="0">
                    <a:latin typeface="Arial" charset="0"/>
                  </a:rPr>
                  <a:t>de entrevista</a:t>
                </a:r>
              </a:p>
            </p:txBody>
          </p:sp>
          <p:sp>
            <p:nvSpPr>
              <p:cNvPr id="29706" name="Text Box 9"/>
              <p:cNvSpPr txBox="1">
                <a:spLocks noChangeArrowheads="1"/>
              </p:cNvSpPr>
              <p:nvPr/>
            </p:nvSpPr>
            <p:spPr bwMode="auto">
              <a:xfrm>
                <a:off x="4366" y="2304"/>
                <a:ext cx="1110" cy="422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altLang="pt-BR" sz="1800" b="1">
                    <a:latin typeface="Arial" charset="0"/>
                  </a:rPr>
                  <a:t>Base de </a:t>
                </a:r>
              </a:p>
              <a:p>
                <a:pPr algn="ctr" eaLnBrk="0" hangingPunct="0"/>
                <a:r>
                  <a:rPr lang="pt-BR" altLang="pt-BR" sz="1800" b="1">
                    <a:latin typeface="Arial" charset="0"/>
                  </a:rPr>
                  <a:t>conhecimento</a:t>
                </a:r>
              </a:p>
            </p:txBody>
          </p:sp>
          <p:sp>
            <p:nvSpPr>
              <p:cNvPr id="29707" name="Line 10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08" name="Line 11"/>
              <p:cNvSpPr>
                <a:spLocks noChangeShapeType="1"/>
              </p:cNvSpPr>
              <p:nvPr/>
            </p:nvSpPr>
            <p:spPr bwMode="auto">
              <a:xfrm>
                <a:off x="3982" y="240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09" name="Text Box 12"/>
              <p:cNvSpPr txBox="1">
                <a:spLocks noChangeArrowheads="1"/>
              </p:cNvSpPr>
              <p:nvPr/>
            </p:nvSpPr>
            <p:spPr bwMode="auto">
              <a:xfrm>
                <a:off x="1920" y="2967"/>
                <a:ext cx="2150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pattFill prst="wdDnDiag">
                  <a:fgClr>
                    <a:schemeClr val="tx1"/>
                  </a:fgClr>
                  <a:bgClr>
                    <a:srgbClr val="FFFFFF"/>
                  </a:bgClr>
                </a:patt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pt-BR" altLang="pt-BR" sz="1800" b="1">
                    <a:latin typeface="Arial" charset="0"/>
                  </a:rPr>
                  <a:t>Engenheiro de conhecimento</a:t>
                </a:r>
              </a:p>
            </p:txBody>
          </p:sp>
          <p:sp>
            <p:nvSpPr>
              <p:cNvPr id="29710" name="Line 13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336" cy="576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1" name="Line 14"/>
              <p:cNvSpPr>
                <a:spLocks noChangeShapeType="1"/>
              </p:cNvSpPr>
              <p:nvPr/>
            </p:nvSpPr>
            <p:spPr bwMode="auto">
              <a:xfrm flipH="1">
                <a:off x="4080" y="2448"/>
                <a:ext cx="288" cy="576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9712" name="Line 15"/>
              <p:cNvSpPr>
                <a:spLocks noChangeShapeType="1"/>
              </p:cNvSpPr>
              <p:nvPr/>
            </p:nvSpPr>
            <p:spPr bwMode="auto">
              <a:xfrm flipH="1">
                <a:off x="2976" y="2736"/>
                <a:ext cx="0" cy="24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7772400" cy="1143000"/>
          </a:xfrm>
        </p:spPr>
        <p:txBody>
          <a:bodyPr/>
          <a:lstStyle/>
          <a:p>
            <a:r>
              <a:rPr lang="en-US" sz="3200" dirty="0" smtClean="0"/>
              <a:t>KADS - Knowledge Acquisition and Documentation Structuring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536504"/>
          </a:xfrm>
        </p:spPr>
        <p:txBody>
          <a:bodyPr/>
          <a:lstStyle/>
          <a:p>
            <a:r>
              <a:rPr lang="pt-BR" sz="2800" dirty="0" smtClean="0"/>
              <a:t>Consiste em:</a:t>
            </a:r>
          </a:p>
          <a:p>
            <a:pPr lvl="1"/>
            <a:r>
              <a:rPr lang="pt-BR" sz="2400" dirty="0" smtClean="0"/>
              <a:t>Uma metodologia para gerenciar projetos de EC</a:t>
            </a:r>
          </a:p>
          <a:p>
            <a:pPr lvl="1"/>
            <a:r>
              <a:rPr lang="pt-BR" sz="2400" dirty="0" smtClean="0"/>
              <a:t>Uma metodologia para realizar </a:t>
            </a:r>
            <a:r>
              <a:rPr lang="pt-BR" sz="2400" dirty="0" err="1" smtClean="0"/>
              <a:t>elicitação</a:t>
            </a:r>
            <a:r>
              <a:rPr lang="pt-BR" sz="2400" dirty="0" smtClean="0"/>
              <a:t> de conhecimento</a:t>
            </a:r>
          </a:p>
          <a:p>
            <a:pPr lvl="1"/>
            <a:r>
              <a:rPr lang="pt-BR" sz="2400" dirty="0" smtClean="0"/>
              <a:t> Possui um </a:t>
            </a:r>
            <a:r>
              <a:rPr lang="pt-BR" sz="2400" i="1" dirty="0" err="1" smtClean="0"/>
              <a:t>workbenck</a:t>
            </a:r>
            <a:r>
              <a:rPr lang="pt-BR" sz="2400" dirty="0" smtClean="0"/>
              <a:t>  (plataforma) para engenharia do conhecimento (modelos, exemplos)</a:t>
            </a:r>
          </a:p>
          <a:p>
            <a:pPr lvl="1"/>
            <a:r>
              <a:rPr lang="pt-BR" sz="2000" dirty="0" smtClean="0">
                <a:hlinkClick r:id="rId2"/>
              </a:rPr>
              <a:t>https://commonkads.org/</a:t>
            </a:r>
            <a:endParaRPr lang="pt-BR" sz="2000" dirty="0" smtClean="0"/>
          </a:p>
          <a:p>
            <a:pPr lvl="1"/>
            <a:r>
              <a:rPr lang="pt-BR" sz="2000" dirty="0" smtClean="0"/>
              <a:t>https://en.wikipedia.org/wiki/Knowledge_Acquisition_and_Documentation_Structuring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D850D-436B-4B8F-B63F-4A9491287599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E6A6D-1010-42AF-8291-16D0C447EDAE}" type="slidenum">
              <a:rPr lang="pt-BR" altLang="pt-BR" smtClean="0">
                <a:latin typeface="Tahoma" charset="0"/>
              </a:rPr>
              <a:pPr/>
              <a:t>29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Métodos de Aquisição Automática</a:t>
            </a: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t-BR" altLang="pt-BR" smtClean="0"/>
              <a:t> Aprendizado de máquina </a:t>
            </a:r>
          </a:p>
          <a:p>
            <a:pPr lvl="1" eaLnBrk="1" hangingPunct="1"/>
            <a:r>
              <a:rPr lang="pt-BR" altLang="pt-BR" i="1" smtClean="0"/>
              <a:t>Machine learning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i="1" smtClean="0"/>
          </a:p>
        </p:txBody>
      </p:sp>
      <p:grpSp>
        <p:nvGrpSpPr>
          <p:cNvPr id="30725" name="Group 4"/>
          <p:cNvGrpSpPr>
            <a:grpSpLocks/>
          </p:cNvGrpSpPr>
          <p:nvPr/>
        </p:nvGrpSpPr>
        <p:grpSpPr bwMode="auto">
          <a:xfrm>
            <a:off x="762000" y="4114800"/>
            <a:ext cx="7848600" cy="838200"/>
            <a:chOff x="528" y="3264"/>
            <a:chExt cx="4944" cy="528"/>
          </a:xfrm>
        </p:grpSpPr>
        <p:sp>
          <p:nvSpPr>
            <p:cNvPr id="30726" name="AutoShape 5"/>
            <p:cNvSpPr>
              <a:spLocks noChangeArrowheads="1"/>
            </p:cNvSpPr>
            <p:nvPr/>
          </p:nvSpPr>
          <p:spPr bwMode="auto">
            <a:xfrm>
              <a:off x="528" y="3264"/>
              <a:ext cx="4944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altLang="pt-BR"/>
            </a:p>
          </p:txBody>
        </p:sp>
        <p:grpSp>
          <p:nvGrpSpPr>
            <p:cNvPr id="30727" name="Group 6"/>
            <p:cNvGrpSpPr>
              <a:grpSpLocks/>
            </p:cNvGrpSpPr>
            <p:nvPr/>
          </p:nvGrpSpPr>
          <p:grpSpPr bwMode="auto">
            <a:xfrm>
              <a:off x="772" y="3408"/>
              <a:ext cx="4316" cy="249"/>
              <a:chOff x="770" y="3696"/>
              <a:chExt cx="4316" cy="249"/>
            </a:xfrm>
          </p:grpSpPr>
          <p:sp>
            <p:nvSpPr>
              <p:cNvPr id="30728" name="Text Box 7"/>
              <p:cNvSpPr txBox="1">
                <a:spLocks noChangeArrowheads="1"/>
              </p:cNvSpPr>
              <p:nvPr/>
            </p:nvSpPr>
            <p:spPr bwMode="auto">
              <a:xfrm>
                <a:off x="770" y="3696"/>
                <a:ext cx="1390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Casos e exemplos</a:t>
                </a:r>
              </a:p>
            </p:txBody>
          </p:sp>
          <p:sp>
            <p:nvSpPr>
              <p:cNvPr id="30729" name="Text Box 8"/>
              <p:cNvSpPr txBox="1">
                <a:spLocks noChangeArrowheads="1"/>
              </p:cNvSpPr>
              <p:nvPr/>
            </p:nvSpPr>
            <p:spPr bwMode="auto">
              <a:xfrm>
                <a:off x="2580" y="3696"/>
                <a:ext cx="1486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Indução automática</a:t>
                </a:r>
              </a:p>
            </p:txBody>
          </p:sp>
          <p:sp>
            <p:nvSpPr>
              <p:cNvPr id="30730" name="Text Box 9"/>
              <p:cNvSpPr txBox="1">
                <a:spLocks noChangeArrowheads="1"/>
              </p:cNvSpPr>
              <p:nvPr/>
            </p:nvSpPr>
            <p:spPr bwMode="auto">
              <a:xfrm>
                <a:off x="4464" y="3696"/>
                <a:ext cx="622" cy="249"/>
              </a:xfrm>
              <a:prstGeom prst="rect">
                <a:avLst/>
              </a:prstGeom>
              <a:solidFill>
                <a:srgbClr val="CCEC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pt-BR" altLang="pt-BR" sz="1800" b="1">
                    <a:latin typeface="Arial" charset="0"/>
                  </a:rPr>
                  <a:t>Regras</a:t>
                </a:r>
              </a:p>
            </p:txBody>
          </p:sp>
          <p:sp>
            <p:nvSpPr>
              <p:cNvPr id="30731" name="Line 10"/>
              <p:cNvSpPr>
                <a:spLocks noChangeShapeType="1"/>
              </p:cNvSpPr>
              <p:nvPr/>
            </p:nvSpPr>
            <p:spPr bwMode="auto">
              <a:xfrm>
                <a:off x="2160" y="37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32" name="Line 11"/>
              <p:cNvSpPr>
                <a:spLocks noChangeShapeType="1"/>
              </p:cNvSpPr>
              <p:nvPr/>
            </p:nvSpPr>
            <p:spPr bwMode="auto">
              <a:xfrm>
                <a:off x="4080" y="37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96A0C-4FE1-45BD-9779-033ABF3BF4EA}" type="slidenum">
              <a:rPr lang="pt-BR" altLang="pt-BR" smtClean="0">
                <a:latin typeface="Tahoma" charset="0"/>
              </a:rPr>
              <a:pPr/>
              <a:t>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12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BC </a:t>
            </a:r>
            <a:r>
              <a:rPr lang="pt-BR" altLang="pt-BR" i="1" smtClean="0"/>
              <a:t>vs </a:t>
            </a:r>
            <a:r>
              <a:rPr lang="pt-BR" altLang="pt-BR" smtClean="0"/>
              <a:t>Agentes BC </a:t>
            </a:r>
            <a:r>
              <a:rPr lang="pt-BR" altLang="pt-BR" sz="3200" smtClean="0"/>
              <a:t>Relembrando...</a:t>
            </a:r>
          </a:p>
        </p:txBody>
      </p:sp>
      <p:sp>
        <p:nvSpPr>
          <p:cNvPr id="5124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Sistemas baseados em conhecimento</a:t>
            </a:r>
          </a:p>
          <a:p>
            <a:pPr lvl="1" eaLnBrk="1" hangingPunct="1"/>
            <a:r>
              <a:rPr lang="pt-BR" altLang="pt-BR" sz="2400" smtClean="0"/>
              <a:t>Têm uma </a:t>
            </a:r>
            <a:r>
              <a:rPr lang="pt-BR" altLang="pt-BR" sz="2400" smtClean="0">
                <a:solidFill>
                  <a:srgbClr val="800080"/>
                </a:solidFill>
              </a:rPr>
              <a:t>base de conhecimento</a:t>
            </a:r>
            <a:r>
              <a:rPr lang="pt-BR" altLang="pt-BR" sz="2400" smtClean="0"/>
              <a:t> e uma </a:t>
            </a:r>
            <a:r>
              <a:rPr lang="pt-BR" altLang="pt-BR" sz="2400" smtClean="0">
                <a:solidFill>
                  <a:srgbClr val="800080"/>
                </a:solidFill>
              </a:rPr>
              <a:t>máquina de inferência</a:t>
            </a:r>
            <a:r>
              <a:rPr lang="pt-BR" altLang="pt-BR" sz="2400" smtClean="0"/>
              <a:t> associada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400" smtClean="0"/>
              <a:t>Implementam </a:t>
            </a:r>
            <a:r>
              <a:rPr lang="pt-BR" altLang="pt-BR" sz="2400" smtClean="0">
                <a:solidFill>
                  <a:srgbClr val="800080"/>
                </a:solidFill>
              </a:rPr>
              <a:t>parte</a:t>
            </a:r>
            <a:r>
              <a:rPr lang="pt-BR" altLang="pt-BR" sz="2400" smtClean="0"/>
              <a:t> dos agentes BC</a:t>
            </a:r>
          </a:p>
          <a:p>
            <a:pPr lvl="2" eaLnBrk="1" hangingPunct="1">
              <a:lnSpc>
                <a:spcPct val="120000"/>
              </a:lnSpc>
            </a:pPr>
            <a:endParaRPr lang="pt-BR" altLang="pt-BR" sz="2000" smtClean="0"/>
          </a:p>
          <a:p>
            <a:pPr eaLnBrk="1" hangingPunct="1"/>
            <a:r>
              <a:rPr lang="pt-BR" altLang="pt-BR" sz="2800" smtClean="0"/>
              <a:t>Qual a diferença?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400" smtClean="0"/>
              <a:t>Agentes </a:t>
            </a:r>
            <a:r>
              <a:rPr lang="pt-BR" altLang="pt-BR" sz="2400" smtClean="0">
                <a:solidFill>
                  <a:srgbClr val="800080"/>
                </a:solidFill>
              </a:rPr>
              <a:t>interagem</a:t>
            </a:r>
            <a:r>
              <a:rPr lang="pt-BR" altLang="pt-BR" sz="2400" smtClean="0"/>
              <a:t> com o ambiente onde estão imersos através dos sensores e atuadores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DB9E1-7729-42AF-ACAA-CCA70B101D38}" type="slidenum">
              <a:rPr lang="pt-BR" altLang="pt-BR" smtClean="0">
                <a:latin typeface="Tahoma" charset="0"/>
              </a:rPr>
              <a:pPr/>
              <a:t>30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Formalização do conhecimento</a:t>
            </a:r>
          </a:p>
        </p:txBody>
      </p:sp>
      <p:sp>
        <p:nvSpPr>
          <p:cNvPr id="317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81838" cy="175260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Representação formal = LPO</a:t>
            </a:r>
          </a:p>
          <a:p>
            <a:pPr eaLnBrk="1" hangingPunct="1"/>
            <a:r>
              <a:rPr lang="pt-BR" altLang="pt-BR" sz="2800" smtClean="0"/>
              <a:t>Representação semi-formal = Ontologias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4309D3-9E8F-405F-8A01-F0EE57D5FF97}" type="slidenum">
              <a:rPr lang="pt-BR" altLang="pt-BR" smtClean="0">
                <a:latin typeface="Tahoma" charset="0"/>
              </a:rPr>
              <a:pPr/>
              <a:t>31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66088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82000" cy="487680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 Há diferentes </a:t>
            </a:r>
            <a:r>
              <a:rPr lang="pt-BR" altLang="pt-BR" sz="2800" smtClean="0">
                <a:solidFill>
                  <a:srgbClr val="990099"/>
                </a:solidFill>
              </a:rPr>
              <a:t>“tipos” de conhecimento</a:t>
            </a:r>
          </a:p>
          <a:p>
            <a:pPr lvl="1" eaLnBrk="1" hangingPunct="1"/>
            <a:r>
              <a:rPr lang="pt-BR" altLang="pt-BR" sz="2400" smtClean="0"/>
              <a:t>Que devem ser representados separadamente!</a:t>
            </a:r>
          </a:p>
          <a:p>
            <a:pPr lvl="2" eaLnBrk="1" hangingPunct="1"/>
            <a:r>
              <a:rPr lang="pt-BR" altLang="pt-BR" sz="2000" smtClean="0">
                <a:solidFill>
                  <a:srgbClr val="990099"/>
                </a:solidFill>
              </a:rPr>
              <a:t>Conhecimento ontológico</a:t>
            </a:r>
            <a:r>
              <a:rPr lang="pt-BR" altLang="pt-BR" sz="2000" smtClean="0"/>
              <a:t>, conhecimento do domínio, ...</a:t>
            </a:r>
          </a:p>
          <a:p>
            <a:pPr lvl="1" eaLnBrk="1" hangingPunct="1"/>
            <a:r>
              <a:rPr lang="pt-BR" altLang="pt-BR" sz="2400" smtClean="0"/>
              <a:t>Qual a forma de representação adequada?</a:t>
            </a:r>
          </a:p>
          <a:p>
            <a:pPr lvl="2" eaLnBrk="1" hangingPunct="1"/>
            <a:r>
              <a:rPr lang="pt-BR" altLang="pt-BR" sz="2000" smtClean="0">
                <a:solidFill>
                  <a:srgbClr val="990099"/>
                </a:solidFill>
              </a:rPr>
              <a:t>Ontologias</a:t>
            </a:r>
            <a:r>
              <a:rPr lang="pt-BR" altLang="pt-BR" sz="2000" smtClean="0"/>
              <a:t>, Bases de conhecimento,... </a:t>
            </a:r>
          </a:p>
          <a:p>
            <a:pPr lvl="1" eaLnBrk="1" hangingPunct="1"/>
            <a:r>
              <a:rPr lang="pt-BR" altLang="pt-BR" sz="2400" smtClean="0"/>
              <a:t>Como elicitar os diferentes “conhecimentos”?</a:t>
            </a:r>
          </a:p>
          <a:p>
            <a:pPr eaLnBrk="1" hangingPunct="1"/>
            <a:r>
              <a:rPr lang="pt-BR" altLang="pt-BR" sz="2800" smtClean="0"/>
              <a:t> Há diferentes tipos de </a:t>
            </a:r>
            <a:r>
              <a:rPr lang="pt-BR" altLang="pt-BR" sz="2800" smtClean="0">
                <a:solidFill>
                  <a:srgbClr val="990099"/>
                </a:solidFill>
              </a:rPr>
              <a:t>especialistas</a:t>
            </a:r>
            <a:r>
              <a:rPr lang="pt-BR" altLang="pt-BR" sz="2800" smtClean="0"/>
              <a:t> e de </a:t>
            </a:r>
            <a:r>
              <a:rPr lang="pt-BR" altLang="pt-BR" sz="2800" i="1" smtClean="0">
                <a:solidFill>
                  <a:srgbClr val="990099"/>
                </a:solidFill>
              </a:rPr>
              <a:t>expertise</a:t>
            </a:r>
          </a:p>
          <a:p>
            <a:pPr eaLnBrk="1" hangingPunct="1"/>
            <a:r>
              <a:rPr lang="pt-BR" altLang="pt-BR" sz="2800" smtClean="0"/>
              <a:t>Há </a:t>
            </a:r>
            <a:r>
              <a:rPr lang="pt-BR" altLang="pt-BR" sz="2800" smtClean="0">
                <a:solidFill>
                  <a:srgbClr val="990099"/>
                </a:solidFill>
              </a:rPr>
              <a:t>vários usos</a:t>
            </a:r>
            <a:r>
              <a:rPr lang="pt-BR" altLang="pt-BR" sz="2800" smtClean="0"/>
              <a:t> para conhecimentos semelhantes</a:t>
            </a:r>
          </a:p>
          <a:p>
            <a:pPr lvl="1" eaLnBrk="1" hangingPunct="1"/>
            <a:r>
              <a:rPr lang="pt-BR" altLang="pt-BR" sz="2400" smtClean="0">
                <a:solidFill>
                  <a:srgbClr val="990099"/>
                </a:solidFill>
              </a:rPr>
              <a:t>Reusabilidade</a:t>
            </a:r>
            <a:r>
              <a:rPr lang="pt-BR" altLang="pt-BR" sz="2400" smtClean="0"/>
              <a:t> é a chave!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9F0736-410E-4A57-A049-C9336529A63B}" type="slidenum">
              <a:rPr lang="pt-BR" altLang="pt-BR" smtClean="0">
                <a:latin typeface="Tahoma" charset="0"/>
              </a:rPr>
              <a:pPr/>
              <a:t>32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Reuso de conhecimento</a:t>
            </a:r>
          </a:p>
        </p:txBody>
      </p:sp>
      <p:sp>
        <p:nvSpPr>
          <p:cNvPr id="3379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57338"/>
            <a:ext cx="7772400" cy="4967287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 Reuso de conhecimento é imperativo:</a:t>
            </a:r>
          </a:p>
          <a:p>
            <a:pPr lvl="1" eaLnBrk="1" hangingPunct="1"/>
            <a:r>
              <a:rPr lang="pt-BR" altLang="pt-BR" sz="2400" smtClean="0"/>
              <a:t>A Base de Conhecimento é a parte mais cara de um SBC </a:t>
            </a:r>
          </a:p>
          <a:p>
            <a:pPr lvl="2" eaLnBrk="1" hangingPunct="1"/>
            <a:r>
              <a:rPr lang="pt-BR" altLang="pt-BR" sz="2000" smtClean="0"/>
              <a:t>O resto já está “semi-pronto”...</a:t>
            </a:r>
          </a:p>
          <a:p>
            <a:pPr eaLnBrk="1" hangingPunct="1"/>
            <a:r>
              <a:rPr lang="pt-BR" altLang="pt-BR" sz="2800" smtClean="0"/>
              <a:t> Necessidade de reuso em domínios com grande número de conceitos e relações </a:t>
            </a:r>
          </a:p>
          <a:p>
            <a:pPr lvl="1" eaLnBrk="1" hangingPunct="1"/>
            <a:r>
              <a:rPr lang="pt-BR" altLang="pt-BR" sz="2400" smtClean="0"/>
              <a:t>ex: Medicina</a:t>
            </a:r>
          </a:p>
          <a:p>
            <a:pPr eaLnBrk="1" hangingPunct="1"/>
            <a:r>
              <a:rPr lang="pt-BR" altLang="pt-BR" sz="2800" smtClean="0">
                <a:solidFill>
                  <a:srgbClr val="990099"/>
                </a:solidFill>
              </a:rPr>
              <a:t>Observação: </a:t>
            </a:r>
          </a:p>
          <a:p>
            <a:pPr lvl="1" eaLnBrk="1" hangingPunct="1"/>
            <a:r>
              <a:rPr lang="pt-BR" altLang="pt-BR" sz="2200" smtClean="0"/>
              <a:t>queremos reusar o conhecimento que já está representado usando algum formalismo para representação do conhecimento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99D935-AE64-43CA-99FD-523F996040F9}" type="slidenum">
              <a:rPr lang="pt-BR" altLang="pt-BR" smtClean="0">
                <a:latin typeface="Tahoma" charset="0"/>
              </a:rPr>
              <a:pPr/>
              <a:t>33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Dificuldades com Reuso</a:t>
            </a:r>
          </a:p>
        </p:txBody>
      </p:sp>
      <p:sp>
        <p:nvSpPr>
          <p:cNvPr id="3482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848600" cy="4895850"/>
          </a:xfrm>
        </p:spPr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z="2800" smtClean="0"/>
              <a:t>Utilização de formalismos diferentes dificulta o reuso </a:t>
            </a:r>
          </a:p>
          <a:p>
            <a:pPr lvl="1" eaLnBrk="1" hangingPunct="1"/>
            <a:r>
              <a:rPr lang="pt-BR" altLang="pt-BR" sz="2400" smtClean="0"/>
              <a:t>Falta de interoperabilidade entre formalismos, mesmo entre os orientados a domínio</a:t>
            </a:r>
          </a:p>
          <a:p>
            <a:pPr eaLnBrk="1" hangingPunct="1"/>
            <a:r>
              <a:rPr lang="pt-BR" altLang="pt-BR" sz="2800" smtClean="0"/>
              <a:t>Contudo, formalismo diferentes apresentam certa similaridade expressiva</a:t>
            </a:r>
          </a:p>
          <a:p>
            <a:pPr lvl="1" eaLnBrk="1" hangingPunct="1"/>
            <a:r>
              <a:rPr lang="pt-BR" altLang="pt-BR" sz="2400" smtClean="0"/>
              <a:t>Como ter reuso no nível de conhecimento?</a:t>
            </a:r>
          </a:p>
          <a:p>
            <a:pPr lvl="1" eaLnBrk="1" hangingPunct="1"/>
            <a:r>
              <a:rPr lang="pt-BR" altLang="pt-BR" sz="2400" smtClean="0"/>
              <a:t>Como abstrair formalismos?</a:t>
            </a:r>
          </a:p>
          <a:p>
            <a:pPr eaLnBrk="1" hangingPunct="1"/>
            <a:r>
              <a:rPr lang="pt-BR" altLang="pt-BR" sz="2800" smtClean="0"/>
              <a:t>Solução visando reuso no nível do conhecimento:</a:t>
            </a:r>
            <a:r>
              <a:rPr lang="pt-BR" altLang="pt-BR" sz="2800" smtClean="0">
                <a:solidFill>
                  <a:srgbClr val="990099"/>
                </a:solidFill>
              </a:rPr>
              <a:t> Ontologias!</a:t>
            </a:r>
            <a:endParaRPr lang="pt-BR" altLang="pt-BR" sz="2800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E3D1D0-C5FA-4D3F-BAEA-35BE6CFDCDAA}" type="slidenum">
              <a:rPr lang="pt-BR" altLang="pt-BR" smtClean="0">
                <a:latin typeface="Tahoma" charset="0"/>
              </a:rPr>
              <a:pPr/>
              <a:t>34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812800"/>
          </a:xfrm>
        </p:spPr>
        <p:txBody>
          <a:bodyPr/>
          <a:lstStyle/>
          <a:p>
            <a:pPr algn="ctr" eaLnBrk="1" hangingPunct="1"/>
            <a:r>
              <a:rPr lang="pt-BR" altLang="pt-BR" smtClean="0"/>
              <a:t>Ontologias</a:t>
            </a:r>
          </a:p>
        </p:txBody>
      </p:sp>
      <p:sp>
        <p:nvSpPr>
          <p:cNvPr id="3584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37388" cy="1752600"/>
          </a:xfrm>
        </p:spPr>
        <p:txBody>
          <a:bodyPr/>
          <a:lstStyle/>
          <a:p>
            <a:pPr eaLnBrk="1" hangingPunct="1"/>
            <a:r>
              <a:rPr lang="pt-BR" altLang="pt-BR" smtClean="0"/>
              <a:t>Bem de leve...</a:t>
            </a:r>
          </a:p>
          <a:p>
            <a:pPr eaLnBrk="1" hangingPunct="1"/>
            <a:r>
              <a:rPr lang="pt-BR" altLang="pt-BR" sz="2400" smtClean="0">
                <a:solidFill>
                  <a:srgbClr val="990099"/>
                </a:solidFill>
              </a:rPr>
              <a:t>Nota: os slides sobre esse tema foram copiados/adaptados de aulas do prof. Fred Freitas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7BAAE-748F-464E-A145-6FFE2ED6777A}" type="slidenum">
              <a:rPr lang="pt-BR" altLang="pt-BR" smtClean="0">
                <a:latin typeface="Tahoma" charset="0"/>
              </a:rPr>
              <a:pPr/>
              <a:t>35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Formalismos de Representação de Conhecimento</a:t>
            </a:r>
          </a:p>
        </p:txBody>
      </p:sp>
      <p:sp>
        <p:nvSpPr>
          <p:cNvPr id="368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44675"/>
            <a:ext cx="7772400" cy="4105275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Objetivo:</a:t>
            </a:r>
          </a:p>
          <a:p>
            <a:pPr lvl="1" eaLnBrk="1" hangingPunct="1"/>
            <a:r>
              <a:rPr lang="pt-BR" altLang="pt-BR" sz="2400" smtClean="0"/>
              <a:t>Prover teorias (fundamentadas em lógica matemática) e sistemas </a:t>
            </a:r>
          </a:p>
          <a:p>
            <a:pPr lvl="1" eaLnBrk="1" hangingPunct="1"/>
            <a:r>
              <a:rPr lang="pt-BR" altLang="pt-BR" sz="2400" smtClean="0"/>
              <a:t>para expressar e manipular conhecimento declarativo </a:t>
            </a:r>
          </a:p>
          <a:p>
            <a:pPr lvl="1" eaLnBrk="1" hangingPunct="1"/>
            <a:r>
              <a:rPr lang="pt-BR" altLang="pt-BR" sz="2400" smtClean="0"/>
              <a:t>de forma tratável e eficiente computacionalmente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6FA9A8-5488-42C7-90F9-82DCF798335B}" type="slidenum">
              <a:rPr lang="pt-BR" altLang="pt-BR" smtClean="0">
                <a:latin typeface="Tahoma" charset="0"/>
              </a:rPr>
              <a:pPr/>
              <a:t>36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Tipos de formalismos em relação ao foco</a:t>
            </a:r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548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Formalismos orientados a predicados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990099"/>
                </a:solidFill>
              </a:rPr>
              <a:t>regras e programação em lógica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200" smtClean="0"/>
              <a:t>Pioneiros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200" smtClean="0"/>
              <a:t>Foco no processo, funcionamento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Formalismos orientados a domínios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i="1" smtClean="0">
                <a:solidFill>
                  <a:srgbClr val="990099"/>
                </a:solidFill>
              </a:rPr>
              <a:t>frames</a:t>
            </a:r>
            <a:r>
              <a:rPr lang="pt-BR" altLang="pt-BR" sz="2400" smtClean="0">
                <a:solidFill>
                  <a:srgbClr val="990099"/>
                </a:solidFill>
              </a:rPr>
              <a:t>, redes semânticas, lógica de descrições</a:t>
            </a:r>
          </a:p>
          <a:p>
            <a:pPr lvl="2"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altLang="pt-BR" sz="2200" smtClean="0"/>
              <a:t>Classes, relações e restrições</a:t>
            </a:r>
          </a:p>
          <a:p>
            <a:pPr lvl="2"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altLang="pt-BR" sz="2200" smtClean="0"/>
              <a:t>Facilitam a </a:t>
            </a:r>
            <a:r>
              <a:rPr lang="pt-BR" altLang="pt-BR" sz="2200" smtClean="0">
                <a:solidFill>
                  <a:srgbClr val="990099"/>
                </a:solidFill>
              </a:rPr>
              <a:t>estruturação de conhecimento</a:t>
            </a:r>
            <a:r>
              <a:rPr lang="pt-BR" altLang="pt-BR" sz="2200" smtClean="0"/>
              <a:t> sobre um domínio de aplicação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AAECCC-EBB6-4C01-B180-E532B754E3A2}" type="slidenum">
              <a:rPr lang="pt-BR" altLang="pt-BR" smtClean="0">
                <a:latin typeface="Tahoma" charset="0"/>
              </a:rPr>
              <a:pPr/>
              <a:t>37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76200"/>
            <a:ext cx="8018462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baseados em conhecimento</a:t>
            </a:r>
          </a:p>
        </p:txBody>
      </p:sp>
      <p:grpSp>
        <p:nvGrpSpPr>
          <p:cNvPr id="38916" name="Group 3"/>
          <p:cNvGrpSpPr>
            <a:grpSpLocks/>
          </p:cNvGrpSpPr>
          <p:nvPr/>
        </p:nvGrpSpPr>
        <p:grpSpPr bwMode="auto">
          <a:xfrm>
            <a:off x="227013" y="1254125"/>
            <a:ext cx="8461375" cy="4930775"/>
            <a:chOff x="360" y="1078"/>
            <a:chExt cx="5775" cy="3106"/>
          </a:xfrm>
        </p:grpSpPr>
        <p:sp>
          <p:nvSpPr>
            <p:cNvPr id="38917" name="Text Box 4"/>
            <p:cNvSpPr txBox="1">
              <a:spLocks noChangeArrowheads="1"/>
            </p:cNvSpPr>
            <p:nvPr/>
          </p:nvSpPr>
          <p:spPr bwMode="auto">
            <a:xfrm>
              <a:off x="2008" y="1078"/>
              <a:ext cx="2388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Principais sistemas de </a:t>
              </a:r>
              <a:br>
                <a:rPr lang="pt-BR" altLang="pt-BR" sz="1800">
                  <a:latin typeface="Arial" charset="0"/>
                </a:rPr>
              </a:br>
              <a:r>
                <a:rPr lang="pt-BR" altLang="pt-BR" sz="1800">
                  <a:latin typeface="Arial" charset="0"/>
                </a:rPr>
                <a:t>raciocínio </a:t>
              </a:r>
              <a:r>
                <a:rPr lang="pt-BR" altLang="pt-BR" sz="1800">
                  <a:solidFill>
                    <a:schemeClr val="tx2"/>
                  </a:solidFill>
                  <a:latin typeface="Arial" charset="0"/>
                </a:rPr>
                <a:t>declarativos/dedutivos</a:t>
              </a:r>
            </a:p>
          </p:txBody>
        </p:sp>
        <p:sp>
          <p:nvSpPr>
            <p:cNvPr id="38918" name="Text Box 5"/>
            <p:cNvSpPr txBox="1">
              <a:spLocks noChangeArrowheads="1"/>
            </p:cNvSpPr>
            <p:nvPr/>
          </p:nvSpPr>
          <p:spPr bwMode="auto">
            <a:xfrm>
              <a:off x="2257" y="2070"/>
              <a:ext cx="625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regras</a:t>
              </a:r>
            </a:p>
          </p:txBody>
        </p:sp>
        <p:sp>
          <p:nvSpPr>
            <p:cNvPr id="38919" name="Text Box 6"/>
            <p:cNvSpPr txBox="1">
              <a:spLocks noChangeArrowheads="1"/>
            </p:cNvSpPr>
            <p:nvPr/>
          </p:nvSpPr>
          <p:spPr bwMode="auto">
            <a:xfrm>
              <a:off x="960" y="2070"/>
              <a:ext cx="54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lógica</a:t>
              </a:r>
            </a:p>
          </p:txBody>
        </p:sp>
        <p:sp>
          <p:nvSpPr>
            <p:cNvPr id="38920" name="Text Box 7"/>
            <p:cNvSpPr txBox="1">
              <a:spLocks noChangeArrowheads="1"/>
            </p:cNvSpPr>
            <p:nvPr/>
          </p:nvSpPr>
          <p:spPr bwMode="auto">
            <a:xfrm>
              <a:off x="3540" y="2070"/>
              <a:ext cx="751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solidFill>
                    <a:srgbClr val="990099"/>
                  </a:solidFill>
                  <a:latin typeface="Arial" charset="0"/>
                </a:rPr>
                <a:t>objetos</a:t>
              </a:r>
            </a:p>
          </p:txBody>
        </p:sp>
        <p:sp>
          <p:nvSpPr>
            <p:cNvPr id="38921" name="Text Box 8"/>
            <p:cNvSpPr txBox="1">
              <a:spLocks noChangeArrowheads="1"/>
            </p:cNvSpPr>
            <p:nvPr/>
          </p:nvSpPr>
          <p:spPr bwMode="auto">
            <a:xfrm>
              <a:off x="4934" y="2070"/>
              <a:ext cx="69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híbridos</a:t>
              </a:r>
            </a:p>
          </p:txBody>
        </p:sp>
        <p:sp>
          <p:nvSpPr>
            <p:cNvPr id="38922" name="Line 9"/>
            <p:cNvSpPr>
              <a:spLocks noChangeShapeType="1"/>
            </p:cNvSpPr>
            <p:nvPr/>
          </p:nvSpPr>
          <p:spPr bwMode="auto">
            <a:xfrm flipH="1">
              <a:off x="1200" y="235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3" name="Text Box 10"/>
            <p:cNvSpPr txBox="1">
              <a:spLocks noChangeArrowheads="1"/>
            </p:cNvSpPr>
            <p:nvPr/>
          </p:nvSpPr>
          <p:spPr bwMode="auto">
            <a:xfrm>
              <a:off x="1044" y="3542"/>
              <a:ext cx="3003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Programação</a:t>
              </a:r>
              <a:r>
                <a:rPr lang="pt-BR" altLang="pt-BR" sz="2000">
                  <a:latin typeface="Arial" charset="0"/>
                </a:rPr>
                <a:t> em lógica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produção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manutenção da verdade</a:t>
              </a:r>
            </a:p>
          </p:txBody>
        </p:sp>
        <p:sp>
          <p:nvSpPr>
            <p:cNvPr id="38924" name="Line 11"/>
            <p:cNvSpPr>
              <a:spLocks noChangeShapeType="1"/>
            </p:cNvSpPr>
            <p:nvPr/>
          </p:nvSpPr>
          <p:spPr bwMode="auto">
            <a:xfrm>
              <a:off x="2544" y="2358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5" name="Line 12"/>
            <p:cNvSpPr>
              <a:spLocks noChangeShapeType="1"/>
            </p:cNvSpPr>
            <p:nvPr/>
          </p:nvSpPr>
          <p:spPr bwMode="auto">
            <a:xfrm flipV="1">
              <a:off x="1248" y="1494"/>
              <a:ext cx="196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6" name="Line 13"/>
            <p:cNvSpPr>
              <a:spLocks noChangeShapeType="1"/>
            </p:cNvSpPr>
            <p:nvPr/>
          </p:nvSpPr>
          <p:spPr bwMode="auto">
            <a:xfrm flipH="1">
              <a:off x="2592" y="1494"/>
              <a:ext cx="62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7" name="Line 14"/>
            <p:cNvSpPr>
              <a:spLocks noChangeShapeType="1"/>
            </p:cNvSpPr>
            <p:nvPr/>
          </p:nvSpPr>
          <p:spPr bwMode="auto">
            <a:xfrm>
              <a:off x="3216" y="1494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8" name="Line 15"/>
            <p:cNvSpPr>
              <a:spLocks noChangeShapeType="1"/>
            </p:cNvSpPr>
            <p:nvPr/>
          </p:nvSpPr>
          <p:spPr bwMode="auto">
            <a:xfrm>
              <a:off x="3216" y="1494"/>
              <a:ext cx="20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29" name="Text Box 16"/>
            <p:cNvSpPr txBox="1">
              <a:spLocks noChangeArrowheads="1"/>
            </p:cNvSpPr>
            <p:nvPr/>
          </p:nvSpPr>
          <p:spPr bwMode="auto">
            <a:xfrm>
              <a:off x="360" y="2742"/>
              <a:ext cx="176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Provadores de teorema</a:t>
              </a:r>
            </a:p>
          </p:txBody>
        </p:sp>
        <p:sp>
          <p:nvSpPr>
            <p:cNvPr id="38930" name="Text Box 17"/>
            <p:cNvSpPr txBox="1">
              <a:spLocks noChangeArrowheads="1"/>
            </p:cNvSpPr>
            <p:nvPr/>
          </p:nvSpPr>
          <p:spPr bwMode="auto">
            <a:xfrm>
              <a:off x="2794" y="2608"/>
              <a:ext cx="2197" cy="7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Redes Semânticas</a:t>
              </a:r>
            </a:p>
            <a:p>
              <a:pPr algn="ctr"/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Frames</a:t>
              </a:r>
            </a:p>
            <a:p>
              <a:pPr algn="ctr"/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de Lógica descritiva</a:t>
              </a:r>
              <a:br>
                <a:rPr lang="pt-BR" altLang="pt-BR" sz="1800">
                  <a:solidFill>
                    <a:srgbClr val="990099"/>
                  </a:solidFill>
                  <a:latin typeface="Arial" charset="0"/>
                </a:rPr>
              </a:br>
              <a:r>
                <a:rPr lang="pt-BR" altLang="pt-BR" sz="1800">
                  <a:solidFill>
                    <a:srgbClr val="990099"/>
                  </a:solidFill>
                  <a:latin typeface="Arial" charset="0"/>
                </a:rPr>
                <a:t>Sistemas  OO, </a:t>
              </a:r>
              <a:r>
                <a:rPr lang="pt-BR" altLang="pt-BR" sz="1800" b="1">
                  <a:solidFill>
                    <a:srgbClr val="990099"/>
                  </a:solidFill>
                  <a:latin typeface="Arial" charset="0"/>
                </a:rPr>
                <a:t>Ontologias</a:t>
              </a:r>
            </a:p>
          </p:txBody>
        </p:sp>
        <p:sp>
          <p:nvSpPr>
            <p:cNvPr id="38931" name="Line 18"/>
            <p:cNvSpPr>
              <a:spLocks noChangeShapeType="1"/>
            </p:cNvSpPr>
            <p:nvPr/>
          </p:nvSpPr>
          <p:spPr bwMode="auto">
            <a:xfrm>
              <a:off x="3888" y="2358"/>
              <a:ext cx="0" cy="2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932" name="Text Box 19"/>
            <p:cNvSpPr txBox="1">
              <a:spLocks noChangeArrowheads="1"/>
            </p:cNvSpPr>
            <p:nvPr/>
          </p:nvSpPr>
          <p:spPr bwMode="auto">
            <a:xfrm>
              <a:off x="4362" y="3558"/>
              <a:ext cx="1773" cy="5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800">
                  <a:latin typeface="Arial" charset="0"/>
                </a:rPr>
                <a:t>regras+objetos</a:t>
              </a:r>
            </a:p>
            <a:p>
              <a:pPr algn="ctr"/>
              <a:r>
                <a:rPr lang="pt-BR" altLang="pt-BR" sz="1800">
                  <a:latin typeface="Arial" charset="0"/>
                </a:rPr>
                <a:t>lógica+objetos</a:t>
              </a:r>
            </a:p>
            <a:p>
              <a:pPr algn="ctr"/>
              <a:r>
                <a:rPr lang="pt-BR" altLang="pt-BR" sz="1800">
                  <a:latin typeface="Arial" charset="0"/>
                </a:rPr>
                <a:t>lógica+objetos+funções</a:t>
              </a:r>
            </a:p>
          </p:txBody>
        </p:sp>
        <p:sp>
          <p:nvSpPr>
            <p:cNvPr id="38933" name="Line 20"/>
            <p:cNvSpPr>
              <a:spLocks noChangeShapeType="1"/>
            </p:cNvSpPr>
            <p:nvPr/>
          </p:nvSpPr>
          <p:spPr bwMode="auto">
            <a:xfrm>
              <a:off x="5280" y="2352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9D801-2FE0-479D-A99F-F8A1B8AF0712}" type="slidenum">
              <a:rPr lang="pt-BR" altLang="pt-BR" smtClean="0">
                <a:latin typeface="Tahoma" charset="0"/>
              </a:rPr>
              <a:pPr/>
              <a:t>38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Ontologias</a:t>
            </a:r>
          </a:p>
        </p:txBody>
      </p:sp>
      <p:sp>
        <p:nvSpPr>
          <p:cNvPr id="399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476750"/>
          </a:xfrm>
        </p:spPr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z="2800" smtClean="0"/>
              <a:t>Termo oriundo da filosofia</a:t>
            </a:r>
          </a:p>
          <a:p>
            <a:pPr lvl="1" eaLnBrk="1" hangingPunct="1"/>
            <a:r>
              <a:rPr lang="pt-BR" altLang="pt-BR" sz="2400" smtClean="0"/>
              <a:t>Ramo da filosofia que lida com a natureza e </a:t>
            </a:r>
            <a:r>
              <a:rPr lang="pt-BR" altLang="pt-BR" sz="2400" i="1" smtClean="0"/>
              <a:t>organização</a:t>
            </a:r>
            <a:r>
              <a:rPr lang="pt-BR" altLang="pt-BR" sz="2400" smtClean="0"/>
              <a:t> da realidade</a:t>
            </a:r>
          </a:p>
          <a:p>
            <a:pPr eaLnBrk="1" hangingPunct="1"/>
            <a:r>
              <a:rPr lang="pt-BR" altLang="pt-BR" sz="2800" i="1" smtClean="0"/>
              <a:t> Categorias</a:t>
            </a:r>
            <a:r>
              <a:rPr lang="pt-BR" altLang="pt-BR" sz="2800" smtClean="0"/>
              <a:t> de Aristóteles</a:t>
            </a:r>
          </a:p>
          <a:p>
            <a:pPr lvl="1" eaLnBrk="1" hangingPunct="1"/>
            <a:r>
              <a:rPr lang="pt-BR" altLang="pt-BR" sz="2400" smtClean="0"/>
              <a:t>taxonomia para os objetos do mundo </a:t>
            </a:r>
          </a:p>
          <a:p>
            <a:pPr eaLnBrk="1" hangingPunct="1"/>
            <a:r>
              <a:rPr lang="pt-BR" altLang="pt-BR" sz="2800" smtClean="0"/>
              <a:t>Em informática e inteligência artificial, ganha um senso mais prático</a:t>
            </a:r>
          </a:p>
          <a:p>
            <a:pPr lvl="1" eaLnBrk="1" hangingPunct="1"/>
            <a:r>
              <a:rPr lang="pt-BR" altLang="pt-BR" sz="2400" smtClean="0">
                <a:solidFill>
                  <a:srgbClr val="990099"/>
                </a:solidFill>
              </a:rPr>
              <a:t>Organização de conhecimento manipulável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AB890B-2553-46C9-A5BE-187BC256DD78}" type="slidenum">
              <a:rPr lang="pt-BR" altLang="pt-BR" smtClean="0">
                <a:latin typeface="Tahoma" charset="0"/>
              </a:rPr>
              <a:pPr/>
              <a:t>39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 que é uma Ontologia?</a:t>
            </a:r>
          </a:p>
        </p:txBody>
      </p:sp>
      <p:sp>
        <p:nvSpPr>
          <p:cNvPr id="409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00213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Corpo de conhecimento </a:t>
            </a:r>
            <a:r>
              <a:rPr lang="pt-BR" altLang="pt-BR" sz="2400" smtClean="0">
                <a:solidFill>
                  <a:srgbClr val="990099"/>
                </a:solidFill>
              </a:rPr>
              <a:t>declarativo</a:t>
            </a:r>
            <a:r>
              <a:rPr lang="pt-BR" altLang="pt-BR" sz="2400" smtClean="0"/>
              <a:t> sobre um dado </a:t>
            </a:r>
            <a:r>
              <a:rPr lang="pt-BR" altLang="pt-BR" sz="2400" i="1" smtClean="0"/>
              <a:t>domínio</a:t>
            </a:r>
            <a:r>
              <a:rPr lang="pt-BR" altLang="pt-BR" sz="2400" smtClean="0"/>
              <a:t>, assunto ou área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Materialização do </a:t>
            </a:r>
            <a:r>
              <a:rPr lang="pt-BR" altLang="pt-BR" sz="2400" smtClean="0">
                <a:solidFill>
                  <a:srgbClr val="990099"/>
                </a:solidFill>
              </a:rPr>
              <a:t>nível de conhecimento </a:t>
            </a:r>
            <a:r>
              <a:rPr lang="pt-BR" altLang="pt-BR" sz="2400" smtClean="0"/>
              <a:t>em um sistema BC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Define um domínio, visando maximizar o reuso dessas definições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Idealmente, não deve refletir nenhum formalismo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Na prática, são </a:t>
            </a:r>
            <a:r>
              <a:rPr lang="pt-BR" altLang="pt-BR" sz="2400" smtClean="0">
                <a:solidFill>
                  <a:srgbClr val="990099"/>
                </a:solidFill>
              </a:rPr>
              <a:t>hierarquias de conceitos</a:t>
            </a:r>
            <a:r>
              <a:rPr lang="pt-BR" altLang="pt-BR" sz="2400" smtClean="0"/>
              <a:t> (classes) com suas </a:t>
            </a:r>
            <a:r>
              <a:rPr lang="pt-BR" altLang="pt-BR" sz="2400" smtClean="0">
                <a:solidFill>
                  <a:srgbClr val="990099"/>
                </a:solidFill>
              </a:rPr>
              <a:t>relações, restrições, axiomas </a:t>
            </a:r>
            <a:r>
              <a:rPr lang="pt-BR" altLang="pt-BR" sz="2400" smtClean="0"/>
              <a:t>e</a:t>
            </a:r>
            <a:r>
              <a:rPr lang="pt-BR" altLang="pt-BR" sz="2400" smtClean="0">
                <a:solidFill>
                  <a:srgbClr val="990099"/>
                </a:solidFill>
              </a:rPr>
              <a:t> terminologia</a:t>
            </a:r>
            <a:r>
              <a:rPr lang="pt-BR" altLang="pt-BR" sz="2400" smtClean="0"/>
              <a:t> associada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BF66B-CEBE-4FAE-A19E-54B9141FCCF6}" type="slidenum">
              <a:rPr lang="pt-BR" altLang="pt-BR" smtClean="0">
                <a:latin typeface="Tahoma" charset="0"/>
              </a:rPr>
              <a:pPr/>
              <a:t>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7630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Baseados em Conhecimento</a:t>
            </a:r>
          </a:p>
        </p:txBody>
      </p:sp>
      <p:sp>
        <p:nvSpPr>
          <p:cNvPr id="61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72440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SBCs são sistemas que usam </a:t>
            </a:r>
          </a:p>
          <a:p>
            <a:pPr lvl="1" eaLnBrk="1" hangingPunct="1"/>
            <a:r>
              <a:rPr lang="pt-BR" altLang="pt-BR" sz="2400" smtClean="0"/>
              <a:t>conhecimento de domínios específicos</a:t>
            </a:r>
          </a:p>
          <a:p>
            <a:pPr lvl="1" eaLnBrk="1" hangingPunct="1"/>
            <a:r>
              <a:rPr lang="pt-BR" altLang="pt-BR" sz="2400" smtClean="0"/>
              <a:t>representado explicitamente </a:t>
            </a:r>
          </a:p>
          <a:p>
            <a:pPr lvl="1" eaLnBrk="1" hangingPunct="1"/>
            <a:r>
              <a:rPr lang="pt-BR" altLang="pt-BR" sz="2400" smtClean="0"/>
              <a:t>para resolver problemas complexos</a:t>
            </a:r>
          </a:p>
          <a:p>
            <a:pPr lvl="2" eaLnBrk="1" hangingPunct="1"/>
            <a:endParaRPr lang="pt-BR" altLang="pt-BR" sz="2000" smtClean="0"/>
          </a:p>
          <a:p>
            <a:pPr eaLnBrk="1" hangingPunct="1"/>
            <a:r>
              <a:rPr lang="pt-BR" altLang="pt-BR" sz="2800" smtClean="0"/>
              <a:t>São sistemas capazes de...</a:t>
            </a:r>
          </a:p>
          <a:p>
            <a:pPr lvl="1" eaLnBrk="1" hangingPunct="1"/>
            <a:r>
              <a:rPr lang="pt-BR" altLang="pt-BR" sz="2400" smtClean="0"/>
              <a:t>Questionar o usuário</a:t>
            </a:r>
          </a:p>
          <a:p>
            <a:pPr lvl="1" eaLnBrk="1" hangingPunct="1"/>
            <a:r>
              <a:rPr lang="pt-BR" altLang="pt-BR" sz="2400" smtClean="0"/>
              <a:t>Raciocinar com base no conhecimento disponível</a:t>
            </a:r>
          </a:p>
          <a:p>
            <a:pPr lvl="1" eaLnBrk="1" hangingPunct="1"/>
            <a:r>
              <a:rPr lang="pt-BR" altLang="pt-BR" sz="2400" smtClean="0"/>
              <a:t>Explicar seu raciocínio ao usuário</a:t>
            </a:r>
          </a:p>
          <a:p>
            <a:pPr lvl="1" eaLnBrk="1" hangingPunct="1"/>
            <a:r>
              <a:rPr lang="pt-BR" altLang="pt-BR" sz="2400" smtClean="0"/>
              <a:t>“Lidar” com seus erros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2640F4-A92F-49CD-9A3F-83CC11BF1DBC}" type="slidenum">
              <a:rPr lang="pt-BR" altLang="pt-BR" smtClean="0">
                <a:latin typeface="Tahoma" charset="0"/>
              </a:rPr>
              <a:pPr/>
              <a:t>40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1116013" y="2781300"/>
            <a:ext cx="6913562" cy="4056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pt-BR" altLang="pt-BR">
              <a:latin typeface="Times New Roman" pitchFamily="18" charset="0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Definições de Ontologia</a:t>
            </a:r>
          </a:p>
        </p:txBody>
      </p:sp>
      <p:sp>
        <p:nvSpPr>
          <p:cNvPr id="41989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28775"/>
            <a:ext cx="7772400" cy="1223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Hierarquia de conceitos (classes) com suas relações, restrições, axiomas e terminologia associada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1187450" y="6157913"/>
            <a:ext cx="28432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>
                <a:solidFill>
                  <a:schemeClr val="bg2"/>
                </a:solidFill>
              </a:rPr>
              <a:t>[Huhns &amp; Singh 97]</a:t>
            </a:r>
          </a:p>
        </p:txBody>
      </p:sp>
      <p:pic>
        <p:nvPicPr>
          <p:cNvPr id="41991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2852738"/>
            <a:ext cx="6480175" cy="39100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B0D5BF-2006-4B58-9579-BCA9495BED05}" type="slidenum">
              <a:rPr lang="pt-BR" altLang="pt-BR" smtClean="0">
                <a:latin typeface="Tahoma" charset="0"/>
              </a:rPr>
              <a:pPr/>
              <a:t>41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76200"/>
            <a:ext cx="7772400" cy="904875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 da Ontologia Ciência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196975"/>
            <a:ext cx="5686425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C42B61-B373-45D6-A7B9-DCBEE6717FE9}" type="slidenum">
              <a:rPr lang="pt-BR" altLang="pt-BR" smtClean="0">
                <a:latin typeface="Tahoma" charset="0"/>
              </a:rPr>
              <a:pPr/>
              <a:t>42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760413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Relacionamentos na Ontologia Ciências</a:t>
            </a:r>
          </a:p>
        </p:txBody>
      </p:sp>
      <p:pic>
        <p:nvPicPr>
          <p:cNvPr id="44036" name="Picture 4" descr="r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3950"/>
            <a:ext cx="91440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6F4654-C04E-45FB-BB69-68AE1EA719DE}" type="slidenum">
              <a:rPr lang="pt-BR" altLang="pt-BR" smtClean="0">
                <a:latin typeface="Tahoma" charset="0"/>
              </a:rPr>
              <a:pPr/>
              <a:t>43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Definições de Ontologia (cont.)</a:t>
            </a:r>
          </a:p>
        </p:txBody>
      </p:sp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z="2800" smtClean="0"/>
              <a:t>O termo é às vezes mal empregado </a:t>
            </a:r>
          </a:p>
          <a:p>
            <a:pPr eaLnBrk="1" hangingPunct="1"/>
            <a:r>
              <a:rPr lang="pt-BR" altLang="pt-BR" sz="2800" smtClean="0">
                <a:solidFill>
                  <a:srgbClr val="990099"/>
                </a:solidFill>
              </a:rPr>
              <a:t> Ontologias </a:t>
            </a:r>
            <a:r>
              <a:rPr lang="pt-BR" altLang="pt-BR" sz="2800" u="sng" smtClean="0">
                <a:solidFill>
                  <a:srgbClr val="990099"/>
                </a:solidFill>
              </a:rPr>
              <a:t>não são</a:t>
            </a:r>
            <a:r>
              <a:rPr lang="pt-BR" altLang="pt-BR" sz="2800" smtClean="0">
                <a:solidFill>
                  <a:srgbClr val="990099"/>
                </a:solidFill>
              </a:rPr>
              <a:t>:</a:t>
            </a:r>
          </a:p>
          <a:p>
            <a:pPr lvl="1" eaLnBrk="1" hangingPunct="1"/>
            <a:r>
              <a:rPr lang="pt-BR" altLang="pt-BR" sz="2700" smtClean="0"/>
              <a:t>Simples hierarquias</a:t>
            </a:r>
          </a:p>
          <a:p>
            <a:pPr lvl="1" eaLnBrk="1" hangingPunct="1"/>
            <a:r>
              <a:rPr lang="pt-BR" altLang="pt-BR" sz="2700" smtClean="0"/>
              <a:t>Conjuntos de conceitos associados a palavras-chave</a:t>
            </a:r>
          </a:p>
          <a:p>
            <a:pPr lvl="1" eaLnBrk="1" hangingPunct="1"/>
            <a:r>
              <a:rPr lang="pt-BR" altLang="pt-BR" sz="2700" smtClean="0"/>
              <a:t>Esquemas de bancos de dados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F9C7F-12B7-480B-9FEE-D785278ABE66}" type="slidenum">
              <a:rPr lang="pt-BR" altLang="pt-BR" smtClean="0">
                <a:latin typeface="Tahoma" charset="0"/>
              </a:rPr>
              <a:pPr/>
              <a:t>44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Definições de Ontologia (cont.)</a:t>
            </a:r>
          </a:p>
        </p:txBody>
      </p:sp>
      <p:sp>
        <p:nvSpPr>
          <p:cNvPr id="460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0113" y="1744663"/>
            <a:ext cx="7737475" cy="4852987"/>
          </a:xfrm>
        </p:spPr>
        <p:txBody>
          <a:bodyPr/>
          <a:lstStyle/>
          <a:p>
            <a:pPr eaLnBrk="1" hangingPunct="1"/>
            <a:r>
              <a:rPr lang="pt-BR" altLang="pt-BR" sz="2400" smtClean="0">
                <a:solidFill>
                  <a:srgbClr val="990099"/>
                </a:solidFill>
              </a:rPr>
              <a:t>“Uma ontologia é uma especificação explícita e formal de uma conceitualização compartilhada”</a:t>
            </a:r>
            <a:r>
              <a:rPr lang="pt-BR" altLang="pt-BR" sz="2400" i="1" smtClean="0"/>
              <a:t> </a:t>
            </a:r>
            <a:r>
              <a:rPr lang="pt-BR" altLang="pt-BR" sz="2400" smtClean="0"/>
              <a:t>[Studer et al 98]</a:t>
            </a:r>
          </a:p>
          <a:p>
            <a:pPr lvl="1" eaLnBrk="1" hangingPunct="1"/>
            <a:r>
              <a:rPr lang="pt-BR" altLang="pt-BR" sz="2200" i="1" smtClean="0"/>
              <a:t>Especificação explícita:</a:t>
            </a:r>
            <a:r>
              <a:rPr lang="pt-BR" altLang="pt-BR" sz="2200" smtClean="0"/>
              <a:t> definições declarativas de conceitos, instâncias, relações, restrições e axiomas</a:t>
            </a:r>
            <a:endParaRPr lang="en-US" altLang="pt-BR" sz="2200" smtClean="0"/>
          </a:p>
          <a:p>
            <a:pPr lvl="1" eaLnBrk="1" hangingPunct="1"/>
            <a:r>
              <a:rPr lang="pt-BR" altLang="pt-BR" sz="2200" i="1" smtClean="0"/>
              <a:t>Formal: </a:t>
            </a:r>
            <a:r>
              <a:rPr lang="pt-BR" altLang="pt-BR" sz="2200" smtClean="0"/>
              <a:t>declarativamente definida, sendo compreensível e </a:t>
            </a:r>
            <a:r>
              <a:rPr lang="pt-BR" altLang="pt-BR" sz="2200" i="1" smtClean="0"/>
              <a:t>manipulável</a:t>
            </a:r>
            <a:r>
              <a:rPr lang="pt-BR" altLang="pt-BR" sz="2200" smtClean="0"/>
              <a:t> para agentes e sistemas</a:t>
            </a:r>
            <a:endParaRPr lang="en-US" altLang="pt-BR" sz="2200" smtClean="0"/>
          </a:p>
          <a:p>
            <a:pPr lvl="1" eaLnBrk="1" hangingPunct="1"/>
            <a:r>
              <a:rPr lang="pt-BR" altLang="pt-BR" sz="2200" i="1" smtClean="0"/>
              <a:t>Conceitualização</a:t>
            </a:r>
            <a:r>
              <a:rPr lang="pt-BR" altLang="pt-BR" sz="2200" smtClean="0"/>
              <a:t>: modelo abstrato de uma área de conhecimento ou de um universo limitado de discurso</a:t>
            </a:r>
            <a:endParaRPr lang="en-US" altLang="pt-BR" sz="2200" smtClean="0"/>
          </a:p>
          <a:p>
            <a:pPr lvl="1" eaLnBrk="1" hangingPunct="1"/>
            <a:r>
              <a:rPr lang="pt-BR" altLang="pt-BR" sz="2200" i="1" smtClean="0"/>
              <a:t>Compartilhada:</a:t>
            </a:r>
            <a:r>
              <a:rPr lang="pt-BR" altLang="pt-BR" sz="2200" smtClean="0"/>
              <a:t> conhecimento consensual, seja uma terminologia comum da área modelada, ou acordada entre os desenvolvedores dos agentes que se comunicam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ABECB-7DE9-4793-BAAC-31810D3594BC}" type="slidenum">
              <a:rPr lang="pt-BR" altLang="pt-BR" smtClean="0">
                <a:latin typeface="Tahoma" charset="0"/>
              </a:rPr>
              <a:pPr/>
              <a:t>45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Usos de Ontologias</a:t>
            </a:r>
          </a:p>
        </p:txBody>
      </p:sp>
      <p:sp>
        <p:nvSpPr>
          <p:cNvPr id="4710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Materialização do </a:t>
            </a:r>
            <a:r>
              <a:rPr lang="pt-BR" altLang="pt-BR" sz="2800" smtClean="0">
                <a:solidFill>
                  <a:srgbClr val="990099"/>
                </a:solidFill>
              </a:rPr>
              <a:t>nível de conhecimento</a:t>
            </a:r>
            <a:r>
              <a:rPr lang="pt-BR" altLang="pt-BR" sz="2800" smtClean="0"/>
              <a:t> em um sistema BC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Muito útil na fase de </a:t>
            </a:r>
            <a:r>
              <a:rPr lang="pt-BR" altLang="pt-BR" sz="2400" smtClean="0">
                <a:solidFill>
                  <a:srgbClr val="990099"/>
                </a:solidFill>
              </a:rPr>
              <a:t>Aquisição do conhecimento</a:t>
            </a:r>
            <a:endParaRPr lang="pt-BR" altLang="pt-BR" sz="240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Estruturar o conhecimento adquirido através da representação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das classes do domínio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 suas relações, restrições, axiomas e terminologia associada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Comunicação em nível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Serve como “vocabulário” compartilhado numa comunicação entre agentes inteligentes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CBE1C-383E-469B-8C24-9CF1CE9F585C}" type="slidenum">
              <a:rPr lang="pt-BR" altLang="pt-BR" smtClean="0">
                <a:latin typeface="Tahoma" charset="0"/>
              </a:rPr>
              <a:pPr/>
              <a:t>46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Usos e Benefícios das Ontologias</a:t>
            </a:r>
          </a:p>
        </p:txBody>
      </p:sp>
      <p:sp>
        <p:nvSpPr>
          <p:cNvPr id="481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772400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Incorporação de conhecimento é facilitada, inclusive de linguagem natural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Permitir reuso massivo de conhecimento (de representações) entre formalismos de representação diferentes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Codificar conhecimento interoperável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entre linguagens (F-logic, Prolog, Jess)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entre formalismos de representação de conhecimento (frames, redes semânticas, lógica de descrições)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E212BC-8FA1-4128-B4D1-D55B87E1DAD1}" type="slidenum">
              <a:rPr lang="pt-BR" altLang="pt-BR" smtClean="0">
                <a:latin typeface="Tahoma" charset="0"/>
              </a:rPr>
              <a:pPr/>
              <a:t>47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Metodologia para EC</a:t>
            </a:r>
          </a:p>
        </p:txBody>
      </p:sp>
      <p:sp>
        <p:nvSpPr>
          <p:cNvPr id="4915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Não será vista neste curso por falta de tempo...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3AA799-5C22-469F-AF83-A0DDAB29A8EF}" type="slidenum">
              <a:rPr lang="pt-BR" altLang="pt-BR" smtClean="0">
                <a:latin typeface="Tahoma" charset="0"/>
              </a:rPr>
              <a:pPr/>
              <a:t>48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Problemas de SBC declarativo </a:t>
            </a:r>
          </a:p>
        </p:txBody>
      </p:sp>
      <p:sp>
        <p:nvSpPr>
          <p:cNvPr id="501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E6CA3-0FC7-4954-B9F9-43569A08726A}" type="slidenum">
              <a:rPr lang="pt-BR" altLang="pt-BR" smtClean="0">
                <a:latin typeface="Tahoma" charset="0"/>
              </a:rPr>
              <a:pPr/>
              <a:t>49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Porque SBC declarativo não se tornaram populares?</a:t>
            </a:r>
            <a:r>
              <a:rPr lang="pt-BR" altLang="pt-BR" smtClean="0"/>
              <a:t> </a:t>
            </a:r>
          </a:p>
        </p:txBody>
      </p:sp>
      <p:sp>
        <p:nvSpPr>
          <p:cNvPr id="512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464050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Razões técnicas “históricas”</a:t>
            </a:r>
          </a:p>
          <a:p>
            <a:pPr eaLnBrk="1" hangingPunct="1"/>
            <a:r>
              <a:rPr lang="pt-BR" altLang="pt-BR" sz="2800" smtClean="0">
                <a:solidFill>
                  <a:srgbClr val="990099"/>
                </a:solidFill>
              </a:rPr>
              <a:t>Programação procedimental</a:t>
            </a:r>
            <a:r>
              <a:rPr lang="pt-BR" altLang="pt-BR" sz="2800" smtClean="0"/>
              <a:t> é mais fácil, rápido, simples e controlável </a:t>
            </a:r>
          </a:p>
          <a:p>
            <a:pPr lvl="1" eaLnBrk="1" hangingPunct="1"/>
            <a:r>
              <a:rPr lang="pt-BR" altLang="pt-BR" sz="2400" smtClean="0"/>
              <a:t>Eficiência: funcionamento diretamente no código</a:t>
            </a:r>
          </a:p>
          <a:p>
            <a:pPr lvl="1" eaLnBrk="1" hangingPunct="1"/>
            <a:r>
              <a:rPr lang="pt-BR" altLang="pt-BR" sz="2400" smtClean="0"/>
              <a:t>Fácil funcionamento: despreocupação com contextos</a:t>
            </a:r>
          </a:p>
          <a:p>
            <a:pPr lvl="1" eaLnBrk="1" hangingPunct="1"/>
            <a:r>
              <a:rPr lang="pt-BR" altLang="pt-BR" sz="2400" smtClean="0"/>
              <a:t>O programador mantém o fluxo de controle</a:t>
            </a:r>
          </a:p>
          <a:p>
            <a:pPr eaLnBrk="1" hangingPunct="1"/>
            <a:endParaRPr lang="pt-BR" altLang="pt-B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94B432-7F80-424E-B8CA-5682F3773483}" type="slidenum">
              <a:rPr lang="pt-BR" altLang="pt-BR" smtClean="0">
                <a:latin typeface="Tahoma" charset="0"/>
              </a:rPr>
              <a:pPr/>
              <a:t>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5573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 - EC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309938"/>
            <a:ext cx="7416800" cy="2063750"/>
          </a:xfrm>
        </p:spPr>
        <p:txBody>
          <a:bodyPr/>
          <a:lstStyle/>
          <a:p>
            <a:pPr eaLnBrk="1" hangingPunct="1"/>
            <a:r>
              <a:rPr lang="en-US" altLang="pt-BR" sz="2400" smtClean="0"/>
              <a:t>“</a:t>
            </a:r>
            <a:r>
              <a:rPr lang="en-US" altLang="pt-BR" sz="2400" smtClean="0">
                <a:solidFill>
                  <a:schemeClr val="tx2"/>
                </a:solidFill>
              </a:rPr>
              <a:t>Knowledge Engineering </a:t>
            </a:r>
            <a:r>
              <a:rPr lang="en-US" altLang="pt-BR" sz="2400" smtClean="0"/>
              <a:t>is an engineering discipline that involves integrating knowledge into computer systems in order to solve complex problems normally requiring a high level of human expertise” </a:t>
            </a:r>
            <a:r>
              <a:rPr lang="pt-BR" altLang="pt-BR" sz="2400" smtClean="0"/>
              <a:t> </a:t>
            </a:r>
          </a:p>
          <a:p>
            <a:pPr eaLnBrk="1" hangingPunct="1"/>
            <a:r>
              <a:rPr lang="pt-BR" altLang="pt-BR" sz="2000" smtClean="0"/>
              <a:t>(</a:t>
            </a:r>
            <a:r>
              <a:rPr lang="pt-BR" altLang="pt-BR" sz="2000" smtClean="0">
                <a:hlinkClick r:id="rId2" tooltip="Edward Feigenbaum"/>
              </a:rPr>
              <a:t>Feigenbaum</a:t>
            </a:r>
            <a:r>
              <a:rPr lang="pt-BR" altLang="pt-BR" sz="2000" smtClean="0"/>
              <a:t> &amp;</a:t>
            </a:r>
            <a:r>
              <a:rPr lang="pt-BR" altLang="pt-BR" sz="2000" smtClean="0">
                <a:hlinkClick r:id="rId3" tooltip="Pamela McCorduck"/>
              </a:rPr>
              <a:t> McCorduck</a:t>
            </a:r>
            <a:r>
              <a:rPr lang="pt-BR" altLang="pt-BR" sz="2000" smtClean="0"/>
              <a:t> 1983)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C15394-317F-46C0-8135-300E935413E7}" type="slidenum">
              <a:rPr lang="pt-BR" altLang="pt-BR" smtClean="0">
                <a:latin typeface="Tahoma" charset="0"/>
              </a:rPr>
              <a:pPr/>
              <a:t>50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Porque SBC declarativo não se tornaram populares?</a:t>
            </a:r>
          </a:p>
        </p:txBody>
      </p:sp>
      <p:sp>
        <p:nvSpPr>
          <p:cNvPr id="522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Porém, programação procedimental dificulta reuso </a:t>
            </a:r>
          </a:p>
          <a:p>
            <a:pPr lvl="1" eaLnBrk="1" hangingPunct="1"/>
            <a:r>
              <a:rPr lang="pt-BR" altLang="pt-BR" sz="2400" smtClean="0"/>
              <a:t>muitos conceitos e relações do domínio estão </a:t>
            </a:r>
          </a:p>
          <a:p>
            <a:pPr lvl="2" eaLnBrk="1" hangingPunct="1"/>
            <a:r>
              <a:rPr lang="pt-BR" altLang="pt-BR" sz="2000" smtClean="0"/>
              <a:t>Implícitos</a:t>
            </a:r>
          </a:p>
          <a:p>
            <a:pPr lvl="2" eaLnBrk="1" hangingPunct="1"/>
            <a:r>
              <a:rPr lang="pt-BR" altLang="pt-BR" sz="2000" smtClean="0"/>
              <a:t>Tratados como premissas</a:t>
            </a:r>
          </a:p>
          <a:p>
            <a:pPr lvl="2" eaLnBrk="1" hangingPunct="1"/>
            <a:r>
              <a:rPr lang="pt-BR" altLang="pt-BR" sz="2000" smtClean="0"/>
              <a:t>Misturados com conhecimento estratégico (regras)</a:t>
            </a:r>
          </a:p>
          <a:p>
            <a:pPr eaLnBrk="1" hangingPunct="1"/>
            <a:r>
              <a:rPr lang="pt-BR" altLang="pt-BR" sz="2800" smtClean="0"/>
              <a:t>Reuso é imperativo:</a:t>
            </a:r>
          </a:p>
          <a:p>
            <a:pPr lvl="1" eaLnBrk="1" hangingPunct="1"/>
            <a:r>
              <a:rPr lang="pt-BR" altLang="pt-BR" sz="2400" smtClean="0"/>
              <a:t>BCs são a parte mais cara de um SBC</a:t>
            </a: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78DA14-FF0D-48FA-8FDE-F37C4E2B2BD7}" type="slidenum">
              <a:rPr lang="pt-BR" altLang="pt-BR" smtClean="0">
                <a:latin typeface="Tahoma" charset="0"/>
              </a:rPr>
              <a:pPr/>
              <a:t>51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Outros problemas dos SBC declarativo</a:t>
            </a:r>
          </a:p>
        </p:txBody>
      </p:sp>
      <p:sp>
        <p:nvSpPr>
          <p:cNvPr id="258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Falta de produtos no cotidiano, formando indústria </a:t>
            </a:r>
          </a:p>
          <a:p>
            <a:pPr lvl="1" eaLnBrk="1" hangingPunct="1"/>
            <a:r>
              <a:rPr lang="pt-BR" altLang="pt-BR" sz="2400" smtClean="0"/>
              <a:t>Falta de trabalho “braçal” em Engenharia de Software e testes de confiabilidade </a:t>
            </a:r>
          </a:p>
          <a:p>
            <a:pPr eaLnBrk="1" hangingPunct="1"/>
            <a:r>
              <a:rPr lang="pt-BR" altLang="pt-BR" sz="2800" smtClean="0"/>
              <a:t>Falta de metodologias mais formalizadas sobre como obter e codificar </a:t>
            </a:r>
            <a:r>
              <a:rPr lang="pt-BR" altLang="pt-BR" sz="2800" smtClean="0">
                <a:solidFill>
                  <a:srgbClr val="990099"/>
                </a:solidFill>
              </a:rPr>
              <a:t>conhecimento declarativo</a:t>
            </a:r>
          </a:p>
          <a:p>
            <a:pPr eaLnBrk="1" hangingPunct="1"/>
            <a:endParaRPr lang="pt-BR" altLang="pt-BR" sz="2800" smtClean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5AFDC7-B54E-4D4F-977F-810ED63B1570}" type="slidenum">
              <a:rPr lang="pt-BR" altLang="pt-BR" smtClean="0">
                <a:latin typeface="Tahoma" charset="0"/>
              </a:rPr>
              <a:pPr/>
              <a:t>52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Engenharia do Conhecimento hoje...</a:t>
            </a:r>
          </a:p>
        </p:txBody>
      </p:sp>
      <p:sp>
        <p:nvSpPr>
          <p:cNvPr id="542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EC </a:t>
            </a:r>
            <a:r>
              <a:rPr lang="pt-BR" altLang="pt-BR" i="1" smtClean="0"/>
              <a:t>vs</a:t>
            </a:r>
            <a:r>
              <a:rPr lang="pt-BR" altLang="pt-BR" smtClean="0"/>
              <a:t> 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C5173-6D8F-4B25-9EED-EE3EE16FF613}" type="slidenum">
              <a:rPr lang="pt-BR" altLang="pt-BR" smtClean="0">
                <a:latin typeface="Tahoma" charset="0"/>
              </a:rPr>
              <a:pPr/>
              <a:t>53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EC hoje</a:t>
            </a:r>
          </a:p>
        </p:txBody>
      </p:sp>
      <p:sp>
        <p:nvSpPr>
          <p:cNvPr id="553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 Conta com metodologias e ferramentas</a:t>
            </a:r>
          </a:p>
          <a:p>
            <a:pPr eaLnBrk="1" hangingPunct="1"/>
            <a:r>
              <a:rPr lang="pt-BR" altLang="pt-BR" sz="2800" smtClean="0"/>
              <a:t> Utiliza (e reutiliza) ontologias em diferentes domínios</a:t>
            </a:r>
          </a:p>
          <a:p>
            <a:pPr eaLnBrk="1" hangingPunct="1"/>
            <a:r>
              <a:rPr lang="pt-BR" altLang="pt-BR" sz="2800" smtClean="0"/>
              <a:t> Dispõe de Ferramentas de Software</a:t>
            </a:r>
          </a:p>
          <a:p>
            <a:pPr eaLnBrk="1" hangingPunct="1"/>
            <a:r>
              <a:rPr lang="pt-BR" altLang="pt-BR" sz="2800" smtClean="0"/>
              <a:t> Parte integrante da área de Gerenciamento de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BAE207-1E0E-45A9-8E37-1A7622523109}" type="slidenum">
              <a:rPr lang="pt-BR" altLang="pt-BR" smtClean="0">
                <a:latin typeface="Tahoma" charset="0"/>
              </a:rPr>
              <a:pPr/>
              <a:t>54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EC </a:t>
            </a:r>
            <a:r>
              <a:rPr lang="pt-BR" altLang="pt-BR" i="1" smtClean="0"/>
              <a:t>x</a:t>
            </a:r>
            <a:r>
              <a:rPr lang="pt-BR" altLang="pt-BR" smtClean="0"/>
              <a:t> ES</a:t>
            </a:r>
          </a:p>
        </p:txBody>
      </p:sp>
      <p:sp>
        <p:nvSpPr>
          <p:cNvPr id="563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42938" y="1905000"/>
            <a:ext cx="3814762" cy="411480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pt-BR" altLang="pt-BR" sz="2400" dirty="0" smtClean="0">
                <a:solidFill>
                  <a:srgbClr val="990099"/>
                </a:solidFill>
              </a:rPr>
              <a:t>Engenharia de software</a:t>
            </a:r>
          </a:p>
          <a:p>
            <a:pPr lvl="1" eaLnBrk="1" hangingPunct="1"/>
            <a:r>
              <a:rPr lang="pt-BR" altLang="pt-BR" sz="2000" dirty="0" smtClean="0"/>
              <a:t>o cliente não é, necessariamente, um especialista</a:t>
            </a:r>
          </a:p>
          <a:p>
            <a:pPr lvl="1" eaLnBrk="1" hangingPunct="1"/>
            <a:r>
              <a:rPr lang="pt-BR" altLang="pt-BR" sz="2000" dirty="0" smtClean="0"/>
              <a:t>o cliente define apenas </a:t>
            </a:r>
            <a:r>
              <a:rPr lang="pt-BR" altLang="pt-BR" sz="2000" b="1" dirty="0" smtClean="0"/>
              <a:t>o que</a:t>
            </a:r>
            <a:r>
              <a:rPr lang="pt-BR" altLang="pt-BR" sz="2000" dirty="0" smtClean="0"/>
              <a:t> fazer</a:t>
            </a:r>
          </a:p>
          <a:p>
            <a:pPr lvl="1" eaLnBrk="1" hangingPunct="1"/>
            <a:r>
              <a:rPr lang="pt-BR" altLang="pt-BR" sz="2000" dirty="0" smtClean="0"/>
              <a:t>processamento divido em </a:t>
            </a:r>
            <a:r>
              <a:rPr lang="pt-BR" altLang="pt-BR" sz="2000" b="1" dirty="0" smtClean="0"/>
              <a:t>muitos componentes simples</a:t>
            </a:r>
            <a:r>
              <a:rPr lang="pt-BR" altLang="pt-BR" sz="2000" dirty="0" smtClean="0"/>
              <a:t> </a:t>
            </a:r>
          </a:p>
          <a:p>
            <a:pPr lvl="1" eaLnBrk="1" hangingPunct="1"/>
            <a:r>
              <a:rPr lang="pt-BR" altLang="pt-BR" sz="2000" dirty="0" smtClean="0"/>
              <a:t>componentes desenvolvidos pelo programador</a:t>
            </a:r>
          </a:p>
        </p:txBody>
      </p:sp>
      <p:sp>
        <p:nvSpPr>
          <p:cNvPr id="56325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05000"/>
            <a:ext cx="3919538" cy="411480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/>
            <a:r>
              <a:rPr lang="pt-BR" altLang="pt-BR" sz="2400" smtClean="0">
                <a:solidFill>
                  <a:srgbClr val="990099"/>
                </a:solidFill>
              </a:rPr>
              <a:t>Engenharia do conhecimento</a:t>
            </a:r>
          </a:p>
          <a:p>
            <a:pPr lvl="1" eaLnBrk="1" hangingPunct="1"/>
            <a:r>
              <a:rPr lang="pt-BR" altLang="pt-BR" sz="2000" smtClean="0"/>
              <a:t>o cliente é um especialista</a:t>
            </a:r>
          </a:p>
          <a:p>
            <a:pPr lvl="1" eaLnBrk="1" hangingPunct="1"/>
            <a:r>
              <a:rPr lang="pt-BR" altLang="pt-BR" sz="2000" smtClean="0"/>
              <a:t>o especialista define também </a:t>
            </a:r>
            <a:r>
              <a:rPr lang="pt-BR" altLang="pt-BR" sz="2000" b="1" smtClean="0"/>
              <a:t>como</a:t>
            </a:r>
            <a:r>
              <a:rPr lang="pt-BR" altLang="pt-BR" sz="2000" smtClean="0"/>
              <a:t> fazê-lo</a:t>
            </a:r>
          </a:p>
          <a:p>
            <a:pPr lvl="1" eaLnBrk="1" hangingPunct="1"/>
            <a:r>
              <a:rPr lang="pt-BR" altLang="pt-BR" sz="2000" smtClean="0"/>
              <a:t>processamento divido em </a:t>
            </a:r>
            <a:r>
              <a:rPr lang="pt-BR" altLang="pt-BR" sz="2000" b="1" smtClean="0"/>
              <a:t>poucos componentes complexos</a:t>
            </a:r>
            <a:r>
              <a:rPr lang="pt-BR" altLang="pt-BR" sz="2000" smtClean="0"/>
              <a:t> </a:t>
            </a:r>
          </a:p>
          <a:p>
            <a:pPr lvl="1" eaLnBrk="1" hangingPunct="1"/>
            <a:r>
              <a:rPr lang="pt-BR" altLang="pt-BR" sz="2000" smtClean="0"/>
              <a:t>componentes geralmente reutilizados (bibliotecas)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EC99D1-DC2D-4CC1-992B-0A70EE14E577}" type="slidenum">
              <a:rPr lang="pt-BR" altLang="pt-BR" smtClean="0">
                <a:latin typeface="Tahoma" charset="0"/>
              </a:rPr>
              <a:pPr/>
              <a:t>55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Próxima aula</a:t>
            </a:r>
          </a:p>
        </p:txBody>
      </p:sp>
      <p:sp>
        <p:nvSpPr>
          <p:cNvPr id="573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Tipos de regras – geral...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288926-DADF-483E-A142-395802280370}" type="slidenum">
              <a:rPr lang="pt-BR" altLang="pt-BR" smtClean="0">
                <a:latin typeface="Tahoma" charset="0"/>
              </a:rPr>
              <a:pPr/>
              <a:t>6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Um Pouco de História...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No início, a IA estava preocupada em desenvolver</a:t>
            </a:r>
          </a:p>
          <a:p>
            <a:pPr lvl="1" eaLnBrk="1" hangingPunct="1"/>
            <a:r>
              <a:rPr lang="pt-BR" altLang="pt-BR" sz="2400" smtClean="0"/>
              <a:t>Formalismos para representar conhecimento</a:t>
            </a:r>
          </a:p>
          <a:p>
            <a:pPr lvl="1" eaLnBrk="1" hangingPunct="1"/>
            <a:r>
              <a:rPr lang="pt-BR" altLang="pt-BR" sz="2400" smtClean="0"/>
              <a:t>Mecanismos de Inferência</a:t>
            </a:r>
          </a:p>
          <a:p>
            <a:pPr lvl="1" eaLnBrk="1" hangingPunct="1"/>
            <a:r>
              <a:rPr lang="pt-BR" altLang="pt-BR" sz="2400" smtClean="0"/>
              <a:t>Formas de operacionalizar os SBCs</a:t>
            </a:r>
          </a:p>
          <a:p>
            <a:pPr lvl="2" eaLnBrk="1" hangingPunct="1"/>
            <a:endParaRPr lang="pt-BR" altLang="pt-BR" sz="2000" smtClean="0"/>
          </a:p>
          <a:p>
            <a:pPr eaLnBrk="1" hangingPunct="1"/>
            <a:r>
              <a:rPr lang="pt-BR" altLang="pt-BR" sz="2800" smtClean="0"/>
              <a:t>Mas...</a:t>
            </a:r>
          </a:p>
          <a:p>
            <a:pPr lvl="1" eaLnBrk="1" hangingPunct="1"/>
            <a:r>
              <a:rPr lang="pt-BR" altLang="pt-BR" sz="2400" smtClean="0">
                <a:solidFill>
                  <a:schemeClr val="tx2"/>
                </a:solidFill>
              </a:rPr>
              <a:t>Como garantir a escalabilidade desses sistemas?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57B9E4-65BE-4566-9333-548C728F7FA3}" type="slidenum">
              <a:rPr lang="pt-BR" altLang="pt-BR" smtClean="0">
                <a:latin typeface="Tahoma" charset="0"/>
              </a:rPr>
              <a:pPr/>
              <a:t>7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Engenharia do Conhecimento - EC</a:t>
            </a:r>
          </a:p>
        </p:txBody>
      </p:sp>
      <p:sp>
        <p:nvSpPr>
          <p:cNvPr id="92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84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 </a:t>
            </a:r>
            <a:r>
              <a:rPr lang="pt-BR" altLang="pt-BR" sz="2800" smtClean="0"/>
              <a:t>Área de pesquisa preocupada com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desenvolver </a:t>
            </a:r>
            <a:r>
              <a:rPr lang="pt-BR" altLang="pt-BR" sz="2400" smtClean="0">
                <a:solidFill>
                  <a:srgbClr val="990099"/>
                </a:solidFill>
              </a:rPr>
              <a:t>Métodos, Linguagens e Ferramentas</a:t>
            </a:r>
            <a:r>
              <a:rPr lang="pt-BR" altLang="pt-BR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adequados para o desenvolvimento de sistemas BC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/>
              <a:t> Foco principal: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como adquirir e analisar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como validar e manter uma </a:t>
            </a:r>
            <a:r>
              <a:rPr lang="pt-BR" altLang="pt-BR" sz="2400" smtClean="0">
                <a:solidFill>
                  <a:srgbClr val="990099"/>
                </a:solidFill>
              </a:rPr>
              <a:t>Base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smtClean="0">
                <a:solidFill>
                  <a:srgbClr val="990099"/>
                </a:solidFill>
              </a:rPr>
              <a:t>Construção da Base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smtClean="0"/>
              <a:t>Processo de acumular, transferir e transformar alguma fonte de conhecimento para um computador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pPr algn="ctr" eaLnBrk="1" hangingPunct="1"/>
            <a:r>
              <a:rPr lang="pt-BR" altLang="pt-BR" smtClean="0"/>
              <a:t>EC - Uma Área Multidisciplinar!</a:t>
            </a:r>
          </a:p>
        </p:txBody>
      </p:sp>
      <p:pic>
        <p:nvPicPr>
          <p:cNvPr id="10243" name="Picture 1027" descr="ECMulti-disciplin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2139950"/>
            <a:ext cx="8705850" cy="3727450"/>
          </a:xfrm>
          <a:prstGeom prst="rect">
            <a:avLst/>
          </a:prstGeom>
          <a:solidFill>
            <a:srgbClr val="FFDFDF"/>
          </a:solidFill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10244" name="Line 1028"/>
          <p:cNvSpPr>
            <a:spLocks noChangeShapeType="1"/>
          </p:cNvSpPr>
          <p:nvPr/>
        </p:nvSpPr>
        <p:spPr bwMode="auto">
          <a:xfrm>
            <a:off x="914400" y="1219200"/>
            <a:ext cx="68580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9AA1A-63BF-4892-9E57-6B608DA6A448}" type="slidenum">
              <a:rPr lang="pt-BR" altLang="pt-BR" smtClean="0">
                <a:latin typeface="Tahoma" charset="0"/>
              </a:rPr>
              <a:pPr/>
              <a:t>9</a:t>
            </a:fld>
            <a:endParaRPr lang="pt-BR" altLang="pt-BR" smtClean="0">
              <a:latin typeface="Tahom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EC lida com dois tipos de sistemas</a:t>
            </a:r>
          </a:p>
        </p:txBody>
      </p:sp>
      <p:sp>
        <p:nvSpPr>
          <p:cNvPr id="11268" name="Rectangle 1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1439863"/>
          </a:xfrm>
        </p:spPr>
        <p:txBody>
          <a:bodyPr/>
          <a:lstStyle/>
          <a:p>
            <a:pPr eaLnBrk="1" hangingPunct="1"/>
            <a:r>
              <a:rPr lang="pt-BR" altLang="pt-BR" sz="2800" smtClean="0"/>
              <a:t> SEs = Sistemas Especialistas</a:t>
            </a:r>
          </a:p>
          <a:p>
            <a:pPr lvl="1" eaLnBrk="1" hangingPunct="1"/>
            <a:r>
              <a:rPr lang="pt-BR" altLang="pt-BR" sz="2400" smtClean="0"/>
              <a:t>Obs.: também podem ser implementados com aprendizagem de máquina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1524000" y="3284538"/>
            <a:ext cx="5867400" cy="3421062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410200" y="3679825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 b="1">
                <a:solidFill>
                  <a:srgbClr val="06070E"/>
                </a:solidFill>
                <a:latin typeface="Arial" charset="0"/>
              </a:rPr>
              <a:t>SBCs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827088" y="3789363"/>
            <a:ext cx="3581400" cy="230663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476375" y="3962400"/>
            <a:ext cx="9906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 b="1">
                <a:solidFill>
                  <a:srgbClr val="06070E"/>
                </a:solidFill>
                <a:latin typeface="Arial" charset="0"/>
              </a:rPr>
              <a:t>SEs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5076825" y="4171950"/>
            <a:ext cx="1905000" cy="1920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>
                <a:solidFill>
                  <a:srgbClr val="06070E"/>
                </a:solidFill>
                <a:latin typeface="Arial" charset="0"/>
              </a:rPr>
              <a:t>Representam conhecimento de algum  domínio de aplicação de forma explícita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195513" y="3733800"/>
            <a:ext cx="1981200" cy="1920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000">
                <a:solidFill>
                  <a:srgbClr val="06070E"/>
                </a:solidFill>
                <a:latin typeface="Arial" charset="0"/>
              </a:rPr>
              <a:t>Aplicam conhecimento </a:t>
            </a:r>
            <a:r>
              <a:rPr lang="pt-BR" altLang="pt-BR" sz="2000" b="1">
                <a:solidFill>
                  <a:srgbClr val="06070E"/>
                </a:solidFill>
                <a:latin typeface="Arial" charset="0"/>
              </a:rPr>
              <a:t>especializado</a:t>
            </a:r>
            <a:r>
              <a:rPr lang="pt-BR" altLang="pt-BR" sz="2000">
                <a:solidFill>
                  <a:srgbClr val="06070E"/>
                </a:solidFill>
                <a:latin typeface="Arial" charset="0"/>
              </a:rPr>
              <a:t> na solução de problemas complexos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3068</TotalTime>
  <Words>2138</Words>
  <Application>Microsoft Office PowerPoint</Application>
  <PresentationFormat>Apresentação na tela (4:3)</PresentationFormat>
  <Paragraphs>443</Paragraphs>
  <Slides>55</Slides>
  <Notes>3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Plano grafico</vt:lpstr>
      <vt:lpstr>Engenharia do Conhecimento</vt:lpstr>
      <vt:lpstr>Plano de Aula</vt:lpstr>
      <vt:lpstr>Sistemas BC vs Agentes BC Relembrando...</vt:lpstr>
      <vt:lpstr>Sistemas Baseados em Conhecimento</vt:lpstr>
      <vt:lpstr>Engenharia do Conhecimento - EC</vt:lpstr>
      <vt:lpstr>Um Pouco de História...</vt:lpstr>
      <vt:lpstr>Engenharia do Conhecimento - EC</vt:lpstr>
      <vt:lpstr>EC - Uma Área Multidisciplinar!</vt:lpstr>
      <vt:lpstr>EC lida com dois tipos de sistemas</vt:lpstr>
      <vt:lpstr>EC - Definições</vt:lpstr>
      <vt:lpstr>EC – Conferências/periódicos</vt:lpstr>
      <vt:lpstr>Desenvolvimento de SBCs</vt:lpstr>
      <vt:lpstr>Etapas do desenvolvimento de SBCs</vt:lpstr>
      <vt:lpstr>Slide 14</vt:lpstr>
      <vt:lpstr>Slide 15</vt:lpstr>
      <vt:lpstr>Etapas do desenvolvimento de SBCs exemplos</vt:lpstr>
      <vt:lpstr>Etapas de desenvolvimento de SBCs</vt:lpstr>
      <vt:lpstr>Etapas de desenvolvimento de SBCs</vt:lpstr>
      <vt:lpstr>Aquisição do Conhecimento O gargalo na construção dos SBCs</vt:lpstr>
      <vt:lpstr>Como adquirir conhecimento?  A grande escolha</vt:lpstr>
      <vt:lpstr>Aquisição do Conhecimento</vt:lpstr>
      <vt:lpstr>Gargalo na Aquisição do Conhecimento</vt:lpstr>
      <vt:lpstr>Gargalo na Aquisição do Conhecimento</vt:lpstr>
      <vt:lpstr>Como minimizar o gargalo da Aquisição?</vt:lpstr>
      <vt:lpstr>Método de Aquisição Manual</vt:lpstr>
      <vt:lpstr>Aquisição Manual</vt:lpstr>
      <vt:lpstr>Métodos de Aquisição Semi-automática</vt:lpstr>
      <vt:lpstr>KADS - Knowledge Acquisition and Documentation Structuring</vt:lpstr>
      <vt:lpstr>Métodos de Aquisição Automática</vt:lpstr>
      <vt:lpstr>Formalização do conhecimento</vt:lpstr>
      <vt:lpstr>Conhecimento</vt:lpstr>
      <vt:lpstr>Reuso de conhecimento</vt:lpstr>
      <vt:lpstr>Dificuldades com Reuso</vt:lpstr>
      <vt:lpstr>Ontologias</vt:lpstr>
      <vt:lpstr>Formalismos de Representação de Conhecimento</vt:lpstr>
      <vt:lpstr>Tipos de formalismos em relação ao foco</vt:lpstr>
      <vt:lpstr>Sistemas baseados em conhecimento</vt:lpstr>
      <vt:lpstr>Ontologias</vt:lpstr>
      <vt:lpstr>O que é uma Ontologia?</vt:lpstr>
      <vt:lpstr>Definições de Ontologia</vt:lpstr>
      <vt:lpstr>Exemplo da Ontologia Ciência</vt:lpstr>
      <vt:lpstr>Relacionamentos na Ontologia Ciências</vt:lpstr>
      <vt:lpstr>Definições de Ontologia (cont.)</vt:lpstr>
      <vt:lpstr>Definições de Ontologia (cont.)</vt:lpstr>
      <vt:lpstr>Usos de Ontologias</vt:lpstr>
      <vt:lpstr>Usos e Benefícios das Ontologias</vt:lpstr>
      <vt:lpstr>Metodologia para EC</vt:lpstr>
      <vt:lpstr>Problemas de SBC declarativo </vt:lpstr>
      <vt:lpstr>Porque SBC declarativo não se tornaram populares? </vt:lpstr>
      <vt:lpstr>Porque SBC declarativo não se tornaram populares?</vt:lpstr>
      <vt:lpstr>Outros problemas dos SBC declarativo</vt:lpstr>
      <vt:lpstr>Engenharia do Conhecimento hoje...</vt:lpstr>
      <vt:lpstr>EC hoje</vt:lpstr>
      <vt:lpstr>EC x ES</vt:lpstr>
      <vt:lpstr>Próxima aula</vt:lpstr>
    </vt:vector>
  </TitlesOfParts>
  <Company>SGA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Especialistas</dc:title>
  <dc:creator>sga</dc:creator>
  <cp:lastModifiedBy>fab</cp:lastModifiedBy>
  <cp:revision>570</cp:revision>
  <cp:lastPrinted>2000-05-30T19:51:20Z</cp:lastPrinted>
  <dcterms:created xsi:type="dcterms:W3CDTF">1998-05-11T12:29:34Z</dcterms:created>
  <dcterms:modified xsi:type="dcterms:W3CDTF">2019-02-26T17:01:42Z</dcterms:modified>
</cp:coreProperties>
</file>