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4" r:id="rId1"/>
  </p:sldMasterIdLst>
  <p:notesMasterIdLst>
    <p:notesMasterId r:id="rId43"/>
  </p:notesMasterIdLst>
  <p:handoutMasterIdLst>
    <p:handoutMasterId r:id="rId44"/>
  </p:handoutMasterIdLst>
  <p:sldIdLst>
    <p:sldId id="397" r:id="rId2"/>
    <p:sldId id="466" r:id="rId3"/>
    <p:sldId id="403" r:id="rId4"/>
    <p:sldId id="434" r:id="rId5"/>
    <p:sldId id="411" r:id="rId6"/>
    <p:sldId id="468" r:id="rId7"/>
    <p:sldId id="479" r:id="rId8"/>
    <p:sldId id="488" r:id="rId9"/>
    <p:sldId id="485" r:id="rId10"/>
    <p:sldId id="427" r:id="rId11"/>
    <p:sldId id="435" r:id="rId12"/>
    <p:sldId id="473" r:id="rId13"/>
    <p:sldId id="476" r:id="rId14"/>
    <p:sldId id="484" r:id="rId15"/>
    <p:sldId id="474" r:id="rId16"/>
    <p:sldId id="475" r:id="rId17"/>
    <p:sldId id="478" r:id="rId18"/>
    <p:sldId id="486" r:id="rId19"/>
    <p:sldId id="481" r:id="rId20"/>
    <p:sldId id="482" r:id="rId21"/>
    <p:sldId id="490" r:id="rId22"/>
    <p:sldId id="489" r:id="rId23"/>
    <p:sldId id="439" r:id="rId24"/>
    <p:sldId id="391" r:id="rId25"/>
    <p:sldId id="401" r:id="rId26"/>
    <p:sldId id="393" r:id="rId27"/>
    <p:sldId id="463" r:id="rId28"/>
    <p:sldId id="414" r:id="rId29"/>
    <p:sldId id="405" r:id="rId30"/>
    <p:sldId id="441" r:id="rId31"/>
    <p:sldId id="395" r:id="rId32"/>
    <p:sldId id="492" r:id="rId33"/>
    <p:sldId id="472" r:id="rId34"/>
    <p:sldId id="469" r:id="rId35"/>
    <p:sldId id="470" r:id="rId36"/>
    <p:sldId id="471" r:id="rId37"/>
    <p:sldId id="444" r:id="rId38"/>
    <p:sldId id="430" r:id="rId39"/>
    <p:sldId id="423" r:id="rId40"/>
    <p:sldId id="465" r:id="rId41"/>
    <p:sldId id="493" r:id="rId42"/>
  </p:sldIdLst>
  <p:sldSz cx="9906000" cy="6858000" type="A4"/>
  <p:notesSz cx="6934200" cy="9396413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9900CC"/>
    <a:srgbClr val="0066CC"/>
    <a:srgbClr val="FFCC99"/>
    <a:srgbClr val="C80445"/>
    <a:srgbClr val="CA4002"/>
    <a:srgbClr val="800080"/>
    <a:srgbClr val="080912"/>
    <a:srgbClr val="00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06" autoAdjust="0"/>
    <p:restoredTop sz="94660"/>
  </p:normalViewPr>
  <p:slideViewPr>
    <p:cSldViewPr>
      <p:cViewPr>
        <p:scale>
          <a:sx n="60" d="100"/>
          <a:sy n="60" d="100"/>
        </p:scale>
        <p:origin x="-210" y="-42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42" d="100"/>
          <a:sy n="42" d="100"/>
        </p:scale>
        <p:origin x="-1446" y="-90"/>
      </p:cViewPr>
      <p:guideLst>
        <p:guide orient="horz" pos="2959"/>
        <p:guide pos="218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7.xml"/><Relationship Id="rId2" Type="http://schemas.openxmlformats.org/officeDocument/2006/relationships/slide" Target="slides/slide23.xml"/><Relationship Id="rId1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25" tIns="47663" rIns="95325" bIns="47663" numCol="1" anchor="t" anchorCtr="0" compatLnSpc="1">
            <a:prstTxWarp prst="textNoShape">
              <a:avLst/>
            </a:prstTxWarp>
          </a:bodyPr>
          <a:lstStyle>
            <a:lvl1pPr defTabSz="946150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25" tIns="47663" rIns="95325" bIns="47663" numCol="1" anchor="t" anchorCtr="0" compatLnSpc="1">
            <a:prstTxWarp prst="textNoShape">
              <a:avLst/>
            </a:prstTxWarp>
          </a:bodyPr>
          <a:lstStyle>
            <a:lvl1pPr algn="r" defTabSz="946150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A0B58333-8DE7-4E9E-89F8-1BA392FE7212}" type="datetime1">
              <a:rPr lang="pt-BR"/>
              <a:pPr>
                <a:defRPr/>
              </a:pPr>
              <a:t>26/02/2019</a:t>
            </a:fld>
            <a:endParaRPr lang="pt-BR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300513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25" tIns="47663" rIns="95325" bIns="47663" numCol="1" anchor="b" anchorCtr="0" compatLnSpc="1">
            <a:prstTxWarp prst="textNoShape">
              <a:avLst/>
            </a:prstTxWarp>
          </a:bodyPr>
          <a:lstStyle>
            <a:lvl1pPr defTabSz="946150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8926513"/>
            <a:ext cx="3005137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25" tIns="47663" rIns="95325" bIns="47663" numCol="1" anchor="b" anchorCtr="0" compatLnSpc="1">
            <a:prstTxWarp prst="textNoShape">
              <a:avLst/>
            </a:prstTxWarp>
          </a:bodyPr>
          <a:lstStyle>
            <a:lvl1pPr algn="r" defTabSz="946150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B514B31D-A34E-450F-B07E-F74C4B28EB4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25" tIns="47663" rIns="95325" bIns="47663" numCol="1" anchor="t" anchorCtr="0" compatLnSpc="1">
            <a:prstTxWarp prst="textNoShape">
              <a:avLst/>
            </a:prstTxWarp>
          </a:bodyPr>
          <a:lstStyle>
            <a:lvl1pPr defTabSz="946150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63" y="0"/>
            <a:ext cx="3005137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25" tIns="47663" rIns="95325" bIns="47663" numCol="1" anchor="t" anchorCtr="0" compatLnSpc="1">
            <a:prstTxWarp prst="textNoShape">
              <a:avLst/>
            </a:prstTxWarp>
          </a:bodyPr>
          <a:lstStyle>
            <a:lvl1pPr algn="r" defTabSz="946150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EFE51451-BD53-4150-B4C7-70436C5F7C9A}" type="datetime1">
              <a:rPr lang="pt-BR"/>
              <a:pPr>
                <a:defRPr/>
              </a:pPr>
              <a:t>26/02/2019</a:t>
            </a:fld>
            <a:endParaRPr lang="pt-BR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7100" y="708025"/>
            <a:ext cx="5081588" cy="35179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64050"/>
            <a:ext cx="5086350" cy="422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25" tIns="47663" rIns="95325" bIns="476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0"/>
            <a:r>
              <a:rPr lang="pt-BR" noProof="0" smtClean="0"/>
              <a:t>Segundo nível</a:t>
            </a:r>
          </a:p>
          <a:p>
            <a:pPr lvl="0"/>
            <a:r>
              <a:rPr lang="pt-BR" noProof="0" smtClean="0"/>
              <a:t>Terceiro nível</a:t>
            </a:r>
          </a:p>
          <a:p>
            <a:pPr lvl="0"/>
            <a:r>
              <a:rPr lang="pt-BR" noProof="0" smtClean="0"/>
              <a:t>Quarto nível</a:t>
            </a:r>
          </a:p>
          <a:p>
            <a:pPr lvl="0"/>
            <a:r>
              <a:rPr lang="pt-BR" noProof="0" smtClean="0"/>
              <a:t>Quinto nível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300513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25" tIns="47663" rIns="95325" bIns="47663" numCol="1" anchor="b" anchorCtr="0" compatLnSpc="1">
            <a:prstTxWarp prst="textNoShape">
              <a:avLst/>
            </a:prstTxWarp>
          </a:bodyPr>
          <a:lstStyle>
            <a:lvl1pPr defTabSz="946150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63" y="8926513"/>
            <a:ext cx="3005137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25" tIns="47663" rIns="95325" bIns="47663" numCol="1" anchor="b" anchorCtr="0" compatLnSpc="1">
            <a:prstTxWarp prst="textNoShape">
              <a:avLst/>
            </a:prstTxWarp>
          </a:bodyPr>
          <a:lstStyle>
            <a:lvl1pPr algn="r" defTabSz="946150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852C3DDD-0C9F-435E-A0EC-D6A189E1CD8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B710D656-F8E4-468C-B8BB-D64A48E8C840}" type="datetime1">
              <a:rPr lang="pt-BR" altLang="pt-BR" smtClean="0"/>
              <a:pPr/>
              <a:t>26/02/2019</a:t>
            </a:fld>
            <a:endParaRPr lang="pt-BR" altLang="pt-BR" smtClean="0"/>
          </a:p>
        </p:txBody>
      </p:sp>
      <p:sp>
        <p:nvSpPr>
          <p:cNvPr id="4608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EB25F6-3064-4CCF-8D97-105599EF52E3}" type="slidenum">
              <a:rPr lang="pt-BR" altLang="pt-BR" smtClean="0"/>
              <a:pPr/>
              <a:t>1</a:t>
            </a:fld>
            <a:endParaRPr lang="pt-BR" altLang="pt-BR" smtClean="0"/>
          </a:p>
        </p:txBody>
      </p:sp>
      <p:sp>
        <p:nvSpPr>
          <p:cNvPr id="4608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5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PT" altLang="pt-B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26"/>
          <p:cNvGrpSpPr>
            <a:grpSpLocks/>
          </p:cNvGrpSpPr>
          <p:nvPr/>
        </p:nvGrpSpPr>
        <p:grpSpPr bwMode="auto">
          <a:xfrm>
            <a:off x="0" y="0"/>
            <a:ext cx="9906000" cy="6858000"/>
            <a:chOff x="0" y="0"/>
            <a:chExt cx="5760" cy="4320"/>
          </a:xfrm>
        </p:grpSpPr>
        <p:grpSp>
          <p:nvGrpSpPr>
            <p:cNvPr id="5" name="Group 1027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5" name="Rectangle 1028"/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grpSp>
            <p:nvGrpSpPr>
              <p:cNvPr id="16" name="Group 1029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8" name="Line 1030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9" name="Line 1031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0" name="Line 1032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1" name="Line 1033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2" name="Line 1034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3" name="Line 1035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4" name="Line 1036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5" name="Line 1037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6" name="Line 1038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7" name="Line 1039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8" name="Line 1040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9" name="Line 1041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0" name="Line 1042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1" name="Line 1043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2" name="Line 1044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3" name="Line 1045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4" name="Line 1046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5" name="Line 1047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6" name="Line 1048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7" name="Line 1049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8" name="Line 1050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9" name="Line 1051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0" name="Line 1052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1" name="Line 1053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2" name="Line 1054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3" name="Line 1055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4" name="Line 1056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5" name="Line 1057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6" name="Line 1058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7" name="Line 1059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8" name="Line 1060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9" name="Line 1061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0" name="Line 1062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1" name="Line 1063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2" name="Line 1064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3" name="Line 1065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4" name="Line 1066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5" name="Line 1067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6" name="Line 1068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7" name="Line 1069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8" name="Line 1070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9" name="Line 1071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0" name="Line 1072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1" name="Line 1073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2" name="Line 1074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3" name="Line 1075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4" name="Line 1076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5" name="Line 1077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6" name="Line 1078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7" name="Line 1079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8" name="Line 1080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</p:grpSp>
          <p:sp>
            <p:nvSpPr>
              <p:cNvPr id="17" name="Line 1081"/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</p:grpSp>
        <p:grpSp>
          <p:nvGrpSpPr>
            <p:cNvPr id="6" name="Group 1082"/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1" name="Line 1083"/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2" name="Line 1084"/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3" name="Line 1085"/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4" name="Arc 1086"/>
              <p:cNvSpPr>
                <a:spLocks/>
              </p:cNvSpPr>
              <p:nvPr/>
            </p:nvSpPr>
            <p:spPr bwMode="ltGray">
              <a:xfrm rot="16200000" flipH="1">
                <a:off x="421" y="865"/>
                <a:ext cx="156" cy="157"/>
              </a:xfrm>
              <a:custGeom>
                <a:avLst/>
                <a:gdLst>
                  <a:gd name="T0" fmla="*/ 76 w 43195"/>
                  <a:gd name="T1" fmla="*/ 0 h 43200"/>
                  <a:gd name="T2" fmla="*/ 0 w 43195"/>
                  <a:gd name="T3" fmla="*/ 80 h 43200"/>
                  <a:gd name="T4" fmla="*/ 78 w 43195"/>
                  <a:gd name="T5" fmla="*/ 79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</p:grpSp>
        <p:grpSp>
          <p:nvGrpSpPr>
            <p:cNvPr id="7" name="Group 1087"/>
            <p:cNvGrpSpPr>
              <a:grpSpLocks/>
            </p:cNvGrpSpPr>
            <p:nvPr userDrawn="1"/>
          </p:nvGrpSpPr>
          <p:grpSpPr bwMode="auto">
            <a:xfrm>
              <a:off x="1480" y="1952"/>
              <a:ext cx="3810" cy="1812"/>
              <a:chOff x="1480" y="1952"/>
              <a:chExt cx="3810" cy="1812"/>
            </a:xfrm>
          </p:grpSpPr>
          <p:sp>
            <p:nvSpPr>
              <p:cNvPr id="8" name="Line 1088"/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10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9" name="Line 1089"/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0" name="Arc 1090"/>
              <p:cNvSpPr>
                <a:spLocks/>
              </p:cNvSpPr>
              <p:nvPr/>
            </p:nvSpPr>
            <p:spPr bwMode="ltGray">
              <a:xfrm rot="5400000">
                <a:off x="5097" y="3351"/>
                <a:ext cx="156" cy="157"/>
              </a:xfrm>
              <a:custGeom>
                <a:avLst/>
                <a:gdLst>
                  <a:gd name="T0" fmla="*/ 76 w 43195"/>
                  <a:gd name="T1" fmla="*/ 0 h 43200"/>
                  <a:gd name="T2" fmla="*/ 0 w 43195"/>
                  <a:gd name="T3" fmla="*/ 80 h 43200"/>
                  <a:gd name="T4" fmla="*/ 78 w 43195"/>
                  <a:gd name="T5" fmla="*/ 79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</p:grpSp>
      </p:grpSp>
      <p:sp>
        <p:nvSpPr>
          <p:cNvPr id="216131" name="Rectangle 1091"/>
          <p:cNvSpPr>
            <a:spLocks noGrp="1" noChangeArrowheads="1"/>
          </p:cNvSpPr>
          <p:nvPr>
            <p:ph type="ctrTitle"/>
          </p:nvPr>
        </p:nvSpPr>
        <p:spPr>
          <a:xfrm>
            <a:off x="1073150" y="1752600"/>
            <a:ext cx="84201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216132" name="Rectangle 1092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1073150" y="3309938"/>
            <a:ext cx="6934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69" name="Rectangle 1093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0" name="Rectangle 1094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1" name="Rectangle 1095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0BB9740-9601-4323-A244-F9BCFB1712A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108825" y="304800"/>
            <a:ext cx="2149475" cy="54864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60400" y="304800"/>
            <a:ext cx="6296025" cy="54864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6764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124450" y="16764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026"/>
          <p:cNvGrpSpPr>
            <a:grpSpLocks/>
          </p:cNvGrpSpPr>
          <p:nvPr/>
        </p:nvGrpSpPr>
        <p:grpSpPr bwMode="auto">
          <a:xfrm>
            <a:off x="0" y="0"/>
            <a:ext cx="9906000" cy="6858000"/>
            <a:chOff x="0" y="0"/>
            <a:chExt cx="5760" cy="4320"/>
          </a:xfrm>
        </p:grpSpPr>
        <p:grpSp>
          <p:nvGrpSpPr>
            <p:cNvPr id="2053" name="Group 1027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2060" name="Group 1028"/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1067" name="Line 1029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68" name="Line 1030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69" name="Line 1031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70" name="Line 1032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71" name="Line 1033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72" name="Line 1034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73" name="Line 1035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74" name="Line 1036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75" name="Line 1037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76" name="Line 1038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77" name="Line 1039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78" name="Line 1040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79" name="Line 1041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80" name="Line 1042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81" name="Line 1043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82" name="Line 1044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83" name="Line 1045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84" name="Line 1046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85" name="Line 1047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86" name="Line 1048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87" name="Line 1049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88" name="Line 1050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</p:grpSp>
          <p:grpSp>
            <p:nvGrpSpPr>
              <p:cNvPr id="2061" name="Group 1051"/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1038" name="Line 1052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39" name="Line 1053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40" name="Line 1054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41" name="Line 1055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42" name="Line 1056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43" name="Line 1057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44" name="Line 1058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45" name="Line 1059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46" name="Line 1060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47" name="Line 1061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48" name="Line 1062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49" name="Line 1063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50" name="Line 1064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51" name="Line 1065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52" name="Line 1066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53" name="Line 1067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54" name="Line 1068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55" name="Line 1069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56" name="Line 1070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57" name="Line 1071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58" name="Line 1072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59" name="Line 1073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60" name="Line 1074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61" name="Line 1075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62" name="Line 1076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63" name="Line 1077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64" name="Line 1078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65" name="Line 1079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66" name="Line 1080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</p:grpSp>
        </p:grpSp>
        <p:sp>
          <p:nvSpPr>
            <p:cNvPr id="1030" name="Rectangle 1081" descr="60%"/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1" name="Line 1082"/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grpSp>
          <p:nvGrpSpPr>
            <p:cNvPr id="2056" name="Group 1083"/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1033" name="Line 1084"/>
              <p:cNvSpPr>
                <a:spLocks noChangeShapeType="1"/>
              </p:cNvSpPr>
              <p:nvPr/>
            </p:nvSpPr>
            <p:spPr bwMode="ltGray">
              <a:xfrm flipH="1">
                <a:off x="96" y="1038"/>
                <a:ext cx="2200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034" name="Line 1085"/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035" name="Arc 1086"/>
              <p:cNvSpPr>
                <a:spLocks/>
              </p:cNvSpPr>
              <p:nvPr/>
            </p:nvSpPr>
            <p:spPr bwMode="ltGray">
              <a:xfrm flipH="1">
                <a:off x="218" y="916"/>
                <a:ext cx="238" cy="240"/>
              </a:xfrm>
              <a:custGeom>
                <a:avLst/>
                <a:gdLst>
                  <a:gd name="T0" fmla="*/ 116 w 43195"/>
                  <a:gd name="T1" fmla="*/ 0 h 43200"/>
                  <a:gd name="T2" fmla="*/ 0 w 43195"/>
                  <a:gd name="T3" fmla="*/ 123 h 43200"/>
                  <a:gd name="T4" fmla="*/ 119 w 43195"/>
                  <a:gd name="T5" fmla="*/ 12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</p:grpSp>
      </p:grpSp>
      <p:sp>
        <p:nvSpPr>
          <p:cNvPr id="2051" name="Rectangle 1087"/>
          <p:cNvSpPr>
            <a:spLocks noGrp="1" noChangeArrowheads="1"/>
          </p:cNvSpPr>
          <p:nvPr>
            <p:ph type="title"/>
          </p:nvPr>
        </p:nvSpPr>
        <p:spPr bwMode="auto">
          <a:xfrm>
            <a:off x="660400" y="304800"/>
            <a:ext cx="84201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estilo do título mestre</a:t>
            </a:r>
          </a:p>
        </p:txBody>
      </p:sp>
      <p:sp>
        <p:nvSpPr>
          <p:cNvPr id="2052" name="Rectangle 1088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676400"/>
            <a:ext cx="84201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os estilos do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60000"/>
        </a:spcBef>
        <a:spcAft>
          <a:spcPct val="0"/>
        </a:spcAft>
        <a:buClr>
          <a:schemeClr val="hlink"/>
        </a:buClr>
        <a:buSzPct val="110000"/>
        <a:buFont typeface="Wingdings" pitchFamily="2" charset="2"/>
        <a:buBlip>
          <a:blip r:embed="rId13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cumento_do_Microsoft_Office_Word_97_-_2003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073150" y="1571625"/>
            <a:ext cx="8420100" cy="1143000"/>
          </a:xfrm>
        </p:spPr>
        <p:txBody>
          <a:bodyPr/>
          <a:lstStyle/>
          <a:p>
            <a:pPr eaLnBrk="1" hangingPunct="1"/>
            <a:r>
              <a:rPr lang="pt-BR" altLang="pt-BR" dirty="0" smtClean="0"/>
              <a:t>Agentes Baseados em Conhecimento</a:t>
            </a:r>
          </a:p>
        </p:txBody>
      </p:sp>
      <p:sp>
        <p:nvSpPr>
          <p:cNvPr id="4099" name="Rectangle 7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1073151" y="3140968"/>
            <a:ext cx="7480250" cy="2304256"/>
          </a:xfrm>
        </p:spPr>
        <p:txBody>
          <a:bodyPr/>
          <a:lstStyle/>
          <a:p>
            <a:pPr eaLnBrk="1" hangingPunct="1"/>
            <a:r>
              <a:rPr lang="pt-BR" altLang="pt-BR" sz="2400" dirty="0" smtClean="0">
                <a:solidFill>
                  <a:srgbClr val="9900CC"/>
                </a:solidFill>
              </a:rPr>
              <a:t>Obs</a:t>
            </a:r>
            <a:r>
              <a:rPr lang="pt-BR" altLang="pt-BR" sz="2400" dirty="0" smtClean="0">
                <a:solidFill>
                  <a:srgbClr val="9900CC"/>
                </a:solidFill>
              </a:rPr>
              <a:t>.: </a:t>
            </a:r>
            <a:r>
              <a:rPr lang="pt-BR" altLang="pt-BR" sz="2400" dirty="0" smtClean="0"/>
              <a:t>esta aula não foi totalmente baseada no livro texto AIMA</a:t>
            </a:r>
            <a:r>
              <a:rPr lang="pt-BR" altLang="pt-BR" sz="2400" dirty="0" smtClean="0"/>
              <a:t>...</a:t>
            </a:r>
            <a:endParaRPr lang="pt-BR" altLang="pt-BR" sz="2400" smtClean="0"/>
          </a:p>
          <a:p>
            <a:pPr eaLnBrk="1" hangingPunct="1"/>
            <a:endParaRPr lang="pt-BR" altLang="pt-BR" sz="2400" dirty="0" smtClean="0"/>
          </a:p>
          <a:p>
            <a:pPr algn="r" eaLnBrk="1" hangingPunct="1">
              <a:spcBef>
                <a:spcPts val="0"/>
              </a:spcBef>
            </a:pPr>
            <a:r>
              <a:rPr lang="pt-BR" altLang="pt-BR" sz="2400" dirty="0" smtClean="0"/>
              <a:t>Flávia Barros &amp;</a:t>
            </a:r>
          </a:p>
          <a:p>
            <a:pPr algn="r" eaLnBrk="1" hangingPunct="1">
              <a:spcBef>
                <a:spcPts val="0"/>
              </a:spcBef>
            </a:pPr>
            <a:r>
              <a:rPr lang="pt-BR" altLang="pt-BR" sz="2400" dirty="0" smtClean="0"/>
              <a:t>Patrícia </a:t>
            </a:r>
            <a:r>
              <a:rPr lang="pt-BR" altLang="pt-BR" sz="2400" dirty="0" err="1" smtClean="0"/>
              <a:t>Tedesco</a:t>
            </a:r>
            <a:endParaRPr lang="pt-BR" altLang="pt-BR" sz="2400" dirty="0" smtClean="0"/>
          </a:p>
          <a:p>
            <a:pPr eaLnBrk="1" hangingPunct="1"/>
            <a:endParaRPr lang="pt-BR" altLang="pt-BR" sz="2400" dirty="0" smtClean="0"/>
          </a:p>
          <a:p>
            <a:pPr eaLnBrk="1" hangingPunct="1"/>
            <a:endParaRPr lang="pt-BR" altLang="pt-BR" sz="2400" dirty="0" smtClean="0"/>
          </a:p>
        </p:txBody>
      </p:sp>
      <p:sp>
        <p:nvSpPr>
          <p:cNvPr id="4100" name="Rectangle 109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575D05A-2F4C-4003-B500-25E3E37FC9B9}" type="slidenum">
              <a:rPr lang="pt-BR" altLang="pt-BR" smtClean="0"/>
              <a:pPr/>
              <a:t>1</a:t>
            </a:fld>
            <a:endParaRPr lang="pt-BR" alt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Grp="1" noChangeArrowheads="1"/>
          </p:cNvSpPr>
          <p:nvPr>
            <p:ph type="title"/>
          </p:nvPr>
        </p:nvSpPr>
        <p:spPr>
          <a:xfrm>
            <a:off x="660400" y="152400"/>
            <a:ext cx="8420100" cy="990600"/>
          </a:xfrm>
        </p:spPr>
        <p:txBody>
          <a:bodyPr/>
          <a:lstStyle/>
          <a:p>
            <a:pPr eaLnBrk="1" hangingPunct="1"/>
            <a:r>
              <a:rPr lang="pt-BR" altLang="pt-BR" smtClean="0"/>
              <a:t>Conhecimento na Máquina </a:t>
            </a:r>
          </a:p>
        </p:txBody>
      </p:sp>
      <p:sp>
        <p:nvSpPr>
          <p:cNvPr id="13315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8420100" cy="5029200"/>
          </a:xfrm>
        </p:spPr>
        <p:txBody>
          <a:bodyPr/>
          <a:lstStyle/>
          <a:p>
            <a:pPr eaLnBrk="1" hangingPunct="1"/>
            <a:r>
              <a:rPr lang="pt-BR" altLang="pt-BR" sz="2400" dirty="0" smtClean="0">
                <a:solidFill>
                  <a:srgbClr val="800080"/>
                </a:solidFill>
              </a:rPr>
              <a:t>Dados:</a:t>
            </a:r>
          </a:p>
          <a:p>
            <a:pPr lvl="1" eaLnBrk="1" hangingPunct="1"/>
            <a:r>
              <a:rPr lang="pt-BR" altLang="pt-BR" sz="2000" dirty="0" smtClean="0"/>
              <a:t>cadeias numéricas ou alfanuméricas que não possuem significado associado</a:t>
            </a:r>
          </a:p>
          <a:p>
            <a:pPr lvl="1" eaLnBrk="1" hangingPunct="1"/>
            <a:r>
              <a:rPr lang="pt-BR" altLang="pt-BR" sz="2000" dirty="0" smtClean="0"/>
              <a:t>ex. 12, MI-08, West, 10.... ( ?)</a:t>
            </a:r>
          </a:p>
          <a:p>
            <a:pPr eaLnBrk="1" hangingPunct="1"/>
            <a:r>
              <a:rPr lang="pt-BR" altLang="pt-BR" sz="2400" dirty="0" smtClean="0">
                <a:solidFill>
                  <a:srgbClr val="800080"/>
                </a:solidFill>
              </a:rPr>
              <a:t>Informação:</a:t>
            </a:r>
          </a:p>
          <a:p>
            <a:pPr lvl="1" eaLnBrk="1" hangingPunct="1"/>
            <a:r>
              <a:rPr lang="pt-BR" altLang="pt-BR" sz="2000" dirty="0" smtClean="0"/>
              <a:t>dados organizados: significam alguma coisa para quem os recebe</a:t>
            </a:r>
          </a:p>
          <a:p>
            <a:pPr lvl="1" eaLnBrk="1" hangingPunct="1"/>
            <a:r>
              <a:rPr lang="pt-BR" altLang="pt-BR" sz="2000" dirty="0" smtClean="0"/>
              <a:t>ex. 01, 03,  04, 06, 07, 08, 10 (meses ???)</a:t>
            </a:r>
          </a:p>
          <a:p>
            <a:pPr eaLnBrk="1" hangingPunct="1"/>
            <a:r>
              <a:rPr lang="pt-BR" altLang="pt-BR" sz="2400" dirty="0" smtClean="0">
                <a:solidFill>
                  <a:srgbClr val="800080"/>
                </a:solidFill>
              </a:rPr>
              <a:t>Conhecimento:</a:t>
            </a:r>
          </a:p>
          <a:p>
            <a:pPr lvl="1" eaLnBrk="1" hangingPunct="1"/>
            <a:r>
              <a:rPr lang="pt-BR" altLang="pt-BR" sz="2000" dirty="0" smtClean="0"/>
              <a:t>Dado, informação ou abstração formatados de maneira a permitir raciocínio por um ser humano ou por uma máquina</a:t>
            </a:r>
          </a:p>
          <a:p>
            <a:pPr lvl="1" eaLnBrk="1" hangingPunct="1"/>
            <a:r>
              <a:rPr lang="pt-BR" altLang="pt-BR" sz="2000" dirty="0" smtClean="0"/>
              <a:t>Representa objetos (entidades) de algum domínio, com suas propriedades e relações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ChangeArrowheads="1"/>
          </p:cNvSpPr>
          <p:nvPr>
            <p:ph type="title"/>
          </p:nvPr>
        </p:nvSpPr>
        <p:spPr>
          <a:xfrm>
            <a:off x="660400" y="381000"/>
            <a:ext cx="8420100" cy="838200"/>
          </a:xfrm>
        </p:spPr>
        <p:txBody>
          <a:bodyPr/>
          <a:lstStyle/>
          <a:p>
            <a:pPr eaLnBrk="1" hangingPunct="1"/>
            <a:r>
              <a:rPr lang="pt-BR" altLang="pt-BR" smtClean="0"/>
              <a:t>Conhecimento na Máquina </a:t>
            </a:r>
          </a:p>
        </p:txBody>
      </p:sp>
      <p:sp>
        <p:nvSpPr>
          <p:cNvPr id="14339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8420100" cy="4953000"/>
          </a:xfrm>
        </p:spPr>
        <p:txBody>
          <a:bodyPr/>
          <a:lstStyle/>
          <a:p>
            <a:pPr eaLnBrk="1" hangingPunct="1"/>
            <a:r>
              <a:rPr lang="pt-BR" altLang="pt-BR" sz="2400" dirty="0" smtClean="0"/>
              <a:t>Exemplos de conhecimento formatado</a:t>
            </a:r>
          </a:p>
          <a:p>
            <a:pPr lvl="1" eaLnBrk="1" hangingPunct="1"/>
            <a:r>
              <a:rPr lang="pt-BR" altLang="pt-BR" sz="2000" dirty="0" smtClean="0"/>
              <a:t> Classes e objetos</a:t>
            </a:r>
          </a:p>
          <a:p>
            <a:pPr lvl="2" eaLnBrk="1" hangingPunct="1"/>
            <a:r>
              <a:rPr lang="pt-BR" altLang="pt-BR" sz="2000" dirty="0" smtClean="0"/>
              <a:t>relação </a:t>
            </a:r>
            <a:r>
              <a:rPr lang="pt-BR" altLang="pt-BR" sz="2000" dirty="0" smtClean="0">
                <a:solidFill>
                  <a:srgbClr val="C80445"/>
                </a:solidFill>
              </a:rPr>
              <a:t>Arma - Míssil - MI-08 </a:t>
            </a:r>
          </a:p>
          <a:p>
            <a:pPr lvl="1" eaLnBrk="1" hangingPunct="1"/>
            <a:r>
              <a:rPr lang="pt-BR" altLang="pt-BR" sz="2000" dirty="0" smtClean="0"/>
              <a:t> Fórmula da lógica</a:t>
            </a:r>
          </a:p>
          <a:p>
            <a:pPr lvl="2" eaLnBrk="1" hangingPunct="1"/>
            <a:r>
              <a:rPr lang="pt-BR" altLang="pt-BR" sz="2000" dirty="0" err="1" smtClean="0">
                <a:solidFill>
                  <a:srgbClr val="C80445"/>
                </a:solidFill>
              </a:rPr>
              <a:t>InimigoPolítico</a:t>
            </a:r>
            <a:r>
              <a:rPr lang="pt-BR" altLang="pt-BR" sz="2000" dirty="0" smtClean="0">
                <a:solidFill>
                  <a:srgbClr val="C80445"/>
                </a:solidFill>
              </a:rPr>
              <a:t>(Irã,USA)</a:t>
            </a:r>
          </a:p>
          <a:p>
            <a:pPr lvl="1" eaLnBrk="1" hangingPunct="1"/>
            <a:r>
              <a:rPr lang="pt-BR" altLang="pt-BR" sz="2000" dirty="0" smtClean="0"/>
              <a:t> Distribuição de probabilidade prévia e condicional de variáveis aleatórias </a:t>
            </a:r>
          </a:p>
          <a:p>
            <a:pPr lvl="2" eaLnBrk="1" hangingPunct="1"/>
            <a:r>
              <a:rPr lang="pt-BR" altLang="pt-BR" sz="2000" dirty="0" smtClean="0">
                <a:solidFill>
                  <a:srgbClr val="C80445"/>
                </a:solidFill>
              </a:rPr>
              <a:t>P(</a:t>
            </a:r>
            <a:r>
              <a:rPr lang="pt-BR" altLang="pt-BR" sz="2000" dirty="0" err="1" smtClean="0">
                <a:solidFill>
                  <a:srgbClr val="C80445"/>
                </a:solidFill>
              </a:rPr>
              <a:t>Irã-usar-míssil-contra-USA</a:t>
            </a:r>
            <a:r>
              <a:rPr lang="pt-BR" altLang="pt-BR" sz="2000" dirty="0" smtClean="0">
                <a:solidFill>
                  <a:srgbClr val="C80445"/>
                </a:solidFill>
              </a:rPr>
              <a:t> |</a:t>
            </a:r>
            <a:r>
              <a:rPr lang="pt-BR" altLang="pt-BR" sz="2000" dirty="0" err="1" smtClean="0">
                <a:solidFill>
                  <a:srgbClr val="C80445"/>
                </a:solidFill>
              </a:rPr>
              <a:t>Irã-tem-MI</a:t>
            </a:r>
            <a:r>
              <a:rPr lang="pt-BR" altLang="pt-BR" sz="2000" dirty="0" smtClean="0">
                <a:solidFill>
                  <a:srgbClr val="C80445"/>
                </a:solidFill>
              </a:rPr>
              <a:t>-08) = 0,3</a:t>
            </a:r>
          </a:p>
          <a:p>
            <a:pPr eaLnBrk="1" hangingPunct="1"/>
            <a:r>
              <a:rPr lang="pt-BR" altLang="pt-BR" sz="2400" dirty="0" smtClean="0"/>
              <a:t>Basta saber isto?</a:t>
            </a:r>
          </a:p>
          <a:p>
            <a:pPr lvl="1" eaLnBrk="1" hangingPunct="1"/>
            <a:r>
              <a:rPr lang="pt-BR" altLang="pt-BR" sz="2000" dirty="0" smtClean="0">
                <a:solidFill>
                  <a:srgbClr val="C80445"/>
                </a:solidFill>
              </a:rPr>
              <a:t>Não!</a:t>
            </a:r>
          </a:p>
          <a:p>
            <a:pPr lvl="1" eaLnBrk="1" hangingPunct="1"/>
            <a:r>
              <a:rPr lang="pt-BR" altLang="pt-BR" sz="2000" dirty="0" smtClean="0"/>
              <a:t>É preciso saber como estruturar o conhecimento, identificar sua natureza e para efetivamente saber como usá-lo....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60400" y="304800"/>
            <a:ext cx="8420100" cy="914400"/>
          </a:xfrm>
        </p:spPr>
        <p:txBody>
          <a:bodyPr/>
          <a:lstStyle/>
          <a:p>
            <a:pPr eaLnBrk="1" hangingPunct="1"/>
            <a:r>
              <a:rPr lang="pt-BR" altLang="pt-BR" smtClean="0"/>
              <a:t>“Tipos” de Conhecimento</a:t>
            </a:r>
            <a:endParaRPr lang="en-US" altLang="pt-BR" smtClean="0"/>
          </a:p>
        </p:txBody>
      </p:sp>
      <p:sp>
        <p:nvSpPr>
          <p:cNvPr id="1536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420100" cy="464820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pt-BR" altLang="pt-BR" sz="2000" smtClean="0"/>
              <a:t>Estático x Dinâmico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000" smtClean="0"/>
              <a:t>Em intenção x Em extensão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000" smtClean="0"/>
              <a:t>Declarativo x Procedimental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000" smtClean="0"/>
              <a:t>Do problema x Meta-conhecimento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000" smtClean="0"/>
              <a:t>Diagnóstico x Causal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000" smtClean="0"/>
              <a:t>Dedutivo x Terminológico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000" smtClean="0"/>
              <a:t>Síncrono x Diacrônico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000" smtClean="0"/>
              <a:t>Certo x Incerto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000" smtClean="0"/>
              <a:t>Preciso x Vago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000" smtClean="0"/>
              <a:t>De senso comum x Especialista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000" smtClean="0"/>
              <a:t>Explicito x Implícito</a:t>
            </a:r>
            <a:endParaRPr lang="en-US" altLang="pt-BR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074"/>
          <p:cNvSpPr>
            <a:spLocks noGrp="1" noChangeArrowheads="1"/>
          </p:cNvSpPr>
          <p:nvPr>
            <p:ph type="title"/>
          </p:nvPr>
        </p:nvSpPr>
        <p:spPr>
          <a:xfrm>
            <a:off x="660400" y="404813"/>
            <a:ext cx="8420100" cy="711200"/>
          </a:xfrm>
        </p:spPr>
        <p:txBody>
          <a:bodyPr/>
          <a:lstStyle/>
          <a:p>
            <a:pPr eaLnBrk="1" hangingPunct="1"/>
            <a:r>
              <a:rPr lang="pt-BR" altLang="pt-BR" smtClean="0"/>
              <a:t>Conhecimento em Intenção </a:t>
            </a:r>
            <a:r>
              <a:rPr lang="pt-BR" altLang="pt-BR" i="1" smtClean="0"/>
              <a:t>x</a:t>
            </a:r>
            <a:r>
              <a:rPr lang="pt-BR" altLang="pt-BR" smtClean="0"/>
              <a:t> Extensão</a:t>
            </a:r>
            <a:endParaRPr lang="en-US" altLang="pt-BR" smtClean="0"/>
          </a:p>
        </p:txBody>
      </p:sp>
      <p:sp>
        <p:nvSpPr>
          <p:cNvPr id="16387" name="Rectangle 307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8420100" cy="4992688"/>
          </a:xfrm>
        </p:spPr>
        <p:txBody>
          <a:bodyPr/>
          <a:lstStyle/>
          <a:p>
            <a:pPr eaLnBrk="1" hangingPunct="1"/>
            <a:r>
              <a:rPr lang="pt-BR" altLang="pt-BR" smtClean="0"/>
              <a:t> Conhecimento em intenção</a:t>
            </a:r>
          </a:p>
          <a:p>
            <a:pPr lvl="1" eaLnBrk="1" hangingPunct="1"/>
            <a:r>
              <a:rPr lang="pt-BR" altLang="pt-BR" smtClean="0">
                <a:solidFill>
                  <a:srgbClr val="800080"/>
                </a:solidFill>
              </a:rPr>
              <a:t>Definição do conceito</a:t>
            </a:r>
            <a:r>
              <a:rPr lang="pt-BR" altLang="pt-BR" smtClean="0"/>
              <a:t> (ou ação), normalmente </a:t>
            </a:r>
            <a:r>
              <a:rPr lang="pt-BR" altLang="pt-BR" smtClean="0">
                <a:solidFill>
                  <a:srgbClr val="800080"/>
                </a:solidFill>
              </a:rPr>
              <a:t>usando regras</a:t>
            </a:r>
            <a:r>
              <a:rPr lang="pt-BR" altLang="pt-BR" smtClean="0"/>
              <a:t>, em termos de sua função, estrutura, etc.</a:t>
            </a:r>
          </a:p>
          <a:p>
            <a:pPr lvl="2" eaLnBrk="1" hangingPunct="1"/>
            <a:r>
              <a:rPr lang="pt-BR" altLang="pt-BR" smtClean="0"/>
              <a:t>ex. </a:t>
            </a:r>
            <a:r>
              <a:rPr lang="pt-BR" altLang="pt-BR" smtClean="0">
                <a:sym typeface="Symbol" pitchFamily="18" charset="2"/>
              </a:rPr>
              <a:t> X, cadeira(X)  assento(X).</a:t>
            </a:r>
            <a:endParaRPr lang="pt-BR" altLang="pt-BR" smtClean="0"/>
          </a:p>
          <a:p>
            <a:pPr lvl="3" eaLnBrk="1" hangingPunct="1"/>
            <a:r>
              <a:rPr lang="pt-BR" altLang="pt-BR" smtClean="0"/>
              <a:t>cadeira: serve para sentar, tem assento, ...</a:t>
            </a:r>
          </a:p>
          <a:p>
            <a:pPr lvl="2" eaLnBrk="1" hangingPunct="1"/>
            <a:r>
              <a:rPr lang="pt-BR" altLang="pt-BR" smtClean="0"/>
              <a:t>ex. </a:t>
            </a:r>
            <a:r>
              <a:rPr lang="pt-BR" altLang="pt-BR" smtClean="0">
                <a:sym typeface="Symbol" pitchFamily="18" charset="2"/>
              </a:rPr>
              <a:t> X, tem-dengue(X)  tem-dores(X)  tem-febre(X).</a:t>
            </a:r>
            <a:endParaRPr lang="pt-BR" altLang="pt-BR" smtClean="0"/>
          </a:p>
          <a:p>
            <a:pPr lvl="3" eaLnBrk="1" hangingPunct="1"/>
            <a:r>
              <a:rPr lang="pt-BR" altLang="pt-BR" smtClean="0"/>
              <a:t>quem tem dengue tem febre, dores, ...</a:t>
            </a:r>
          </a:p>
          <a:p>
            <a:pPr eaLnBrk="1" hangingPunct="1"/>
            <a:r>
              <a:rPr lang="pt-BR" altLang="pt-BR" smtClean="0"/>
              <a:t>Conhecimento em extensão </a:t>
            </a:r>
          </a:p>
          <a:p>
            <a:pPr lvl="1" eaLnBrk="1" hangingPunct="1"/>
            <a:r>
              <a:rPr lang="pt-BR" altLang="pt-BR" smtClean="0">
                <a:solidFill>
                  <a:srgbClr val="800080"/>
                </a:solidFill>
              </a:rPr>
              <a:t>Instâncias do conceito</a:t>
            </a:r>
          </a:p>
          <a:p>
            <a:pPr lvl="1" eaLnBrk="1" hangingPunct="1"/>
            <a:r>
              <a:rPr lang="pt-BR" altLang="pt-BR" smtClean="0"/>
              <a:t>ex. cadeira 1, cadeira 21, cadeira 613, .... </a:t>
            </a:r>
          </a:p>
          <a:p>
            <a:pPr lvl="1" eaLnBrk="1" hangingPunct="1"/>
            <a:r>
              <a:rPr lang="pt-BR" altLang="pt-BR" smtClean="0"/>
              <a:t>ex. os sintomas de dengue de João, de Zé, ...</a:t>
            </a:r>
            <a:endParaRPr lang="en-US" alt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 noChangeArrowheads="1"/>
          </p:cNvSpPr>
          <p:nvPr>
            <p:ph type="title"/>
          </p:nvPr>
        </p:nvSpPr>
        <p:spPr>
          <a:xfrm>
            <a:off x="536575" y="404813"/>
            <a:ext cx="8880475" cy="611187"/>
          </a:xfrm>
        </p:spPr>
        <p:txBody>
          <a:bodyPr/>
          <a:lstStyle/>
          <a:p>
            <a:pPr eaLnBrk="1" hangingPunct="1"/>
            <a:r>
              <a:rPr lang="pt-BR" altLang="pt-BR" sz="3200" smtClean="0"/>
              <a:t>Conhecimento Declarativo </a:t>
            </a:r>
            <a:r>
              <a:rPr lang="pt-BR" altLang="pt-BR" sz="3200" i="1" smtClean="0"/>
              <a:t>X</a:t>
            </a:r>
            <a:r>
              <a:rPr lang="pt-BR" altLang="pt-BR" sz="3200" smtClean="0"/>
              <a:t> Procedimental </a:t>
            </a:r>
          </a:p>
        </p:txBody>
      </p:sp>
      <p:sp>
        <p:nvSpPr>
          <p:cNvPr id="17411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8420100" cy="4724400"/>
          </a:xfrm>
        </p:spPr>
        <p:txBody>
          <a:bodyPr/>
          <a:lstStyle/>
          <a:p>
            <a:pPr eaLnBrk="1" hangingPunct="1"/>
            <a:r>
              <a:rPr lang="pt-BR" altLang="pt-BR" sz="2400" smtClean="0"/>
              <a:t>Conhecimento representado de modo:</a:t>
            </a:r>
          </a:p>
          <a:p>
            <a:pPr lvl="1" eaLnBrk="1" hangingPunct="1"/>
            <a:r>
              <a:rPr lang="pt-BR" altLang="pt-BR" smtClean="0"/>
              <a:t>Procedimental</a:t>
            </a:r>
          </a:p>
          <a:p>
            <a:pPr lvl="2" eaLnBrk="1" hangingPunct="1"/>
            <a:r>
              <a:rPr lang="pt-BR" altLang="pt-BR" smtClean="0"/>
              <a:t>fatos e seqüências de instruções para manipular esses fatos</a:t>
            </a:r>
          </a:p>
          <a:p>
            <a:pPr lvl="3" eaLnBrk="1" hangingPunct="1"/>
            <a:r>
              <a:rPr lang="pt-BR" altLang="pt-BR" smtClean="0"/>
              <a:t>ex.: como desmontar uma bicicleta</a:t>
            </a:r>
          </a:p>
          <a:p>
            <a:pPr lvl="1" eaLnBrk="1" hangingPunct="1"/>
            <a:r>
              <a:rPr lang="pt-BR" altLang="pt-BR" smtClean="0"/>
              <a:t>Declarativo</a:t>
            </a:r>
          </a:p>
          <a:p>
            <a:pPr lvl="2" eaLnBrk="1" hangingPunct="1"/>
            <a:r>
              <a:rPr lang="pt-BR" altLang="pt-BR" smtClean="0"/>
              <a:t>representação descritiva dos fatos, relacionamentos e regras</a:t>
            </a:r>
          </a:p>
          <a:p>
            <a:pPr lvl="3" eaLnBrk="1" hangingPunct="1"/>
            <a:r>
              <a:rPr lang="pt-BR" altLang="pt-BR" smtClean="0"/>
              <a:t>as partes de uma bicicleta e seus relacionamentos </a:t>
            </a:r>
          </a:p>
          <a:p>
            <a:pPr lvl="3" eaLnBrk="1" hangingPunct="1"/>
            <a:r>
              <a:rPr lang="pt-BR" altLang="pt-BR" smtClean="0"/>
              <a:t>o pai do pai é o avô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60400" y="260350"/>
            <a:ext cx="8420100" cy="742950"/>
          </a:xfrm>
        </p:spPr>
        <p:txBody>
          <a:bodyPr/>
          <a:lstStyle/>
          <a:p>
            <a:pPr eaLnBrk="1" hangingPunct="1"/>
            <a:r>
              <a:rPr lang="pt-BR" altLang="pt-BR" smtClean="0"/>
              <a:t>Conhecimento Estático </a:t>
            </a:r>
            <a:r>
              <a:rPr lang="pt-BR" altLang="pt-BR" i="1" smtClean="0"/>
              <a:t>x</a:t>
            </a:r>
            <a:r>
              <a:rPr lang="pt-BR" altLang="pt-BR" smtClean="0"/>
              <a:t> Dinâmico</a:t>
            </a:r>
            <a:endParaRPr lang="en-US" altLang="pt-BR" smtClean="0"/>
          </a:p>
        </p:txBody>
      </p:sp>
      <p:sp>
        <p:nvSpPr>
          <p:cNvPr id="18435" name="Rectangle 102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84201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mtClean="0"/>
              <a:t> Conhecimento estático: 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mtClean="0"/>
              <a:t>Aquele que já existe na BC e não mudará 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mtClean="0"/>
              <a:t>Hierarquia de conceitos (classes de fatos)</a:t>
            </a:r>
          </a:p>
          <a:p>
            <a:pPr marL="1162050" lvl="2" eaLnBrk="1" hangingPunct="1">
              <a:lnSpc>
                <a:spcPct val="90000"/>
              </a:lnSpc>
            </a:pPr>
            <a:r>
              <a:rPr lang="pt-BR" altLang="pt-BR" smtClean="0"/>
              <a:t> ex, </a:t>
            </a:r>
            <a:r>
              <a:rPr lang="pt-BR" altLang="pt-BR" smtClean="0">
                <a:sym typeface="Symbol" pitchFamily="18" charset="2"/>
              </a:rPr>
              <a:t> X, gato(X)  felino(X).</a:t>
            </a:r>
            <a:endParaRPr lang="pt-BR" altLang="pt-BR" smtClean="0"/>
          </a:p>
          <a:p>
            <a:pPr lvl="1" eaLnBrk="1" hangingPunct="1">
              <a:lnSpc>
                <a:spcPct val="90000"/>
              </a:lnSpc>
            </a:pPr>
            <a:r>
              <a:rPr lang="pt-BR" altLang="pt-BR" smtClean="0"/>
              <a:t> Restrições de integridades</a:t>
            </a:r>
          </a:p>
          <a:p>
            <a:pPr marL="1162050" lvl="2" eaLnBrk="1" hangingPunct="1">
              <a:lnSpc>
                <a:spcPct val="90000"/>
              </a:lnSpc>
            </a:pPr>
            <a:r>
              <a:rPr lang="pt-BR" altLang="pt-BR" smtClean="0"/>
              <a:t> ex, </a:t>
            </a:r>
            <a:r>
              <a:rPr lang="pt-BR" altLang="pt-BR" smtClean="0">
                <a:sym typeface="Symbol" pitchFamily="18" charset="2"/>
              </a:rPr>
              <a:t> X,Y estrela-dalva(X)  vênus(Y)  X = Y.</a:t>
            </a:r>
            <a:endParaRPr lang="pt-BR" altLang="pt-BR" smtClean="0"/>
          </a:p>
          <a:p>
            <a:pPr lvl="1" eaLnBrk="1" hangingPunct="1">
              <a:lnSpc>
                <a:spcPct val="90000"/>
              </a:lnSpc>
            </a:pPr>
            <a:r>
              <a:rPr lang="pt-BR" altLang="pt-BR" smtClean="0"/>
              <a:t> Regras de dedução sobre o domínio</a:t>
            </a:r>
          </a:p>
          <a:p>
            <a:pPr marL="1162050" lvl="2" eaLnBrk="1" hangingPunct="1">
              <a:lnSpc>
                <a:spcPct val="90000"/>
              </a:lnSpc>
            </a:pPr>
            <a:r>
              <a:rPr lang="pt-BR" altLang="pt-BR" smtClean="0"/>
              <a:t>  ex, </a:t>
            </a:r>
            <a:r>
              <a:rPr lang="pt-BR" altLang="pt-BR" smtClean="0">
                <a:sym typeface="Symbol" pitchFamily="18" charset="2"/>
              </a:rPr>
              <a:t> X,Y chefe(X,Y)  empregado(Y,X)</a:t>
            </a:r>
            <a:endParaRPr lang="pt-BR" altLang="pt-BR" smtClean="0"/>
          </a:p>
          <a:p>
            <a:pPr lvl="1" eaLnBrk="1" hangingPunct="1">
              <a:lnSpc>
                <a:spcPct val="90000"/>
              </a:lnSpc>
            </a:pPr>
            <a:r>
              <a:rPr lang="pt-BR" altLang="pt-BR" smtClean="0"/>
              <a:t> Meta-regras para controle e explicação do raciocínio</a:t>
            </a:r>
          </a:p>
          <a:p>
            <a:pPr marL="1162050" lvl="2" eaLnBrk="1" hangingPunct="1">
              <a:lnSpc>
                <a:spcPct val="90000"/>
              </a:lnSpc>
            </a:pPr>
            <a:r>
              <a:rPr lang="pt-BR" altLang="pt-BR" smtClean="0"/>
              <a:t>ex. preferir </a:t>
            </a:r>
            <a:r>
              <a:rPr lang="pt-BR" altLang="pt-BR" smtClean="0">
                <a:solidFill>
                  <a:srgbClr val="800080"/>
                </a:solidFill>
              </a:rPr>
              <a:t>ir para direita</a:t>
            </a:r>
            <a:r>
              <a:rPr lang="pt-BR" altLang="pt-BR" smtClean="0"/>
              <a:t> caso tenha mais de uma escolha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660400" y="381000"/>
            <a:ext cx="8420100" cy="838200"/>
          </a:xfrm>
        </p:spPr>
        <p:txBody>
          <a:bodyPr/>
          <a:lstStyle/>
          <a:p>
            <a:pPr eaLnBrk="1" hangingPunct="1"/>
            <a:r>
              <a:rPr lang="pt-BR" altLang="pt-BR" smtClean="0"/>
              <a:t>Conhecimento Estático x Dinâmico</a:t>
            </a:r>
            <a:endParaRPr lang="en-US" altLang="pt-BR" smtClean="0"/>
          </a:p>
        </p:txBody>
      </p:sp>
      <p:sp>
        <p:nvSpPr>
          <p:cNvPr id="1028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420100" cy="2743200"/>
          </a:xfrm>
        </p:spPr>
        <p:txBody>
          <a:bodyPr/>
          <a:lstStyle/>
          <a:p>
            <a:pPr eaLnBrk="1" hangingPunct="1"/>
            <a:r>
              <a:rPr lang="pt-BR" altLang="pt-BR" sz="3200" smtClean="0"/>
              <a:t> </a:t>
            </a:r>
            <a:r>
              <a:rPr lang="pt-BR" altLang="pt-BR" sz="2400" smtClean="0"/>
              <a:t>Conhecimento dinâmico:</a:t>
            </a:r>
          </a:p>
          <a:p>
            <a:pPr lvl="1" eaLnBrk="1" hangingPunct="1"/>
            <a:r>
              <a:rPr lang="pt-BR" altLang="pt-BR" sz="2000" smtClean="0"/>
              <a:t>só existe durante a resolução de uma instância particular do problema</a:t>
            </a:r>
          </a:p>
          <a:p>
            <a:pPr lvl="1" eaLnBrk="1" hangingPunct="1"/>
            <a:r>
              <a:rPr lang="pt-BR" altLang="pt-BR" sz="2000" smtClean="0"/>
              <a:t>descrição da instância, hipóteses atuais, fatos novos,... 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838200" y="4038600"/>
          <a:ext cx="8534400" cy="2286000"/>
        </p:xfrm>
        <a:graphic>
          <a:graphicData uri="http://schemas.openxmlformats.org/presentationml/2006/ole">
            <p:oleObj spid="_x0000_s1026" name="Documento" r:id="rId3" imgW="8542020" imgH="2286000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60400" y="457200"/>
            <a:ext cx="8420100" cy="762000"/>
          </a:xfrm>
        </p:spPr>
        <p:txBody>
          <a:bodyPr/>
          <a:lstStyle/>
          <a:p>
            <a:pPr eaLnBrk="1" hangingPunct="1"/>
            <a:r>
              <a:rPr lang="pt-BR" altLang="pt-BR" smtClean="0"/>
              <a:t>Meta-conhecimento</a:t>
            </a:r>
          </a:p>
        </p:txBody>
      </p:sp>
      <p:sp>
        <p:nvSpPr>
          <p:cNvPr id="1945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z="2400" smtClean="0"/>
              <a:t>Conhecimento sobre o conhecimento disponível:</a:t>
            </a:r>
          </a:p>
          <a:p>
            <a:pPr lvl="1" eaLnBrk="1" hangingPunct="1"/>
            <a:r>
              <a:rPr lang="pt-BR" altLang="pt-BR" sz="2000" smtClean="0"/>
              <a:t>Regras sobre “como” manipular as regras de conhecimento que estão em uma base</a:t>
            </a:r>
          </a:p>
          <a:p>
            <a:pPr lvl="2" eaLnBrk="1" hangingPunct="1"/>
            <a:r>
              <a:rPr lang="pt-BR" altLang="pt-BR" sz="2000" smtClean="0"/>
              <a:t>como escolher ações</a:t>
            </a:r>
          </a:p>
          <a:p>
            <a:pPr lvl="3" eaLnBrk="1" hangingPunct="1"/>
            <a:r>
              <a:rPr lang="pt-BR" altLang="pt-BR" sz="1800" smtClean="0"/>
              <a:t>ataco ou negocio?</a:t>
            </a:r>
          </a:p>
          <a:p>
            <a:pPr lvl="1" eaLnBrk="1" hangingPunct="1">
              <a:lnSpc>
                <a:spcPct val="110000"/>
              </a:lnSpc>
            </a:pPr>
            <a:r>
              <a:rPr lang="pt-BR" altLang="pt-BR" sz="2000" smtClean="0">
                <a:sym typeface="Symbol" pitchFamily="18" charset="2"/>
              </a:rPr>
              <a:t>Ente duas ações conflitantes, escolha a de maior utilidade </a:t>
            </a:r>
          </a:p>
          <a:p>
            <a:pPr lvl="1" eaLnBrk="1" hangingPunct="1">
              <a:lnSpc>
                <a:spcPct val="110000"/>
              </a:lnSpc>
            </a:pPr>
            <a:r>
              <a:rPr lang="pt-BR" altLang="pt-BR" sz="2000" smtClean="0">
                <a:sym typeface="Symbol" pitchFamily="18" charset="2"/>
              </a:rPr>
              <a:t> G,H,T,A,B goal(G,T+1)  goal(H,T+1)  result(A,T,G,T+1)  </a:t>
            </a:r>
            <a:br>
              <a:rPr lang="pt-BR" altLang="pt-BR" sz="2000" smtClean="0">
                <a:sym typeface="Symbol" pitchFamily="18" charset="2"/>
              </a:rPr>
            </a:br>
            <a:r>
              <a:rPr lang="pt-BR" altLang="pt-BR" sz="2000" smtClean="0">
                <a:sym typeface="Symbol" pitchFamily="18" charset="2"/>
              </a:rPr>
              <a:t> result(B,T,H,T+1)   result(A,T,H,T)   result(B,T,G,T) </a:t>
            </a:r>
            <a:br>
              <a:rPr lang="pt-BR" altLang="pt-BR" sz="2000" smtClean="0">
                <a:sym typeface="Symbol" pitchFamily="18" charset="2"/>
              </a:rPr>
            </a:br>
            <a:r>
              <a:rPr lang="pt-BR" altLang="pt-BR" sz="2000" smtClean="0">
                <a:sym typeface="Symbol" pitchFamily="18" charset="2"/>
              </a:rPr>
              <a:t> </a:t>
            </a:r>
            <a:r>
              <a:rPr lang="pt-BR" altLang="pt-BR" sz="2000" smtClean="0">
                <a:solidFill>
                  <a:srgbClr val="C80445"/>
                </a:solidFill>
                <a:sym typeface="Symbol" pitchFamily="18" charset="2"/>
              </a:rPr>
              <a:t>utility(G,high)</a:t>
            </a:r>
            <a:r>
              <a:rPr lang="pt-BR" altLang="pt-BR" sz="2000" smtClean="0">
                <a:sym typeface="Symbol" pitchFamily="18" charset="2"/>
              </a:rPr>
              <a:t>  </a:t>
            </a:r>
            <a:r>
              <a:rPr lang="pt-BR" altLang="pt-BR" sz="2000" smtClean="0">
                <a:solidFill>
                  <a:srgbClr val="C80445"/>
                </a:solidFill>
                <a:sym typeface="Symbol" pitchFamily="18" charset="2"/>
              </a:rPr>
              <a:t>utility(H,low)</a:t>
            </a:r>
            <a:r>
              <a:rPr lang="pt-BR" altLang="pt-BR" sz="2000" smtClean="0">
                <a:sym typeface="Symbol" pitchFamily="18" charset="2"/>
              </a:rPr>
              <a:t>  do(A,T)</a:t>
            </a:r>
            <a:endParaRPr lang="pt-BR" altLang="pt-BR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09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3C2E42A-6BCC-4A16-B7D3-19A95B003182}" type="slidenum">
              <a:rPr lang="pt-BR" altLang="pt-BR" smtClean="0"/>
              <a:pPr/>
              <a:t>18</a:t>
            </a:fld>
            <a:endParaRPr lang="pt-BR" altLang="pt-BR" smtClean="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88950" y="1600200"/>
            <a:ext cx="8420100" cy="990600"/>
          </a:xfrm>
        </p:spPr>
        <p:txBody>
          <a:bodyPr/>
          <a:lstStyle/>
          <a:p>
            <a:pPr eaLnBrk="1" hangingPunct="1"/>
            <a:r>
              <a:rPr lang="pt-BR" altLang="pt-BR" smtClean="0"/>
              <a:t>Categorias de Raciocínio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60400" y="304800"/>
            <a:ext cx="8420100" cy="914400"/>
          </a:xfrm>
        </p:spPr>
        <p:txBody>
          <a:bodyPr/>
          <a:lstStyle/>
          <a:p>
            <a:pPr eaLnBrk="1" hangingPunct="1"/>
            <a:r>
              <a:rPr lang="pt-BR" altLang="pt-BR" smtClean="0"/>
              <a:t>Categorias de Raciocínio</a:t>
            </a:r>
          </a:p>
        </p:txBody>
      </p:sp>
      <p:sp>
        <p:nvSpPr>
          <p:cNvPr id="2150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31825" y="1716088"/>
            <a:ext cx="8875713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2400" smtClean="0"/>
              <a:t>Dedução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200" smtClean="0">
                <a:solidFill>
                  <a:srgbClr val="800080"/>
                </a:solidFill>
              </a:rPr>
              <a:t>fatos + regras de inferência =&gt; novos fatos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200" smtClean="0"/>
              <a:t>causa -&gt; efeito</a:t>
            </a:r>
          </a:p>
          <a:p>
            <a:pPr lvl="2" eaLnBrk="1" hangingPunct="1">
              <a:lnSpc>
                <a:spcPct val="90000"/>
              </a:lnSpc>
            </a:pPr>
            <a:r>
              <a:rPr lang="pt-BR" altLang="pt-BR" sz="2000" smtClean="0"/>
              <a:t>Se há </a:t>
            </a:r>
            <a:r>
              <a:rPr lang="pt-BR" altLang="pt-BR" sz="2000" smtClean="0">
                <a:solidFill>
                  <a:srgbClr val="800080"/>
                </a:solidFill>
              </a:rPr>
              <a:t>fogo (causa)</a:t>
            </a:r>
            <a:r>
              <a:rPr lang="pt-BR" altLang="pt-BR" sz="2000" smtClean="0"/>
              <a:t>, há </a:t>
            </a:r>
            <a:r>
              <a:rPr lang="pt-BR" altLang="pt-BR" sz="2000" smtClean="0">
                <a:solidFill>
                  <a:srgbClr val="800080"/>
                </a:solidFill>
              </a:rPr>
              <a:t>fumaça (efeito)</a:t>
            </a:r>
            <a:r>
              <a:rPr lang="pt-BR" altLang="pt-BR" sz="2000" smtClean="0"/>
              <a:t>. Aqui tem fogo, logo, </a:t>
            </a:r>
            <a:r>
              <a:rPr lang="pt-BR" altLang="pt-BR" sz="2000" smtClean="0">
                <a:solidFill>
                  <a:srgbClr val="800080"/>
                </a:solidFill>
              </a:rPr>
              <a:t>aqui tem fumaça (novo fato)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200" smtClean="0"/>
              <a:t>É o único tipo de inferência que preserva a verdade </a:t>
            </a:r>
          </a:p>
          <a:p>
            <a:pPr lvl="2" eaLnBrk="1" hangingPunct="1">
              <a:lnSpc>
                <a:spcPct val="90000"/>
              </a:lnSpc>
            </a:pPr>
            <a:r>
              <a:rPr lang="pt-BR" altLang="pt-BR" sz="2000" i="1" smtClean="0"/>
              <a:t>truth-preserving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400" smtClean="0"/>
              <a:t>Abdução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200" smtClean="0">
                <a:solidFill>
                  <a:srgbClr val="800080"/>
                </a:solidFill>
              </a:rPr>
              <a:t>inverso da dedução: do efeito para a causa</a:t>
            </a:r>
            <a:r>
              <a:rPr lang="pt-BR" altLang="pt-BR" sz="2000" smtClean="0"/>
              <a:t> </a:t>
            </a:r>
          </a:p>
          <a:p>
            <a:pPr lvl="2" eaLnBrk="1" hangingPunct="1">
              <a:lnSpc>
                <a:spcPct val="90000"/>
              </a:lnSpc>
            </a:pPr>
            <a:r>
              <a:rPr lang="pt-BR" altLang="pt-BR" sz="2000" smtClean="0"/>
              <a:t>Se há fumaça, há fogo. Eu vi </a:t>
            </a:r>
            <a:r>
              <a:rPr lang="pt-BR" altLang="pt-BR" sz="2000" smtClean="0">
                <a:solidFill>
                  <a:srgbClr val="800080"/>
                </a:solidFill>
              </a:rPr>
              <a:t>fumaça (efeito),</a:t>
            </a:r>
            <a:r>
              <a:rPr lang="pt-BR" altLang="pt-BR" sz="2000" smtClean="0"/>
              <a:t> logo aqui tem </a:t>
            </a:r>
            <a:r>
              <a:rPr lang="pt-BR" altLang="pt-BR" sz="2000" smtClean="0">
                <a:solidFill>
                  <a:srgbClr val="800080"/>
                </a:solidFill>
              </a:rPr>
              <a:t>fogo (causa)</a:t>
            </a:r>
          </a:p>
          <a:p>
            <a:pPr lvl="2" eaLnBrk="1" hangingPunct="1">
              <a:lnSpc>
                <a:spcPct val="90000"/>
              </a:lnSpc>
            </a:pPr>
            <a:r>
              <a:rPr lang="pt-BR" altLang="pt-BR" smtClean="0"/>
              <a:t>Ex. </a:t>
            </a:r>
            <a:r>
              <a:rPr lang="pt-BR" altLang="pt-BR" sz="2000" smtClean="0"/>
              <a:t>Se há febre e dor, a doença é dengue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200" smtClean="0"/>
              <a:t>Este tipo de inferência preserva a </a:t>
            </a:r>
            <a:r>
              <a:rPr lang="pt-BR" altLang="pt-BR" sz="2200" smtClean="0">
                <a:solidFill>
                  <a:srgbClr val="800080"/>
                </a:solidFill>
              </a:rPr>
              <a:t>falsidade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60400" y="404813"/>
            <a:ext cx="8420100" cy="827087"/>
          </a:xfrm>
        </p:spPr>
        <p:txBody>
          <a:bodyPr/>
          <a:lstStyle/>
          <a:p>
            <a:pPr eaLnBrk="1" hangingPunct="1"/>
            <a:r>
              <a:rPr lang="pt-BR" altLang="pt-BR" smtClean="0"/>
              <a:t>Plano de aula </a:t>
            </a:r>
          </a:p>
        </p:txBody>
      </p:sp>
      <p:sp>
        <p:nvSpPr>
          <p:cNvPr id="512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90688"/>
            <a:ext cx="84201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2400" smtClean="0"/>
              <a:t>Agentes Baseados em Conhecimento (BC)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000" smtClean="0"/>
              <a:t>definição geral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400" smtClean="0"/>
              <a:t>“Tipos” de conhecimento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400" smtClean="0"/>
              <a:t>Como raciocinar?</a:t>
            </a:r>
          </a:p>
          <a:p>
            <a:pPr eaLnBrk="1" hangingPunct="1">
              <a:lnSpc>
                <a:spcPct val="110000"/>
              </a:lnSpc>
            </a:pPr>
            <a:r>
              <a:rPr lang="pt-BR" altLang="pt-BR" sz="2400" smtClean="0"/>
              <a:t>Linguagens de representação do conhecimento</a:t>
            </a:r>
          </a:p>
          <a:p>
            <a:pPr eaLnBrk="1" hangingPunct="1">
              <a:lnSpc>
                <a:spcPct val="110000"/>
              </a:lnSpc>
            </a:pPr>
            <a:r>
              <a:rPr lang="pt-BR" altLang="pt-BR" sz="2400" smtClean="0"/>
              <a:t>Arquitetura básica e algoritmo do Agente BC</a:t>
            </a:r>
          </a:p>
          <a:p>
            <a:pPr eaLnBrk="1" hangingPunct="1">
              <a:lnSpc>
                <a:spcPct val="110000"/>
              </a:lnSpc>
            </a:pPr>
            <a:r>
              <a:rPr lang="pt-BR" altLang="pt-BR" sz="2400" smtClean="0"/>
              <a:t>Engenharia do Conhecimento</a:t>
            </a:r>
          </a:p>
          <a:p>
            <a:pPr lvl="1" eaLnBrk="1" hangingPunct="1">
              <a:lnSpc>
                <a:spcPct val="110000"/>
              </a:lnSpc>
            </a:pPr>
            <a:r>
              <a:rPr lang="pt-BR" altLang="pt-BR" sz="2000" smtClean="0"/>
              <a:t>muito de leve...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60400" y="304800"/>
            <a:ext cx="8420100" cy="914400"/>
          </a:xfrm>
        </p:spPr>
        <p:txBody>
          <a:bodyPr/>
          <a:lstStyle/>
          <a:p>
            <a:pPr eaLnBrk="1" hangingPunct="1"/>
            <a:r>
              <a:rPr lang="pt-BR" altLang="pt-BR" smtClean="0"/>
              <a:t>Categorias de Raciocínio</a:t>
            </a:r>
          </a:p>
        </p:txBody>
      </p:sp>
      <p:sp>
        <p:nvSpPr>
          <p:cNvPr id="2253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28675" y="1816100"/>
            <a:ext cx="7796213" cy="4205288"/>
          </a:xfrm>
        </p:spPr>
        <p:txBody>
          <a:bodyPr/>
          <a:lstStyle/>
          <a:p>
            <a:pPr eaLnBrk="1" hangingPunct="1"/>
            <a:r>
              <a:rPr lang="pt-BR" altLang="pt-BR" smtClean="0"/>
              <a:t>Indução </a:t>
            </a:r>
          </a:p>
          <a:p>
            <a:pPr lvl="1" eaLnBrk="1" hangingPunct="1"/>
            <a:r>
              <a:rPr lang="pt-BR" altLang="pt-BR" smtClean="0">
                <a:solidFill>
                  <a:srgbClr val="800080"/>
                </a:solidFill>
              </a:rPr>
              <a:t>parte dos fatos para gerar regras</a:t>
            </a:r>
          </a:p>
          <a:p>
            <a:pPr lvl="2" eaLnBrk="1" hangingPunct="1"/>
            <a:r>
              <a:rPr lang="pt-BR" altLang="pt-BR" sz="2000" smtClean="0"/>
              <a:t>fato1 + fato2 + fato 3 =&gt; regra! </a:t>
            </a:r>
          </a:p>
          <a:p>
            <a:pPr lvl="2" eaLnBrk="1" hangingPunct="1"/>
            <a:r>
              <a:rPr lang="pt-BR" altLang="pt-BR" sz="2000" smtClean="0"/>
              <a:t>ex. Sr. Antônio, assim como D. Maria, tem dor de cabeça e dengue, então </a:t>
            </a:r>
            <a:r>
              <a:rPr lang="pt-BR" altLang="pt-BR" sz="2000" smtClean="0">
                <a:solidFill>
                  <a:srgbClr val="800080"/>
                </a:solidFill>
              </a:rPr>
              <a:t>todo mundo que tem dengue, tem dor de cabeça</a:t>
            </a:r>
          </a:p>
          <a:p>
            <a:pPr lvl="1" eaLnBrk="1" hangingPunct="1"/>
            <a:r>
              <a:rPr lang="pt-BR" altLang="pt-BR" smtClean="0"/>
              <a:t>Transforma conhecimento em </a:t>
            </a:r>
            <a:r>
              <a:rPr lang="pt-BR" altLang="pt-BR" smtClean="0">
                <a:solidFill>
                  <a:srgbClr val="800080"/>
                </a:solidFill>
              </a:rPr>
              <a:t>extensão</a:t>
            </a:r>
            <a:r>
              <a:rPr lang="pt-BR" altLang="pt-BR" smtClean="0"/>
              <a:t> em conhecimento em </a:t>
            </a:r>
            <a:r>
              <a:rPr lang="pt-BR" altLang="pt-BR" smtClean="0">
                <a:solidFill>
                  <a:srgbClr val="800080"/>
                </a:solidFill>
              </a:rPr>
              <a:t>intenção</a:t>
            </a:r>
            <a:r>
              <a:rPr lang="pt-BR" altLang="pt-BR" smtClean="0"/>
              <a:t>!!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60400" y="304800"/>
            <a:ext cx="8420100" cy="914400"/>
          </a:xfrm>
        </p:spPr>
        <p:txBody>
          <a:bodyPr/>
          <a:lstStyle/>
          <a:p>
            <a:pPr eaLnBrk="1" hangingPunct="1"/>
            <a:r>
              <a:rPr lang="pt-BR" altLang="pt-BR" smtClean="0"/>
              <a:t>Categorias de Raciocínio</a:t>
            </a:r>
          </a:p>
        </p:txBody>
      </p:sp>
      <p:sp>
        <p:nvSpPr>
          <p:cNvPr id="2355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443913" cy="3484563"/>
          </a:xfrm>
        </p:spPr>
        <p:txBody>
          <a:bodyPr/>
          <a:lstStyle/>
          <a:p>
            <a:pPr eaLnBrk="1" hangingPunct="1"/>
            <a:r>
              <a:rPr lang="pt-BR" altLang="pt-BR" sz="3600" smtClean="0"/>
              <a:t> </a:t>
            </a:r>
            <a:r>
              <a:rPr lang="pt-BR" altLang="pt-BR" smtClean="0"/>
              <a:t>Raciocínio Analógico</a:t>
            </a:r>
          </a:p>
          <a:p>
            <a:pPr lvl="1" eaLnBrk="1" hangingPunct="1"/>
            <a:r>
              <a:rPr lang="pt-BR" altLang="pt-BR" smtClean="0">
                <a:solidFill>
                  <a:srgbClr val="800080"/>
                </a:solidFill>
              </a:rPr>
              <a:t>fatos + similaridades + regras de adaptação +...</a:t>
            </a:r>
          </a:p>
          <a:p>
            <a:pPr lvl="1" eaLnBrk="1" hangingPunct="1"/>
            <a:r>
              <a:rPr lang="pt-BR" altLang="pt-BR" smtClean="0"/>
              <a:t>a partir de fatos (conhecimento em extensão), a da similaridade entre eles, resolve o problema </a:t>
            </a:r>
            <a:r>
              <a:rPr lang="pt-BR" altLang="pt-BR" smtClean="0">
                <a:solidFill>
                  <a:srgbClr val="800080"/>
                </a:solidFill>
              </a:rPr>
              <a:t>sem gerar regras</a:t>
            </a:r>
          </a:p>
          <a:p>
            <a:pPr lvl="2" eaLnBrk="1" hangingPunct="1"/>
            <a:r>
              <a:rPr lang="pt-BR" altLang="pt-BR" smtClean="0"/>
              <a:t>ex.: Naquele caso de dengue, eu passei aspirina e não deu certo, logo vou evitar receitar aspirina neste caso semelhante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60400" y="457200"/>
            <a:ext cx="8420100" cy="762000"/>
          </a:xfrm>
        </p:spPr>
        <p:txBody>
          <a:bodyPr/>
          <a:lstStyle/>
          <a:p>
            <a:pPr eaLnBrk="1" hangingPunct="1"/>
            <a:r>
              <a:rPr lang="pt-BR" altLang="pt-BR" smtClean="0"/>
              <a:t>Raciocínio na Máquina</a:t>
            </a:r>
          </a:p>
        </p:txBody>
      </p:sp>
      <p:sp>
        <p:nvSpPr>
          <p:cNvPr id="2457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52488" y="1747838"/>
            <a:ext cx="7700962" cy="4633912"/>
          </a:xfrm>
        </p:spPr>
        <p:txBody>
          <a:bodyPr/>
          <a:lstStyle/>
          <a:p>
            <a:pPr eaLnBrk="1" hangingPunct="1"/>
            <a:r>
              <a:rPr lang="pt-BR" altLang="pt-BR" sz="2400" smtClean="0"/>
              <a:t>Dedução e Abdução (via dedução) </a:t>
            </a:r>
          </a:p>
          <a:p>
            <a:pPr lvl="1" eaLnBrk="1" hangingPunct="1"/>
            <a:r>
              <a:rPr lang="pt-BR" altLang="pt-BR" sz="2000" smtClean="0"/>
              <a:t>usadas nos agentes baseados em </a:t>
            </a:r>
            <a:r>
              <a:rPr lang="pt-BR" altLang="pt-BR" sz="2000" smtClean="0">
                <a:solidFill>
                  <a:srgbClr val="9900CC"/>
                </a:solidFill>
              </a:rPr>
              <a:t>conhecimento declarativo</a:t>
            </a:r>
          </a:p>
          <a:p>
            <a:pPr eaLnBrk="1" hangingPunct="1"/>
            <a:r>
              <a:rPr lang="pt-BR" altLang="pt-BR" sz="2400" smtClean="0"/>
              <a:t>Indução e Analogia </a:t>
            </a:r>
          </a:p>
          <a:p>
            <a:pPr lvl="1" eaLnBrk="1" hangingPunct="1"/>
            <a:r>
              <a:rPr lang="pt-BR" altLang="pt-BR" sz="2000" smtClean="0"/>
              <a:t>usadas na </a:t>
            </a:r>
            <a:r>
              <a:rPr lang="pt-BR" altLang="pt-BR" sz="2000" smtClean="0">
                <a:solidFill>
                  <a:srgbClr val="9900CC"/>
                </a:solidFill>
              </a:rPr>
              <a:t>aprendizagem automática</a:t>
            </a:r>
          </a:p>
          <a:p>
            <a:pPr lvl="1" eaLnBrk="1" hangingPunct="1"/>
            <a:endParaRPr lang="pt-BR" altLang="pt-BR" sz="2000" smtClean="0">
              <a:solidFill>
                <a:srgbClr val="9900CC"/>
              </a:solidFill>
            </a:endParaRPr>
          </a:p>
          <a:p>
            <a:pPr eaLnBrk="1" hangingPunct="1"/>
            <a:r>
              <a:rPr lang="pt-BR" altLang="pt-BR" sz="2400" smtClean="0">
                <a:solidFill>
                  <a:srgbClr val="9900CC"/>
                </a:solidFill>
              </a:rPr>
              <a:t>Dedução: </a:t>
            </a:r>
            <a:r>
              <a:rPr lang="pt-BR" altLang="pt-BR" sz="2400" smtClean="0"/>
              <a:t>dois grandes grupos</a:t>
            </a:r>
          </a:p>
          <a:p>
            <a:pPr lvl="1" eaLnBrk="1" hangingPunct="1"/>
            <a:r>
              <a:rPr lang="pt-BR" altLang="pt-BR" sz="2200" smtClean="0"/>
              <a:t>Lógica e afins</a:t>
            </a:r>
          </a:p>
          <a:p>
            <a:pPr lvl="2" eaLnBrk="1" hangingPunct="1"/>
            <a:r>
              <a:rPr lang="pt-BR" altLang="pt-BR" sz="2000" smtClean="0"/>
              <a:t>Veremos mais sobre isso a seguir</a:t>
            </a:r>
          </a:p>
          <a:p>
            <a:pPr lvl="1" eaLnBrk="1" hangingPunct="1"/>
            <a:r>
              <a:rPr lang="pt-BR" altLang="pt-BR" sz="2200" smtClean="0"/>
              <a:t>Tratamento de incerteza</a:t>
            </a:r>
          </a:p>
          <a:p>
            <a:pPr lvl="2" eaLnBrk="1" hangingPunct="1"/>
            <a:r>
              <a:rPr lang="pt-BR" altLang="pt-BR" sz="2000" smtClean="0"/>
              <a:t>Probabilístico ou difuso (</a:t>
            </a:r>
            <a:r>
              <a:rPr lang="pt-BR" altLang="pt-BR" sz="2000" i="1" smtClean="0"/>
              <a:t>fuzzy</a:t>
            </a:r>
            <a:r>
              <a:rPr lang="pt-BR" altLang="pt-BR" sz="2000" smtClean="0"/>
              <a:t>)</a:t>
            </a:r>
          </a:p>
          <a:p>
            <a:pPr lvl="1" eaLnBrk="1" hangingPunct="1"/>
            <a:endParaRPr lang="pt-BR" altLang="pt-BR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09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A6B30F4-C626-447C-8EC5-9346E520CE9F}" type="slidenum">
              <a:rPr lang="pt-BR" altLang="pt-BR" smtClean="0"/>
              <a:pPr/>
              <a:t>23</a:t>
            </a:fld>
            <a:endParaRPr lang="pt-BR" altLang="pt-BR" smtClean="0"/>
          </a:p>
        </p:txBody>
      </p:sp>
      <p:sp>
        <p:nvSpPr>
          <p:cNvPr id="25603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l" eaLnBrk="1" hangingPunct="1"/>
            <a:r>
              <a:rPr lang="pt-BR" altLang="pt-BR" sz="3200" smtClean="0"/>
              <a:t>Como Representar Conhecimento </a:t>
            </a:r>
            <a:br>
              <a:rPr lang="pt-BR" altLang="pt-BR" sz="3200" smtClean="0"/>
            </a:br>
            <a:r>
              <a:rPr lang="pt-BR" altLang="pt-BR" sz="3200" smtClean="0"/>
              <a:t>e Raciocinar?</a:t>
            </a:r>
          </a:p>
        </p:txBody>
      </p:sp>
      <p:sp>
        <p:nvSpPr>
          <p:cNvPr id="25604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581400"/>
            <a:ext cx="6934200" cy="1752600"/>
          </a:xfrm>
        </p:spPr>
        <p:txBody>
          <a:bodyPr/>
          <a:lstStyle/>
          <a:p>
            <a:pPr algn="r" eaLnBrk="1" hangingPunct="1">
              <a:spcBef>
                <a:spcPct val="20000"/>
              </a:spcBef>
            </a:pPr>
            <a:r>
              <a:rPr lang="pt-BR" altLang="pt-BR" smtClean="0"/>
              <a:t>Linguagens de Representação </a:t>
            </a:r>
          </a:p>
          <a:p>
            <a:pPr algn="r" eaLnBrk="1" hangingPunct="1">
              <a:spcBef>
                <a:spcPct val="20000"/>
              </a:spcBef>
            </a:pPr>
            <a:r>
              <a:rPr lang="pt-BR" altLang="pt-BR" smtClean="0"/>
              <a:t>do Conhecimento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839788" y="381000"/>
            <a:ext cx="8685212" cy="1066800"/>
          </a:xfrm>
        </p:spPr>
        <p:txBody>
          <a:bodyPr/>
          <a:lstStyle/>
          <a:p>
            <a:pPr eaLnBrk="1" hangingPunct="1"/>
            <a:r>
              <a:rPr lang="pt-BR" altLang="pt-BR" sz="3200" smtClean="0"/>
              <a:t>Linguagens de Representação </a:t>
            </a:r>
            <a:br>
              <a:rPr lang="pt-BR" altLang="pt-BR" sz="3200" smtClean="0"/>
            </a:br>
            <a:r>
              <a:rPr lang="pt-BR" altLang="pt-BR" sz="3200" smtClean="0"/>
              <a:t>do Conhecimento</a:t>
            </a:r>
          </a:p>
        </p:txBody>
      </p:sp>
      <p:sp>
        <p:nvSpPr>
          <p:cNvPr id="2662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8420100" cy="4724400"/>
          </a:xfrm>
        </p:spPr>
        <p:txBody>
          <a:bodyPr/>
          <a:lstStyle/>
          <a:p>
            <a:pPr eaLnBrk="1" hangingPunct="1">
              <a:spcAft>
                <a:spcPct val="50000"/>
              </a:spcAft>
            </a:pPr>
            <a:r>
              <a:rPr lang="pt-BR" altLang="pt-BR" sz="2400" smtClean="0"/>
              <a:t>Uma </a:t>
            </a:r>
            <a:r>
              <a:rPr lang="pt-BR" altLang="pt-BR" sz="2400" smtClean="0">
                <a:solidFill>
                  <a:srgbClr val="800080"/>
                </a:solidFill>
              </a:rPr>
              <a:t>Linguagem de Representação do Conhecimento (LRC)</a:t>
            </a:r>
            <a:r>
              <a:rPr lang="pt-BR" altLang="pt-BR" sz="2400" smtClean="0"/>
              <a:t> é definida por:</a:t>
            </a:r>
          </a:p>
          <a:p>
            <a:pPr lvl="1" eaLnBrk="1" hangingPunct="1">
              <a:spcAft>
                <a:spcPct val="40000"/>
              </a:spcAft>
              <a:buFont typeface="Wingdings" pitchFamily="2" charset="2"/>
              <a:buNone/>
            </a:pPr>
            <a:r>
              <a:rPr lang="pt-BR" altLang="pt-BR" sz="2000" smtClean="0"/>
              <a:t>1) uma </a:t>
            </a:r>
            <a:r>
              <a:rPr lang="pt-BR" altLang="pt-BR" sz="2000" smtClean="0">
                <a:solidFill>
                  <a:srgbClr val="800080"/>
                </a:solidFill>
              </a:rPr>
              <a:t>sintaxe</a:t>
            </a:r>
            <a:r>
              <a:rPr lang="pt-BR" altLang="pt-BR" sz="2000" smtClean="0"/>
              <a:t>, que descreve as configurações que podem constituir sentenças daquela linguagem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pt-BR" altLang="pt-BR" sz="2000" smtClean="0"/>
              <a:t>2) uma </a:t>
            </a:r>
            <a:r>
              <a:rPr lang="pt-BR" altLang="pt-BR" sz="2000" smtClean="0">
                <a:solidFill>
                  <a:srgbClr val="800080"/>
                </a:solidFill>
              </a:rPr>
              <a:t>semântica</a:t>
            </a:r>
            <a:r>
              <a:rPr lang="pt-BR" altLang="pt-BR" sz="2000" smtClean="0"/>
              <a:t>, que liga cada sentença aos fatos do mundo que ela representa</a:t>
            </a:r>
          </a:p>
          <a:p>
            <a:pPr lvl="2" eaLnBrk="1" hangingPunct="1"/>
            <a:r>
              <a:rPr lang="pt-BR" altLang="pt-BR" sz="2000" smtClean="0"/>
              <a:t>cada sentença faz uma </a:t>
            </a:r>
            <a:r>
              <a:rPr lang="pt-BR" altLang="pt-BR" sz="2000" smtClean="0">
                <a:solidFill>
                  <a:srgbClr val="800080"/>
                </a:solidFill>
              </a:rPr>
              <a:t>afirmação</a:t>
            </a:r>
            <a:r>
              <a:rPr lang="pt-BR" altLang="pt-BR" sz="2000" smtClean="0"/>
              <a:t> a respeito do mundo</a:t>
            </a:r>
          </a:p>
          <a:p>
            <a:pPr lvl="2" eaLnBrk="1" hangingPunct="1">
              <a:spcAft>
                <a:spcPct val="40000"/>
              </a:spcAft>
            </a:pPr>
            <a:r>
              <a:rPr lang="pt-BR" altLang="pt-BR" sz="2000" smtClean="0"/>
              <a:t>o Agente BC </a:t>
            </a:r>
            <a:r>
              <a:rPr lang="pt-BR" altLang="pt-BR" sz="2000" smtClean="0">
                <a:solidFill>
                  <a:srgbClr val="800080"/>
                </a:solidFill>
              </a:rPr>
              <a:t>acredita</a:t>
            </a:r>
            <a:r>
              <a:rPr lang="pt-BR" altLang="pt-BR" sz="2000" smtClean="0"/>
              <a:t> nas sentenças armazenadas na sua base de conhecimento</a:t>
            </a:r>
          </a:p>
          <a:p>
            <a:pPr eaLnBrk="1" hangingPunct="1"/>
            <a:r>
              <a:rPr lang="pt-BR" altLang="pt-BR" sz="2200" smtClean="0"/>
              <a:t>Toda LRC deve ter um mecanismo de inferência associado =&gt; raciocínio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60400" y="555625"/>
            <a:ext cx="8420100" cy="641350"/>
          </a:xfrm>
          <a:noFill/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pt-BR" altLang="pt-BR" smtClean="0"/>
              <a:t>Representação &amp; Raciocínio</a:t>
            </a:r>
          </a:p>
        </p:txBody>
      </p:sp>
      <p:sp>
        <p:nvSpPr>
          <p:cNvPr id="2765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57225" y="1600200"/>
            <a:ext cx="8972550" cy="25908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95000"/>
              </a:lnSpc>
            </a:pPr>
            <a:r>
              <a:rPr lang="pt-BR" altLang="pt-BR" sz="2000" smtClean="0">
                <a:solidFill>
                  <a:srgbClr val="800080"/>
                </a:solidFill>
              </a:rPr>
              <a:t>Raciocínio</a:t>
            </a:r>
            <a:r>
              <a:rPr lang="pt-BR" altLang="pt-BR" sz="2000" smtClean="0"/>
              <a:t> </a:t>
            </a:r>
          </a:p>
          <a:p>
            <a:pPr marL="819150" lvl="1" eaLnBrk="1" hangingPunct="1">
              <a:lnSpc>
                <a:spcPct val="90000"/>
              </a:lnSpc>
              <a:spcAft>
                <a:spcPct val="50000"/>
              </a:spcAft>
            </a:pPr>
            <a:r>
              <a:rPr lang="pt-BR" altLang="pt-BR" sz="1800" smtClean="0"/>
              <a:t>processo de construção de novas sentenças a partir de sentenças existentes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000" smtClean="0"/>
              <a:t>Raciocínio plausível</a:t>
            </a:r>
            <a:r>
              <a:rPr lang="pt-BR" altLang="pt-BR" sz="2000" b="1" smtClean="0"/>
              <a:t> </a:t>
            </a:r>
            <a:r>
              <a:rPr lang="pt-BR" altLang="pt-BR" sz="2000" smtClean="0"/>
              <a:t>(sound):</a:t>
            </a:r>
          </a:p>
          <a:p>
            <a:pPr marL="819150" lvl="1" eaLnBrk="1" hangingPunct="1">
              <a:lnSpc>
                <a:spcPct val="90000"/>
              </a:lnSpc>
            </a:pPr>
            <a:r>
              <a:rPr lang="pt-BR" altLang="pt-BR" sz="1800" smtClean="0"/>
              <a:t>garante que as novas sentenças representam fatos que se seguem dos fatos representados pelas sentenças existentes na BC.</a:t>
            </a:r>
          </a:p>
          <a:p>
            <a:pPr marL="819150" lvl="1" eaLnBrk="1" hangingPunct="1">
              <a:lnSpc>
                <a:spcPct val="90000"/>
              </a:lnSpc>
              <a:spcAft>
                <a:spcPct val="50000"/>
              </a:spcAft>
            </a:pPr>
            <a:r>
              <a:rPr lang="pt-BR" altLang="pt-BR" sz="1800" smtClean="0"/>
              <a:t>implementa a relação de “</a:t>
            </a:r>
            <a:r>
              <a:rPr lang="pt-BR" altLang="pt-BR" sz="1800" i="1" smtClean="0"/>
              <a:t>implicação</a:t>
            </a:r>
            <a:r>
              <a:rPr lang="pt-BR" altLang="pt-BR" sz="1800" smtClean="0"/>
              <a:t>” entre sentenças</a:t>
            </a:r>
          </a:p>
        </p:txBody>
      </p:sp>
      <p:grpSp>
        <p:nvGrpSpPr>
          <p:cNvPr id="27652" name="Group 24"/>
          <p:cNvGrpSpPr>
            <a:grpSpLocks/>
          </p:cNvGrpSpPr>
          <p:nvPr/>
        </p:nvGrpSpPr>
        <p:grpSpPr bwMode="auto">
          <a:xfrm>
            <a:off x="1649413" y="4341813"/>
            <a:ext cx="6808787" cy="2211387"/>
            <a:chOff x="1039" y="2735"/>
            <a:chExt cx="4289" cy="1393"/>
          </a:xfrm>
        </p:grpSpPr>
        <p:sp>
          <p:nvSpPr>
            <p:cNvPr id="27653" name="Line 4"/>
            <p:cNvSpPr>
              <a:spLocks noChangeShapeType="1"/>
            </p:cNvSpPr>
            <p:nvPr/>
          </p:nvSpPr>
          <p:spPr bwMode="auto">
            <a:xfrm>
              <a:off x="1050" y="3457"/>
              <a:ext cx="4278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grpSp>
          <p:nvGrpSpPr>
            <p:cNvPr id="27654" name="Group 5"/>
            <p:cNvGrpSpPr>
              <a:grpSpLocks/>
            </p:cNvGrpSpPr>
            <p:nvPr/>
          </p:nvGrpSpPr>
          <p:grpSpPr bwMode="auto">
            <a:xfrm>
              <a:off x="3397" y="3791"/>
              <a:ext cx="1877" cy="337"/>
              <a:chOff x="3602" y="3398"/>
              <a:chExt cx="1957" cy="337"/>
            </a:xfrm>
          </p:grpSpPr>
          <p:sp>
            <p:nvSpPr>
              <p:cNvPr id="27670" name="Line 6"/>
              <p:cNvSpPr>
                <a:spLocks noChangeShapeType="1"/>
              </p:cNvSpPr>
              <p:nvPr/>
            </p:nvSpPr>
            <p:spPr bwMode="auto">
              <a:xfrm>
                <a:off x="3602" y="3640"/>
                <a:ext cx="105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stealth" w="med" len="med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7671" name="Rectangle 7"/>
              <p:cNvSpPr>
                <a:spLocks noChangeArrowheads="1"/>
              </p:cNvSpPr>
              <p:nvPr/>
            </p:nvSpPr>
            <p:spPr bwMode="auto">
              <a:xfrm>
                <a:off x="3782" y="3398"/>
                <a:ext cx="588" cy="21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 eaLnBrk="0" hangingPunct="0">
                  <a:lnSpc>
                    <a:spcPct val="90000"/>
                  </a:lnSpc>
                </a:pPr>
                <a:r>
                  <a:rPr lang="pt-BR" altLang="pt-BR" sz="1800" i="1">
                    <a:latin typeface="Arial" charset="0"/>
                  </a:rPr>
                  <a:t>implica</a:t>
                </a:r>
              </a:p>
            </p:txBody>
          </p:sp>
          <p:sp>
            <p:nvSpPr>
              <p:cNvPr id="27672" name="Rectangle 8"/>
              <p:cNvSpPr>
                <a:spLocks noChangeArrowheads="1"/>
              </p:cNvSpPr>
              <p:nvPr/>
            </p:nvSpPr>
            <p:spPr bwMode="auto">
              <a:xfrm>
                <a:off x="4704" y="3504"/>
                <a:ext cx="855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pt-BR" altLang="pt-BR" sz="1800" b="1">
                    <a:latin typeface="Arial" charset="0"/>
                  </a:rPr>
                  <a:t>sentenças</a:t>
                </a:r>
              </a:p>
            </p:txBody>
          </p:sp>
        </p:grpSp>
        <p:grpSp>
          <p:nvGrpSpPr>
            <p:cNvPr id="27655" name="Group 9"/>
            <p:cNvGrpSpPr>
              <a:grpSpLocks/>
            </p:cNvGrpSpPr>
            <p:nvPr/>
          </p:nvGrpSpPr>
          <p:grpSpPr bwMode="auto">
            <a:xfrm>
              <a:off x="1039" y="3122"/>
              <a:ext cx="2256" cy="989"/>
              <a:chOff x="1142" y="2729"/>
              <a:chExt cx="2353" cy="989"/>
            </a:xfrm>
          </p:grpSpPr>
          <p:sp>
            <p:nvSpPr>
              <p:cNvPr id="27666" name="Rectangle 10"/>
              <p:cNvSpPr>
                <a:spLocks noChangeArrowheads="1"/>
              </p:cNvSpPr>
              <p:nvPr/>
            </p:nvSpPr>
            <p:spPr bwMode="auto">
              <a:xfrm>
                <a:off x="1142" y="3350"/>
                <a:ext cx="1197" cy="21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 eaLnBrk="0" hangingPunct="0">
                  <a:lnSpc>
                    <a:spcPct val="90000"/>
                  </a:lnSpc>
                </a:pPr>
                <a:r>
                  <a:rPr lang="pt-BR" altLang="pt-BR" sz="1800" b="1">
                    <a:latin typeface="Arial" charset="0"/>
                  </a:rPr>
                  <a:t>Representação</a:t>
                </a:r>
              </a:p>
            </p:txBody>
          </p:sp>
          <p:sp>
            <p:nvSpPr>
              <p:cNvPr id="27667" name="Line 11"/>
              <p:cNvSpPr>
                <a:spLocks noChangeShapeType="1"/>
              </p:cNvSpPr>
              <p:nvPr/>
            </p:nvSpPr>
            <p:spPr bwMode="auto">
              <a:xfrm flipV="1">
                <a:off x="3072" y="2729"/>
                <a:ext cx="0" cy="7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stealth" w="med" len="med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7668" name="Rectangle 12"/>
              <p:cNvSpPr>
                <a:spLocks noChangeArrowheads="1"/>
              </p:cNvSpPr>
              <p:nvPr/>
            </p:nvSpPr>
            <p:spPr bwMode="auto">
              <a:xfrm rot="-5280000">
                <a:off x="2539" y="3007"/>
                <a:ext cx="772" cy="223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 eaLnBrk="0" hangingPunct="0">
                  <a:lnSpc>
                    <a:spcPct val="90000"/>
                  </a:lnSpc>
                </a:pPr>
                <a:r>
                  <a:rPr lang="pt-BR" altLang="pt-BR" sz="1800" i="1">
                    <a:latin typeface="Arial" charset="0"/>
                  </a:rPr>
                  <a:t>semântica</a:t>
                </a:r>
              </a:p>
            </p:txBody>
          </p:sp>
          <p:sp>
            <p:nvSpPr>
              <p:cNvPr id="27669" name="Text Box 13"/>
              <p:cNvSpPr txBox="1">
                <a:spLocks noChangeArrowheads="1"/>
              </p:cNvSpPr>
              <p:nvPr/>
            </p:nvSpPr>
            <p:spPr bwMode="auto">
              <a:xfrm>
                <a:off x="2640" y="3504"/>
                <a:ext cx="855" cy="21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lnSpc>
                    <a:spcPct val="90000"/>
                  </a:lnSpc>
                </a:pPr>
                <a:r>
                  <a:rPr lang="pt-BR" altLang="pt-BR" sz="1800" b="1">
                    <a:latin typeface="Arial" charset="0"/>
                  </a:rPr>
                  <a:t>sentenças</a:t>
                </a:r>
                <a:endParaRPr lang="pt-BR" altLang="pt-BR" sz="1400">
                  <a:latin typeface="Arial Black" pitchFamily="34" charset="0"/>
                </a:endParaRPr>
              </a:p>
            </p:txBody>
          </p:sp>
        </p:grpSp>
        <p:grpSp>
          <p:nvGrpSpPr>
            <p:cNvPr id="27656" name="Group 14"/>
            <p:cNvGrpSpPr>
              <a:grpSpLocks/>
            </p:cNvGrpSpPr>
            <p:nvPr/>
          </p:nvGrpSpPr>
          <p:grpSpPr bwMode="auto">
            <a:xfrm>
              <a:off x="1315" y="2841"/>
              <a:ext cx="1758" cy="396"/>
              <a:chOff x="1430" y="2448"/>
              <a:chExt cx="1834" cy="396"/>
            </a:xfrm>
          </p:grpSpPr>
          <p:sp>
            <p:nvSpPr>
              <p:cNvPr id="27664" name="Rectangle 15"/>
              <p:cNvSpPr>
                <a:spLocks noChangeArrowheads="1"/>
              </p:cNvSpPr>
              <p:nvPr/>
            </p:nvSpPr>
            <p:spPr bwMode="auto">
              <a:xfrm>
                <a:off x="1430" y="2630"/>
                <a:ext cx="613" cy="21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 eaLnBrk="0" hangingPunct="0">
                  <a:lnSpc>
                    <a:spcPct val="90000"/>
                  </a:lnSpc>
                </a:pPr>
                <a:r>
                  <a:rPr lang="pt-BR" altLang="pt-BR" sz="1800" b="1">
                    <a:latin typeface="Arial" charset="0"/>
                  </a:rPr>
                  <a:t>Mundo</a:t>
                </a:r>
              </a:p>
            </p:txBody>
          </p:sp>
          <p:sp>
            <p:nvSpPr>
              <p:cNvPr id="27665" name="Rectangle 16"/>
              <p:cNvSpPr>
                <a:spLocks noChangeArrowheads="1"/>
              </p:cNvSpPr>
              <p:nvPr/>
            </p:nvSpPr>
            <p:spPr bwMode="auto">
              <a:xfrm>
                <a:off x="2784" y="2448"/>
                <a:ext cx="48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pt-BR" altLang="pt-BR" sz="1800" b="1">
                    <a:latin typeface="Arial" charset="0"/>
                  </a:rPr>
                  <a:t>fatos</a:t>
                </a:r>
              </a:p>
            </p:txBody>
          </p:sp>
        </p:grpSp>
        <p:grpSp>
          <p:nvGrpSpPr>
            <p:cNvPr id="27657" name="Group 17"/>
            <p:cNvGrpSpPr>
              <a:grpSpLocks/>
            </p:cNvGrpSpPr>
            <p:nvPr/>
          </p:nvGrpSpPr>
          <p:grpSpPr bwMode="auto">
            <a:xfrm>
              <a:off x="3259" y="2735"/>
              <a:ext cx="1628" cy="1163"/>
              <a:chOff x="3458" y="2342"/>
              <a:chExt cx="1698" cy="1163"/>
            </a:xfrm>
          </p:grpSpPr>
          <p:sp>
            <p:nvSpPr>
              <p:cNvPr id="27658" name="Line 18"/>
              <p:cNvSpPr>
                <a:spLocks noChangeShapeType="1"/>
              </p:cNvSpPr>
              <p:nvPr/>
            </p:nvSpPr>
            <p:spPr bwMode="auto">
              <a:xfrm flipV="1">
                <a:off x="4944" y="2681"/>
                <a:ext cx="0" cy="81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stealth" w="med" len="med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7659" name="Rectangle 19"/>
              <p:cNvSpPr>
                <a:spLocks noChangeArrowheads="1"/>
              </p:cNvSpPr>
              <p:nvPr/>
            </p:nvSpPr>
            <p:spPr bwMode="auto">
              <a:xfrm rot="-5280000">
                <a:off x="4408" y="3007"/>
                <a:ext cx="772" cy="224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 eaLnBrk="0" hangingPunct="0">
                  <a:lnSpc>
                    <a:spcPct val="90000"/>
                  </a:lnSpc>
                </a:pPr>
                <a:r>
                  <a:rPr lang="pt-BR" altLang="pt-BR" sz="1800" i="1">
                    <a:latin typeface="Arial" charset="0"/>
                  </a:rPr>
                  <a:t>semântica</a:t>
                </a:r>
              </a:p>
            </p:txBody>
          </p:sp>
          <p:grpSp>
            <p:nvGrpSpPr>
              <p:cNvPr id="27660" name="Group 20"/>
              <p:cNvGrpSpPr>
                <a:grpSpLocks/>
              </p:cNvGrpSpPr>
              <p:nvPr/>
            </p:nvGrpSpPr>
            <p:grpSpPr bwMode="auto">
              <a:xfrm>
                <a:off x="3458" y="2342"/>
                <a:ext cx="1698" cy="298"/>
                <a:chOff x="3458" y="2342"/>
                <a:chExt cx="1698" cy="298"/>
              </a:xfrm>
            </p:grpSpPr>
            <p:sp>
              <p:nvSpPr>
                <p:cNvPr id="27661" name="Line 21"/>
                <p:cNvSpPr>
                  <a:spLocks noChangeShapeType="1"/>
                </p:cNvSpPr>
                <p:nvPr/>
              </p:nvSpPr>
              <p:spPr bwMode="auto">
                <a:xfrm>
                  <a:off x="3458" y="2536"/>
                  <a:ext cx="115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stealth" w="med" len="med"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7662" name="Rectangle 22"/>
                <p:cNvSpPr>
                  <a:spLocks noChangeArrowheads="1"/>
                </p:cNvSpPr>
                <p:nvPr/>
              </p:nvSpPr>
              <p:spPr bwMode="auto">
                <a:xfrm>
                  <a:off x="3734" y="2342"/>
                  <a:ext cx="739" cy="21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defTabSz="762000" eaLnBrk="0" hangingPunct="0">
                    <a:lnSpc>
                      <a:spcPct val="90000"/>
                    </a:lnSpc>
                  </a:pPr>
                  <a:r>
                    <a:rPr lang="pt-BR" altLang="pt-BR" sz="1800" i="1">
                      <a:latin typeface="Arial" charset="0"/>
                    </a:rPr>
                    <a:t>segue-se</a:t>
                  </a:r>
                </a:p>
              </p:txBody>
            </p:sp>
            <p:sp>
              <p:nvSpPr>
                <p:cNvPr id="27663" name="Rectangle 23"/>
                <p:cNvSpPr>
                  <a:spLocks noChangeArrowheads="1"/>
                </p:cNvSpPr>
                <p:nvPr/>
              </p:nvSpPr>
              <p:spPr bwMode="auto">
                <a:xfrm>
                  <a:off x="4676" y="2409"/>
                  <a:ext cx="480" cy="231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pt-BR" altLang="pt-BR" sz="1800" b="1">
                      <a:latin typeface="Arial" charset="0"/>
                    </a:rPr>
                    <a:t>fatos</a:t>
                  </a:r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4"/>
          <p:cNvSpPr>
            <a:spLocks noGrp="1" noChangeArrowheads="1"/>
          </p:cNvSpPr>
          <p:nvPr>
            <p:ph type="title"/>
          </p:nvPr>
        </p:nvSpPr>
        <p:spPr>
          <a:xfrm>
            <a:off x="836613" y="304800"/>
            <a:ext cx="8396287" cy="1066800"/>
          </a:xfrm>
        </p:spPr>
        <p:txBody>
          <a:bodyPr/>
          <a:lstStyle/>
          <a:p>
            <a:pPr eaLnBrk="1" hangingPunct="1"/>
            <a:r>
              <a:rPr lang="pt-BR" altLang="pt-BR" smtClean="0"/>
              <a:t>Linguagens de Representação </a:t>
            </a:r>
            <a:br>
              <a:rPr lang="pt-BR" altLang="pt-BR" smtClean="0"/>
            </a:br>
            <a:r>
              <a:rPr lang="pt-BR" altLang="pt-BR" smtClean="0"/>
              <a:t>do Conhecimento</a:t>
            </a:r>
          </a:p>
        </p:txBody>
      </p:sp>
      <p:sp>
        <p:nvSpPr>
          <p:cNvPr id="28675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8420100" cy="4724400"/>
          </a:xfrm>
        </p:spPr>
        <p:txBody>
          <a:bodyPr/>
          <a:lstStyle/>
          <a:p>
            <a:pPr eaLnBrk="1" hangingPunct="1"/>
            <a:r>
              <a:rPr lang="pt-BR" altLang="pt-BR" sz="2400" smtClean="0"/>
              <a:t>Linguagens de programação:</a:t>
            </a:r>
          </a:p>
          <a:p>
            <a:pPr lvl="1" eaLnBrk="1" hangingPunct="1"/>
            <a:r>
              <a:rPr lang="pt-BR" altLang="pt-BR" sz="2000" smtClean="0"/>
              <a:t>são precisas, porém não são suficientemente expressivas</a:t>
            </a:r>
          </a:p>
          <a:p>
            <a:pPr eaLnBrk="1" hangingPunct="1"/>
            <a:r>
              <a:rPr lang="pt-BR" altLang="pt-BR" sz="2400" smtClean="0"/>
              <a:t>Linguagens naturais:</a:t>
            </a:r>
          </a:p>
          <a:p>
            <a:pPr lvl="1" eaLnBrk="1" hangingPunct="1"/>
            <a:r>
              <a:rPr lang="pt-BR" altLang="pt-BR" sz="2000" smtClean="0"/>
              <a:t>são muito expressivas, porém são ambíguas</a:t>
            </a:r>
          </a:p>
          <a:p>
            <a:pPr eaLnBrk="1" hangingPunct="1"/>
            <a:r>
              <a:rPr lang="pt-BR" altLang="pt-BR" sz="2400" smtClean="0"/>
              <a:t>Linguagens de representação de conhecimento:</a:t>
            </a:r>
          </a:p>
          <a:p>
            <a:pPr lvl="1" eaLnBrk="1" hangingPunct="1"/>
            <a:r>
              <a:rPr lang="pt-BR" altLang="pt-BR" sz="2000" smtClean="0"/>
              <a:t>utilizadas para expressar as sentenças das BC</a:t>
            </a:r>
          </a:p>
          <a:p>
            <a:pPr lvl="1" eaLnBrk="1" hangingPunct="1"/>
            <a:r>
              <a:rPr lang="pt-BR" altLang="pt-BR" sz="2000" smtClean="0"/>
              <a:t>existem 3 grandes classes:</a:t>
            </a:r>
          </a:p>
          <a:p>
            <a:pPr lvl="2" eaLnBrk="1" hangingPunct="1"/>
            <a:r>
              <a:rPr lang="pt-BR" altLang="pt-BR" sz="2000" smtClean="0"/>
              <a:t>linguagens (predominantemente) </a:t>
            </a:r>
            <a:r>
              <a:rPr lang="pt-BR" altLang="pt-BR" sz="2000" smtClean="0">
                <a:solidFill>
                  <a:srgbClr val="800080"/>
                </a:solidFill>
              </a:rPr>
              <a:t>declarativas</a:t>
            </a:r>
          </a:p>
          <a:p>
            <a:pPr lvl="2" eaLnBrk="1" hangingPunct="1"/>
            <a:r>
              <a:rPr lang="pt-BR" altLang="pt-BR" sz="2000" smtClean="0"/>
              <a:t>linguagens </a:t>
            </a:r>
            <a:r>
              <a:rPr lang="pt-BR" altLang="pt-BR" sz="2000" smtClean="0">
                <a:solidFill>
                  <a:srgbClr val="800080"/>
                </a:solidFill>
              </a:rPr>
              <a:t>procedimentais</a:t>
            </a:r>
          </a:p>
          <a:p>
            <a:pPr lvl="2" eaLnBrk="1" hangingPunct="1"/>
            <a:r>
              <a:rPr lang="pt-BR" altLang="pt-BR" sz="2000" smtClean="0"/>
              <a:t>linguagens </a:t>
            </a:r>
            <a:r>
              <a:rPr lang="pt-BR" altLang="pt-BR" sz="2000" smtClean="0">
                <a:solidFill>
                  <a:srgbClr val="800080"/>
                </a:solidFill>
              </a:rPr>
              <a:t>híbridas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Linguagens de Representação </a:t>
            </a:r>
            <a:br>
              <a:rPr lang="pt-BR" altLang="pt-BR" smtClean="0"/>
            </a:br>
            <a:r>
              <a:rPr lang="pt-BR" altLang="pt-BR" smtClean="0"/>
              <a:t>do Conhecimento</a:t>
            </a:r>
          </a:p>
        </p:txBody>
      </p:sp>
      <p:sp>
        <p:nvSpPr>
          <p:cNvPr id="29699" name="Rectangle 1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Programação Declarativa: diz “o que”</a:t>
            </a:r>
          </a:p>
          <a:p>
            <a:pPr lvl="1" eaLnBrk="1" hangingPunct="1"/>
            <a:r>
              <a:rPr lang="pt-BR" altLang="pt-BR" smtClean="0"/>
              <a:t>representação descritiva dos fatos, relacionamentos e regras</a:t>
            </a:r>
          </a:p>
          <a:p>
            <a:pPr lvl="2" eaLnBrk="1" hangingPunct="1"/>
            <a:r>
              <a:rPr lang="pt-BR" altLang="pt-BR" smtClean="0"/>
              <a:t>ex. as partes de uma bicicleta e seus relacionamentos </a:t>
            </a:r>
          </a:p>
          <a:p>
            <a:pPr lvl="2" eaLnBrk="1" hangingPunct="1"/>
            <a:r>
              <a:rPr lang="pt-BR" altLang="pt-BR" smtClean="0"/>
              <a:t>ex. o pai do pai é o avô</a:t>
            </a:r>
          </a:p>
          <a:p>
            <a:pPr eaLnBrk="1" hangingPunct="1"/>
            <a:r>
              <a:rPr lang="pt-BR" altLang="pt-BR" smtClean="0"/>
              <a:t> Programação procedimental: diz “como” </a:t>
            </a:r>
          </a:p>
          <a:p>
            <a:pPr lvl="1" eaLnBrk="1" hangingPunct="1"/>
            <a:r>
              <a:rPr lang="pt-BR" altLang="pt-BR" smtClean="0"/>
              <a:t>fatos e seqüências de instruções para manipular esses fatos</a:t>
            </a:r>
          </a:p>
          <a:p>
            <a:pPr lvl="2" eaLnBrk="1" hangingPunct="1"/>
            <a:r>
              <a:rPr lang="pt-BR" altLang="pt-BR" smtClean="0"/>
              <a:t>ex.: como desmontar uma bicicleta</a:t>
            </a:r>
          </a:p>
          <a:p>
            <a:pPr lvl="1" eaLnBrk="1" hangingPunct="1"/>
            <a:endParaRPr lang="pt-BR" alt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22" name="Group 1051"/>
          <p:cNvGrpSpPr>
            <a:grpSpLocks/>
          </p:cNvGrpSpPr>
          <p:nvPr/>
        </p:nvGrpSpPr>
        <p:grpSpPr bwMode="auto">
          <a:xfrm>
            <a:off x="304800" y="1447800"/>
            <a:ext cx="9204325" cy="4943475"/>
            <a:chOff x="349" y="1062"/>
            <a:chExt cx="5798" cy="3114"/>
          </a:xfrm>
        </p:grpSpPr>
        <p:sp>
          <p:nvSpPr>
            <p:cNvPr id="30724" name="Text Box 1028"/>
            <p:cNvSpPr txBox="1">
              <a:spLocks noChangeArrowheads="1"/>
            </p:cNvSpPr>
            <p:nvPr/>
          </p:nvSpPr>
          <p:spPr bwMode="auto">
            <a:xfrm>
              <a:off x="1988" y="1062"/>
              <a:ext cx="2428" cy="44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altLang="pt-BR" sz="2000">
                  <a:latin typeface="Arial" charset="0"/>
                </a:rPr>
                <a:t>Principais sistemas de </a:t>
              </a:r>
              <a:br>
                <a:rPr lang="pt-BR" altLang="pt-BR" sz="2000">
                  <a:latin typeface="Arial" charset="0"/>
                </a:rPr>
              </a:br>
              <a:r>
                <a:rPr lang="pt-BR" altLang="pt-BR" sz="2000">
                  <a:latin typeface="Arial" charset="0"/>
                </a:rPr>
                <a:t>raciocínio </a:t>
              </a:r>
              <a:r>
                <a:rPr lang="pt-BR" altLang="pt-BR" sz="2000">
                  <a:solidFill>
                    <a:srgbClr val="800080"/>
                  </a:solidFill>
                  <a:latin typeface="Arial" charset="0"/>
                </a:rPr>
                <a:t>declarativos/dedutivos</a:t>
              </a:r>
            </a:p>
          </p:txBody>
        </p:sp>
        <p:sp>
          <p:nvSpPr>
            <p:cNvPr id="30725" name="Text Box 1029"/>
            <p:cNvSpPr txBox="1">
              <a:spLocks noChangeArrowheads="1"/>
            </p:cNvSpPr>
            <p:nvPr/>
          </p:nvSpPr>
          <p:spPr bwMode="auto">
            <a:xfrm>
              <a:off x="2257" y="2070"/>
              <a:ext cx="577" cy="25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pt-BR" altLang="pt-BR" sz="2000">
                  <a:latin typeface="Arial" charset="0"/>
                </a:rPr>
                <a:t>regras</a:t>
              </a:r>
              <a:endParaRPr lang="pt-BR" altLang="pt-BR" sz="2000">
                <a:solidFill>
                  <a:srgbClr val="990000"/>
                </a:solidFill>
                <a:latin typeface="Arial" charset="0"/>
              </a:endParaRPr>
            </a:p>
          </p:txBody>
        </p:sp>
        <p:sp>
          <p:nvSpPr>
            <p:cNvPr id="30726" name="Text Box 1030"/>
            <p:cNvSpPr txBox="1">
              <a:spLocks noChangeArrowheads="1"/>
            </p:cNvSpPr>
            <p:nvPr/>
          </p:nvSpPr>
          <p:spPr bwMode="auto">
            <a:xfrm>
              <a:off x="960" y="2070"/>
              <a:ext cx="543" cy="25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pt-BR" altLang="pt-BR" sz="2000">
                  <a:latin typeface="Arial" charset="0"/>
                </a:rPr>
                <a:t>lógica</a:t>
              </a:r>
              <a:endParaRPr lang="pt-BR" altLang="pt-BR" sz="2000">
                <a:solidFill>
                  <a:schemeClr val="accent2"/>
                </a:solidFill>
                <a:latin typeface="Arial" charset="0"/>
              </a:endParaRPr>
            </a:p>
          </p:txBody>
        </p:sp>
        <p:sp>
          <p:nvSpPr>
            <p:cNvPr id="30727" name="Text Box 1031"/>
            <p:cNvSpPr txBox="1">
              <a:spLocks noChangeArrowheads="1"/>
            </p:cNvSpPr>
            <p:nvPr/>
          </p:nvSpPr>
          <p:spPr bwMode="auto">
            <a:xfrm>
              <a:off x="3540" y="2070"/>
              <a:ext cx="640" cy="25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pt-BR" altLang="pt-BR" sz="2000">
                  <a:latin typeface="Arial" charset="0"/>
                </a:rPr>
                <a:t>objetos</a:t>
              </a:r>
              <a:endParaRPr lang="pt-BR" altLang="pt-BR" sz="2000">
                <a:solidFill>
                  <a:srgbClr val="990000"/>
                </a:solidFill>
                <a:latin typeface="Arial" charset="0"/>
              </a:endParaRPr>
            </a:p>
          </p:txBody>
        </p:sp>
        <p:sp>
          <p:nvSpPr>
            <p:cNvPr id="30728" name="Text Box 1032"/>
            <p:cNvSpPr txBox="1">
              <a:spLocks noChangeArrowheads="1"/>
            </p:cNvSpPr>
            <p:nvPr/>
          </p:nvSpPr>
          <p:spPr bwMode="auto">
            <a:xfrm>
              <a:off x="4934" y="2070"/>
              <a:ext cx="693" cy="25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pt-BR" altLang="pt-BR" sz="2000">
                  <a:latin typeface="Arial" charset="0"/>
                </a:rPr>
                <a:t>híbridos</a:t>
              </a:r>
              <a:endParaRPr lang="pt-BR" altLang="pt-BR" sz="2000">
                <a:solidFill>
                  <a:srgbClr val="990000"/>
                </a:solidFill>
                <a:latin typeface="Arial" charset="0"/>
              </a:endParaRPr>
            </a:p>
          </p:txBody>
        </p:sp>
        <p:sp>
          <p:nvSpPr>
            <p:cNvPr id="30729" name="Line 1034"/>
            <p:cNvSpPr>
              <a:spLocks noChangeShapeType="1"/>
            </p:cNvSpPr>
            <p:nvPr/>
          </p:nvSpPr>
          <p:spPr bwMode="auto">
            <a:xfrm flipH="1">
              <a:off x="1200" y="2358"/>
              <a:ext cx="0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0730" name="Text Box 1036"/>
            <p:cNvSpPr txBox="1">
              <a:spLocks noChangeArrowheads="1"/>
            </p:cNvSpPr>
            <p:nvPr/>
          </p:nvSpPr>
          <p:spPr bwMode="auto">
            <a:xfrm>
              <a:off x="1164" y="3542"/>
              <a:ext cx="2764" cy="63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altLang="pt-BR" sz="2000">
                  <a:solidFill>
                    <a:srgbClr val="FF3300"/>
                  </a:solidFill>
                  <a:latin typeface="Arial" charset="0"/>
                </a:rPr>
                <a:t>Programação em lógica</a:t>
              </a:r>
            </a:p>
            <a:p>
              <a:pPr algn="ctr"/>
              <a:r>
                <a:rPr lang="pt-BR" altLang="pt-BR" sz="2000">
                  <a:solidFill>
                    <a:srgbClr val="FF3300"/>
                  </a:solidFill>
                  <a:latin typeface="Arial" charset="0"/>
                </a:rPr>
                <a:t>Sistemas de produção</a:t>
              </a:r>
            </a:p>
            <a:p>
              <a:pPr algn="ctr"/>
              <a:r>
                <a:rPr lang="pt-BR" altLang="pt-BR" sz="2000">
                  <a:latin typeface="Arial" charset="0"/>
                </a:rPr>
                <a:t>Sistemas de manutenção da verdade</a:t>
              </a:r>
              <a:endParaRPr lang="pt-BR" altLang="pt-BR" sz="2000">
                <a:solidFill>
                  <a:srgbClr val="990000"/>
                </a:solidFill>
                <a:latin typeface="Arial" charset="0"/>
              </a:endParaRPr>
            </a:p>
          </p:txBody>
        </p:sp>
        <p:sp>
          <p:nvSpPr>
            <p:cNvPr id="30731" name="Line 1038"/>
            <p:cNvSpPr>
              <a:spLocks noChangeShapeType="1"/>
            </p:cNvSpPr>
            <p:nvPr/>
          </p:nvSpPr>
          <p:spPr bwMode="auto">
            <a:xfrm>
              <a:off x="2544" y="2358"/>
              <a:ext cx="0" cy="119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0732" name="Line 1039"/>
            <p:cNvSpPr>
              <a:spLocks noChangeShapeType="1"/>
            </p:cNvSpPr>
            <p:nvPr/>
          </p:nvSpPr>
          <p:spPr bwMode="auto">
            <a:xfrm flipV="1">
              <a:off x="1248" y="1494"/>
              <a:ext cx="1968" cy="5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0733" name="Line 1040"/>
            <p:cNvSpPr>
              <a:spLocks noChangeShapeType="1"/>
            </p:cNvSpPr>
            <p:nvPr/>
          </p:nvSpPr>
          <p:spPr bwMode="auto">
            <a:xfrm flipH="1">
              <a:off x="2592" y="1494"/>
              <a:ext cx="624" cy="5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0734" name="Line 1041"/>
            <p:cNvSpPr>
              <a:spLocks noChangeShapeType="1"/>
            </p:cNvSpPr>
            <p:nvPr/>
          </p:nvSpPr>
          <p:spPr bwMode="auto">
            <a:xfrm>
              <a:off x="3216" y="1494"/>
              <a:ext cx="672" cy="5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0735" name="Line 1042"/>
            <p:cNvSpPr>
              <a:spLocks noChangeShapeType="1"/>
            </p:cNvSpPr>
            <p:nvPr/>
          </p:nvSpPr>
          <p:spPr bwMode="auto">
            <a:xfrm>
              <a:off x="3216" y="1494"/>
              <a:ext cx="2064" cy="5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0736" name="Text Box 1043"/>
            <p:cNvSpPr txBox="1">
              <a:spLocks noChangeArrowheads="1"/>
            </p:cNvSpPr>
            <p:nvPr/>
          </p:nvSpPr>
          <p:spPr bwMode="auto">
            <a:xfrm>
              <a:off x="349" y="2726"/>
              <a:ext cx="1786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altLang="pt-BR" sz="2000">
                  <a:latin typeface="Arial" charset="0"/>
                </a:rPr>
                <a:t>Provadores de teorema</a:t>
              </a:r>
            </a:p>
          </p:txBody>
        </p:sp>
        <p:sp>
          <p:nvSpPr>
            <p:cNvPr id="30737" name="Text Box 1044"/>
            <p:cNvSpPr txBox="1">
              <a:spLocks noChangeArrowheads="1"/>
            </p:cNvSpPr>
            <p:nvPr/>
          </p:nvSpPr>
          <p:spPr bwMode="auto">
            <a:xfrm>
              <a:off x="2776" y="2592"/>
              <a:ext cx="2232" cy="826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altLang="pt-BR" sz="2000">
                  <a:latin typeface="Arial" charset="0"/>
                </a:rPr>
                <a:t>Sistemas Redes Semânticas</a:t>
              </a:r>
            </a:p>
            <a:p>
              <a:pPr algn="ctr"/>
              <a:r>
                <a:rPr lang="pt-BR" altLang="pt-BR" sz="2000">
                  <a:latin typeface="Arial" charset="0"/>
                </a:rPr>
                <a:t>Sistemas Frames</a:t>
              </a:r>
            </a:p>
            <a:p>
              <a:pPr algn="ctr"/>
              <a:r>
                <a:rPr lang="pt-BR" altLang="pt-BR" sz="2000">
                  <a:latin typeface="Arial" charset="0"/>
                </a:rPr>
                <a:t>Sistemas de Lógica descritiva</a:t>
              </a:r>
              <a:br>
                <a:rPr lang="pt-BR" altLang="pt-BR" sz="2000">
                  <a:latin typeface="Arial" charset="0"/>
                </a:rPr>
              </a:br>
              <a:r>
                <a:rPr lang="pt-BR" altLang="pt-BR" sz="2000">
                  <a:latin typeface="Arial" charset="0"/>
                </a:rPr>
                <a:t>Sistemas  OO</a:t>
              </a:r>
              <a:endParaRPr lang="pt-BR" altLang="pt-BR" sz="2000">
                <a:solidFill>
                  <a:srgbClr val="990000"/>
                </a:solidFill>
                <a:latin typeface="Arial" charset="0"/>
              </a:endParaRPr>
            </a:p>
          </p:txBody>
        </p:sp>
        <p:sp>
          <p:nvSpPr>
            <p:cNvPr id="30738" name="Line 1045"/>
            <p:cNvSpPr>
              <a:spLocks noChangeShapeType="1"/>
            </p:cNvSpPr>
            <p:nvPr/>
          </p:nvSpPr>
          <p:spPr bwMode="auto">
            <a:xfrm>
              <a:off x="3888" y="2358"/>
              <a:ext cx="0" cy="28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0739" name="Text Box 1049"/>
            <p:cNvSpPr txBox="1">
              <a:spLocks noChangeArrowheads="1"/>
            </p:cNvSpPr>
            <p:nvPr/>
          </p:nvSpPr>
          <p:spPr bwMode="auto">
            <a:xfrm>
              <a:off x="4350" y="3542"/>
              <a:ext cx="1797" cy="63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altLang="pt-BR" sz="2000">
                  <a:solidFill>
                    <a:srgbClr val="FF3300"/>
                  </a:solidFill>
                  <a:latin typeface="Arial" charset="0"/>
                </a:rPr>
                <a:t>regras+objetos</a:t>
              </a:r>
            </a:p>
            <a:p>
              <a:pPr algn="ctr"/>
              <a:r>
                <a:rPr lang="pt-BR" altLang="pt-BR" sz="2000">
                  <a:latin typeface="Arial" charset="0"/>
                </a:rPr>
                <a:t>lógica+objetos</a:t>
              </a:r>
            </a:p>
            <a:p>
              <a:pPr algn="ctr"/>
              <a:r>
                <a:rPr lang="pt-BR" altLang="pt-BR" sz="2000">
                  <a:latin typeface="Arial" charset="0"/>
                </a:rPr>
                <a:t>lógica+objetos+funções</a:t>
              </a:r>
              <a:endParaRPr lang="pt-BR" altLang="pt-BR" sz="2000">
                <a:solidFill>
                  <a:srgbClr val="990000"/>
                </a:solidFill>
                <a:latin typeface="Arial" charset="0"/>
              </a:endParaRPr>
            </a:p>
          </p:txBody>
        </p:sp>
        <p:sp>
          <p:nvSpPr>
            <p:cNvPr id="30740" name="Line 1050"/>
            <p:cNvSpPr>
              <a:spLocks noChangeShapeType="1"/>
            </p:cNvSpPr>
            <p:nvPr/>
          </p:nvSpPr>
          <p:spPr bwMode="auto">
            <a:xfrm>
              <a:off x="5280" y="2352"/>
              <a:ext cx="0" cy="119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30723" name="Rectangle 1053"/>
          <p:cNvSpPr>
            <a:spLocks noGrp="1" noChangeArrowheads="1"/>
          </p:cNvSpPr>
          <p:nvPr>
            <p:ph type="title"/>
          </p:nvPr>
        </p:nvSpPr>
        <p:spPr>
          <a:xfrm>
            <a:off x="836613" y="384175"/>
            <a:ext cx="8396287" cy="579438"/>
          </a:xfrm>
        </p:spPr>
        <p:txBody>
          <a:bodyPr/>
          <a:lstStyle/>
          <a:p>
            <a:pPr eaLnBrk="1" hangingPunct="1"/>
            <a:r>
              <a:rPr lang="pt-BR" altLang="pt-BR" smtClean="0"/>
              <a:t>Lógica e afins (LRC+MI)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563688" y="76200"/>
            <a:ext cx="7099300" cy="477838"/>
          </a:xfrm>
          <a:solidFill>
            <a:schemeClr val="bg1"/>
          </a:solidFill>
        </p:spPr>
        <p:txBody>
          <a:bodyPr wrap="none" lIns="63500" tIns="25400" rIns="63500" bIns="25400" anchor="t">
            <a:spAutoFit/>
          </a:bodyPr>
          <a:lstStyle/>
          <a:p>
            <a:r>
              <a:rPr lang="pt-BR" altLang="pt-BR" sz="2800" smtClean="0"/>
              <a:t>Solucionando o caso do cap. West (em LPO)</a:t>
            </a:r>
          </a:p>
        </p:txBody>
      </p:sp>
      <p:grpSp>
        <p:nvGrpSpPr>
          <p:cNvPr id="2" name="Group 1037"/>
          <p:cNvGrpSpPr>
            <a:grpSpLocks/>
          </p:cNvGrpSpPr>
          <p:nvPr/>
        </p:nvGrpSpPr>
        <p:grpSpPr bwMode="auto">
          <a:xfrm>
            <a:off x="381000" y="638175"/>
            <a:ext cx="8534400" cy="3019425"/>
            <a:chOff x="288" y="317"/>
            <a:chExt cx="5376" cy="1902"/>
          </a:xfrm>
        </p:grpSpPr>
        <p:sp>
          <p:nvSpPr>
            <p:cNvPr id="31754" name="Rectangle 1030"/>
            <p:cNvSpPr>
              <a:spLocks noChangeArrowheads="1"/>
            </p:cNvSpPr>
            <p:nvPr/>
          </p:nvSpPr>
          <p:spPr bwMode="auto">
            <a:xfrm>
              <a:off x="576" y="336"/>
              <a:ext cx="5088" cy="1872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altLang="pt-BR"/>
            </a:p>
          </p:txBody>
        </p:sp>
        <p:sp>
          <p:nvSpPr>
            <p:cNvPr id="31755" name="Rectangle 1027"/>
            <p:cNvSpPr>
              <a:spLocks noChangeArrowheads="1"/>
            </p:cNvSpPr>
            <p:nvPr/>
          </p:nvSpPr>
          <p:spPr bwMode="auto">
            <a:xfrm>
              <a:off x="662" y="431"/>
              <a:ext cx="4967" cy="1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/>
              <a:r>
                <a:rPr lang="pt-BR" altLang="pt-BR" sz="1800" b="1">
                  <a:latin typeface="Arial" charset="0"/>
                </a:rPr>
                <a:t>A) </a:t>
              </a:r>
              <a:r>
                <a:rPr lang="pt-BR" altLang="pt-BR" sz="1800" b="1">
                  <a:latin typeface="Symbol" pitchFamily="18" charset="2"/>
                </a:rPr>
                <a:t>"</a:t>
              </a:r>
              <a:r>
                <a:rPr lang="pt-BR" altLang="pt-BR" sz="1800" b="1">
                  <a:latin typeface="Arial" charset="0"/>
                </a:rPr>
                <a:t> x,y,z Americano(x) </a:t>
              </a:r>
              <a:r>
                <a:rPr lang="pt-BR" altLang="pt-BR" sz="1800" b="1">
                  <a:latin typeface="Symbol" pitchFamily="18" charset="2"/>
                </a:rPr>
                <a:t>Ù </a:t>
              </a:r>
              <a:r>
                <a:rPr lang="pt-BR" altLang="pt-BR" sz="1800" b="1">
                  <a:latin typeface="Arial" charset="0"/>
                </a:rPr>
                <a:t>Arma(y) </a:t>
              </a:r>
              <a:r>
                <a:rPr lang="pt-BR" altLang="pt-BR" sz="1800" b="1">
                  <a:latin typeface="Symbol" pitchFamily="18" charset="2"/>
                </a:rPr>
                <a:t>Ù </a:t>
              </a:r>
              <a:r>
                <a:rPr lang="pt-BR" altLang="pt-BR" sz="1800" b="1">
                  <a:latin typeface="Arial" charset="0"/>
                </a:rPr>
                <a:t>Nação(z) </a:t>
              </a:r>
              <a:r>
                <a:rPr lang="pt-BR" altLang="pt-BR" sz="1800" b="1">
                  <a:latin typeface="Symbol" pitchFamily="18" charset="2"/>
                </a:rPr>
                <a:t>Ù </a:t>
              </a:r>
              <a:r>
                <a:rPr lang="pt-BR" altLang="pt-BR" sz="1800" b="1">
                  <a:latin typeface="Arial" charset="0"/>
                </a:rPr>
                <a:t>Hostil(z) </a:t>
              </a:r>
              <a:r>
                <a:rPr lang="pt-BR" altLang="pt-BR" sz="1800" b="1">
                  <a:latin typeface="Symbol" pitchFamily="18" charset="2"/>
                </a:rPr>
                <a:t>Ù </a:t>
              </a:r>
              <a:r>
                <a:rPr lang="pt-BR" altLang="pt-BR" sz="1800" b="1">
                  <a:latin typeface="Arial" charset="0"/>
                </a:rPr>
                <a:t>Vende(x,z,y) </a:t>
              </a:r>
            </a:p>
            <a:p>
              <a:pPr defTabSz="762000" eaLnBrk="0" hangingPunct="0"/>
              <a:r>
                <a:rPr lang="pt-BR" altLang="pt-BR" sz="1800" b="1">
                  <a:latin typeface="Symbol" pitchFamily="18" charset="2"/>
                </a:rPr>
                <a:t>	Þ</a:t>
              </a:r>
              <a:r>
                <a:rPr lang="pt-BR" altLang="pt-BR" sz="1800" b="1">
                  <a:latin typeface="Arial" charset="0"/>
                </a:rPr>
                <a:t> Criminoso(x)</a:t>
              </a:r>
            </a:p>
            <a:p>
              <a:pPr defTabSz="762000" eaLnBrk="0" hangingPunct="0"/>
              <a:r>
                <a:rPr lang="pt-BR" altLang="pt-BR" sz="1800" b="1">
                  <a:latin typeface="Arial" charset="0"/>
                </a:rPr>
                <a:t>B) </a:t>
              </a:r>
              <a:r>
                <a:rPr lang="pt-BR" altLang="pt-BR" sz="1800" b="1">
                  <a:latin typeface="Symbol" pitchFamily="18" charset="2"/>
                </a:rPr>
                <a:t>"</a:t>
              </a:r>
              <a:r>
                <a:rPr lang="pt-BR" altLang="pt-BR" sz="1800" b="1">
                  <a:latin typeface="Arial" charset="0"/>
                </a:rPr>
                <a:t> x Guerra(x,USA) </a:t>
              </a:r>
              <a:r>
                <a:rPr lang="pt-BR" altLang="pt-BR" sz="1800" b="1">
                  <a:latin typeface="Symbol" pitchFamily="18" charset="2"/>
                </a:rPr>
                <a:t>Þ </a:t>
              </a:r>
              <a:r>
                <a:rPr lang="pt-BR" altLang="pt-BR" sz="1800" b="1">
                  <a:latin typeface="Arial" charset="0"/>
                </a:rPr>
                <a:t>Hostil(x)</a:t>
              </a:r>
            </a:p>
            <a:p>
              <a:pPr defTabSz="762000" eaLnBrk="0" hangingPunct="0"/>
              <a:r>
                <a:rPr lang="pt-BR" altLang="pt-BR" sz="1800" b="1">
                  <a:latin typeface="Arial" charset="0"/>
                </a:rPr>
                <a:t>C) </a:t>
              </a:r>
              <a:r>
                <a:rPr lang="pt-BR" altLang="pt-BR" sz="1800" b="1">
                  <a:latin typeface="Symbol" pitchFamily="18" charset="2"/>
                </a:rPr>
                <a:t>"</a:t>
              </a:r>
              <a:r>
                <a:rPr lang="pt-BR" altLang="pt-BR" sz="1800" b="1">
                  <a:latin typeface="Arial" charset="0"/>
                </a:rPr>
                <a:t> x InimigoPolítico(x,USA) </a:t>
              </a:r>
              <a:r>
                <a:rPr lang="pt-BR" altLang="pt-BR" sz="1800" b="1">
                  <a:latin typeface="Symbol" pitchFamily="18" charset="2"/>
                </a:rPr>
                <a:t>Þ </a:t>
              </a:r>
              <a:r>
                <a:rPr lang="pt-BR" altLang="pt-BR" sz="1800" b="1">
                  <a:latin typeface="Arial" charset="0"/>
                </a:rPr>
                <a:t>Hostil(x)</a:t>
              </a:r>
            </a:p>
            <a:p>
              <a:pPr defTabSz="762000" eaLnBrk="0" hangingPunct="0"/>
              <a:r>
                <a:rPr lang="pt-BR" altLang="pt-BR" sz="1800" b="1">
                  <a:latin typeface="Arial" charset="0"/>
                </a:rPr>
                <a:t>D) </a:t>
              </a:r>
              <a:r>
                <a:rPr lang="pt-BR" altLang="pt-BR" sz="1800" b="1">
                  <a:latin typeface="Symbol" pitchFamily="18" charset="2"/>
                </a:rPr>
                <a:t>"</a:t>
              </a:r>
              <a:r>
                <a:rPr lang="pt-BR" altLang="pt-BR" sz="1800" b="1">
                  <a:latin typeface="Arial" charset="0"/>
                </a:rPr>
                <a:t> x Míssil(x)  </a:t>
              </a:r>
              <a:r>
                <a:rPr lang="pt-BR" altLang="pt-BR" sz="1800" b="1">
                  <a:latin typeface="Symbol" pitchFamily="18" charset="2"/>
                </a:rPr>
                <a:t>Þ </a:t>
              </a:r>
              <a:r>
                <a:rPr lang="pt-BR" altLang="pt-BR" sz="1800" b="1">
                  <a:latin typeface="Arial" charset="0"/>
                </a:rPr>
                <a:t>Arma(x)</a:t>
              </a:r>
            </a:p>
            <a:p>
              <a:pPr defTabSz="762000" eaLnBrk="0" hangingPunct="0"/>
              <a:r>
                <a:rPr lang="pt-BR" altLang="pt-BR" sz="1800" b="1">
                  <a:latin typeface="Arial" charset="0"/>
                </a:rPr>
                <a:t>E) </a:t>
              </a:r>
              <a:r>
                <a:rPr lang="pt-BR" altLang="pt-BR" sz="1800" b="1">
                  <a:latin typeface="Symbol" pitchFamily="18" charset="2"/>
                </a:rPr>
                <a:t>"</a:t>
              </a:r>
              <a:r>
                <a:rPr lang="pt-BR" altLang="pt-BR" sz="1800" b="1">
                  <a:latin typeface="Arial" charset="0"/>
                </a:rPr>
                <a:t> x Bomba(x)  </a:t>
              </a:r>
              <a:r>
                <a:rPr lang="pt-BR" altLang="pt-BR" sz="1800" b="1">
                  <a:latin typeface="Symbol" pitchFamily="18" charset="2"/>
                </a:rPr>
                <a:t>Þ </a:t>
              </a:r>
              <a:r>
                <a:rPr lang="pt-BR" altLang="pt-BR" sz="1800" b="1">
                  <a:latin typeface="Arial" charset="0"/>
                </a:rPr>
                <a:t>Arma(x)</a:t>
              </a:r>
            </a:p>
            <a:p>
              <a:pPr defTabSz="762000" eaLnBrk="0" hangingPunct="0"/>
              <a:r>
                <a:rPr lang="pt-BR" altLang="pt-BR" sz="1800" b="1">
                  <a:latin typeface="Arial" charset="0"/>
                </a:rPr>
                <a:t>F) Nação(Irã)</a:t>
              </a:r>
            </a:p>
            <a:p>
              <a:pPr defTabSz="762000" eaLnBrk="0" hangingPunct="0"/>
              <a:r>
                <a:rPr lang="pt-BR" altLang="pt-BR" sz="1800" b="1">
                  <a:latin typeface="Arial" charset="0"/>
                </a:rPr>
                <a:t>G) Nação(USA)</a:t>
              </a:r>
            </a:p>
            <a:p>
              <a:pPr defTabSz="762000" eaLnBrk="0" hangingPunct="0"/>
              <a:r>
                <a:rPr lang="pt-BR" altLang="pt-BR" sz="1800" b="1">
                  <a:latin typeface="Arial" charset="0"/>
                </a:rPr>
                <a:t>H) InimigoPolítico(Irã,USA)</a:t>
              </a:r>
            </a:p>
            <a:p>
              <a:pPr defTabSz="762000" eaLnBrk="0" hangingPunct="0"/>
              <a:r>
                <a:rPr lang="pt-BR" altLang="pt-BR" sz="1800" b="1">
                  <a:latin typeface="Arial" charset="0"/>
                </a:rPr>
                <a:t>I) InimigoPolítico(Coreia,USA)</a:t>
              </a:r>
            </a:p>
          </p:txBody>
        </p:sp>
        <p:sp>
          <p:nvSpPr>
            <p:cNvPr id="31756" name="Text Box 1031"/>
            <p:cNvSpPr txBox="1">
              <a:spLocks noChangeArrowheads="1"/>
            </p:cNvSpPr>
            <p:nvPr/>
          </p:nvSpPr>
          <p:spPr bwMode="auto">
            <a:xfrm rot="-5400000">
              <a:off x="-513" y="1118"/>
              <a:ext cx="1890" cy="288"/>
            </a:xfrm>
            <a:prstGeom prst="rect">
              <a:avLst/>
            </a:prstGeom>
            <a:solidFill>
              <a:schemeClr val="tx2"/>
            </a:solidFill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pt-BR" altLang="pt-BR">
                  <a:solidFill>
                    <a:srgbClr val="CCECFF"/>
                  </a:solidFill>
                  <a:latin typeface="Arial" charset="0"/>
                </a:rPr>
                <a:t>conhecimento prévio</a:t>
              </a:r>
            </a:p>
          </p:txBody>
        </p:sp>
      </p:grpSp>
      <p:grpSp>
        <p:nvGrpSpPr>
          <p:cNvPr id="3" name="Group 1038"/>
          <p:cNvGrpSpPr>
            <a:grpSpLocks/>
          </p:cNvGrpSpPr>
          <p:nvPr/>
        </p:nvGrpSpPr>
        <p:grpSpPr bwMode="auto">
          <a:xfrm>
            <a:off x="685800" y="2555875"/>
            <a:ext cx="9144000" cy="2168525"/>
            <a:chOff x="432" y="1625"/>
            <a:chExt cx="5760" cy="1366"/>
          </a:xfrm>
        </p:grpSpPr>
        <p:sp>
          <p:nvSpPr>
            <p:cNvPr id="31752" name="Rectangle 1032"/>
            <p:cNvSpPr>
              <a:spLocks noChangeArrowheads="1"/>
            </p:cNvSpPr>
            <p:nvPr/>
          </p:nvSpPr>
          <p:spPr bwMode="auto">
            <a:xfrm>
              <a:off x="432" y="2352"/>
              <a:ext cx="5232" cy="624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r>
                <a:rPr lang="pt-BR" altLang="pt-BR" sz="1800" b="1">
                  <a:latin typeface="Arial" charset="0"/>
                </a:rPr>
                <a:t>J) Americano(West)</a:t>
              </a:r>
            </a:p>
            <a:p>
              <a:pPr eaLnBrk="0" hangingPunct="0"/>
              <a:r>
                <a:rPr lang="pt-BR" altLang="pt-BR" sz="1800" b="1">
                  <a:latin typeface="Arial" charset="0"/>
                </a:rPr>
                <a:t>K) </a:t>
              </a:r>
              <a:r>
                <a:rPr lang="pt-BR" altLang="pt-BR" sz="1800" b="1">
                  <a:latin typeface="Symbol" pitchFamily="18" charset="2"/>
                </a:rPr>
                <a:t>$</a:t>
              </a:r>
              <a:r>
                <a:rPr lang="pt-BR" altLang="pt-BR" sz="1800" b="1">
                  <a:latin typeface="Arial" charset="0"/>
                </a:rPr>
                <a:t> x Possui(Irã,x) </a:t>
              </a:r>
              <a:r>
                <a:rPr lang="pt-BR" altLang="pt-BR" sz="1800" b="1">
                  <a:latin typeface="Symbol" pitchFamily="18" charset="2"/>
                </a:rPr>
                <a:t>Ù </a:t>
              </a:r>
              <a:r>
                <a:rPr lang="pt-BR" altLang="pt-BR" sz="1800" b="1">
                  <a:latin typeface="Arial" charset="0"/>
                </a:rPr>
                <a:t>Míssil(x) </a:t>
              </a:r>
            </a:p>
            <a:p>
              <a:pPr eaLnBrk="0" hangingPunct="0"/>
              <a:r>
                <a:rPr lang="pt-BR" altLang="pt-BR" sz="1800" b="1">
                  <a:latin typeface="Arial" charset="0"/>
                </a:rPr>
                <a:t>L) </a:t>
              </a:r>
              <a:r>
                <a:rPr lang="pt-BR" altLang="pt-BR" sz="1800" b="1">
                  <a:latin typeface="Symbol" pitchFamily="18" charset="2"/>
                </a:rPr>
                <a:t>"</a:t>
              </a:r>
              <a:r>
                <a:rPr lang="pt-BR" altLang="pt-BR" sz="1800" b="1">
                  <a:latin typeface="Arial" charset="0"/>
                </a:rPr>
                <a:t> x Possui(Irã,x) </a:t>
              </a:r>
              <a:r>
                <a:rPr lang="pt-BR" altLang="pt-BR" sz="1800" b="1">
                  <a:latin typeface="Symbol" pitchFamily="18" charset="2"/>
                </a:rPr>
                <a:t>Ù </a:t>
              </a:r>
              <a:r>
                <a:rPr lang="pt-BR" altLang="pt-BR" sz="1800" b="1">
                  <a:latin typeface="Arial" charset="0"/>
                </a:rPr>
                <a:t>Míssil(x) </a:t>
              </a:r>
              <a:r>
                <a:rPr lang="pt-BR" altLang="pt-BR" sz="1800" b="1">
                  <a:latin typeface="Symbol" pitchFamily="18" charset="2"/>
                </a:rPr>
                <a:t>Þ</a:t>
              </a:r>
              <a:r>
                <a:rPr lang="pt-BR" altLang="pt-BR" sz="1800" b="1">
                  <a:latin typeface="Arial" charset="0"/>
                </a:rPr>
                <a:t> Vende(West, Irã,x)</a:t>
              </a:r>
            </a:p>
          </p:txBody>
        </p:sp>
        <p:sp>
          <p:nvSpPr>
            <p:cNvPr id="31753" name="Text Box 1033"/>
            <p:cNvSpPr txBox="1">
              <a:spLocks noChangeArrowheads="1"/>
            </p:cNvSpPr>
            <p:nvPr/>
          </p:nvSpPr>
          <p:spPr bwMode="auto">
            <a:xfrm rot="-5400000">
              <a:off x="5250" y="2049"/>
              <a:ext cx="1366" cy="518"/>
            </a:xfrm>
            <a:prstGeom prst="rect">
              <a:avLst/>
            </a:prstGeom>
            <a:solidFill>
              <a:schemeClr val="tx2"/>
            </a:solidFill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pt-BR" altLang="pt-BR">
                  <a:solidFill>
                    <a:srgbClr val="CCFFCC"/>
                  </a:solidFill>
                  <a:latin typeface="Arial" charset="0"/>
                </a:rPr>
                <a:t>conhecimento </a:t>
              </a:r>
            </a:p>
            <a:p>
              <a:r>
                <a:rPr lang="pt-BR" altLang="pt-BR">
                  <a:solidFill>
                    <a:srgbClr val="CCFFCC"/>
                  </a:solidFill>
                  <a:latin typeface="Arial" charset="0"/>
                </a:rPr>
                <a:t>do problema</a:t>
              </a:r>
            </a:p>
          </p:txBody>
        </p:sp>
      </p:grpSp>
      <p:grpSp>
        <p:nvGrpSpPr>
          <p:cNvPr id="4" name="Group 1039"/>
          <p:cNvGrpSpPr>
            <a:grpSpLocks/>
          </p:cNvGrpSpPr>
          <p:nvPr/>
        </p:nvGrpSpPr>
        <p:grpSpPr bwMode="auto">
          <a:xfrm>
            <a:off x="76200" y="4721225"/>
            <a:ext cx="9296400" cy="2090738"/>
            <a:chOff x="0" y="3003"/>
            <a:chExt cx="5856" cy="1317"/>
          </a:xfrm>
        </p:grpSpPr>
        <p:sp>
          <p:nvSpPr>
            <p:cNvPr id="31750" name="Text Box 1035"/>
            <p:cNvSpPr txBox="1">
              <a:spLocks noChangeArrowheads="1"/>
            </p:cNvSpPr>
            <p:nvPr/>
          </p:nvSpPr>
          <p:spPr bwMode="auto">
            <a:xfrm rot="-5400000">
              <a:off x="-398" y="3401"/>
              <a:ext cx="1313" cy="518"/>
            </a:xfrm>
            <a:prstGeom prst="rect">
              <a:avLst/>
            </a:prstGeom>
            <a:solidFill>
              <a:schemeClr val="tx2"/>
            </a:solidFill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altLang="pt-BR">
                  <a:solidFill>
                    <a:srgbClr val="FFCC99"/>
                  </a:solidFill>
                  <a:latin typeface="Arial" charset="0"/>
                </a:rPr>
                <a:t>novo </a:t>
              </a:r>
            </a:p>
            <a:p>
              <a:pPr algn="ctr"/>
              <a:r>
                <a:rPr lang="pt-BR" altLang="pt-BR">
                  <a:solidFill>
                    <a:srgbClr val="FFCC99"/>
                  </a:solidFill>
                  <a:latin typeface="Arial" charset="0"/>
                </a:rPr>
                <a:t>conhecimento</a:t>
              </a:r>
            </a:p>
          </p:txBody>
        </p:sp>
        <p:sp>
          <p:nvSpPr>
            <p:cNvPr id="31751" name="Rectangle 1036"/>
            <p:cNvSpPr>
              <a:spLocks noChangeArrowheads="1"/>
            </p:cNvSpPr>
            <p:nvPr/>
          </p:nvSpPr>
          <p:spPr bwMode="auto">
            <a:xfrm>
              <a:off x="480" y="3024"/>
              <a:ext cx="5376" cy="1296"/>
            </a:xfrm>
            <a:prstGeom prst="rect">
              <a:avLst/>
            </a:prstGeom>
            <a:solidFill>
              <a:srgbClr val="FFCC99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r>
                <a:rPr lang="pt-BR" altLang="pt-BR" sz="1800" b="1" dirty="0">
                  <a:latin typeface="Arial" charset="0"/>
                </a:rPr>
                <a:t>M)  </a:t>
              </a:r>
              <a:r>
                <a:rPr lang="pt-BR" altLang="pt-BR" sz="1800" b="1" dirty="0" smtClean="0">
                  <a:latin typeface="Arial" charset="0"/>
                </a:rPr>
                <a:t>Possui(Irã,MI-08)</a:t>
              </a:r>
              <a:r>
                <a:rPr lang="pt-BR" altLang="pt-BR" sz="1800" b="1" dirty="0">
                  <a:latin typeface="Arial" charset="0"/>
                </a:rPr>
                <a:t>		- </a:t>
              </a:r>
              <a:r>
                <a:rPr lang="pt-BR" altLang="pt-BR" sz="1800" b="1" i="1" dirty="0">
                  <a:latin typeface="Arial" charset="0"/>
                </a:rPr>
                <a:t>Eliminação: quantificador existencial e</a:t>
              </a:r>
            </a:p>
            <a:p>
              <a:pPr eaLnBrk="0" hangingPunct="0"/>
              <a:r>
                <a:rPr lang="pt-BR" altLang="pt-BR" sz="1800" b="1" dirty="0">
                  <a:latin typeface="Arial" charset="0"/>
                </a:rPr>
                <a:t>N)  </a:t>
              </a:r>
              <a:r>
                <a:rPr lang="pt-BR" altLang="pt-BR" sz="1800" b="1" dirty="0" smtClean="0">
                  <a:latin typeface="Arial" charset="0"/>
                </a:rPr>
                <a:t>Míssil(MI-08)</a:t>
              </a:r>
              <a:r>
                <a:rPr lang="pt-BR" altLang="pt-BR" sz="1800" b="1" dirty="0">
                  <a:latin typeface="Arial" charset="0"/>
                </a:rPr>
                <a:t>			   </a:t>
              </a:r>
              <a:r>
                <a:rPr lang="pt-BR" altLang="pt-BR" sz="1800" b="1" i="1" dirty="0">
                  <a:latin typeface="Arial" charset="0"/>
                </a:rPr>
                <a:t>conjunção de K</a:t>
              </a:r>
              <a:endParaRPr lang="pt-BR" altLang="pt-BR" sz="1800" b="1" dirty="0">
                <a:latin typeface="Arial" charset="0"/>
              </a:endParaRPr>
            </a:p>
            <a:p>
              <a:pPr eaLnBrk="0" hangingPunct="0"/>
              <a:r>
                <a:rPr lang="pt-BR" altLang="pt-BR" sz="1800" b="1" dirty="0">
                  <a:latin typeface="Arial" charset="0"/>
                </a:rPr>
                <a:t>O)  </a:t>
              </a:r>
              <a:r>
                <a:rPr lang="pt-BR" altLang="pt-BR" sz="1800" b="1" dirty="0" smtClean="0">
                  <a:latin typeface="Arial" charset="0"/>
                </a:rPr>
                <a:t>Arma(MI-08)</a:t>
              </a:r>
              <a:r>
                <a:rPr lang="pt-BR" altLang="pt-BR" sz="1800" b="1" dirty="0">
                  <a:latin typeface="Arial" charset="0"/>
                </a:rPr>
                <a:t>			- </a:t>
              </a:r>
              <a:r>
                <a:rPr lang="pt-BR" altLang="pt-BR" sz="1800" b="1" i="1" dirty="0" err="1">
                  <a:latin typeface="Arial" charset="0"/>
                </a:rPr>
                <a:t>Modus</a:t>
              </a:r>
              <a:r>
                <a:rPr lang="pt-BR" altLang="pt-BR" sz="1800" b="1" i="1" dirty="0">
                  <a:latin typeface="Arial" charset="0"/>
                </a:rPr>
                <a:t> </a:t>
              </a:r>
              <a:r>
                <a:rPr lang="pt-BR" altLang="pt-BR" sz="1800" b="1" i="1" dirty="0" err="1">
                  <a:latin typeface="Arial" charset="0"/>
                </a:rPr>
                <a:t>Ponens</a:t>
              </a:r>
              <a:r>
                <a:rPr lang="pt-BR" altLang="pt-BR" sz="1800" b="1" i="1" dirty="0">
                  <a:latin typeface="Arial" charset="0"/>
                </a:rPr>
                <a:t> a partir de D e N</a:t>
              </a:r>
              <a:endParaRPr lang="pt-BR" altLang="pt-BR" sz="1800" b="1" dirty="0">
                <a:latin typeface="Arial" charset="0"/>
              </a:endParaRPr>
            </a:p>
            <a:p>
              <a:pPr eaLnBrk="0" hangingPunct="0"/>
              <a:r>
                <a:rPr lang="pt-BR" altLang="pt-BR" sz="1800" b="1" dirty="0">
                  <a:latin typeface="Arial" charset="0"/>
                </a:rPr>
                <a:t>P)  Hostil(Irã)			- </a:t>
              </a:r>
              <a:r>
                <a:rPr lang="pt-BR" altLang="pt-BR" sz="1800" b="1" i="1" dirty="0" err="1">
                  <a:latin typeface="Arial" charset="0"/>
                </a:rPr>
                <a:t>Modus</a:t>
              </a:r>
              <a:r>
                <a:rPr lang="pt-BR" altLang="pt-BR" sz="1800" b="1" i="1" dirty="0">
                  <a:latin typeface="Arial" charset="0"/>
                </a:rPr>
                <a:t> </a:t>
              </a:r>
              <a:r>
                <a:rPr lang="pt-BR" altLang="pt-BR" sz="1800" b="1" i="1" dirty="0" err="1">
                  <a:latin typeface="Arial" charset="0"/>
                </a:rPr>
                <a:t>Ponens</a:t>
              </a:r>
              <a:r>
                <a:rPr lang="pt-BR" altLang="pt-BR" sz="1800" b="1" i="1" dirty="0">
                  <a:latin typeface="Arial" charset="0"/>
                </a:rPr>
                <a:t> a partir de C e H</a:t>
              </a:r>
            </a:p>
            <a:p>
              <a:pPr eaLnBrk="0" hangingPunct="0"/>
              <a:r>
                <a:rPr lang="pt-BR" altLang="pt-BR" sz="1800" b="1" dirty="0">
                  <a:latin typeface="Arial" charset="0"/>
                </a:rPr>
                <a:t>Q) </a:t>
              </a:r>
              <a:r>
                <a:rPr lang="pt-BR" altLang="pt-BR" sz="1800" b="1" dirty="0" smtClean="0">
                  <a:latin typeface="Arial" charset="0"/>
                </a:rPr>
                <a:t>Vende(West,Irã,MI-08)</a:t>
              </a:r>
              <a:r>
                <a:rPr lang="pt-BR" altLang="pt-BR" sz="1800" b="1" dirty="0">
                  <a:latin typeface="Arial" charset="0"/>
                </a:rPr>
                <a:t>		- </a:t>
              </a:r>
              <a:r>
                <a:rPr lang="pt-BR" altLang="pt-BR" sz="1800" b="1" i="1" dirty="0" err="1">
                  <a:latin typeface="Arial" charset="0"/>
                </a:rPr>
                <a:t>Modus</a:t>
              </a:r>
              <a:r>
                <a:rPr lang="pt-BR" altLang="pt-BR" sz="1800" b="1" i="1" dirty="0">
                  <a:latin typeface="Arial" charset="0"/>
                </a:rPr>
                <a:t> </a:t>
              </a:r>
              <a:r>
                <a:rPr lang="pt-BR" altLang="pt-BR" sz="1800" b="1" i="1" dirty="0" err="1">
                  <a:latin typeface="Arial" charset="0"/>
                </a:rPr>
                <a:t>Ponens</a:t>
              </a:r>
              <a:r>
                <a:rPr lang="pt-BR" altLang="pt-BR" sz="1800" b="1" i="1" dirty="0">
                  <a:latin typeface="Arial" charset="0"/>
                </a:rPr>
                <a:t> a partir de L, M e N</a:t>
              </a:r>
              <a:endParaRPr lang="pt-BR" altLang="pt-BR" sz="1800" b="1" dirty="0">
                <a:latin typeface="Arial" charset="0"/>
              </a:endParaRPr>
            </a:p>
            <a:p>
              <a:pPr eaLnBrk="0" hangingPunct="0"/>
              <a:r>
                <a:rPr lang="pt-BR" altLang="pt-BR" sz="1800" b="1" dirty="0">
                  <a:latin typeface="Arial" charset="0"/>
                </a:rPr>
                <a:t>R)  Criminoso(West)		- </a:t>
              </a:r>
              <a:r>
                <a:rPr lang="pt-BR" altLang="pt-BR" sz="1800" b="1" i="1" dirty="0" err="1">
                  <a:latin typeface="Arial" charset="0"/>
                </a:rPr>
                <a:t>Modus</a:t>
              </a:r>
              <a:r>
                <a:rPr lang="pt-BR" altLang="pt-BR" sz="1800" b="1" i="1" dirty="0">
                  <a:latin typeface="Arial" charset="0"/>
                </a:rPr>
                <a:t> </a:t>
              </a:r>
              <a:r>
                <a:rPr lang="pt-BR" altLang="pt-BR" sz="1800" b="1" i="1" dirty="0" err="1">
                  <a:latin typeface="Arial" charset="0"/>
                </a:rPr>
                <a:t>Ponens</a:t>
              </a:r>
              <a:r>
                <a:rPr lang="pt-BR" altLang="pt-BR" sz="1800" b="1" i="1" dirty="0">
                  <a:latin typeface="Arial" charset="0"/>
                </a:rPr>
                <a:t> a partir de A, J, O, F, P e Q</a:t>
              </a:r>
              <a:endParaRPr lang="pt-BR" altLang="pt-BR" sz="1800" b="1" dirty="0">
                <a:latin typeface="Arial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title"/>
          </p:nvPr>
        </p:nvSpPr>
        <p:spPr>
          <a:xfrm>
            <a:off x="660400" y="260350"/>
            <a:ext cx="8420100" cy="927100"/>
          </a:xfrm>
        </p:spPr>
        <p:txBody>
          <a:bodyPr/>
          <a:lstStyle/>
          <a:p>
            <a:pPr eaLnBrk="1" hangingPunct="1"/>
            <a:r>
              <a:rPr lang="pt-BR" altLang="pt-BR" smtClean="0"/>
              <a:t>O problema do capitão West...</a:t>
            </a:r>
          </a:p>
        </p:txBody>
      </p:sp>
      <p:sp>
        <p:nvSpPr>
          <p:cNvPr id="132104" name="Rectangle 8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dirty="0" smtClean="0">
                <a:solidFill>
                  <a:srgbClr val="9900CC"/>
                </a:solidFill>
              </a:rPr>
              <a:t>West é criminoso ou não? 	</a:t>
            </a:r>
          </a:p>
          <a:p>
            <a:pPr lvl="1" eaLnBrk="1" hangingPunct="1"/>
            <a:r>
              <a:rPr lang="pt-BR" altLang="pt-BR" dirty="0" smtClean="0"/>
              <a:t>“A lei americana diz que é proibido vender armas a uma nação hostil. Irã possui alguns mísseis, e todos eles foram vendidos pelo Capitão West, que é americano”</a:t>
            </a:r>
          </a:p>
          <a:p>
            <a:pPr lvl="1" eaLnBrk="1" hangingPunct="1"/>
            <a:endParaRPr lang="pt-BR" altLang="pt-BR" dirty="0" smtClean="0"/>
          </a:p>
          <a:p>
            <a:pPr eaLnBrk="1" hangingPunct="1"/>
            <a:r>
              <a:rPr lang="pt-BR" altLang="pt-BR" dirty="0" smtClean="0"/>
              <a:t>Como você resolveria este problema de classificação?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1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1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104" grpId="0" build="p" bldLvl="2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Observações sobre </a:t>
            </a:r>
            <a:br>
              <a:rPr lang="pt-BR" altLang="pt-BR" smtClean="0"/>
            </a:br>
            <a:r>
              <a:rPr lang="pt-BR" altLang="pt-BR" smtClean="0"/>
              <a:t>Linguagem e Raciocínio</a:t>
            </a:r>
          </a:p>
        </p:txBody>
      </p:sp>
      <p:sp>
        <p:nvSpPr>
          <p:cNvPr id="32771" name="Rectangle 20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8723313" cy="4800600"/>
          </a:xfrm>
        </p:spPr>
        <p:txBody>
          <a:bodyPr/>
          <a:lstStyle/>
          <a:p>
            <a:pPr eaLnBrk="1" hangingPunct="1"/>
            <a:r>
              <a:rPr lang="pt-BR" altLang="pt-BR" smtClean="0"/>
              <a:t>Separação entre </a:t>
            </a:r>
            <a:r>
              <a:rPr lang="pt-BR" altLang="pt-BR" smtClean="0">
                <a:solidFill>
                  <a:srgbClr val="800080"/>
                </a:solidFill>
              </a:rPr>
              <a:t>controle</a:t>
            </a:r>
            <a:r>
              <a:rPr lang="pt-BR" altLang="pt-BR" smtClean="0"/>
              <a:t> e </a:t>
            </a:r>
            <a:r>
              <a:rPr lang="pt-BR" altLang="pt-BR" smtClean="0">
                <a:solidFill>
                  <a:srgbClr val="800080"/>
                </a:solidFill>
              </a:rPr>
              <a:t>conhecimento</a:t>
            </a:r>
            <a:r>
              <a:rPr lang="pt-BR" altLang="pt-BR" smtClean="0"/>
              <a:t> </a:t>
            </a:r>
          </a:p>
          <a:p>
            <a:pPr lvl="1" eaLnBrk="1" hangingPunct="1"/>
            <a:r>
              <a:rPr lang="pt-BR" altLang="pt-BR" smtClean="0"/>
              <a:t>Programação declarativa!</a:t>
            </a:r>
          </a:p>
          <a:p>
            <a:pPr lvl="1" eaLnBrk="1" hangingPunct="1"/>
            <a:r>
              <a:rPr lang="pt-BR" altLang="pt-BR" smtClean="0"/>
              <a:t>Seja lá qual for a </a:t>
            </a:r>
            <a:r>
              <a:rPr lang="pt-BR" altLang="pt-BR" smtClean="0">
                <a:solidFill>
                  <a:srgbClr val="800080"/>
                </a:solidFill>
              </a:rPr>
              <a:t>categoria do raciocínio</a:t>
            </a:r>
            <a:r>
              <a:rPr lang="pt-BR" altLang="pt-BR" smtClean="0"/>
              <a:t>, haverá sempre um motor geral que o implementará </a:t>
            </a:r>
          </a:p>
          <a:p>
            <a:pPr lvl="1" eaLnBrk="1" hangingPunct="1"/>
            <a:r>
              <a:rPr lang="pt-BR" altLang="pt-BR" smtClean="0"/>
              <a:t>A tarefa do engenheiro de IA é “apenas” </a:t>
            </a:r>
            <a:r>
              <a:rPr lang="pt-BR" altLang="pt-BR" smtClean="0">
                <a:solidFill>
                  <a:srgbClr val="800080"/>
                </a:solidFill>
              </a:rPr>
              <a:t>codificar corretamente o conhecimento </a:t>
            </a:r>
          </a:p>
          <a:p>
            <a:pPr eaLnBrk="1" hangingPunct="1"/>
            <a:r>
              <a:rPr lang="pt-BR" altLang="pt-BR" smtClean="0"/>
              <a:t>O par </a:t>
            </a:r>
            <a:r>
              <a:rPr lang="pt-BR" altLang="pt-BR" smtClean="0">
                <a:solidFill>
                  <a:srgbClr val="800080"/>
                </a:solidFill>
              </a:rPr>
              <a:t>linguagem-raciocínio</a:t>
            </a:r>
            <a:r>
              <a:rPr lang="pt-BR" altLang="pt-BR" smtClean="0"/>
              <a:t> é independente do tipo de arquitetura de agente</a:t>
            </a:r>
          </a:p>
          <a:p>
            <a:pPr lvl="1" eaLnBrk="1" hangingPunct="1"/>
            <a:r>
              <a:rPr lang="pt-BR" altLang="pt-BR" smtClean="0"/>
              <a:t>Agente reativo =&gt; lógica, regras, funções, ....</a:t>
            </a:r>
          </a:p>
          <a:p>
            <a:pPr lvl="1" eaLnBrk="1" hangingPunct="1"/>
            <a:r>
              <a:rPr lang="pt-BR" altLang="pt-BR" smtClean="0"/>
              <a:t>Agente cognitivo =&gt; busca, lógica, regras, 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Critérios para avaliação das LRC</a:t>
            </a:r>
          </a:p>
        </p:txBody>
      </p:sp>
      <p:sp>
        <p:nvSpPr>
          <p:cNvPr id="120841" name="Rectangle 9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mtClean="0"/>
              <a:t>Expressividade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mtClean="0"/>
              <a:t>o que é possível dizer facilmente na linguagem? 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mtClean="0"/>
              <a:t>Inferência disponível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mtClean="0"/>
              <a:t>que tipo de inferência é possível fazer na linguagem?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mtClean="0"/>
              <a:t>Corretude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mtClean="0"/>
              <a:t>a inferência é plausível? A semântica é bem definida?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mtClean="0"/>
              <a:t>Eficiência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mtClean="0"/>
              <a:t>a inferência se realiza em um tempo razoável?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08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08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08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08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08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08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08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08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08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08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08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08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08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08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08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08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41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Critérios para avaliação das LRC</a:t>
            </a:r>
          </a:p>
        </p:txBody>
      </p:sp>
      <p:sp>
        <p:nvSpPr>
          <p:cNvPr id="248837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Modularidade:</a:t>
            </a:r>
          </a:p>
          <a:p>
            <a:pPr lvl="1" eaLnBrk="1" hangingPunct="1"/>
            <a:r>
              <a:rPr lang="pt-BR" altLang="pt-BR" smtClean="0"/>
              <a:t>é fácil identificar e reutilizar partes do conhecimento? </a:t>
            </a:r>
          </a:p>
          <a:p>
            <a:pPr eaLnBrk="1" hangingPunct="1"/>
            <a:r>
              <a:rPr lang="pt-BR" altLang="pt-BR" smtClean="0"/>
              <a:t>Legibilidade: </a:t>
            </a:r>
          </a:p>
          <a:p>
            <a:pPr lvl="1" eaLnBrk="1" hangingPunct="1"/>
            <a:r>
              <a:rPr lang="pt-BR" altLang="pt-BR" smtClean="0"/>
              <a:t>é fácil de ler e entender o que está escrito?</a:t>
            </a:r>
          </a:p>
          <a:p>
            <a:pPr eaLnBrk="1" hangingPunct="1"/>
            <a:r>
              <a:rPr lang="pt-BR" altLang="pt-BR" smtClean="0"/>
              <a:t>Eficiência aquisicional: </a:t>
            </a:r>
          </a:p>
          <a:p>
            <a:pPr lvl="1" eaLnBrk="1" hangingPunct="1"/>
            <a:r>
              <a:rPr lang="pt-BR" altLang="pt-BR" smtClean="0"/>
              <a:t>é fácil adicionar conhecimento?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88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88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488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88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488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488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88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88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488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488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488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488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8837" grpId="0" build="p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09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9C43004-AF3F-426C-922E-E8EE9DBD27B3}" type="slidenum">
              <a:rPr lang="pt-BR" altLang="pt-BR" smtClean="0"/>
              <a:pPr/>
              <a:t>33</a:t>
            </a:fld>
            <a:endParaRPr lang="pt-BR" altLang="pt-BR" smtClean="0"/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Agente Baseado em Conhecimento</a:t>
            </a:r>
          </a:p>
        </p:txBody>
      </p:sp>
      <p:sp>
        <p:nvSpPr>
          <p:cNvPr id="35844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1979613" y="3860800"/>
            <a:ext cx="6934200" cy="1008063"/>
          </a:xfrm>
        </p:spPr>
        <p:txBody>
          <a:bodyPr/>
          <a:lstStyle/>
          <a:p>
            <a:pPr algn="ctr" eaLnBrk="1" hangingPunct="1"/>
            <a:r>
              <a:rPr lang="pt-BR" altLang="pt-BR" smtClean="0"/>
              <a:t>Arquitetura básica e algoritmo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836613" y="228600"/>
            <a:ext cx="8396287" cy="1219200"/>
          </a:xfrm>
        </p:spPr>
        <p:txBody>
          <a:bodyPr/>
          <a:lstStyle/>
          <a:p>
            <a:pPr eaLnBrk="1" hangingPunct="1"/>
            <a:r>
              <a:rPr lang="pt-BR" altLang="pt-BR" sz="3200" smtClean="0"/>
              <a:t>Agente Baseado em Conhecimento (Dedutivo)</a:t>
            </a:r>
            <a:endParaRPr lang="en-US" altLang="pt-BR" sz="3200" smtClean="0"/>
          </a:p>
        </p:txBody>
      </p:sp>
      <p:sp>
        <p:nvSpPr>
          <p:cNvPr id="36867" name="AutoShape 3"/>
          <p:cNvSpPr>
            <a:spLocks noChangeArrowheads="1"/>
          </p:cNvSpPr>
          <p:nvPr/>
        </p:nvSpPr>
        <p:spPr bwMode="auto">
          <a:xfrm>
            <a:off x="1011238" y="1833563"/>
            <a:ext cx="960437" cy="4795837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660066"/>
            </a:solidFill>
            <a:round/>
            <a:headEnd/>
            <a:tailEnd/>
          </a:ln>
        </p:spPr>
        <p:txBody>
          <a:bodyPr vert="eaVert" wrap="none" anchor="ctr"/>
          <a:lstStyle/>
          <a:p>
            <a:pPr algn="ctr" eaLnBrk="0" hangingPunct="0"/>
            <a:r>
              <a:rPr lang="pt-BR" altLang="pt-BR">
                <a:solidFill>
                  <a:srgbClr val="660066"/>
                </a:solidFill>
                <a:latin typeface="Arial" charset="0"/>
              </a:rPr>
              <a:t>Ambiente</a:t>
            </a:r>
            <a:endParaRPr lang="pt-PT" altLang="pt-BR">
              <a:solidFill>
                <a:srgbClr val="660066"/>
              </a:solidFill>
              <a:latin typeface="Arial" charset="0"/>
            </a:endParaRPr>
          </a:p>
        </p:txBody>
      </p:sp>
      <p:sp>
        <p:nvSpPr>
          <p:cNvPr id="36868" name="AutoShape 4"/>
          <p:cNvSpPr>
            <a:spLocks noChangeArrowheads="1"/>
          </p:cNvSpPr>
          <p:nvPr/>
        </p:nvSpPr>
        <p:spPr bwMode="auto">
          <a:xfrm>
            <a:off x="2620963" y="1905000"/>
            <a:ext cx="6218237" cy="4648200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660066"/>
            </a:solidFill>
            <a:round/>
            <a:headEnd/>
            <a:tailEnd/>
          </a:ln>
        </p:spPr>
        <p:txBody>
          <a:bodyPr vert="eaVert" wrap="none" anchor="ctr"/>
          <a:lstStyle/>
          <a:p>
            <a:pPr algn="ctr" eaLnBrk="0" hangingPunct="0"/>
            <a:endParaRPr lang="pt-PT" altLang="pt-BR">
              <a:solidFill>
                <a:srgbClr val="660066"/>
              </a:solidFill>
              <a:latin typeface="Arial" charset="0"/>
            </a:endParaRPr>
          </a:p>
        </p:txBody>
      </p:sp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1368425" y="2300288"/>
            <a:ext cx="1919288" cy="442912"/>
          </a:xfrm>
          <a:prstGeom prst="rect">
            <a:avLst/>
          </a:prstGeom>
          <a:solidFill>
            <a:srgbClr val="FFFFCC"/>
          </a:solidFill>
          <a:ln w="28575">
            <a:solidFill>
              <a:srgbClr val="660066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pt-BR" altLang="pt-BR" sz="2000">
                <a:solidFill>
                  <a:srgbClr val="660066"/>
                </a:solidFill>
                <a:latin typeface="Arial" charset="0"/>
              </a:rPr>
              <a:t>Sensores</a:t>
            </a:r>
            <a:endParaRPr lang="pt-PT" altLang="pt-BR" sz="2000">
              <a:solidFill>
                <a:srgbClr val="660066"/>
              </a:solidFill>
              <a:latin typeface="Arial" charset="0"/>
            </a:endParaRPr>
          </a:p>
        </p:txBody>
      </p:sp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1368425" y="5576888"/>
            <a:ext cx="1919288" cy="442912"/>
          </a:xfrm>
          <a:prstGeom prst="rect">
            <a:avLst/>
          </a:prstGeom>
          <a:solidFill>
            <a:srgbClr val="FFFFCC"/>
          </a:solidFill>
          <a:ln w="28575">
            <a:solidFill>
              <a:srgbClr val="660066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pt-BR" altLang="pt-BR" sz="2000">
                <a:solidFill>
                  <a:srgbClr val="660066"/>
                </a:solidFill>
                <a:latin typeface="Arial" charset="0"/>
              </a:rPr>
              <a:t>Efetuadores</a:t>
            </a:r>
            <a:endParaRPr lang="pt-PT" altLang="pt-BR" sz="2000">
              <a:solidFill>
                <a:srgbClr val="660066"/>
              </a:solidFill>
              <a:latin typeface="Arial" charset="0"/>
            </a:endParaRPr>
          </a:p>
        </p:txBody>
      </p:sp>
      <p:sp>
        <p:nvSpPr>
          <p:cNvPr id="36871" name="AutoShape 7"/>
          <p:cNvSpPr>
            <a:spLocks noChangeArrowheads="1"/>
          </p:cNvSpPr>
          <p:nvPr/>
        </p:nvSpPr>
        <p:spPr bwMode="auto">
          <a:xfrm>
            <a:off x="3302000" y="3192463"/>
            <a:ext cx="1817688" cy="2065337"/>
          </a:xfrm>
          <a:prstGeom prst="can">
            <a:avLst>
              <a:gd name="adj" fmla="val 12004"/>
            </a:avLst>
          </a:prstGeom>
          <a:solidFill>
            <a:srgbClr val="FFFFCC"/>
          </a:solidFill>
          <a:ln w="28575">
            <a:solidFill>
              <a:srgbClr val="660066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pt-PT" altLang="pt-BR" sz="2000">
                <a:solidFill>
                  <a:srgbClr val="660066"/>
                </a:solidFill>
                <a:latin typeface="Arial" charset="0"/>
              </a:rPr>
              <a:t>Base de</a:t>
            </a:r>
          </a:p>
          <a:p>
            <a:pPr algn="ctr" eaLnBrk="0" hangingPunct="0"/>
            <a:r>
              <a:rPr lang="pt-PT" altLang="pt-BR" sz="2000">
                <a:solidFill>
                  <a:srgbClr val="660066"/>
                </a:solidFill>
                <a:latin typeface="Arial" charset="0"/>
              </a:rPr>
              <a:t>Conhecimento</a:t>
            </a:r>
          </a:p>
          <a:p>
            <a:pPr algn="ctr" eaLnBrk="0" hangingPunct="0"/>
            <a:r>
              <a:rPr lang="pt-PT" altLang="pt-BR" sz="2000">
                <a:solidFill>
                  <a:srgbClr val="660066"/>
                </a:solidFill>
                <a:latin typeface="Arial" charset="0"/>
              </a:rPr>
              <a:t>Especializada</a:t>
            </a:r>
          </a:p>
        </p:txBody>
      </p:sp>
      <p:cxnSp>
        <p:nvCxnSpPr>
          <p:cNvPr id="36872" name="AutoShape 8"/>
          <p:cNvCxnSpPr>
            <a:cxnSpLocks noChangeShapeType="1"/>
            <a:stCxn id="36869" idx="3"/>
            <a:endCxn id="36871" idx="1"/>
          </p:cNvCxnSpPr>
          <p:nvPr/>
        </p:nvCxnSpPr>
        <p:spPr bwMode="auto">
          <a:xfrm>
            <a:off x="3302000" y="2522538"/>
            <a:ext cx="909638" cy="655637"/>
          </a:xfrm>
          <a:prstGeom prst="bentConnector2">
            <a:avLst/>
          </a:prstGeom>
          <a:noFill/>
          <a:ln w="28575">
            <a:solidFill>
              <a:srgbClr val="660066"/>
            </a:solidFill>
            <a:miter lim="800000"/>
            <a:headEnd/>
            <a:tailEnd type="triangle" w="med" len="med"/>
          </a:ln>
        </p:spPr>
      </p:cxnSp>
      <p:cxnSp>
        <p:nvCxnSpPr>
          <p:cNvPr id="36873" name="AutoShape 9"/>
          <p:cNvCxnSpPr>
            <a:cxnSpLocks noChangeShapeType="1"/>
            <a:stCxn id="36871" idx="3"/>
            <a:endCxn id="36870" idx="3"/>
          </p:cNvCxnSpPr>
          <p:nvPr/>
        </p:nvCxnSpPr>
        <p:spPr bwMode="auto">
          <a:xfrm rot="5400000">
            <a:off x="3493294" y="5080794"/>
            <a:ext cx="527050" cy="909638"/>
          </a:xfrm>
          <a:prstGeom prst="bentConnector2">
            <a:avLst/>
          </a:prstGeom>
          <a:noFill/>
          <a:ln w="28575">
            <a:solidFill>
              <a:srgbClr val="660066"/>
            </a:solidFill>
            <a:miter lim="800000"/>
            <a:headEnd/>
            <a:tailEnd type="triangle" w="med" len="med"/>
          </a:ln>
        </p:spPr>
      </p:cxnSp>
      <p:sp>
        <p:nvSpPr>
          <p:cNvPr id="36874" name="Rectangle 10"/>
          <p:cNvSpPr>
            <a:spLocks noChangeArrowheads="1"/>
          </p:cNvSpPr>
          <p:nvPr/>
        </p:nvSpPr>
        <p:spPr bwMode="auto">
          <a:xfrm>
            <a:off x="6618288" y="3265488"/>
            <a:ext cx="1917700" cy="1992312"/>
          </a:xfrm>
          <a:prstGeom prst="rect">
            <a:avLst/>
          </a:prstGeom>
          <a:solidFill>
            <a:srgbClr val="FFFFCC"/>
          </a:solidFill>
          <a:ln w="28575">
            <a:solidFill>
              <a:srgbClr val="660066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pt-PT" altLang="pt-BR" sz="2000">
                <a:solidFill>
                  <a:srgbClr val="660066"/>
                </a:solidFill>
                <a:latin typeface="Arial" charset="0"/>
              </a:rPr>
              <a:t>Máquina de</a:t>
            </a:r>
          </a:p>
          <a:p>
            <a:pPr algn="ctr" eaLnBrk="0" hangingPunct="0"/>
            <a:r>
              <a:rPr lang="pt-PT" altLang="pt-BR" sz="2000">
                <a:solidFill>
                  <a:srgbClr val="660066"/>
                </a:solidFill>
                <a:latin typeface="Arial" charset="0"/>
              </a:rPr>
              <a:t>Inferência</a:t>
            </a:r>
          </a:p>
          <a:p>
            <a:pPr algn="ctr" eaLnBrk="0" hangingPunct="0"/>
            <a:r>
              <a:rPr lang="pt-PT" altLang="pt-BR" sz="2000">
                <a:solidFill>
                  <a:srgbClr val="660066"/>
                </a:solidFill>
                <a:latin typeface="Arial" charset="0"/>
              </a:rPr>
              <a:t>Genérica</a:t>
            </a:r>
          </a:p>
        </p:txBody>
      </p:sp>
      <p:sp>
        <p:nvSpPr>
          <p:cNvPr id="36875" name="Line 11"/>
          <p:cNvSpPr>
            <a:spLocks noChangeShapeType="1"/>
          </p:cNvSpPr>
          <p:nvPr/>
        </p:nvSpPr>
        <p:spPr bwMode="auto">
          <a:xfrm flipH="1">
            <a:off x="5200650" y="3733800"/>
            <a:ext cx="1368425" cy="111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6876" name="Text Box 12"/>
          <p:cNvSpPr txBox="1">
            <a:spLocks noChangeArrowheads="1"/>
          </p:cNvSpPr>
          <p:nvPr/>
        </p:nvSpPr>
        <p:spPr bwMode="auto">
          <a:xfrm>
            <a:off x="5513388" y="3387725"/>
            <a:ext cx="650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pt-BR" altLang="pt-BR" sz="2000" b="1">
                <a:solidFill>
                  <a:srgbClr val="800080"/>
                </a:solidFill>
                <a:latin typeface="Arial" charset="0"/>
              </a:rPr>
              <a:t>Ask</a:t>
            </a:r>
            <a:endParaRPr lang="en-US" altLang="pt-BR" sz="2000" b="1">
              <a:solidFill>
                <a:srgbClr val="800080"/>
              </a:solidFill>
              <a:latin typeface="Arial" charset="0"/>
            </a:endParaRPr>
          </a:p>
        </p:txBody>
      </p:sp>
      <p:sp>
        <p:nvSpPr>
          <p:cNvPr id="36877" name="Line 13"/>
          <p:cNvSpPr>
            <a:spLocks noChangeShapeType="1"/>
          </p:cNvSpPr>
          <p:nvPr/>
        </p:nvSpPr>
        <p:spPr bwMode="auto">
          <a:xfrm flipH="1">
            <a:off x="5200650" y="4267200"/>
            <a:ext cx="1368425" cy="1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6878" name="Text Box 14"/>
          <p:cNvSpPr txBox="1">
            <a:spLocks noChangeArrowheads="1"/>
          </p:cNvSpPr>
          <p:nvPr/>
        </p:nvSpPr>
        <p:spPr bwMode="auto">
          <a:xfrm>
            <a:off x="5513388" y="3921125"/>
            <a:ext cx="6207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pt-BR" altLang="pt-BR" sz="2000" b="1">
                <a:solidFill>
                  <a:srgbClr val="800080"/>
                </a:solidFill>
                <a:latin typeface="Arial" charset="0"/>
              </a:rPr>
              <a:t>Tell</a:t>
            </a:r>
            <a:endParaRPr lang="en-US" altLang="pt-BR" sz="2000" b="1">
              <a:solidFill>
                <a:srgbClr val="800080"/>
              </a:solidFill>
              <a:latin typeface="Arial" charset="0"/>
            </a:endParaRPr>
          </a:p>
        </p:txBody>
      </p:sp>
      <p:sp>
        <p:nvSpPr>
          <p:cNvPr id="36879" name="Line 15"/>
          <p:cNvSpPr>
            <a:spLocks noChangeShapeType="1"/>
          </p:cNvSpPr>
          <p:nvPr/>
        </p:nvSpPr>
        <p:spPr bwMode="auto">
          <a:xfrm flipH="1">
            <a:off x="5200650" y="4800600"/>
            <a:ext cx="1368425" cy="1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6880" name="Text Box 16"/>
          <p:cNvSpPr txBox="1">
            <a:spLocks noChangeArrowheads="1"/>
          </p:cNvSpPr>
          <p:nvPr/>
        </p:nvSpPr>
        <p:spPr bwMode="auto">
          <a:xfrm>
            <a:off x="5518150" y="4454525"/>
            <a:ext cx="10588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pt-BR" altLang="pt-BR" sz="2000" b="1">
                <a:solidFill>
                  <a:srgbClr val="800080"/>
                </a:solidFill>
                <a:latin typeface="Arial" charset="0"/>
              </a:rPr>
              <a:t>Retract</a:t>
            </a:r>
            <a:endParaRPr lang="en-US" altLang="pt-BR" sz="2000" b="1">
              <a:solidFill>
                <a:srgbClr val="800080"/>
              </a:solidFill>
              <a:latin typeface="Arial" charset="0"/>
            </a:endParaRPr>
          </a:p>
        </p:txBody>
      </p:sp>
      <p:sp>
        <p:nvSpPr>
          <p:cNvPr id="223249" name="AutoShape 17"/>
          <p:cNvSpPr>
            <a:spLocks noChangeArrowheads="1"/>
          </p:cNvSpPr>
          <p:nvPr/>
        </p:nvSpPr>
        <p:spPr bwMode="auto">
          <a:xfrm>
            <a:off x="4375150" y="5365750"/>
            <a:ext cx="2092325" cy="958850"/>
          </a:xfrm>
          <a:prstGeom prst="wedgeRoundRectCallout">
            <a:avLst>
              <a:gd name="adj1" fmla="val -44611"/>
              <a:gd name="adj2" fmla="val -113245"/>
              <a:gd name="adj3" fmla="val 16667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pt-BR" altLang="pt-BR" sz="1600">
                <a:latin typeface="Arial" charset="0"/>
              </a:rPr>
              <a:t>Representação e</a:t>
            </a:r>
          </a:p>
          <a:p>
            <a:pPr algn="ctr" eaLnBrk="0" hangingPunct="0"/>
            <a:r>
              <a:rPr lang="pt-BR" altLang="pt-BR" sz="1600">
                <a:latin typeface="Arial" charset="0"/>
              </a:rPr>
              <a:t>Aquisição de Conhecimento </a:t>
            </a:r>
            <a:r>
              <a:rPr lang="pt-BR" altLang="pt-BR">
                <a:latin typeface="Arial" charset="0"/>
              </a:rPr>
              <a:t> </a:t>
            </a:r>
            <a:endParaRPr lang="en-US" altLang="pt-BR">
              <a:latin typeface="Arial" charset="0"/>
            </a:endParaRPr>
          </a:p>
        </p:txBody>
      </p:sp>
      <p:sp>
        <p:nvSpPr>
          <p:cNvPr id="223250" name="AutoShape 18"/>
          <p:cNvSpPr>
            <a:spLocks noChangeArrowheads="1"/>
          </p:cNvSpPr>
          <p:nvPr/>
        </p:nvSpPr>
        <p:spPr bwMode="auto">
          <a:xfrm>
            <a:off x="6851650" y="2305050"/>
            <a:ext cx="1449388" cy="590550"/>
          </a:xfrm>
          <a:prstGeom prst="wedgeRoundRectCallout">
            <a:avLst>
              <a:gd name="adj1" fmla="val -11556"/>
              <a:gd name="adj2" fmla="val 173926"/>
              <a:gd name="adj3" fmla="val 16667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pt-BR" altLang="pt-BR" sz="1600">
                <a:latin typeface="Arial" charset="0"/>
              </a:rPr>
              <a:t>Raciocínio Automático</a:t>
            </a:r>
            <a:endParaRPr lang="en-US" altLang="pt-BR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3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249" grpId="0" animBg="1" autoUpdateAnimBg="0"/>
      <p:bldP spid="223250" grpId="0" animBg="1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839788" y="304800"/>
            <a:ext cx="8391525" cy="1066800"/>
          </a:xfrm>
        </p:spPr>
        <p:txBody>
          <a:bodyPr/>
          <a:lstStyle/>
          <a:p>
            <a:pPr eaLnBrk="1" hangingPunct="1"/>
            <a:r>
              <a:rPr lang="pt-BR" altLang="pt-BR" smtClean="0"/>
              <a:t>Implementando Raciocínio:</a:t>
            </a:r>
            <a:r>
              <a:rPr lang="pt-BR" altLang="pt-BR" sz="3200" smtClean="0"/>
              <a:t> </a:t>
            </a:r>
            <a:br>
              <a:rPr lang="pt-BR" altLang="pt-BR" sz="3200" smtClean="0"/>
            </a:br>
            <a:r>
              <a:rPr lang="pt-BR" altLang="pt-BR" smtClean="0"/>
              <a:t>Laço Principal do Agente</a:t>
            </a:r>
            <a:endParaRPr lang="pt-BR" altLang="pt-BR" sz="3200" smtClean="0"/>
          </a:p>
        </p:txBody>
      </p:sp>
      <p:sp>
        <p:nvSpPr>
          <p:cNvPr id="3789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  <a:spcAft>
                <a:spcPct val="25000"/>
              </a:spcAft>
            </a:pPr>
            <a:r>
              <a:rPr lang="pt-BR" altLang="pt-BR" sz="2400" smtClean="0">
                <a:solidFill>
                  <a:srgbClr val="800080"/>
                </a:solidFill>
              </a:rPr>
              <a:t>ASK:</a:t>
            </a:r>
            <a:r>
              <a:rPr lang="pt-BR" altLang="pt-BR" sz="2400" smtClean="0"/>
              <a:t> pergunta coisas à base</a:t>
            </a:r>
          </a:p>
          <a:p>
            <a:pPr lvl="1">
              <a:lnSpc>
                <a:spcPct val="110000"/>
              </a:lnSpc>
              <a:spcAft>
                <a:spcPct val="25000"/>
              </a:spcAft>
            </a:pPr>
            <a:r>
              <a:rPr lang="pt-BR" altLang="pt-BR" sz="2000" smtClean="0"/>
              <a:t>ex. ASK (BC, Criminoso(West)) ou </a:t>
            </a:r>
            <a:br>
              <a:rPr lang="pt-BR" altLang="pt-BR" sz="2000" smtClean="0"/>
            </a:br>
            <a:r>
              <a:rPr lang="pt-BR" altLang="pt-BR" sz="2000" smtClean="0"/>
              <a:t>ASK (BC, </a:t>
            </a:r>
            <a:r>
              <a:rPr lang="pt-BR" altLang="pt-BR" sz="2000" smtClean="0">
                <a:latin typeface="Symbol" pitchFamily="18" charset="2"/>
              </a:rPr>
              <a:t>$</a:t>
            </a:r>
            <a:r>
              <a:rPr lang="pt-BR" altLang="pt-BR" sz="2000" smtClean="0"/>
              <a:t>x Criminoso (x)))</a:t>
            </a:r>
          </a:p>
          <a:p>
            <a:pPr>
              <a:lnSpc>
                <a:spcPct val="110000"/>
              </a:lnSpc>
              <a:spcAft>
                <a:spcPct val="25000"/>
              </a:spcAft>
            </a:pPr>
            <a:r>
              <a:rPr lang="pt-BR" altLang="pt-BR" sz="2400" smtClean="0">
                <a:solidFill>
                  <a:srgbClr val="800080"/>
                </a:solidFill>
              </a:rPr>
              <a:t>TELL:</a:t>
            </a:r>
            <a:r>
              <a:rPr lang="pt-BR" altLang="pt-BR" sz="2400" smtClean="0"/>
              <a:t>  relata novos fatos à base</a:t>
            </a:r>
          </a:p>
          <a:p>
            <a:pPr lvl="1">
              <a:lnSpc>
                <a:spcPct val="110000"/>
              </a:lnSpc>
              <a:spcAft>
                <a:spcPct val="25000"/>
              </a:spcAft>
            </a:pPr>
            <a:r>
              <a:rPr lang="pt-BR" altLang="pt-BR" sz="2000" smtClean="0"/>
              <a:t>ex. TELL (BC, Americano (West))</a:t>
            </a:r>
          </a:p>
          <a:p>
            <a:pPr>
              <a:lnSpc>
                <a:spcPct val="110000"/>
              </a:lnSpc>
              <a:spcAft>
                <a:spcPct val="25000"/>
              </a:spcAft>
            </a:pPr>
            <a:r>
              <a:rPr lang="pt-BR" altLang="pt-BR" sz="2400" smtClean="0">
                <a:solidFill>
                  <a:srgbClr val="800080"/>
                </a:solidFill>
              </a:rPr>
              <a:t>RETRACT:</a:t>
            </a:r>
            <a:r>
              <a:rPr lang="pt-BR" altLang="pt-BR" sz="2400" smtClean="0"/>
              <a:t> Elimina fatos da base</a:t>
            </a:r>
          </a:p>
          <a:p>
            <a:pPr lvl="1">
              <a:lnSpc>
                <a:spcPct val="110000"/>
              </a:lnSpc>
              <a:spcAft>
                <a:spcPct val="25000"/>
              </a:spcAft>
            </a:pPr>
            <a:r>
              <a:rPr lang="pt-BR" altLang="pt-BR" sz="2000" smtClean="0"/>
              <a:t>ex. RETRACT  (BC, Criminoso(Zezinho))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839788" y="304800"/>
            <a:ext cx="8391525" cy="1066800"/>
          </a:xfrm>
        </p:spPr>
        <p:txBody>
          <a:bodyPr/>
          <a:lstStyle/>
          <a:p>
            <a:pPr eaLnBrk="1" hangingPunct="1"/>
            <a:r>
              <a:rPr lang="pt-BR" altLang="pt-BR" smtClean="0"/>
              <a:t>Implementando Raciocínio:</a:t>
            </a:r>
            <a:r>
              <a:rPr lang="pt-BR" altLang="pt-BR" sz="3200" smtClean="0"/>
              <a:t> </a:t>
            </a:r>
            <a:br>
              <a:rPr lang="pt-BR" altLang="pt-BR" sz="3200" smtClean="0"/>
            </a:br>
            <a:r>
              <a:rPr lang="pt-BR" altLang="pt-BR" smtClean="0"/>
              <a:t>Laço Principal do Agente</a:t>
            </a:r>
          </a:p>
        </p:txBody>
      </p:sp>
      <p:sp>
        <p:nvSpPr>
          <p:cNvPr id="22528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828800"/>
            <a:ext cx="8420100" cy="4419600"/>
          </a:xfrm>
        </p:spPr>
        <p:txBody>
          <a:bodyPr/>
          <a:lstStyle/>
          <a:p>
            <a:pPr>
              <a:lnSpc>
                <a:spcPct val="110000"/>
              </a:lnSpc>
              <a:spcAft>
                <a:spcPct val="25000"/>
              </a:spcAft>
              <a:defRPr/>
            </a:pPr>
            <a:r>
              <a:rPr lang="pt-BR" smtClean="0"/>
              <a:t>Programa </a:t>
            </a:r>
            <a:r>
              <a:rPr lang="pt-BR" u="sng" smtClean="0"/>
              <a:t>Agente Baseado em Conhecimento</a:t>
            </a:r>
            <a:endParaRPr lang="pt-BR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>
              <a:lnSpc>
                <a:spcPct val="110000"/>
              </a:lnSpc>
              <a:buFont typeface="Wingdings" pitchFamily="2" charset="2"/>
              <a:buNone/>
              <a:defRPr/>
            </a:pPr>
            <a:r>
              <a:rPr lang="pt-BR" smtClean="0"/>
              <a:t>t := 0  </a:t>
            </a:r>
            <a:r>
              <a:rPr lang="pt-BR" smtClean="0">
                <a:solidFill>
                  <a:srgbClr val="800080"/>
                </a:solidFill>
              </a:rPr>
              <a:t>//contador de tempo</a:t>
            </a:r>
            <a:endParaRPr lang="pt-BR" b="1" smtClean="0">
              <a:solidFill>
                <a:srgbClr val="800080"/>
              </a:solidFill>
            </a:endParaRPr>
          </a:p>
          <a:p>
            <a:pPr lvl="1">
              <a:lnSpc>
                <a:spcPct val="110000"/>
              </a:lnSpc>
              <a:buFont typeface="Wingdings" pitchFamily="2" charset="2"/>
              <a:buNone/>
              <a:defRPr/>
            </a:pPr>
            <a:r>
              <a:rPr lang="pt-BR" smtClean="0"/>
              <a:t>enquanto</a:t>
            </a:r>
            <a:r>
              <a:rPr lang="pt-BR" b="1" smtClean="0"/>
              <a:t> </a:t>
            </a:r>
            <a:r>
              <a:rPr lang="pt-BR" u="sng" smtClean="0"/>
              <a:t>Agente-BC</a:t>
            </a:r>
            <a:r>
              <a:rPr lang="pt-BR" smtClean="0"/>
              <a:t> vivo</a:t>
            </a:r>
            <a:r>
              <a:rPr lang="pt-BR" b="1" smtClean="0"/>
              <a:t>, </a:t>
            </a:r>
            <a:r>
              <a:rPr lang="pt-BR" smtClean="0"/>
              <a:t>faça</a:t>
            </a:r>
          </a:p>
          <a:p>
            <a:pPr lvl="1">
              <a:lnSpc>
                <a:spcPct val="110000"/>
              </a:lnSpc>
              <a:buFont typeface="Wingdings" pitchFamily="2" charset="2"/>
              <a:buNone/>
              <a:defRPr/>
            </a:pPr>
            <a:r>
              <a:rPr lang="pt-BR" smtClean="0"/>
              <a:t>		</a:t>
            </a:r>
            <a:r>
              <a:rPr lang="pt-BR" u="sng" smtClean="0"/>
              <a:t>Tell</a:t>
            </a:r>
            <a:r>
              <a:rPr lang="pt-BR" smtClean="0"/>
              <a:t>(</a:t>
            </a:r>
            <a:r>
              <a:rPr lang="pt-BR" i="1" smtClean="0"/>
              <a:t>BC</a:t>
            </a:r>
            <a:r>
              <a:rPr lang="pt-BR" smtClean="0"/>
              <a:t>, </a:t>
            </a:r>
            <a:r>
              <a:rPr lang="pt-BR" u="sng" smtClean="0"/>
              <a:t>Percepções-Sentença</a:t>
            </a:r>
            <a:r>
              <a:rPr lang="pt-BR" smtClean="0"/>
              <a:t>(</a:t>
            </a:r>
            <a:r>
              <a:rPr lang="pt-BR" i="1" smtClean="0"/>
              <a:t>percepção,t</a:t>
            </a:r>
            <a:r>
              <a:rPr lang="pt-BR" smtClean="0"/>
              <a:t>))</a:t>
            </a:r>
          </a:p>
          <a:p>
            <a:pPr lvl="1">
              <a:lnSpc>
                <a:spcPct val="110000"/>
              </a:lnSpc>
              <a:buFont typeface="Wingdings" pitchFamily="2" charset="2"/>
              <a:buNone/>
              <a:defRPr/>
            </a:pPr>
            <a:r>
              <a:rPr lang="pt-BR" smtClean="0"/>
              <a:t>	  </a:t>
            </a:r>
            <a:r>
              <a:rPr lang="pt-BR" i="1" smtClean="0"/>
              <a:t>ação</a:t>
            </a:r>
            <a:r>
              <a:rPr lang="pt-BR" smtClean="0"/>
              <a:t> &lt;- </a:t>
            </a:r>
            <a:r>
              <a:rPr lang="pt-BR" u="sng" smtClean="0"/>
              <a:t>Ask</a:t>
            </a:r>
            <a:r>
              <a:rPr lang="pt-BR" smtClean="0"/>
              <a:t>(</a:t>
            </a:r>
            <a:r>
              <a:rPr lang="pt-BR" i="1" smtClean="0"/>
              <a:t>BC,</a:t>
            </a:r>
            <a:r>
              <a:rPr lang="pt-BR" smtClean="0"/>
              <a:t> </a:t>
            </a:r>
            <a:r>
              <a:rPr lang="pt-BR" u="sng" smtClean="0"/>
              <a:t>Pergunta-Ação</a:t>
            </a:r>
            <a:r>
              <a:rPr lang="pt-BR" smtClean="0"/>
              <a:t>(</a:t>
            </a:r>
            <a:r>
              <a:rPr lang="pt-BR" i="1" smtClean="0"/>
              <a:t>t</a:t>
            </a:r>
            <a:r>
              <a:rPr lang="pt-BR" smtClean="0"/>
              <a:t>))</a:t>
            </a:r>
          </a:p>
          <a:p>
            <a:pPr lvl="1">
              <a:lnSpc>
                <a:spcPct val="110000"/>
              </a:lnSpc>
              <a:buFont typeface="Wingdings" pitchFamily="2" charset="2"/>
              <a:buNone/>
              <a:defRPr/>
            </a:pPr>
            <a:r>
              <a:rPr lang="pt-BR" smtClean="0"/>
              <a:t>	  </a:t>
            </a:r>
            <a:r>
              <a:rPr lang="pt-BR" u="sng" smtClean="0"/>
              <a:t>Executa</a:t>
            </a:r>
            <a:r>
              <a:rPr lang="pt-BR" smtClean="0"/>
              <a:t>(ação)</a:t>
            </a:r>
          </a:p>
          <a:p>
            <a:pPr lvl="1">
              <a:lnSpc>
                <a:spcPct val="110000"/>
              </a:lnSpc>
              <a:buFont typeface="Wingdings" pitchFamily="2" charset="2"/>
              <a:buNone/>
              <a:defRPr/>
            </a:pPr>
            <a:r>
              <a:rPr lang="pt-BR" smtClean="0"/>
              <a:t>	  </a:t>
            </a:r>
            <a:r>
              <a:rPr lang="pt-BR" u="sng" smtClean="0"/>
              <a:t>Tell</a:t>
            </a:r>
            <a:r>
              <a:rPr lang="pt-BR" smtClean="0"/>
              <a:t>(</a:t>
            </a:r>
            <a:r>
              <a:rPr lang="pt-BR" i="1" smtClean="0"/>
              <a:t>BC,</a:t>
            </a:r>
            <a:r>
              <a:rPr lang="pt-BR" smtClean="0"/>
              <a:t> </a:t>
            </a:r>
            <a:r>
              <a:rPr lang="pt-BR" u="sng" smtClean="0"/>
              <a:t>Ação-Sentença</a:t>
            </a:r>
            <a:r>
              <a:rPr lang="pt-BR" smtClean="0"/>
              <a:t>(</a:t>
            </a:r>
            <a:r>
              <a:rPr lang="pt-BR" i="1" smtClean="0"/>
              <a:t>ação,t</a:t>
            </a:r>
            <a:r>
              <a:rPr lang="pt-BR" smtClean="0"/>
              <a:t>))</a:t>
            </a:r>
          </a:p>
          <a:p>
            <a:pPr lvl="1">
              <a:lnSpc>
                <a:spcPct val="110000"/>
              </a:lnSpc>
              <a:buFont typeface="Wingdings" pitchFamily="2" charset="2"/>
              <a:buNone/>
              <a:defRPr/>
            </a:pPr>
            <a:r>
              <a:rPr lang="pt-BR" smtClean="0"/>
              <a:t>	   </a:t>
            </a:r>
            <a:r>
              <a:rPr lang="pt-BR" i="1" smtClean="0"/>
              <a:t>t &lt;- t</a:t>
            </a:r>
            <a:r>
              <a:rPr lang="pt-BR" smtClean="0"/>
              <a:t> + 1</a:t>
            </a:r>
            <a:endParaRPr lang="pt-BR" sz="2000" smtClean="0">
              <a:solidFill>
                <a:srgbClr val="80008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09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E178508-E1CF-4336-A10F-ED0F04287D2D}" type="slidenum">
              <a:rPr lang="pt-BR" altLang="pt-BR" smtClean="0"/>
              <a:pPr/>
              <a:t>37</a:t>
            </a:fld>
            <a:endParaRPr lang="pt-BR" altLang="pt-BR" smtClean="0"/>
          </a:p>
        </p:txBody>
      </p:sp>
      <p:sp>
        <p:nvSpPr>
          <p:cNvPr id="3993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Muito de leve...</a:t>
            </a:r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073150" y="1752600"/>
            <a:ext cx="8420100" cy="990600"/>
          </a:xfrm>
        </p:spPr>
        <p:txBody>
          <a:bodyPr/>
          <a:lstStyle/>
          <a:p>
            <a:pPr eaLnBrk="1" hangingPunct="1"/>
            <a:r>
              <a:rPr lang="pt-BR" altLang="pt-BR" smtClean="0"/>
              <a:t>Engenharia do Conhecimento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839788" y="487363"/>
            <a:ext cx="8761412" cy="579437"/>
          </a:xfrm>
        </p:spPr>
        <p:txBody>
          <a:bodyPr/>
          <a:lstStyle/>
          <a:p>
            <a:pPr eaLnBrk="1" hangingPunct="1"/>
            <a:r>
              <a:rPr lang="pt-BR" altLang="pt-BR" smtClean="0"/>
              <a:t>Engenharia do Conhecimento</a:t>
            </a:r>
          </a:p>
        </p:txBody>
      </p:sp>
      <p:sp>
        <p:nvSpPr>
          <p:cNvPr id="4096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738313"/>
            <a:ext cx="8420100" cy="45100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altLang="pt-BR" sz="2000" smtClean="0"/>
              <a:t>Engenharia do Conhecimento</a:t>
            </a:r>
            <a:endParaRPr lang="pt-BR" altLang="pt-BR" sz="2400" b="1" smtClean="0"/>
          </a:p>
          <a:p>
            <a:pPr lvl="1">
              <a:lnSpc>
                <a:spcPct val="90000"/>
              </a:lnSpc>
            </a:pPr>
            <a:r>
              <a:rPr lang="pt-BR" altLang="pt-BR" sz="1800" smtClean="0"/>
              <a:t>estuda </a:t>
            </a:r>
            <a:r>
              <a:rPr lang="pt-BR" altLang="pt-BR" sz="1800" b="1" smtClean="0">
                <a:solidFill>
                  <a:srgbClr val="800080"/>
                </a:solidFill>
              </a:rPr>
              <a:t>como</a:t>
            </a:r>
            <a:r>
              <a:rPr lang="pt-BR" altLang="pt-BR" sz="1800" smtClean="0"/>
              <a:t> construir uma boa </a:t>
            </a:r>
            <a:r>
              <a:rPr lang="pt-BR" altLang="pt-BR" sz="1800" b="1" smtClean="0"/>
              <a:t>Base de Conhecimento</a:t>
            </a:r>
            <a:r>
              <a:rPr lang="pt-BR" altLang="pt-BR" sz="1800" smtClean="0"/>
              <a:t> (BC)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pt-BR" altLang="pt-BR" sz="2000" smtClean="0"/>
              <a:t>1. Nível do </a:t>
            </a:r>
            <a:r>
              <a:rPr lang="pt-BR" altLang="pt-BR" sz="2000" u="sng" smtClean="0"/>
              <a:t>conhecimento</a:t>
            </a:r>
            <a:r>
              <a:rPr lang="pt-BR" altLang="pt-BR" sz="2000" smtClean="0"/>
              <a:t>: aquisição de conhecimento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1800" smtClean="0"/>
              <a:t>conhecimento em “estado puro” - linguagem natural</a:t>
            </a:r>
            <a:endParaRPr lang="pt-BR" altLang="pt-BR" sz="1800" u="sng" smtClean="0"/>
          </a:p>
          <a:p>
            <a:pPr lvl="2" eaLnBrk="1" hangingPunct="1">
              <a:lnSpc>
                <a:spcPct val="90000"/>
              </a:lnSpc>
            </a:pPr>
            <a:r>
              <a:rPr lang="pt-BR" altLang="pt-BR" sz="1800" smtClean="0"/>
              <a:t>e.g., táxi automático: a ponte Princesa Isabel liga   a Rua da Imperatriz à Rua Nova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BR" altLang="pt-BR" sz="2000" smtClean="0"/>
              <a:t>2. Nível </a:t>
            </a:r>
            <a:r>
              <a:rPr lang="pt-BR" altLang="pt-BR" sz="2000" u="sng" smtClean="0"/>
              <a:t>lógico</a:t>
            </a:r>
            <a:r>
              <a:rPr lang="pt-BR" altLang="pt-BR" sz="2000" smtClean="0"/>
              <a:t>: formalização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1800" smtClean="0"/>
              <a:t>conhecimento codificado em sentenças - linguagem formal</a:t>
            </a:r>
          </a:p>
          <a:p>
            <a:pPr lvl="2" eaLnBrk="1" hangingPunct="1">
              <a:lnSpc>
                <a:spcPct val="90000"/>
              </a:lnSpc>
            </a:pPr>
            <a:r>
              <a:rPr lang="pt-BR" altLang="pt-BR" sz="1800" smtClean="0"/>
              <a:t>e.g. sentença lógica:  liga(Ponte-PI,RI,RN)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BR" altLang="pt-BR" sz="2000" smtClean="0"/>
              <a:t>3. Nível de </a:t>
            </a:r>
            <a:r>
              <a:rPr lang="pt-BR" altLang="pt-BR" sz="2000" u="sng" smtClean="0"/>
              <a:t>máquina</a:t>
            </a:r>
            <a:r>
              <a:rPr lang="pt-BR" altLang="pt-BR" sz="2000" smtClean="0"/>
              <a:t>: implementação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1800" smtClean="0"/>
              <a:t>estrutura de dados representando as sentenças do nível lógico</a:t>
            </a:r>
          </a:p>
          <a:p>
            <a:pPr lvl="2" eaLnBrk="1" hangingPunct="1">
              <a:lnSpc>
                <a:spcPct val="90000"/>
              </a:lnSpc>
            </a:pPr>
            <a:r>
              <a:rPr lang="pt-BR" altLang="pt-BR" sz="1800" smtClean="0"/>
              <a:t>e.g., listas, tabelas, objetos, 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839788" y="304800"/>
            <a:ext cx="8391525" cy="1066800"/>
          </a:xfrm>
        </p:spPr>
        <p:txBody>
          <a:bodyPr/>
          <a:lstStyle/>
          <a:p>
            <a:pPr eaLnBrk="1" hangingPunct="1"/>
            <a:r>
              <a:rPr lang="pt-BR" altLang="pt-BR" sz="3200" smtClean="0"/>
              <a:t>Ciclo de vida dos Sistemas Baseados em Conhecimento</a:t>
            </a:r>
          </a:p>
        </p:txBody>
      </p:sp>
      <p:sp>
        <p:nvSpPr>
          <p:cNvPr id="41987" name="Text Box 27"/>
          <p:cNvSpPr txBox="1">
            <a:spLocks noChangeArrowheads="1"/>
          </p:cNvSpPr>
          <p:nvPr/>
        </p:nvSpPr>
        <p:spPr bwMode="auto">
          <a:xfrm>
            <a:off x="7391400" y="2879725"/>
            <a:ext cx="2287588" cy="1006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pt-BR" altLang="pt-BR" sz="2000" b="1">
                <a:latin typeface="Arial" charset="0"/>
              </a:rPr>
              <a:t>linguagem de </a:t>
            </a:r>
            <a:br>
              <a:rPr lang="pt-BR" altLang="pt-BR" sz="2000" b="1">
                <a:latin typeface="Arial" charset="0"/>
              </a:rPr>
            </a:br>
            <a:r>
              <a:rPr lang="pt-BR" altLang="pt-BR" sz="2000" b="1">
                <a:latin typeface="Arial" charset="0"/>
              </a:rPr>
              <a:t>representação de</a:t>
            </a:r>
          </a:p>
          <a:p>
            <a:r>
              <a:rPr lang="pt-BR" altLang="pt-BR" sz="2000" b="1">
                <a:latin typeface="Arial" charset="0"/>
              </a:rPr>
              <a:t>conhecimento</a:t>
            </a:r>
          </a:p>
        </p:txBody>
      </p:sp>
      <p:grpSp>
        <p:nvGrpSpPr>
          <p:cNvPr id="41988" name="Group 34"/>
          <p:cNvGrpSpPr>
            <a:grpSpLocks/>
          </p:cNvGrpSpPr>
          <p:nvPr/>
        </p:nvGrpSpPr>
        <p:grpSpPr bwMode="auto">
          <a:xfrm>
            <a:off x="533400" y="1676400"/>
            <a:ext cx="9228138" cy="4724400"/>
            <a:chOff x="384" y="864"/>
            <a:chExt cx="5813" cy="2976"/>
          </a:xfrm>
        </p:grpSpPr>
        <p:sp>
          <p:nvSpPr>
            <p:cNvPr id="41989" name="Rectangle 5"/>
            <p:cNvSpPr>
              <a:spLocks noChangeArrowheads="1"/>
            </p:cNvSpPr>
            <p:nvPr/>
          </p:nvSpPr>
          <p:spPr bwMode="auto">
            <a:xfrm>
              <a:off x="384" y="864"/>
              <a:ext cx="1488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pt-BR" altLang="pt-BR" sz="2200" b="1">
                  <a:latin typeface="Arial" charset="0"/>
                </a:rPr>
                <a:t>Nível de Conhecimento</a:t>
              </a:r>
            </a:p>
          </p:txBody>
        </p:sp>
        <p:sp>
          <p:nvSpPr>
            <p:cNvPr id="41990" name="Rectangle 6"/>
            <p:cNvSpPr>
              <a:spLocks noChangeArrowheads="1"/>
            </p:cNvSpPr>
            <p:nvPr/>
          </p:nvSpPr>
          <p:spPr bwMode="auto">
            <a:xfrm>
              <a:off x="528" y="1872"/>
              <a:ext cx="1165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altLang="pt-BR" sz="2200" b="1">
                  <a:latin typeface="Arial" charset="0"/>
                </a:rPr>
                <a:t>Nível Lógico</a:t>
              </a:r>
            </a:p>
          </p:txBody>
        </p:sp>
        <p:sp>
          <p:nvSpPr>
            <p:cNvPr id="41991" name="AutoShape 7"/>
            <p:cNvSpPr>
              <a:spLocks noChangeArrowheads="1"/>
            </p:cNvSpPr>
            <p:nvPr/>
          </p:nvSpPr>
          <p:spPr bwMode="auto">
            <a:xfrm>
              <a:off x="3120" y="1440"/>
              <a:ext cx="367" cy="202"/>
            </a:xfrm>
            <a:prstGeom prst="downArrow">
              <a:avLst>
                <a:gd name="adj1" fmla="val 50000"/>
                <a:gd name="adj2" fmla="val 25037"/>
              </a:avLst>
            </a:prstGeom>
            <a:solidFill>
              <a:schemeClr val="accent1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pPr algn="ctr"/>
              <a:endParaRPr lang="en-US" altLang="pt-BR">
                <a:latin typeface="Times New Roman" pitchFamily="18" charset="0"/>
              </a:endParaRPr>
            </a:p>
          </p:txBody>
        </p:sp>
        <p:sp>
          <p:nvSpPr>
            <p:cNvPr id="41992" name="AutoShape 8"/>
            <p:cNvSpPr>
              <a:spLocks noChangeArrowheads="1"/>
            </p:cNvSpPr>
            <p:nvPr/>
          </p:nvSpPr>
          <p:spPr bwMode="auto">
            <a:xfrm>
              <a:off x="3168" y="2256"/>
              <a:ext cx="321" cy="202"/>
            </a:xfrm>
            <a:prstGeom prst="downArrow">
              <a:avLst>
                <a:gd name="adj1" fmla="val 50000"/>
                <a:gd name="adj2" fmla="val 25037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pPr algn="ctr"/>
              <a:endParaRPr lang="en-US" altLang="pt-BR">
                <a:latin typeface="Times New Roman" pitchFamily="18" charset="0"/>
              </a:endParaRPr>
            </a:p>
          </p:txBody>
        </p:sp>
        <p:sp>
          <p:nvSpPr>
            <p:cNvPr id="41993" name="AutoShape 9"/>
            <p:cNvSpPr>
              <a:spLocks noChangeArrowheads="1"/>
            </p:cNvSpPr>
            <p:nvPr/>
          </p:nvSpPr>
          <p:spPr bwMode="auto">
            <a:xfrm>
              <a:off x="3168" y="3062"/>
              <a:ext cx="321" cy="202"/>
            </a:xfrm>
            <a:prstGeom prst="downArrow">
              <a:avLst>
                <a:gd name="adj1" fmla="val 50000"/>
                <a:gd name="adj2" fmla="val 25037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pPr algn="ctr"/>
              <a:endParaRPr lang="en-US" altLang="pt-BR">
                <a:latin typeface="Times New Roman" pitchFamily="18" charset="0"/>
              </a:endParaRPr>
            </a:p>
          </p:txBody>
        </p:sp>
        <p:sp>
          <p:nvSpPr>
            <p:cNvPr id="41994" name="Rectangle 10"/>
            <p:cNvSpPr>
              <a:spLocks noChangeArrowheads="1"/>
            </p:cNvSpPr>
            <p:nvPr/>
          </p:nvSpPr>
          <p:spPr bwMode="auto">
            <a:xfrm>
              <a:off x="432" y="2496"/>
              <a:ext cx="1402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r>
                <a:rPr lang="pt-BR" altLang="pt-BR" sz="2200" b="1">
                  <a:latin typeface="Arial" charset="0"/>
                </a:rPr>
                <a:t>Nível de Implementação</a:t>
              </a:r>
            </a:p>
          </p:txBody>
        </p:sp>
        <p:sp>
          <p:nvSpPr>
            <p:cNvPr id="41995" name="Freeform 29"/>
            <p:cNvSpPr>
              <a:spLocks/>
            </p:cNvSpPr>
            <p:nvPr/>
          </p:nvSpPr>
          <p:spPr bwMode="auto">
            <a:xfrm>
              <a:off x="4469" y="3068"/>
              <a:ext cx="502" cy="497"/>
            </a:xfrm>
            <a:custGeom>
              <a:avLst/>
              <a:gdLst>
                <a:gd name="T0" fmla="*/ 251 w 502"/>
                <a:gd name="T1" fmla="*/ 0 h 993"/>
                <a:gd name="T2" fmla="*/ 201 w 502"/>
                <a:gd name="T3" fmla="*/ 1 h 993"/>
                <a:gd name="T4" fmla="*/ 153 w 502"/>
                <a:gd name="T5" fmla="*/ 1 h 993"/>
                <a:gd name="T6" fmla="*/ 131 w 502"/>
                <a:gd name="T7" fmla="*/ 1 h 993"/>
                <a:gd name="T8" fmla="*/ 110 w 502"/>
                <a:gd name="T9" fmla="*/ 1 h 993"/>
                <a:gd name="T10" fmla="*/ 92 w 502"/>
                <a:gd name="T11" fmla="*/ 1 h 993"/>
                <a:gd name="T12" fmla="*/ 73 w 502"/>
                <a:gd name="T13" fmla="*/ 2 h 993"/>
                <a:gd name="T14" fmla="*/ 57 w 502"/>
                <a:gd name="T15" fmla="*/ 2 h 993"/>
                <a:gd name="T16" fmla="*/ 43 w 502"/>
                <a:gd name="T17" fmla="*/ 2 h 993"/>
                <a:gd name="T18" fmla="*/ 30 w 502"/>
                <a:gd name="T19" fmla="*/ 3 h 993"/>
                <a:gd name="T20" fmla="*/ 19 w 502"/>
                <a:gd name="T21" fmla="*/ 3 h 993"/>
                <a:gd name="T22" fmla="*/ 11 w 502"/>
                <a:gd name="T23" fmla="*/ 3 h 993"/>
                <a:gd name="T24" fmla="*/ 4 w 502"/>
                <a:gd name="T25" fmla="*/ 4 h 993"/>
                <a:gd name="T26" fmla="*/ 1 w 502"/>
                <a:gd name="T27" fmla="*/ 4 h 993"/>
                <a:gd name="T28" fmla="*/ 0 w 502"/>
                <a:gd name="T29" fmla="*/ 4 h 993"/>
                <a:gd name="T30" fmla="*/ 0 w 502"/>
                <a:gd name="T31" fmla="*/ 28 h 993"/>
                <a:gd name="T32" fmla="*/ 1 w 502"/>
                <a:gd name="T33" fmla="*/ 28 h 993"/>
                <a:gd name="T34" fmla="*/ 4 w 502"/>
                <a:gd name="T35" fmla="*/ 28 h 993"/>
                <a:gd name="T36" fmla="*/ 11 w 502"/>
                <a:gd name="T37" fmla="*/ 29 h 993"/>
                <a:gd name="T38" fmla="*/ 19 w 502"/>
                <a:gd name="T39" fmla="*/ 29 h 993"/>
                <a:gd name="T40" fmla="*/ 30 w 502"/>
                <a:gd name="T41" fmla="*/ 29 h 993"/>
                <a:gd name="T42" fmla="*/ 43 w 502"/>
                <a:gd name="T43" fmla="*/ 30 h 993"/>
                <a:gd name="T44" fmla="*/ 57 w 502"/>
                <a:gd name="T45" fmla="*/ 30 h 993"/>
                <a:gd name="T46" fmla="*/ 73 w 502"/>
                <a:gd name="T47" fmla="*/ 30 h 993"/>
                <a:gd name="T48" fmla="*/ 92 w 502"/>
                <a:gd name="T49" fmla="*/ 31 h 993"/>
                <a:gd name="T50" fmla="*/ 110 w 502"/>
                <a:gd name="T51" fmla="*/ 31 h 993"/>
                <a:gd name="T52" fmla="*/ 131 w 502"/>
                <a:gd name="T53" fmla="*/ 31 h 993"/>
                <a:gd name="T54" fmla="*/ 153 w 502"/>
                <a:gd name="T55" fmla="*/ 31 h 993"/>
                <a:gd name="T56" fmla="*/ 201 w 502"/>
                <a:gd name="T57" fmla="*/ 31 h 993"/>
                <a:gd name="T58" fmla="*/ 251 w 502"/>
                <a:gd name="T59" fmla="*/ 32 h 993"/>
                <a:gd name="T60" fmla="*/ 301 w 502"/>
                <a:gd name="T61" fmla="*/ 31 h 993"/>
                <a:gd name="T62" fmla="*/ 349 w 502"/>
                <a:gd name="T63" fmla="*/ 31 h 993"/>
                <a:gd name="T64" fmla="*/ 371 w 502"/>
                <a:gd name="T65" fmla="*/ 31 h 993"/>
                <a:gd name="T66" fmla="*/ 392 w 502"/>
                <a:gd name="T67" fmla="*/ 31 h 993"/>
                <a:gd name="T68" fmla="*/ 410 w 502"/>
                <a:gd name="T69" fmla="*/ 31 h 993"/>
                <a:gd name="T70" fmla="*/ 429 w 502"/>
                <a:gd name="T71" fmla="*/ 30 h 993"/>
                <a:gd name="T72" fmla="*/ 445 w 502"/>
                <a:gd name="T73" fmla="*/ 30 h 993"/>
                <a:gd name="T74" fmla="*/ 459 w 502"/>
                <a:gd name="T75" fmla="*/ 30 h 993"/>
                <a:gd name="T76" fmla="*/ 472 w 502"/>
                <a:gd name="T77" fmla="*/ 29 h 993"/>
                <a:gd name="T78" fmla="*/ 482 w 502"/>
                <a:gd name="T79" fmla="*/ 29 h 993"/>
                <a:gd name="T80" fmla="*/ 490 w 502"/>
                <a:gd name="T81" fmla="*/ 29 h 993"/>
                <a:gd name="T82" fmla="*/ 497 w 502"/>
                <a:gd name="T83" fmla="*/ 28 h 993"/>
                <a:gd name="T84" fmla="*/ 501 w 502"/>
                <a:gd name="T85" fmla="*/ 28 h 993"/>
                <a:gd name="T86" fmla="*/ 502 w 502"/>
                <a:gd name="T87" fmla="*/ 28 h 993"/>
                <a:gd name="T88" fmla="*/ 502 w 502"/>
                <a:gd name="T89" fmla="*/ 4 h 993"/>
                <a:gd name="T90" fmla="*/ 501 w 502"/>
                <a:gd name="T91" fmla="*/ 4 h 993"/>
                <a:gd name="T92" fmla="*/ 497 w 502"/>
                <a:gd name="T93" fmla="*/ 4 h 993"/>
                <a:gd name="T94" fmla="*/ 490 w 502"/>
                <a:gd name="T95" fmla="*/ 3 h 993"/>
                <a:gd name="T96" fmla="*/ 482 w 502"/>
                <a:gd name="T97" fmla="*/ 3 h 993"/>
                <a:gd name="T98" fmla="*/ 472 w 502"/>
                <a:gd name="T99" fmla="*/ 3 h 993"/>
                <a:gd name="T100" fmla="*/ 459 w 502"/>
                <a:gd name="T101" fmla="*/ 2 h 993"/>
                <a:gd name="T102" fmla="*/ 445 w 502"/>
                <a:gd name="T103" fmla="*/ 2 h 993"/>
                <a:gd name="T104" fmla="*/ 429 w 502"/>
                <a:gd name="T105" fmla="*/ 2 h 993"/>
                <a:gd name="T106" fmla="*/ 410 w 502"/>
                <a:gd name="T107" fmla="*/ 1 h 993"/>
                <a:gd name="T108" fmla="*/ 392 w 502"/>
                <a:gd name="T109" fmla="*/ 1 h 993"/>
                <a:gd name="T110" fmla="*/ 371 w 502"/>
                <a:gd name="T111" fmla="*/ 1 h 993"/>
                <a:gd name="T112" fmla="*/ 349 w 502"/>
                <a:gd name="T113" fmla="*/ 1 h 993"/>
                <a:gd name="T114" fmla="*/ 301 w 502"/>
                <a:gd name="T115" fmla="*/ 1 h 993"/>
                <a:gd name="T116" fmla="*/ 251 w 502"/>
                <a:gd name="T117" fmla="*/ 0 h 99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502"/>
                <a:gd name="T178" fmla="*/ 0 h 993"/>
                <a:gd name="T179" fmla="*/ 502 w 502"/>
                <a:gd name="T180" fmla="*/ 993 h 99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502" h="993">
                  <a:moveTo>
                    <a:pt x="251" y="0"/>
                  </a:moveTo>
                  <a:lnTo>
                    <a:pt x="201" y="1"/>
                  </a:lnTo>
                  <a:lnTo>
                    <a:pt x="153" y="9"/>
                  </a:lnTo>
                  <a:lnTo>
                    <a:pt x="131" y="15"/>
                  </a:lnTo>
                  <a:lnTo>
                    <a:pt x="110" y="20"/>
                  </a:lnTo>
                  <a:lnTo>
                    <a:pt x="92" y="28"/>
                  </a:lnTo>
                  <a:lnTo>
                    <a:pt x="73" y="37"/>
                  </a:lnTo>
                  <a:lnTo>
                    <a:pt x="57" y="45"/>
                  </a:lnTo>
                  <a:lnTo>
                    <a:pt x="43" y="54"/>
                  </a:lnTo>
                  <a:lnTo>
                    <a:pt x="30" y="65"/>
                  </a:lnTo>
                  <a:lnTo>
                    <a:pt x="19" y="77"/>
                  </a:lnTo>
                  <a:lnTo>
                    <a:pt x="11" y="88"/>
                  </a:lnTo>
                  <a:lnTo>
                    <a:pt x="4" y="99"/>
                  </a:lnTo>
                  <a:lnTo>
                    <a:pt x="1" y="111"/>
                  </a:lnTo>
                  <a:lnTo>
                    <a:pt x="0" y="124"/>
                  </a:lnTo>
                  <a:lnTo>
                    <a:pt x="0" y="869"/>
                  </a:lnTo>
                  <a:lnTo>
                    <a:pt x="1" y="882"/>
                  </a:lnTo>
                  <a:lnTo>
                    <a:pt x="4" y="894"/>
                  </a:lnTo>
                  <a:lnTo>
                    <a:pt x="11" y="905"/>
                  </a:lnTo>
                  <a:lnTo>
                    <a:pt x="19" y="918"/>
                  </a:lnTo>
                  <a:lnTo>
                    <a:pt x="30" y="928"/>
                  </a:lnTo>
                  <a:lnTo>
                    <a:pt x="43" y="939"/>
                  </a:lnTo>
                  <a:lnTo>
                    <a:pt x="57" y="948"/>
                  </a:lnTo>
                  <a:lnTo>
                    <a:pt x="73" y="958"/>
                  </a:lnTo>
                  <a:lnTo>
                    <a:pt x="92" y="965"/>
                  </a:lnTo>
                  <a:lnTo>
                    <a:pt x="110" y="973"/>
                  </a:lnTo>
                  <a:lnTo>
                    <a:pt x="131" y="978"/>
                  </a:lnTo>
                  <a:lnTo>
                    <a:pt x="153" y="984"/>
                  </a:lnTo>
                  <a:lnTo>
                    <a:pt x="201" y="992"/>
                  </a:lnTo>
                  <a:lnTo>
                    <a:pt x="251" y="993"/>
                  </a:lnTo>
                  <a:lnTo>
                    <a:pt x="301" y="992"/>
                  </a:lnTo>
                  <a:lnTo>
                    <a:pt x="349" y="984"/>
                  </a:lnTo>
                  <a:lnTo>
                    <a:pt x="371" y="978"/>
                  </a:lnTo>
                  <a:lnTo>
                    <a:pt x="392" y="973"/>
                  </a:lnTo>
                  <a:lnTo>
                    <a:pt x="410" y="965"/>
                  </a:lnTo>
                  <a:lnTo>
                    <a:pt x="429" y="958"/>
                  </a:lnTo>
                  <a:lnTo>
                    <a:pt x="445" y="948"/>
                  </a:lnTo>
                  <a:lnTo>
                    <a:pt x="459" y="939"/>
                  </a:lnTo>
                  <a:lnTo>
                    <a:pt x="472" y="928"/>
                  </a:lnTo>
                  <a:lnTo>
                    <a:pt x="482" y="918"/>
                  </a:lnTo>
                  <a:lnTo>
                    <a:pt x="490" y="905"/>
                  </a:lnTo>
                  <a:lnTo>
                    <a:pt x="497" y="894"/>
                  </a:lnTo>
                  <a:lnTo>
                    <a:pt x="501" y="882"/>
                  </a:lnTo>
                  <a:lnTo>
                    <a:pt x="502" y="869"/>
                  </a:lnTo>
                  <a:lnTo>
                    <a:pt x="502" y="124"/>
                  </a:lnTo>
                  <a:lnTo>
                    <a:pt x="501" y="111"/>
                  </a:lnTo>
                  <a:lnTo>
                    <a:pt x="497" y="99"/>
                  </a:lnTo>
                  <a:lnTo>
                    <a:pt x="490" y="88"/>
                  </a:lnTo>
                  <a:lnTo>
                    <a:pt x="482" y="77"/>
                  </a:lnTo>
                  <a:lnTo>
                    <a:pt x="472" y="65"/>
                  </a:lnTo>
                  <a:lnTo>
                    <a:pt x="459" y="54"/>
                  </a:lnTo>
                  <a:lnTo>
                    <a:pt x="445" y="45"/>
                  </a:lnTo>
                  <a:lnTo>
                    <a:pt x="429" y="37"/>
                  </a:lnTo>
                  <a:lnTo>
                    <a:pt x="410" y="28"/>
                  </a:lnTo>
                  <a:lnTo>
                    <a:pt x="392" y="20"/>
                  </a:lnTo>
                  <a:lnTo>
                    <a:pt x="371" y="15"/>
                  </a:lnTo>
                  <a:lnTo>
                    <a:pt x="349" y="9"/>
                  </a:lnTo>
                  <a:lnTo>
                    <a:pt x="301" y="1"/>
                  </a:lnTo>
                  <a:lnTo>
                    <a:pt x="251" y="0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41996" name="Freeform 30"/>
            <p:cNvSpPr>
              <a:spLocks/>
            </p:cNvSpPr>
            <p:nvPr/>
          </p:nvSpPr>
          <p:spPr bwMode="auto">
            <a:xfrm>
              <a:off x="4469" y="3068"/>
              <a:ext cx="502" cy="124"/>
            </a:xfrm>
            <a:custGeom>
              <a:avLst/>
              <a:gdLst>
                <a:gd name="T0" fmla="*/ 0 w 502"/>
                <a:gd name="T1" fmla="*/ 4 h 248"/>
                <a:gd name="T2" fmla="*/ 1 w 502"/>
                <a:gd name="T3" fmla="*/ 5 h 248"/>
                <a:gd name="T4" fmla="*/ 4 w 502"/>
                <a:gd name="T5" fmla="*/ 5 h 248"/>
                <a:gd name="T6" fmla="*/ 11 w 502"/>
                <a:gd name="T7" fmla="*/ 5 h 248"/>
                <a:gd name="T8" fmla="*/ 19 w 502"/>
                <a:gd name="T9" fmla="*/ 6 h 248"/>
                <a:gd name="T10" fmla="*/ 30 w 502"/>
                <a:gd name="T11" fmla="*/ 6 h 248"/>
                <a:gd name="T12" fmla="*/ 43 w 502"/>
                <a:gd name="T13" fmla="*/ 7 h 248"/>
                <a:gd name="T14" fmla="*/ 57 w 502"/>
                <a:gd name="T15" fmla="*/ 7 h 248"/>
                <a:gd name="T16" fmla="*/ 73 w 502"/>
                <a:gd name="T17" fmla="*/ 7 h 248"/>
                <a:gd name="T18" fmla="*/ 92 w 502"/>
                <a:gd name="T19" fmla="*/ 7 h 248"/>
                <a:gd name="T20" fmla="*/ 110 w 502"/>
                <a:gd name="T21" fmla="*/ 8 h 248"/>
                <a:gd name="T22" fmla="*/ 131 w 502"/>
                <a:gd name="T23" fmla="*/ 8 h 248"/>
                <a:gd name="T24" fmla="*/ 153 w 502"/>
                <a:gd name="T25" fmla="*/ 8 h 248"/>
                <a:gd name="T26" fmla="*/ 201 w 502"/>
                <a:gd name="T27" fmla="*/ 8 h 248"/>
                <a:gd name="T28" fmla="*/ 251 w 502"/>
                <a:gd name="T29" fmla="*/ 8 h 248"/>
                <a:gd name="T30" fmla="*/ 301 w 502"/>
                <a:gd name="T31" fmla="*/ 8 h 248"/>
                <a:gd name="T32" fmla="*/ 349 w 502"/>
                <a:gd name="T33" fmla="*/ 8 h 248"/>
                <a:gd name="T34" fmla="*/ 371 w 502"/>
                <a:gd name="T35" fmla="*/ 8 h 248"/>
                <a:gd name="T36" fmla="*/ 392 w 502"/>
                <a:gd name="T37" fmla="*/ 8 h 248"/>
                <a:gd name="T38" fmla="*/ 410 w 502"/>
                <a:gd name="T39" fmla="*/ 7 h 248"/>
                <a:gd name="T40" fmla="*/ 429 w 502"/>
                <a:gd name="T41" fmla="*/ 7 h 248"/>
                <a:gd name="T42" fmla="*/ 445 w 502"/>
                <a:gd name="T43" fmla="*/ 7 h 248"/>
                <a:gd name="T44" fmla="*/ 459 w 502"/>
                <a:gd name="T45" fmla="*/ 7 h 248"/>
                <a:gd name="T46" fmla="*/ 472 w 502"/>
                <a:gd name="T47" fmla="*/ 6 h 248"/>
                <a:gd name="T48" fmla="*/ 482 w 502"/>
                <a:gd name="T49" fmla="*/ 6 h 248"/>
                <a:gd name="T50" fmla="*/ 490 w 502"/>
                <a:gd name="T51" fmla="*/ 5 h 248"/>
                <a:gd name="T52" fmla="*/ 497 w 502"/>
                <a:gd name="T53" fmla="*/ 5 h 248"/>
                <a:gd name="T54" fmla="*/ 501 w 502"/>
                <a:gd name="T55" fmla="*/ 5 h 248"/>
                <a:gd name="T56" fmla="*/ 502 w 502"/>
                <a:gd name="T57" fmla="*/ 4 h 248"/>
                <a:gd name="T58" fmla="*/ 501 w 502"/>
                <a:gd name="T59" fmla="*/ 4 h 248"/>
                <a:gd name="T60" fmla="*/ 497 w 502"/>
                <a:gd name="T61" fmla="*/ 4 h 248"/>
                <a:gd name="T62" fmla="*/ 490 w 502"/>
                <a:gd name="T63" fmla="*/ 3 h 248"/>
                <a:gd name="T64" fmla="*/ 482 w 502"/>
                <a:gd name="T65" fmla="*/ 3 h 248"/>
                <a:gd name="T66" fmla="*/ 472 w 502"/>
                <a:gd name="T67" fmla="*/ 3 h 248"/>
                <a:gd name="T68" fmla="*/ 459 w 502"/>
                <a:gd name="T69" fmla="*/ 2 h 248"/>
                <a:gd name="T70" fmla="*/ 445 w 502"/>
                <a:gd name="T71" fmla="*/ 2 h 248"/>
                <a:gd name="T72" fmla="*/ 429 w 502"/>
                <a:gd name="T73" fmla="*/ 2 h 248"/>
                <a:gd name="T74" fmla="*/ 410 w 502"/>
                <a:gd name="T75" fmla="*/ 1 h 248"/>
                <a:gd name="T76" fmla="*/ 392 w 502"/>
                <a:gd name="T77" fmla="*/ 1 h 248"/>
                <a:gd name="T78" fmla="*/ 371 w 502"/>
                <a:gd name="T79" fmla="*/ 1 h 248"/>
                <a:gd name="T80" fmla="*/ 349 w 502"/>
                <a:gd name="T81" fmla="*/ 1 h 248"/>
                <a:gd name="T82" fmla="*/ 301 w 502"/>
                <a:gd name="T83" fmla="*/ 1 h 248"/>
                <a:gd name="T84" fmla="*/ 251 w 502"/>
                <a:gd name="T85" fmla="*/ 0 h 248"/>
                <a:gd name="T86" fmla="*/ 201 w 502"/>
                <a:gd name="T87" fmla="*/ 1 h 248"/>
                <a:gd name="T88" fmla="*/ 153 w 502"/>
                <a:gd name="T89" fmla="*/ 1 h 248"/>
                <a:gd name="T90" fmla="*/ 131 w 502"/>
                <a:gd name="T91" fmla="*/ 1 h 248"/>
                <a:gd name="T92" fmla="*/ 110 w 502"/>
                <a:gd name="T93" fmla="*/ 1 h 248"/>
                <a:gd name="T94" fmla="*/ 92 w 502"/>
                <a:gd name="T95" fmla="*/ 1 h 248"/>
                <a:gd name="T96" fmla="*/ 73 w 502"/>
                <a:gd name="T97" fmla="*/ 2 h 248"/>
                <a:gd name="T98" fmla="*/ 57 w 502"/>
                <a:gd name="T99" fmla="*/ 2 h 248"/>
                <a:gd name="T100" fmla="*/ 43 w 502"/>
                <a:gd name="T101" fmla="*/ 2 h 248"/>
                <a:gd name="T102" fmla="*/ 30 w 502"/>
                <a:gd name="T103" fmla="*/ 3 h 248"/>
                <a:gd name="T104" fmla="*/ 19 w 502"/>
                <a:gd name="T105" fmla="*/ 3 h 248"/>
                <a:gd name="T106" fmla="*/ 11 w 502"/>
                <a:gd name="T107" fmla="*/ 3 h 248"/>
                <a:gd name="T108" fmla="*/ 4 w 502"/>
                <a:gd name="T109" fmla="*/ 4 h 248"/>
                <a:gd name="T110" fmla="*/ 1 w 502"/>
                <a:gd name="T111" fmla="*/ 4 h 248"/>
                <a:gd name="T112" fmla="*/ 0 w 502"/>
                <a:gd name="T113" fmla="*/ 4 h 24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502"/>
                <a:gd name="T172" fmla="*/ 0 h 248"/>
                <a:gd name="T173" fmla="*/ 502 w 502"/>
                <a:gd name="T174" fmla="*/ 248 h 248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502" h="248">
                  <a:moveTo>
                    <a:pt x="0" y="124"/>
                  </a:moveTo>
                  <a:lnTo>
                    <a:pt x="1" y="137"/>
                  </a:lnTo>
                  <a:lnTo>
                    <a:pt x="4" y="148"/>
                  </a:lnTo>
                  <a:lnTo>
                    <a:pt x="11" y="160"/>
                  </a:lnTo>
                  <a:lnTo>
                    <a:pt x="19" y="173"/>
                  </a:lnTo>
                  <a:lnTo>
                    <a:pt x="30" y="182"/>
                  </a:lnTo>
                  <a:lnTo>
                    <a:pt x="43" y="193"/>
                  </a:lnTo>
                  <a:lnTo>
                    <a:pt x="57" y="203"/>
                  </a:lnTo>
                  <a:lnTo>
                    <a:pt x="73" y="212"/>
                  </a:lnTo>
                  <a:lnTo>
                    <a:pt x="92" y="220"/>
                  </a:lnTo>
                  <a:lnTo>
                    <a:pt x="110" y="227"/>
                  </a:lnTo>
                  <a:lnTo>
                    <a:pt x="131" y="233"/>
                  </a:lnTo>
                  <a:lnTo>
                    <a:pt x="153" y="239"/>
                  </a:lnTo>
                  <a:lnTo>
                    <a:pt x="201" y="246"/>
                  </a:lnTo>
                  <a:lnTo>
                    <a:pt x="251" y="248"/>
                  </a:lnTo>
                  <a:lnTo>
                    <a:pt x="301" y="246"/>
                  </a:lnTo>
                  <a:lnTo>
                    <a:pt x="349" y="239"/>
                  </a:lnTo>
                  <a:lnTo>
                    <a:pt x="371" y="233"/>
                  </a:lnTo>
                  <a:lnTo>
                    <a:pt x="392" y="227"/>
                  </a:lnTo>
                  <a:lnTo>
                    <a:pt x="410" y="220"/>
                  </a:lnTo>
                  <a:lnTo>
                    <a:pt x="429" y="212"/>
                  </a:lnTo>
                  <a:lnTo>
                    <a:pt x="445" y="203"/>
                  </a:lnTo>
                  <a:lnTo>
                    <a:pt x="459" y="193"/>
                  </a:lnTo>
                  <a:lnTo>
                    <a:pt x="472" y="182"/>
                  </a:lnTo>
                  <a:lnTo>
                    <a:pt x="482" y="173"/>
                  </a:lnTo>
                  <a:lnTo>
                    <a:pt x="490" y="160"/>
                  </a:lnTo>
                  <a:lnTo>
                    <a:pt x="497" y="148"/>
                  </a:lnTo>
                  <a:lnTo>
                    <a:pt x="501" y="137"/>
                  </a:lnTo>
                  <a:lnTo>
                    <a:pt x="502" y="124"/>
                  </a:lnTo>
                  <a:lnTo>
                    <a:pt x="501" y="111"/>
                  </a:lnTo>
                  <a:lnTo>
                    <a:pt x="497" y="99"/>
                  </a:lnTo>
                  <a:lnTo>
                    <a:pt x="490" y="88"/>
                  </a:lnTo>
                  <a:lnTo>
                    <a:pt x="482" y="77"/>
                  </a:lnTo>
                  <a:lnTo>
                    <a:pt x="472" y="65"/>
                  </a:lnTo>
                  <a:lnTo>
                    <a:pt x="459" y="54"/>
                  </a:lnTo>
                  <a:lnTo>
                    <a:pt x="445" y="45"/>
                  </a:lnTo>
                  <a:lnTo>
                    <a:pt x="429" y="37"/>
                  </a:lnTo>
                  <a:lnTo>
                    <a:pt x="410" y="28"/>
                  </a:lnTo>
                  <a:lnTo>
                    <a:pt x="392" y="20"/>
                  </a:lnTo>
                  <a:lnTo>
                    <a:pt x="371" y="15"/>
                  </a:lnTo>
                  <a:lnTo>
                    <a:pt x="349" y="9"/>
                  </a:lnTo>
                  <a:lnTo>
                    <a:pt x="301" y="1"/>
                  </a:lnTo>
                  <a:lnTo>
                    <a:pt x="251" y="0"/>
                  </a:lnTo>
                  <a:lnTo>
                    <a:pt x="201" y="1"/>
                  </a:lnTo>
                  <a:lnTo>
                    <a:pt x="153" y="9"/>
                  </a:lnTo>
                  <a:lnTo>
                    <a:pt x="131" y="15"/>
                  </a:lnTo>
                  <a:lnTo>
                    <a:pt x="110" y="20"/>
                  </a:lnTo>
                  <a:lnTo>
                    <a:pt x="92" y="28"/>
                  </a:lnTo>
                  <a:lnTo>
                    <a:pt x="73" y="37"/>
                  </a:lnTo>
                  <a:lnTo>
                    <a:pt x="57" y="45"/>
                  </a:lnTo>
                  <a:lnTo>
                    <a:pt x="43" y="54"/>
                  </a:lnTo>
                  <a:lnTo>
                    <a:pt x="30" y="65"/>
                  </a:lnTo>
                  <a:lnTo>
                    <a:pt x="19" y="77"/>
                  </a:lnTo>
                  <a:lnTo>
                    <a:pt x="11" y="88"/>
                  </a:lnTo>
                  <a:lnTo>
                    <a:pt x="4" y="99"/>
                  </a:lnTo>
                  <a:lnTo>
                    <a:pt x="1" y="111"/>
                  </a:lnTo>
                  <a:lnTo>
                    <a:pt x="0" y="124"/>
                  </a:lnTo>
                  <a:close/>
                </a:path>
              </a:pathLst>
            </a:custGeom>
            <a:solidFill>
              <a:srgbClr val="0099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41997" name="Freeform 31"/>
            <p:cNvSpPr>
              <a:spLocks/>
            </p:cNvSpPr>
            <p:nvPr/>
          </p:nvSpPr>
          <p:spPr bwMode="auto">
            <a:xfrm>
              <a:off x="4469" y="3024"/>
              <a:ext cx="502" cy="497"/>
            </a:xfrm>
            <a:custGeom>
              <a:avLst/>
              <a:gdLst>
                <a:gd name="T0" fmla="*/ 251 w 502"/>
                <a:gd name="T1" fmla="*/ 0 h 993"/>
                <a:gd name="T2" fmla="*/ 201 w 502"/>
                <a:gd name="T3" fmla="*/ 1 h 993"/>
                <a:gd name="T4" fmla="*/ 153 w 502"/>
                <a:gd name="T5" fmla="*/ 1 h 993"/>
                <a:gd name="T6" fmla="*/ 131 w 502"/>
                <a:gd name="T7" fmla="*/ 1 h 993"/>
                <a:gd name="T8" fmla="*/ 110 w 502"/>
                <a:gd name="T9" fmla="*/ 1 h 993"/>
                <a:gd name="T10" fmla="*/ 92 w 502"/>
                <a:gd name="T11" fmla="*/ 1 h 993"/>
                <a:gd name="T12" fmla="*/ 73 w 502"/>
                <a:gd name="T13" fmla="*/ 2 h 993"/>
                <a:gd name="T14" fmla="*/ 57 w 502"/>
                <a:gd name="T15" fmla="*/ 2 h 993"/>
                <a:gd name="T16" fmla="*/ 43 w 502"/>
                <a:gd name="T17" fmla="*/ 2 h 993"/>
                <a:gd name="T18" fmla="*/ 30 w 502"/>
                <a:gd name="T19" fmla="*/ 3 h 993"/>
                <a:gd name="T20" fmla="*/ 19 w 502"/>
                <a:gd name="T21" fmla="*/ 3 h 993"/>
                <a:gd name="T22" fmla="*/ 11 w 502"/>
                <a:gd name="T23" fmla="*/ 3 h 993"/>
                <a:gd name="T24" fmla="*/ 4 w 502"/>
                <a:gd name="T25" fmla="*/ 4 h 993"/>
                <a:gd name="T26" fmla="*/ 1 w 502"/>
                <a:gd name="T27" fmla="*/ 4 h 993"/>
                <a:gd name="T28" fmla="*/ 0 w 502"/>
                <a:gd name="T29" fmla="*/ 4 h 993"/>
                <a:gd name="T30" fmla="*/ 0 w 502"/>
                <a:gd name="T31" fmla="*/ 28 h 993"/>
                <a:gd name="T32" fmla="*/ 1 w 502"/>
                <a:gd name="T33" fmla="*/ 28 h 993"/>
                <a:gd name="T34" fmla="*/ 4 w 502"/>
                <a:gd name="T35" fmla="*/ 28 h 993"/>
                <a:gd name="T36" fmla="*/ 11 w 502"/>
                <a:gd name="T37" fmla="*/ 29 h 993"/>
                <a:gd name="T38" fmla="*/ 19 w 502"/>
                <a:gd name="T39" fmla="*/ 29 h 993"/>
                <a:gd name="T40" fmla="*/ 30 w 502"/>
                <a:gd name="T41" fmla="*/ 29 h 993"/>
                <a:gd name="T42" fmla="*/ 43 w 502"/>
                <a:gd name="T43" fmla="*/ 30 h 993"/>
                <a:gd name="T44" fmla="*/ 57 w 502"/>
                <a:gd name="T45" fmla="*/ 30 h 993"/>
                <a:gd name="T46" fmla="*/ 73 w 502"/>
                <a:gd name="T47" fmla="*/ 30 h 993"/>
                <a:gd name="T48" fmla="*/ 92 w 502"/>
                <a:gd name="T49" fmla="*/ 31 h 993"/>
                <a:gd name="T50" fmla="*/ 110 w 502"/>
                <a:gd name="T51" fmla="*/ 31 h 993"/>
                <a:gd name="T52" fmla="*/ 131 w 502"/>
                <a:gd name="T53" fmla="*/ 31 h 993"/>
                <a:gd name="T54" fmla="*/ 153 w 502"/>
                <a:gd name="T55" fmla="*/ 31 h 993"/>
                <a:gd name="T56" fmla="*/ 201 w 502"/>
                <a:gd name="T57" fmla="*/ 31 h 993"/>
                <a:gd name="T58" fmla="*/ 251 w 502"/>
                <a:gd name="T59" fmla="*/ 32 h 993"/>
                <a:gd name="T60" fmla="*/ 301 w 502"/>
                <a:gd name="T61" fmla="*/ 31 h 993"/>
                <a:gd name="T62" fmla="*/ 349 w 502"/>
                <a:gd name="T63" fmla="*/ 31 h 993"/>
                <a:gd name="T64" fmla="*/ 371 w 502"/>
                <a:gd name="T65" fmla="*/ 31 h 993"/>
                <a:gd name="T66" fmla="*/ 392 w 502"/>
                <a:gd name="T67" fmla="*/ 31 h 993"/>
                <a:gd name="T68" fmla="*/ 410 w 502"/>
                <a:gd name="T69" fmla="*/ 31 h 993"/>
                <a:gd name="T70" fmla="*/ 429 w 502"/>
                <a:gd name="T71" fmla="*/ 30 h 993"/>
                <a:gd name="T72" fmla="*/ 445 w 502"/>
                <a:gd name="T73" fmla="*/ 30 h 993"/>
                <a:gd name="T74" fmla="*/ 459 w 502"/>
                <a:gd name="T75" fmla="*/ 30 h 993"/>
                <a:gd name="T76" fmla="*/ 472 w 502"/>
                <a:gd name="T77" fmla="*/ 29 h 993"/>
                <a:gd name="T78" fmla="*/ 482 w 502"/>
                <a:gd name="T79" fmla="*/ 29 h 993"/>
                <a:gd name="T80" fmla="*/ 490 w 502"/>
                <a:gd name="T81" fmla="*/ 29 h 993"/>
                <a:gd name="T82" fmla="*/ 497 w 502"/>
                <a:gd name="T83" fmla="*/ 28 h 993"/>
                <a:gd name="T84" fmla="*/ 501 w 502"/>
                <a:gd name="T85" fmla="*/ 28 h 993"/>
                <a:gd name="T86" fmla="*/ 502 w 502"/>
                <a:gd name="T87" fmla="*/ 28 h 993"/>
                <a:gd name="T88" fmla="*/ 502 w 502"/>
                <a:gd name="T89" fmla="*/ 4 h 993"/>
                <a:gd name="T90" fmla="*/ 501 w 502"/>
                <a:gd name="T91" fmla="*/ 4 h 993"/>
                <a:gd name="T92" fmla="*/ 497 w 502"/>
                <a:gd name="T93" fmla="*/ 4 h 993"/>
                <a:gd name="T94" fmla="*/ 490 w 502"/>
                <a:gd name="T95" fmla="*/ 3 h 993"/>
                <a:gd name="T96" fmla="*/ 482 w 502"/>
                <a:gd name="T97" fmla="*/ 3 h 993"/>
                <a:gd name="T98" fmla="*/ 472 w 502"/>
                <a:gd name="T99" fmla="*/ 3 h 993"/>
                <a:gd name="T100" fmla="*/ 459 w 502"/>
                <a:gd name="T101" fmla="*/ 2 h 993"/>
                <a:gd name="T102" fmla="*/ 445 w 502"/>
                <a:gd name="T103" fmla="*/ 2 h 993"/>
                <a:gd name="T104" fmla="*/ 429 w 502"/>
                <a:gd name="T105" fmla="*/ 2 h 993"/>
                <a:gd name="T106" fmla="*/ 410 w 502"/>
                <a:gd name="T107" fmla="*/ 1 h 993"/>
                <a:gd name="T108" fmla="*/ 392 w 502"/>
                <a:gd name="T109" fmla="*/ 1 h 993"/>
                <a:gd name="T110" fmla="*/ 371 w 502"/>
                <a:gd name="T111" fmla="*/ 1 h 993"/>
                <a:gd name="T112" fmla="*/ 349 w 502"/>
                <a:gd name="T113" fmla="*/ 1 h 993"/>
                <a:gd name="T114" fmla="*/ 301 w 502"/>
                <a:gd name="T115" fmla="*/ 1 h 993"/>
                <a:gd name="T116" fmla="*/ 251 w 502"/>
                <a:gd name="T117" fmla="*/ 0 h 99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502"/>
                <a:gd name="T178" fmla="*/ 0 h 993"/>
                <a:gd name="T179" fmla="*/ 502 w 502"/>
                <a:gd name="T180" fmla="*/ 993 h 99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502" h="993">
                  <a:moveTo>
                    <a:pt x="251" y="0"/>
                  </a:moveTo>
                  <a:lnTo>
                    <a:pt x="201" y="1"/>
                  </a:lnTo>
                  <a:lnTo>
                    <a:pt x="153" y="9"/>
                  </a:lnTo>
                  <a:lnTo>
                    <a:pt x="131" y="15"/>
                  </a:lnTo>
                  <a:lnTo>
                    <a:pt x="110" y="20"/>
                  </a:lnTo>
                  <a:lnTo>
                    <a:pt x="92" y="28"/>
                  </a:lnTo>
                  <a:lnTo>
                    <a:pt x="73" y="37"/>
                  </a:lnTo>
                  <a:lnTo>
                    <a:pt x="57" y="45"/>
                  </a:lnTo>
                  <a:lnTo>
                    <a:pt x="43" y="54"/>
                  </a:lnTo>
                  <a:lnTo>
                    <a:pt x="30" y="65"/>
                  </a:lnTo>
                  <a:lnTo>
                    <a:pt x="19" y="77"/>
                  </a:lnTo>
                  <a:lnTo>
                    <a:pt x="11" y="88"/>
                  </a:lnTo>
                  <a:lnTo>
                    <a:pt x="4" y="99"/>
                  </a:lnTo>
                  <a:lnTo>
                    <a:pt x="1" y="111"/>
                  </a:lnTo>
                  <a:lnTo>
                    <a:pt x="0" y="124"/>
                  </a:lnTo>
                  <a:lnTo>
                    <a:pt x="0" y="869"/>
                  </a:lnTo>
                  <a:lnTo>
                    <a:pt x="1" y="882"/>
                  </a:lnTo>
                  <a:lnTo>
                    <a:pt x="4" y="894"/>
                  </a:lnTo>
                  <a:lnTo>
                    <a:pt x="11" y="905"/>
                  </a:lnTo>
                  <a:lnTo>
                    <a:pt x="19" y="918"/>
                  </a:lnTo>
                  <a:lnTo>
                    <a:pt x="30" y="928"/>
                  </a:lnTo>
                  <a:lnTo>
                    <a:pt x="43" y="939"/>
                  </a:lnTo>
                  <a:lnTo>
                    <a:pt x="57" y="948"/>
                  </a:lnTo>
                  <a:lnTo>
                    <a:pt x="73" y="958"/>
                  </a:lnTo>
                  <a:lnTo>
                    <a:pt x="92" y="965"/>
                  </a:lnTo>
                  <a:lnTo>
                    <a:pt x="110" y="973"/>
                  </a:lnTo>
                  <a:lnTo>
                    <a:pt x="131" y="978"/>
                  </a:lnTo>
                  <a:lnTo>
                    <a:pt x="153" y="984"/>
                  </a:lnTo>
                  <a:lnTo>
                    <a:pt x="201" y="992"/>
                  </a:lnTo>
                  <a:lnTo>
                    <a:pt x="251" y="993"/>
                  </a:lnTo>
                  <a:lnTo>
                    <a:pt x="301" y="992"/>
                  </a:lnTo>
                  <a:lnTo>
                    <a:pt x="349" y="984"/>
                  </a:lnTo>
                  <a:lnTo>
                    <a:pt x="371" y="978"/>
                  </a:lnTo>
                  <a:lnTo>
                    <a:pt x="392" y="973"/>
                  </a:lnTo>
                  <a:lnTo>
                    <a:pt x="410" y="965"/>
                  </a:lnTo>
                  <a:lnTo>
                    <a:pt x="429" y="958"/>
                  </a:lnTo>
                  <a:lnTo>
                    <a:pt x="445" y="948"/>
                  </a:lnTo>
                  <a:lnTo>
                    <a:pt x="459" y="939"/>
                  </a:lnTo>
                  <a:lnTo>
                    <a:pt x="472" y="928"/>
                  </a:lnTo>
                  <a:lnTo>
                    <a:pt x="482" y="918"/>
                  </a:lnTo>
                  <a:lnTo>
                    <a:pt x="490" y="905"/>
                  </a:lnTo>
                  <a:lnTo>
                    <a:pt x="497" y="894"/>
                  </a:lnTo>
                  <a:lnTo>
                    <a:pt x="501" y="882"/>
                  </a:lnTo>
                  <a:lnTo>
                    <a:pt x="502" y="869"/>
                  </a:lnTo>
                  <a:lnTo>
                    <a:pt x="502" y="124"/>
                  </a:lnTo>
                  <a:lnTo>
                    <a:pt x="501" y="111"/>
                  </a:lnTo>
                  <a:lnTo>
                    <a:pt x="497" y="99"/>
                  </a:lnTo>
                  <a:lnTo>
                    <a:pt x="490" y="88"/>
                  </a:lnTo>
                  <a:lnTo>
                    <a:pt x="482" y="77"/>
                  </a:lnTo>
                  <a:lnTo>
                    <a:pt x="472" y="65"/>
                  </a:lnTo>
                  <a:lnTo>
                    <a:pt x="459" y="54"/>
                  </a:lnTo>
                  <a:lnTo>
                    <a:pt x="445" y="45"/>
                  </a:lnTo>
                  <a:lnTo>
                    <a:pt x="429" y="37"/>
                  </a:lnTo>
                  <a:lnTo>
                    <a:pt x="410" y="28"/>
                  </a:lnTo>
                  <a:lnTo>
                    <a:pt x="392" y="20"/>
                  </a:lnTo>
                  <a:lnTo>
                    <a:pt x="371" y="15"/>
                  </a:lnTo>
                  <a:lnTo>
                    <a:pt x="349" y="9"/>
                  </a:lnTo>
                  <a:lnTo>
                    <a:pt x="301" y="1"/>
                  </a:lnTo>
                  <a:lnTo>
                    <a:pt x="251" y="0"/>
                  </a:lnTo>
                  <a:close/>
                </a:path>
              </a:pathLst>
            </a:custGeom>
            <a:solidFill>
              <a:srgbClr val="008000"/>
            </a:solidFill>
            <a:ln w="14351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41998" name="Freeform 32"/>
            <p:cNvSpPr>
              <a:spLocks/>
            </p:cNvSpPr>
            <p:nvPr/>
          </p:nvSpPr>
          <p:spPr bwMode="auto">
            <a:xfrm>
              <a:off x="4469" y="3130"/>
              <a:ext cx="502" cy="62"/>
            </a:xfrm>
            <a:custGeom>
              <a:avLst/>
              <a:gdLst>
                <a:gd name="T0" fmla="*/ 0 w 502"/>
                <a:gd name="T1" fmla="*/ 0 h 124"/>
                <a:gd name="T2" fmla="*/ 1 w 502"/>
                <a:gd name="T3" fmla="*/ 1 h 124"/>
                <a:gd name="T4" fmla="*/ 4 w 502"/>
                <a:gd name="T5" fmla="*/ 1 h 124"/>
                <a:gd name="T6" fmla="*/ 11 w 502"/>
                <a:gd name="T7" fmla="*/ 2 h 124"/>
                <a:gd name="T8" fmla="*/ 19 w 502"/>
                <a:gd name="T9" fmla="*/ 2 h 124"/>
                <a:gd name="T10" fmla="*/ 30 w 502"/>
                <a:gd name="T11" fmla="*/ 2 h 124"/>
                <a:gd name="T12" fmla="*/ 43 w 502"/>
                <a:gd name="T13" fmla="*/ 3 h 124"/>
                <a:gd name="T14" fmla="*/ 57 w 502"/>
                <a:gd name="T15" fmla="*/ 3 h 124"/>
                <a:gd name="T16" fmla="*/ 73 w 502"/>
                <a:gd name="T17" fmla="*/ 3 h 124"/>
                <a:gd name="T18" fmla="*/ 92 w 502"/>
                <a:gd name="T19" fmla="*/ 3 h 124"/>
                <a:gd name="T20" fmla="*/ 110 w 502"/>
                <a:gd name="T21" fmla="*/ 4 h 124"/>
                <a:gd name="T22" fmla="*/ 131 w 502"/>
                <a:gd name="T23" fmla="*/ 4 h 124"/>
                <a:gd name="T24" fmla="*/ 153 w 502"/>
                <a:gd name="T25" fmla="*/ 4 h 124"/>
                <a:gd name="T26" fmla="*/ 201 w 502"/>
                <a:gd name="T27" fmla="*/ 4 h 124"/>
                <a:gd name="T28" fmla="*/ 251 w 502"/>
                <a:gd name="T29" fmla="*/ 4 h 124"/>
                <a:gd name="T30" fmla="*/ 301 w 502"/>
                <a:gd name="T31" fmla="*/ 4 h 124"/>
                <a:gd name="T32" fmla="*/ 349 w 502"/>
                <a:gd name="T33" fmla="*/ 4 h 124"/>
                <a:gd name="T34" fmla="*/ 371 w 502"/>
                <a:gd name="T35" fmla="*/ 4 h 124"/>
                <a:gd name="T36" fmla="*/ 392 w 502"/>
                <a:gd name="T37" fmla="*/ 4 h 124"/>
                <a:gd name="T38" fmla="*/ 410 w 502"/>
                <a:gd name="T39" fmla="*/ 3 h 124"/>
                <a:gd name="T40" fmla="*/ 429 w 502"/>
                <a:gd name="T41" fmla="*/ 3 h 124"/>
                <a:gd name="T42" fmla="*/ 445 w 502"/>
                <a:gd name="T43" fmla="*/ 3 h 124"/>
                <a:gd name="T44" fmla="*/ 459 w 502"/>
                <a:gd name="T45" fmla="*/ 3 h 124"/>
                <a:gd name="T46" fmla="*/ 472 w 502"/>
                <a:gd name="T47" fmla="*/ 2 h 124"/>
                <a:gd name="T48" fmla="*/ 482 w 502"/>
                <a:gd name="T49" fmla="*/ 2 h 124"/>
                <a:gd name="T50" fmla="*/ 490 w 502"/>
                <a:gd name="T51" fmla="*/ 2 h 124"/>
                <a:gd name="T52" fmla="*/ 497 w 502"/>
                <a:gd name="T53" fmla="*/ 1 h 124"/>
                <a:gd name="T54" fmla="*/ 501 w 502"/>
                <a:gd name="T55" fmla="*/ 1 h 124"/>
                <a:gd name="T56" fmla="*/ 502 w 502"/>
                <a:gd name="T57" fmla="*/ 0 h 124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02"/>
                <a:gd name="T88" fmla="*/ 0 h 124"/>
                <a:gd name="T89" fmla="*/ 502 w 502"/>
                <a:gd name="T90" fmla="*/ 124 h 124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02" h="124">
                  <a:moveTo>
                    <a:pt x="0" y="0"/>
                  </a:moveTo>
                  <a:lnTo>
                    <a:pt x="1" y="13"/>
                  </a:lnTo>
                  <a:lnTo>
                    <a:pt x="4" y="24"/>
                  </a:lnTo>
                  <a:lnTo>
                    <a:pt x="11" y="36"/>
                  </a:lnTo>
                  <a:lnTo>
                    <a:pt x="19" y="49"/>
                  </a:lnTo>
                  <a:lnTo>
                    <a:pt x="30" y="58"/>
                  </a:lnTo>
                  <a:lnTo>
                    <a:pt x="43" y="69"/>
                  </a:lnTo>
                  <a:lnTo>
                    <a:pt x="57" y="79"/>
                  </a:lnTo>
                  <a:lnTo>
                    <a:pt x="73" y="88"/>
                  </a:lnTo>
                  <a:lnTo>
                    <a:pt x="92" y="96"/>
                  </a:lnTo>
                  <a:lnTo>
                    <a:pt x="110" y="103"/>
                  </a:lnTo>
                  <a:lnTo>
                    <a:pt x="131" y="109"/>
                  </a:lnTo>
                  <a:lnTo>
                    <a:pt x="153" y="115"/>
                  </a:lnTo>
                  <a:lnTo>
                    <a:pt x="201" y="122"/>
                  </a:lnTo>
                  <a:lnTo>
                    <a:pt x="251" y="124"/>
                  </a:lnTo>
                  <a:lnTo>
                    <a:pt x="301" y="122"/>
                  </a:lnTo>
                  <a:lnTo>
                    <a:pt x="349" y="115"/>
                  </a:lnTo>
                  <a:lnTo>
                    <a:pt x="371" y="109"/>
                  </a:lnTo>
                  <a:lnTo>
                    <a:pt x="392" y="103"/>
                  </a:lnTo>
                  <a:lnTo>
                    <a:pt x="410" y="96"/>
                  </a:lnTo>
                  <a:lnTo>
                    <a:pt x="429" y="88"/>
                  </a:lnTo>
                  <a:lnTo>
                    <a:pt x="445" y="79"/>
                  </a:lnTo>
                  <a:lnTo>
                    <a:pt x="459" y="69"/>
                  </a:lnTo>
                  <a:lnTo>
                    <a:pt x="472" y="58"/>
                  </a:lnTo>
                  <a:lnTo>
                    <a:pt x="482" y="49"/>
                  </a:lnTo>
                  <a:lnTo>
                    <a:pt x="490" y="36"/>
                  </a:lnTo>
                  <a:lnTo>
                    <a:pt x="497" y="24"/>
                  </a:lnTo>
                  <a:lnTo>
                    <a:pt x="501" y="13"/>
                  </a:lnTo>
                  <a:lnTo>
                    <a:pt x="502" y="0"/>
                  </a:lnTo>
                </a:path>
              </a:pathLst>
            </a:custGeom>
            <a:noFill/>
            <a:ln w="14288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41999" name="Rectangle 15"/>
            <p:cNvSpPr>
              <a:spLocks noChangeArrowheads="1"/>
            </p:cNvSpPr>
            <p:nvPr/>
          </p:nvSpPr>
          <p:spPr bwMode="auto">
            <a:xfrm>
              <a:off x="4541" y="3208"/>
              <a:ext cx="357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pPr algn="ctr"/>
              <a:r>
                <a:rPr lang="pt-BR" altLang="pt-BR" sz="2000" b="1">
                  <a:solidFill>
                    <a:schemeClr val="bg1"/>
                  </a:solidFill>
                  <a:latin typeface="Arial" charset="0"/>
                </a:rPr>
                <a:t>BC</a:t>
              </a:r>
              <a:endParaRPr lang="pt-BR" altLang="pt-BR" sz="20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42000" name="Freeform 16"/>
            <p:cNvSpPr>
              <a:spLocks/>
            </p:cNvSpPr>
            <p:nvPr/>
          </p:nvSpPr>
          <p:spPr bwMode="auto">
            <a:xfrm>
              <a:off x="4381" y="2737"/>
              <a:ext cx="325" cy="239"/>
            </a:xfrm>
            <a:custGeom>
              <a:avLst/>
              <a:gdLst>
                <a:gd name="T0" fmla="*/ 233 w 325"/>
                <a:gd name="T1" fmla="*/ 238 h 239"/>
                <a:gd name="T2" fmla="*/ 324 w 325"/>
                <a:gd name="T3" fmla="*/ 168 h 239"/>
                <a:gd name="T4" fmla="*/ 283 w 325"/>
                <a:gd name="T5" fmla="*/ 168 h 239"/>
                <a:gd name="T6" fmla="*/ 283 w 325"/>
                <a:gd name="T7" fmla="*/ 139 h 239"/>
                <a:gd name="T8" fmla="*/ 274 w 325"/>
                <a:gd name="T9" fmla="*/ 87 h 239"/>
                <a:gd name="T10" fmla="*/ 258 w 325"/>
                <a:gd name="T11" fmla="*/ 64 h 239"/>
                <a:gd name="T12" fmla="*/ 241 w 325"/>
                <a:gd name="T13" fmla="*/ 43 h 239"/>
                <a:gd name="T14" fmla="*/ 225 w 325"/>
                <a:gd name="T15" fmla="*/ 26 h 239"/>
                <a:gd name="T16" fmla="*/ 200 w 325"/>
                <a:gd name="T17" fmla="*/ 15 h 239"/>
                <a:gd name="T18" fmla="*/ 175 w 325"/>
                <a:gd name="T19" fmla="*/ 6 h 239"/>
                <a:gd name="T20" fmla="*/ 150 w 325"/>
                <a:gd name="T21" fmla="*/ 3 h 239"/>
                <a:gd name="T22" fmla="*/ 9 w 325"/>
                <a:gd name="T23" fmla="*/ 0 h 239"/>
                <a:gd name="T24" fmla="*/ 0 w 325"/>
                <a:gd name="T25" fmla="*/ 69 h 239"/>
                <a:gd name="T26" fmla="*/ 141 w 325"/>
                <a:gd name="T27" fmla="*/ 73 h 239"/>
                <a:gd name="T28" fmla="*/ 158 w 325"/>
                <a:gd name="T29" fmla="*/ 78 h 239"/>
                <a:gd name="T30" fmla="*/ 175 w 325"/>
                <a:gd name="T31" fmla="*/ 93 h 239"/>
                <a:gd name="T32" fmla="*/ 183 w 325"/>
                <a:gd name="T33" fmla="*/ 114 h 239"/>
                <a:gd name="T34" fmla="*/ 183 w 325"/>
                <a:gd name="T35" fmla="*/ 137 h 239"/>
                <a:gd name="T36" fmla="*/ 183 w 325"/>
                <a:gd name="T37" fmla="*/ 165 h 239"/>
                <a:gd name="T38" fmla="*/ 141 w 325"/>
                <a:gd name="T39" fmla="*/ 165 h 239"/>
                <a:gd name="T40" fmla="*/ 233 w 325"/>
                <a:gd name="T41" fmla="*/ 238 h 23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25"/>
                <a:gd name="T64" fmla="*/ 0 h 239"/>
                <a:gd name="T65" fmla="*/ 325 w 325"/>
                <a:gd name="T66" fmla="*/ 239 h 239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25" h="239">
                  <a:moveTo>
                    <a:pt x="233" y="238"/>
                  </a:moveTo>
                  <a:lnTo>
                    <a:pt x="324" y="168"/>
                  </a:lnTo>
                  <a:lnTo>
                    <a:pt x="283" y="168"/>
                  </a:lnTo>
                  <a:lnTo>
                    <a:pt x="283" y="139"/>
                  </a:lnTo>
                  <a:lnTo>
                    <a:pt x="274" y="87"/>
                  </a:lnTo>
                  <a:lnTo>
                    <a:pt x="258" y="64"/>
                  </a:lnTo>
                  <a:lnTo>
                    <a:pt x="241" y="43"/>
                  </a:lnTo>
                  <a:lnTo>
                    <a:pt x="225" y="26"/>
                  </a:lnTo>
                  <a:lnTo>
                    <a:pt x="200" y="15"/>
                  </a:lnTo>
                  <a:lnTo>
                    <a:pt x="175" y="6"/>
                  </a:lnTo>
                  <a:lnTo>
                    <a:pt x="150" y="3"/>
                  </a:lnTo>
                  <a:lnTo>
                    <a:pt x="9" y="0"/>
                  </a:lnTo>
                  <a:lnTo>
                    <a:pt x="0" y="69"/>
                  </a:lnTo>
                  <a:lnTo>
                    <a:pt x="141" y="73"/>
                  </a:lnTo>
                  <a:lnTo>
                    <a:pt x="158" y="78"/>
                  </a:lnTo>
                  <a:lnTo>
                    <a:pt x="175" y="93"/>
                  </a:lnTo>
                  <a:lnTo>
                    <a:pt x="183" y="114"/>
                  </a:lnTo>
                  <a:lnTo>
                    <a:pt x="183" y="137"/>
                  </a:lnTo>
                  <a:lnTo>
                    <a:pt x="183" y="165"/>
                  </a:lnTo>
                  <a:lnTo>
                    <a:pt x="141" y="165"/>
                  </a:lnTo>
                  <a:lnTo>
                    <a:pt x="233" y="238"/>
                  </a:lnTo>
                </a:path>
              </a:pathLst>
            </a:custGeom>
            <a:solidFill>
              <a:schemeClr val="accent1"/>
            </a:solidFill>
            <a:ln w="12700" cap="rnd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pt-BR"/>
            </a:p>
          </p:txBody>
        </p:sp>
        <p:grpSp>
          <p:nvGrpSpPr>
            <p:cNvPr id="42001" name="Group 33"/>
            <p:cNvGrpSpPr>
              <a:grpSpLocks/>
            </p:cNvGrpSpPr>
            <p:nvPr/>
          </p:nvGrpSpPr>
          <p:grpSpPr bwMode="auto">
            <a:xfrm>
              <a:off x="2075" y="1103"/>
              <a:ext cx="229" cy="2401"/>
              <a:chOff x="2075" y="1103"/>
              <a:chExt cx="229" cy="2401"/>
            </a:xfrm>
          </p:grpSpPr>
          <p:sp>
            <p:nvSpPr>
              <p:cNvPr id="42012" name="Line 11"/>
              <p:cNvSpPr>
                <a:spLocks noChangeShapeType="1"/>
              </p:cNvSpPr>
              <p:nvPr/>
            </p:nvSpPr>
            <p:spPr bwMode="auto">
              <a:xfrm>
                <a:off x="2076" y="3503"/>
                <a:ext cx="225" cy="1"/>
              </a:xfrm>
              <a:prstGeom prst="line">
                <a:avLst/>
              </a:prstGeom>
              <a:noFill/>
              <a:ln w="76200">
                <a:solidFill>
                  <a:schemeClr val="accent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2013" name="Line 12"/>
              <p:cNvSpPr>
                <a:spLocks noChangeShapeType="1"/>
              </p:cNvSpPr>
              <p:nvPr/>
            </p:nvSpPr>
            <p:spPr bwMode="auto">
              <a:xfrm>
                <a:off x="2079" y="1103"/>
                <a:ext cx="225" cy="1"/>
              </a:xfrm>
              <a:prstGeom prst="line">
                <a:avLst/>
              </a:prstGeom>
              <a:noFill/>
              <a:ln w="76200">
                <a:solidFill>
                  <a:schemeClr val="accent1"/>
                </a:solidFill>
                <a:round/>
                <a:headEnd type="none" w="sm" len="sm"/>
                <a:tailEnd type="stealth" w="med" len="med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2014" name="Line 17"/>
              <p:cNvSpPr>
                <a:spLocks noChangeShapeType="1"/>
              </p:cNvSpPr>
              <p:nvPr/>
            </p:nvSpPr>
            <p:spPr bwMode="auto">
              <a:xfrm>
                <a:off x="2075" y="1104"/>
                <a:ext cx="0" cy="2399"/>
              </a:xfrm>
              <a:prstGeom prst="line">
                <a:avLst/>
              </a:prstGeom>
              <a:noFill/>
              <a:ln w="50800">
                <a:solidFill>
                  <a:schemeClr val="accent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sp>
          <p:nvSpPr>
            <p:cNvPr id="42002" name="Rectangle 18"/>
            <p:cNvSpPr>
              <a:spLocks noChangeArrowheads="1"/>
            </p:cNvSpPr>
            <p:nvPr/>
          </p:nvSpPr>
          <p:spPr bwMode="auto">
            <a:xfrm>
              <a:off x="2832" y="1008"/>
              <a:ext cx="117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pt-BR" altLang="pt-BR" b="1" i="1">
                  <a:latin typeface="Times New Roman" pitchFamily="18" charset="0"/>
                </a:rPr>
                <a:t>AQUISIÇÃO</a:t>
              </a:r>
            </a:p>
          </p:txBody>
        </p:sp>
        <p:sp>
          <p:nvSpPr>
            <p:cNvPr id="42003" name="Rectangle 19"/>
            <p:cNvSpPr>
              <a:spLocks noChangeArrowheads="1"/>
            </p:cNvSpPr>
            <p:nvPr/>
          </p:nvSpPr>
          <p:spPr bwMode="auto">
            <a:xfrm>
              <a:off x="2592" y="1776"/>
              <a:ext cx="164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pt-BR" altLang="pt-BR" b="1" i="1">
                  <a:latin typeface="Times New Roman" pitchFamily="18" charset="0"/>
                </a:rPr>
                <a:t>FORMALIZAÇÃO</a:t>
              </a:r>
            </a:p>
          </p:txBody>
        </p:sp>
        <p:sp>
          <p:nvSpPr>
            <p:cNvPr id="42004" name="Rectangle 20"/>
            <p:cNvSpPr>
              <a:spLocks noChangeArrowheads="1"/>
            </p:cNvSpPr>
            <p:nvPr/>
          </p:nvSpPr>
          <p:spPr bwMode="auto">
            <a:xfrm>
              <a:off x="2496" y="2592"/>
              <a:ext cx="180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pt-BR" altLang="pt-BR" b="1" i="1">
                  <a:latin typeface="Times New Roman" pitchFamily="18" charset="0"/>
                </a:rPr>
                <a:t>IMPLEMENTAÇÃO</a:t>
              </a:r>
            </a:p>
          </p:txBody>
        </p:sp>
        <p:sp>
          <p:nvSpPr>
            <p:cNvPr id="42005" name="Rectangle 21"/>
            <p:cNvSpPr>
              <a:spLocks noChangeArrowheads="1"/>
            </p:cNvSpPr>
            <p:nvPr/>
          </p:nvSpPr>
          <p:spPr bwMode="auto">
            <a:xfrm>
              <a:off x="2640" y="3408"/>
              <a:ext cx="15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pt-BR" altLang="pt-BR" b="1" i="1">
                  <a:latin typeface="Times New Roman" pitchFamily="18" charset="0"/>
                </a:rPr>
                <a:t>REFINAMENTO</a:t>
              </a:r>
            </a:p>
          </p:txBody>
        </p:sp>
        <p:sp>
          <p:nvSpPr>
            <p:cNvPr id="42006" name="Rectangle 22"/>
            <p:cNvSpPr>
              <a:spLocks noChangeArrowheads="1"/>
            </p:cNvSpPr>
            <p:nvPr/>
          </p:nvSpPr>
          <p:spPr bwMode="auto">
            <a:xfrm>
              <a:off x="2400" y="864"/>
              <a:ext cx="1920" cy="52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pt-BR"/>
            </a:p>
          </p:txBody>
        </p:sp>
        <p:sp>
          <p:nvSpPr>
            <p:cNvPr id="42007" name="Rectangle 23"/>
            <p:cNvSpPr>
              <a:spLocks noChangeArrowheads="1"/>
            </p:cNvSpPr>
            <p:nvPr/>
          </p:nvSpPr>
          <p:spPr bwMode="auto">
            <a:xfrm>
              <a:off x="2400" y="1680"/>
              <a:ext cx="1920" cy="52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pt-BR"/>
            </a:p>
          </p:txBody>
        </p:sp>
        <p:sp>
          <p:nvSpPr>
            <p:cNvPr id="42008" name="Rectangle 24"/>
            <p:cNvSpPr>
              <a:spLocks noChangeArrowheads="1"/>
            </p:cNvSpPr>
            <p:nvPr/>
          </p:nvSpPr>
          <p:spPr bwMode="auto">
            <a:xfrm>
              <a:off x="2400" y="2496"/>
              <a:ext cx="1920" cy="52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pt-BR"/>
            </a:p>
          </p:txBody>
        </p:sp>
        <p:sp>
          <p:nvSpPr>
            <p:cNvPr id="42009" name="Rectangle 25"/>
            <p:cNvSpPr>
              <a:spLocks noChangeArrowheads="1"/>
            </p:cNvSpPr>
            <p:nvPr/>
          </p:nvSpPr>
          <p:spPr bwMode="auto">
            <a:xfrm>
              <a:off x="2400" y="3312"/>
              <a:ext cx="1920" cy="52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pt-BR"/>
            </a:p>
          </p:txBody>
        </p:sp>
        <p:sp>
          <p:nvSpPr>
            <p:cNvPr id="42010" name="Text Box 26"/>
            <p:cNvSpPr txBox="1">
              <a:spLocks noChangeArrowheads="1"/>
            </p:cNvSpPr>
            <p:nvPr/>
          </p:nvSpPr>
          <p:spPr bwMode="auto">
            <a:xfrm>
              <a:off x="4704" y="1015"/>
              <a:ext cx="1493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pt-BR" altLang="pt-BR" sz="2000" b="1">
                  <a:latin typeface="Arial" charset="0"/>
                </a:rPr>
                <a:t>linguagem natural</a:t>
              </a:r>
            </a:p>
          </p:txBody>
        </p:sp>
        <p:sp>
          <p:nvSpPr>
            <p:cNvPr id="42011" name="Text Box 28"/>
            <p:cNvSpPr txBox="1">
              <a:spLocks noChangeArrowheads="1"/>
            </p:cNvSpPr>
            <p:nvPr/>
          </p:nvSpPr>
          <p:spPr bwMode="auto">
            <a:xfrm>
              <a:off x="4848" y="2496"/>
              <a:ext cx="1236" cy="44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pt-BR" altLang="pt-BR" sz="2000" b="1">
                  <a:latin typeface="Arial" charset="0"/>
                </a:rPr>
                <a:t>linguagens de </a:t>
              </a:r>
            </a:p>
            <a:p>
              <a:r>
                <a:rPr lang="pt-BR" altLang="pt-BR" sz="2000" b="1">
                  <a:latin typeface="Arial" charset="0"/>
                </a:rPr>
                <a:t>programação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836613" y="381000"/>
            <a:ext cx="8396287" cy="1066800"/>
          </a:xfrm>
        </p:spPr>
        <p:txBody>
          <a:bodyPr/>
          <a:lstStyle/>
          <a:p>
            <a:pPr eaLnBrk="1" hangingPunct="1"/>
            <a:r>
              <a:rPr lang="pt-BR" altLang="pt-BR" smtClean="0"/>
              <a:t>Como a máquina poderia resolver o caso do cap. West?</a:t>
            </a:r>
          </a:p>
        </p:txBody>
      </p:sp>
      <p:sp>
        <p:nvSpPr>
          <p:cNvPr id="717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8420100" cy="4953000"/>
          </a:xfrm>
        </p:spPr>
        <p:txBody>
          <a:bodyPr/>
          <a:lstStyle/>
          <a:p>
            <a:pPr eaLnBrk="1" hangingPunct="1"/>
            <a:r>
              <a:rPr lang="pt-BR" altLang="pt-BR" sz="2400" smtClean="0"/>
              <a:t>Segundo a IA simbólica, é necessário</a:t>
            </a:r>
          </a:p>
          <a:p>
            <a:pPr lvl="1" eaLnBrk="1" hangingPunct="1"/>
            <a:r>
              <a:rPr lang="pt-BR" altLang="pt-BR" sz="2000" smtClean="0"/>
              <a:t>Identificar o </a:t>
            </a:r>
            <a:r>
              <a:rPr lang="pt-BR" altLang="pt-BR" sz="2000" smtClean="0">
                <a:solidFill>
                  <a:srgbClr val="9900CC"/>
                </a:solidFill>
              </a:rPr>
              <a:t>conhecimento</a:t>
            </a:r>
            <a:r>
              <a:rPr lang="pt-BR" altLang="pt-BR" sz="2000" smtClean="0"/>
              <a:t> do domínio</a:t>
            </a:r>
          </a:p>
          <a:p>
            <a:pPr lvl="1" eaLnBrk="1" hangingPunct="1"/>
            <a:r>
              <a:rPr lang="pt-BR" altLang="pt-BR" sz="2000" smtClean="0"/>
              <a:t>Representá-lo em uma </a:t>
            </a:r>
            <a:r>
              <a:rPr lang="pt-BR" altLang="pt-BR" sz="2000" smtClean="0">
                <a:solidFill>
                  <a:srgbClr val="9900CC"/>
                </a:solidFill>
              </a:rPr>
              <a:t>linguagem</a:t>
            </a:r>
            <a:r>
              <a:rPr lang="pt-BR" altLang="pt-BR" sz="2000" smtClean="0"/>
              <a:t> formal</a:t>
            </a:r>
          </a:p>
          <a:p>
            <a:pPr lvl="1" eaLnBrk="1" hangingPunct="1"/>
            <a:r>
              <a:rPr lang="pt-BR" altLang="pt-BR" sz="2000" smtClean="0"/>
              <a:t>Implementar um mecanismo de </a:t>
            </a:r>
            <a:r>
              <a:rPr lang="pt-BR" altLang="pt-BR" sz="2000" smtClean="0">
                <a:solidFill>
                  <a:srgbClr val="9900CC"/>
                </a:solidFill>
              </a:rPr>
              <a:t>inferência</a:t>
            </a:r>
            <a:r>
              <a:rPr lang="pt-BR" altLang="pt-BR" sz="2000" smtClean="0"/>
              <a:t> para utilizá-lo</a:t>
            </a:r>
          </a:p>
          <a:p>
            <a:pPr eaLnBrk="1" hangingPunct="1">
              <a:spcBef>
                <a:spcPct val="65000"/>
              </a:spcBef>
            </a:pPr>
            <a:r>
              <a:rPr lang="en-US" altLang="pt-BR" sz="2400" smtClean="0">
                <a:solidFill>
                  <a:srgbClr val="9900CC"/>
                </a:solidFill>
              </a:rPr>
              <a:t>The Knowledge Principle (Lenat &amp; Feigenbaum)</a:t>
            </a:r>
          </a:p>
          <a:p>
            <a:pPr lvl="1" eaLnBrk="1" hangingPunct="1"/>
            <a:r>
              <a:rPr lang="en-US" altLang="pt-BR" sz="2000" smtClean="0">
                <a:solidFill>
                  <a:srgbClr val="9900CC"/>
                </a:solidFill>
              </a:rPr>
              <a:t>“If a program is to perform  a complex task well, it must know a great deal about the world in which it operates”</a:t>
            </a:r>
            <a:r>
              <a:rPr lang="en-US" altLang="pt-BR" sz="2000" smtClean="0"/>
              <a:t> </a:t>
            </a:r>
          </a:p>
          <a:p>
            <a:pPr eaLnBrk="1" hangingPunct="1">
              <a:spcBef>
                <a:spcPct val="65000"/>
              </a:spcBef>
            </a:pPr>
            <a:r>
              <a:rPr lang="pt-BR" altLang="pt-BR" sz="2400" smtClean="0"/>
              <a:t>Questões-chave</a:t>
            </a:r>
          </a:p>
          <a:p>
            <a:pPr lvl="1" eaLnBrk="1" hangingPunct="1"/>
            <a:r>
              <a:rPr lang="pt-BR" altLang="pt-BR" sz="2000" smtClean="0"/>
              <a:t>Como </a:t>
            </a:r>
            <a:r>
              <a:rPr lang="pt-BR" altLang="pt-BR" sz="2000" smtClean="0">
                <a:solidFill>
                  <a:srgbClr val="9900CC"/>
                </a:solidFill>
              </a:rPr>
              <a:t>adquirir</a:t>
            </a:r>
            <a:r>
              <a:rPr lang="pt-BR" altLang="pt-BR" sz="2000" smtClean="0"/>
              <a:t> esse conhecimento?</a:t>
            </a:r>
          </a:p>
          <a:p>
            <a:pPr lvl="1" eaLnBrk="1" hangingPunct="1"/>
            <a:r>
              <a:rPr lang="pt-BR" altLang="pt-BR" sz="2000" smtClean="0"/>
              <a:t>Como </a:t>
            </a:r>
            <a:r>
              <a:rPr lang="pt-BR" altLang="pt-BR" sz="2000" smtClean="0">
                <a:solidFill>
                  <a:srgbClr val="9900CC"/>
                </a:solidFill>
              </a:rPr>
              <a:t>representá-lo</a:t>
            </a:r>
            <a:r>
              <a:rPr lang="pt-BR" altLang="pt-BR" sz="2000" smtClean="0"/>
              <a:t> adequadamente?</a:t>
            </a:r>
          </a:p>
          <a:p>
            <a:pPr lvl="1" eaLnBrk="1" hangingPunct="1"/>
            <a:r>
              <a:rPr lang="pt-BR" altLang="pt-BR" sz="2000" smtClean="0"/>
              <a:t>Como </a:t>
            </a:r>
            <a:r>
              <a:rPr lang="pt-BR" altLang="pt-BR" sz="2000" smtClean="0">
                <a:solidFill>
                  <a:srgbClr val="9900CC"/>
                </a:solidFill>
              </a:rPr>
              <a:t>raciocinar</a:t>
            </a:r>
            <a:r>
              <a:rPr lang="pt-BR" altLang="pt-BR" sz="2000" smtClean="0"/>
              <a:t> com ele correta e eficientemente?</a:t>
            </a:r>
            <a:endParaRPr lang="en-US" altLang="pt-BR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z="3200" smtClean="0"/>
              <a:t>Sistemas Baseados em Conhecimento X Agentes BC</a:t>
            </a:r>
            <a:r>
              <a:rPr lang="pt-BR" altLang="pt-BR" smtClean="0"/>
              <a:t> </a:t>
            </a:r>
          </a:p>
        </p:txBody>
      </p:sp>
      <p:sp>
        <p:nvSpPr>
          <p:cNvPr id="4301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z="2400" smtClean="0"/>
              <a:t>Sistemas baseados em conhecimento</a:t>
            </a:r>
          </a:p>
          <a:p>
            <a:pPr lvl="1" eaLnBrk="1" hangingPunct="1"/>
            <a:r>
              <a:rPr lang="pt-BR" altLang="pt-BR" sz="2000" smtClean="0"/>
              <a:t>Têm uma </a:t>
            </a:r>
            <a:r>
              <a:rPr lang="pt-BR" altLang="pt-BR" sz="2000" smtClean="0">
                <a:solidFill>
                  <a:srgbClr val="800080"/>
                </a:solidFill>
              </a:rPr>
              <a:t>base de conhecimento</a:t>
            </a:r>
            <a:r>
              <a:rPr lang="pt-BR" altLang="pt-BR" sz="2000" smtClean="0"/>
              <a:t> e uma </a:t>
            </a:r>
            <a:r>
              <a:rPr lang="pt-BR" altLang="pt-BR" sz="2000" smtClean="0">
                <a:solidFill>
                  <a:srgbClr val="800080"/>
                </a:solidFill>
              </a:rPr>
              <a:t>máquina de inferência</a:t>
            </a:r>
            <a:r>
              <a:rPr lang="pt-BR" altLang="pt-BR" sz="2000" smtClean="0"/>
              <a:t> associadas</a:t>
            </a:r>
          </a:p>
          <a:p>
            <a:pPr lvl="1" eaLnBrk="1" hangingPunct="1">
              <a:lnSpc>
                <a:spcPct val="120000"/>
              </a:lnSpc>
            </a:pPr>
            <a:r>
              <a:rPr lang="pt-BR" altLang="pt-BR" sz="2000" smtClean="0"/>
              <a:t>Formalizam e implementam </a:t>
            </a:r>
            <a:r>
              <a:rPr lang="pt-BR" altLang="pt-BR" sz="2000" smtClean="0">
                <a:solidFill>
                  <a:srgbClr val="800080"/>
                </a:solidFill>
              </a:rPr>
              <a:t>parte</a:t>
            </a:r>
            <a:r>
              <a:rPr lang="pt-BR" altLang="pt-BR" sz="2000" smtClean="0"/>
              <a:t> dos agentes</a:t>
            </a:r>
          </a:p>
          <a:p>
            <a:pPr eaLnBrk="1" hangingPunct="1"/>
            <a:endParaRPr lang="pt-BR" altLang="pt-BR" sz="2400" smtClean="0"/>
          </a:p>
          <a:p>
            <a:pPr eaLnBrk="1" hangingPunct="1"/>
            <a:r>
              <a:rPr lang="pt-BR" altLang="pt-BR" sz="2400" smtClean="0"/>
              <a:t>Qual a diferença?</a:t>
            </a:r>
          </a:p>
          <a:p>
            <a:pPr lvl="1" eaLnBrk="1" hangingPunct="1">
              <a:lnSpc>
                <a:spcPct val="120000"/>
              </a:lnSpc>
            </a:pPr>
            <a:r>
              <a:rPr lang="pt-BR" altLang="pt-BR" sz="2000" smtClean="0"/>
              <a:t>Agentes </a:t>
            </a:r>
            <a:r>
              <a:rPr lang="pt-BR" altLang="pt-BR" sz="2000" smtClean="0">
                <a:solidFill>
                  <a:srgbClr val="800080"/>
                </a:solidFill>
              </a:rPr>
              <a:t>interagem</a:t>
            </a:r>
            <a:r>
              <a:rPr lang="pt-BR" altLang="pt-BR" sz="2000" smtClean="0"/>
              <a:t> com o ambiente onde estão imersos através dos sensores e atuadores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60400" y="549275"/>
            <a:ext cx="8420100" cy="611188"/>
          </a:xfrm>
        </p:spPr>
        <p:txBody>
          <a:bodyPr/>
          <a:lstStyle/>
          <a:p>
            <a:pPr eaLnBrk="1" hangingPunct="1"/>
            <a:r>
              <a:rPr lang="pt-BR" altLang="pt-BR" sz="3200" smtClean="0"/>
              <a:t>Próxima aula</a:t>
            </a:r>
          </a:p>
        </p:txBody>
      </p:sp>
      <p:sp>
        <p:nvSpPr>
          <p:cNvPr id="4403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 Sistemas baseados </a:t>
            </a:r>
            <a:r>
              <a:rPr lang="pt-BR" altLang="pt-BR" dirty="0" smtClean="0"/>
              <a:t>em Regras de Produção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282700" y="76200"/>
            <a:ext cx="7672388" cy="420688"/>
          </a:xfrm>
          <a:solidFill>
            <a:schemeClr val="bg1"/>
          </a:solidFill>
        </p:spPr>
        <p:txBody>
          <a:bodyPr wrap="none" lIns="63500" tIns="25400" rIns="63500" bIns="25400" anchor="t">
            <a:spAutoFit/>
          </a:bodyPr>
          <a:lstStyle/>
          <a:p>
            <a:pPr>
              <a:defRPr/>
            </a:pPr>
            <a:r>
              <a:rPr lang="pt-BR" altLang="pt-BR" sz="2400" dirty="0" smtClean="0"/>
              <a:t>Solucionando o caso do cap. West </a:t>
            </a:r>
            <a:r>
              <a:rPr lang="pt-BR" altLang="pt-BR" sz="2400" dirty="0" smtClean="0">
                <a:solidFill>
                  <a:schemeClr val="bg2">
                    <a:lumMod val="50000"/>
                  </a:schemeClr>
                </a:solidFill>
              </a:rPr>
              <a:t>(Linguagem Natural)</a:t>
            </a:r>
          </a:p>
        </p:txBody>
      </p:sp>
      <p:sp>
        <p:nvSpPr>
          <p:cNvPr id="8195" name="Rectangle 4"/>
          <p:cNvSpPr>
            <a:spLocks noChangeArrowheads="1"/>
          </p:cNvSpPr>
          <p:nvPr/>
        </p:nvSpPr>
        <p:spPr bwMode="auto">
          <a:xfrm>
            <a:off x="838200" y="685800"/>
            <a:ext cx="8077200" cy="2815208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r>
              <a:rPr lang="pt-BR" altLang="pt-BR" sz="1800" b="1" dirty="0">
                <a:latin typeface="Arial" charset="0"/>
              </a:rPr>
              <a:t>A</a:t>
            </a:r>
            <a:r>
              <a:rPr lang="pt-BR" altLang="pt-BR" sz="1800" b="1" dirty="0">
                <a:latin typeface="Arial" charset="0"/>
                <a:cs typeface="Arial" charset="0"/>
              </a:rPr>
              <a:t>) Todo americano </a:t>
            </a:r>
            <a:r>
              <a:rPr lang="pt-BR" altLang="pt-BR" sz="1800" b="1" dirty="0">
                <a:latin typeface="Arial" charset="0"/>
              </a:rPr>
              <a:t>que vende uma arma a uma nação hostil é criminoso</a:t>
            </a:r>
          </a:p>
          <a:p>
            <a:pPr eaLnBrk="0" hangingPunct="0"/>
            <a:r>
              <a:rPr lang="pt-BR" altLang="pt-BR" sz="1800" b="1" dirty="0">
                <a:latin typeface="Arial" charset="0"/>
              </a:rPr>
              <a:t>B) Todo país em guerra com uma nação X é hostil a X</a:t>
            </a:r>
          </a:p>
          <a:p>
            <a:pPr eaLnBrk="0" hangingPunct="0"/>
            <a:r>
              <a:rPr lang="pt-BR" altLang="pt-BR" sz="1800" b="1" dirty="0">
                <a:latin typeface="Arial" charset="0"/>
              </a:rPr>
              <a:t>C) Todo país inimigo político de uma nação X é hostil a X</a:t>
            </a:r>
          </a:p>
          <a:p>
            <a:pPr eaLnBrk="0" hangingPunct="0"/>
            <a:r>
              <a:rPr lang="pt-BR" altLang="pt-BR" sz="1800" b="1" dirty="0">
                <a:latin typeface="Arial" charset="0"/>
              </a:rPr>
              <a:t>D) Todo míssil é um arma</a:t>
            </a:r>
          </a:p>
          <a:p>
            <a:pPr eaLnBrk="0" hangingPunct="0"/>
            <a:r>
              <a:rPr lang="pt-BR" altLang="pt-BR" sz="1800" b="1" dirty="0">
                <a:latin typeface="Arial" charset="0"/>
              </a:rPr>
              <a:t>E) Toda bomba é um arma</a:t>
            </a:r>
          </a:p>
          <a:p>
            <a:pPr eaLnBrk="0" hangingPunct="0"/>
            <a:r>
              <a:rPr lang="pt-BR" altLang="pt-BR" sz="1800" b="1" dirty="0">
                <a:latin typeface="Arial" charset="0"/>
              </a:rPr>
              <a:t>F) Irã é uma nação</a:t>
            </a:r>
          </a:p>
          <a:p>
            <a:pPr eaLnBrk="0" hangingPunct="0"/>
            <a:r>
              <a:rPr lang="pt-BR" altLang="pt-BR" sz="1800" b="1" dirty="0">
                <a:latin typeface="Arial" charset="0"/>
              </a:rPr>
              <a:t>G) USA é uma nação</a:t>
            </a:r>
          </a:p>
          <a:p>
            <a:pPr eaLnBrk="0" hangingPunct="0"/>
            <a:r>
              <a:rPr lang="pt-BR" altLang="pt-BR" sz="1800" b="1" dirty="0">
                <a:latin typeface="Arial" charset="0"/>
              </a:rPr>
              <a:t>H) Irã é inimigo político dos USA</a:t>
            </a:r>
          </a:p>
          <a:p>
            <a:pPr eaLnBrk="0" hangingPunct="0"/>
            <a:r>
              <a:rPr lang="pt-BR" altLang="pt-BR" sz="1800" b="1" dirty="0">
                <a:latin typeface="Arial" charset="0"/>
              </a:rPr>
              <a:t>I) Coreia é inimigo político dos USA</a:t>
            </a:r>
          </a:p>
        </p:txBody>
      </p:sp>
      <p:sp>
        <p:nvSpPr>
          <p:cNvPr id="8196" name="Text Box 6"/>
          <p:cNvSpPr txBox="1">
            <a:spLocks noChangeArrowheads="1"/>
          </p:cNvSpPr>
          <p:nvPr/>
        </p:nvSpPr>
        <p:spPr bwMode="auto">
          <a:xfrm rot="-5400000">
            <a:off x="-890588" y="1820268"/>
            <a:ext cx="3000375" cy="457200"/>
          </a:xfrm>
          <a:prstGeom prst="rect">
            <a:avLst/>
          </a:prstGeom>
          <a:solidFill>
            <a:schemeClr val="tx2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pt-BR" altLang="pt-BR" dirty="0">
                <a:solidFill>
                  <a:srgbClr val="CCECFF"/>
                </a:solidFill>
                <a:latin typeface="Arial" charset="0"/>
              </a:rPr>
              <a:t>conhecimento prévio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685800" y="2492375"/>
            <a:ext cx="9144000" cy="2168525"/>
            <a:chOff x="432" y="1576"/>
            <a:chExt cx="5760" cy="1366"/>
          </a:xfrm>
        </p:grpSpPr>
        <p:sp>
          <p:nvSpPr>
            <p:cNvPr id="8201" name="Rectangle 8"/>
            <p:cNvSpPr>
              <a:spLocks noChangeArrowheads="1"/>
            </p:cNvSpPr>
            <p:nvPr/>
          </p:nvSpPr>
          <p:spPr bwMode="auto">
            <a:xfrm>
              <a:off x="432" y="2302"/>
              <a:ext cx="5232" cy="624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r>
                <a:rPr lang="pt-BR" altLang="pt-BR" sz="1800" b="1">
                  <a:latin typeface="Arial" charset="0"/>
                </a:rPr>
                <a:t>J) West é americano</a:t>
              </a:r>
            </a:p>
            <a:p>
              <a:pPr eaLnBrk="0" hangingPunct="0"/>
              <a:r>
                <a:rPr lang="pt-BR" altLang="pt-BR" sz="1800" b="1">
                  <a:latin typeface="Arial" charset="0"/>
                </a:rPr>
                <a:t>K) Existem mísseis no Irã</a:t>
              </a:r>
            </a:p>
            <a:p>
              <a:pPr eaLnBrk="0" hangingPunct="0"/>
              <a:r>
                <a:rPr lang="pt-BR" altLang="pt-BR" sz="1800" b="1">
                  <a:latin typeface="Arial" charset="0"/>
                </a:rPr>
                <a:t>L) Os mísseis de Irã foram vendidos por West </a:t>
              </a:r>
            </a:p>
          </p:txBody>
        </p:sp>
        <p:sp>
          <p:nvSpPr>
            <p:cNvPr id="8202" name="Text Box 9"/>
            <p:cNvSpPr txBox="1">
              <a:spLocks noChangeArrowheads="1"/>
            </p:cNvSpPr>
            <p:nvPr/>
          </p:nvSpPr>
          <p:spPr bwMode="auto">
            <a:xfrm rot="16200000">
              <a:off x="5250" y="2000"/>
              <a:ext cx="1366" cy="518"/>
            </a:xfrm>
            <a:prstGeom prst="rect">
              <a:avLst/>
            </a:prstGeom>
            <a:solidFill>
              <a:schemeClr val="tx2"/>
            </a:solidFill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pt-BR" altLang="pt-BR" dirty="0">
                  <a:solidFill>
                    <a:srgbClr val="CCFFCC"/>
                  </a:solidFill>
                  <a:latin typeface="Arial" charset="0"/>
                </a:rPr>
                <a:t>conhecimento </a:t>
              </a:r>
            </a:p>
            <a:p>
              <a:r>
                <a:rPr lang="pt-BR" altLang="pt-BR" dirty="0">
                  <a:solidFill>
                    <a:srgbClr val="CCFFCC"/>
                  </a:solidFill>
                  <a:latin typeface="Arial" charset="0"/>
                </a:rPr>
                <a:t>do problema</a:t>
              </a: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76200" y="4721225"/>
            <a:ext cx="9296400" cy="2090738"/>
            <a:chOff x="0" y="3003"/>
            <a:chExt cx="5856" cy="1317"/>
          </a:xfrm>
        </p:grpSpPr>
        <p:sp>
          <p:nvSpPr>
            <p:cNvPr id="8199" name="Text Box 11"/>
            <p:cNvSpPr txBox="1">
              <a:spLocks noChangeArrowheads="1"/>
            </p:cNvSpPr>
            <p:nvPr/>
          </p:nvSpPr>
          <p:spPr bwMode="auto">
            <a:xfrm rot="-5400000">
              <a:off x="-398" y="3401"/>
              <a:ext cx="1313" cy="518"/>
            </a:xfrm>
            <a:prstGeom prst="rect">
              <a:avLst/>
            </a:prstGeom>
            <a:solidFill>
              <a:schemeClr val="tx2"/>
            </a:solidFill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altLang="pt-BR">
                  <a:solidFill>
                    <a:srgbClr val="FFCC99"/>
                  </a:solidFill>
                  <a:latin typeface="Arial" charset="0"/>
                </a:rPr>
                <a:t>novo </a:t>
              </a:r>
            </a:p>
            <a:p>
              <a:pPr algn="ctr"/>
              <a:r>
                <a:rPr lang="pt-BR" altLang="pt-BR">
                  <a:solidFill>
                    <a:srgbClr val="FFCC99"/>
                  </a:solidFill>
                  <a:latin typeface="Arial" charset="0"/>
                </a:rPr>
                <a:t>conhecimento</a:t>
              </a:r>
            </a:p>
          </p:txBody>
        </p:sp>
        <p:sp>
          <p:nvSpPr>
            <p:cNvPr id="8200" name="Rectangle 12"/>
            <p:cNvSpPr>
              <a:spLocks noChangeArrowheads="1"/>
            </p:cNvSpPr>
            <p:nvPr/>
          </p:nvSpPr>
          <p:spPr bwMode="auto">
            <a:xfrm>
              <a:off x="480" y="3024"/>
              <a:ext cx="5376" cy="1296"/>
            </a:xfrm>
            <a:prstGeom prst="rect">
              <a:avLst/>
            </a:prstGeom>
            <a:solidFill>
              <a:srgbClr val="FFCC99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r>
                <a:rPr lang="pt-BR" altLang="pt-BR" sz="1800" b="1" dirty="0">
                  <a:latin typeface="Arial" charset="0"/>
                </a:rPr>
                <a:t>M) Irã possui um </a:t>
              </a:r>
              <a:r>
                <a:rPr lang="pt-BR" altLang="pt-BR" sz="1800" b="1" dirty="0" smtClean="0">
                  <a:latin typeface="Arial" charset="0"/>
                </a:rPr>
                <a:t>míssil MI-08 </a:t>
              </a:r>
              <a:r>
                <a:rPr lang="pt-BR" altLang="pt-BR" sz="1800" b="1" dirty="0">
                  <a:latin typeface="Arial" charset="0"/>
                </a:rPr>
                <a:t>		- de K</a:t>
              </a:r>
            </a:p>
            <a:p>
              <a:pPr eaLnBrk="0" hangingPunct="0"/>
              <a:r>
                <a:rPr lang="pt-BR" altLang="pt-BR" sz="1800" b="1" dirty="0">
                  <a:latin typeface="Arial" charset="0"/>
                </a:rPr>
                <a:t>N) </a:t>
              </a:r>
              <a:r>
                <a:rPr lang="pt-BR" altLang="pt-BR" sz="1800" b="1" dirty="0" smtClean="0">
                  <a:latin typeface="Arial" charset="0"/>
                </a:rPr>
                <a:t>MI-08 é </a:t>
              </a:r>
              <a:r>
                <a:rPr lang="pt-BR" altLang="pt-BR" sz="1800" b="1" dirty="0">
                  <a:latin typeface="Arial" charset="0"/>
                </a:rPr>
                <a:t>um míssil			- de K</a:t>
              </a:r>
            </a:p>
            <a:p>
              <a:pPr eaLnBrk="0" hangingPunct="0"/>
              <a:r>
                <a:rPr lang="pt-BR" altLang="pt-BR" sz="1800" b="1" dirty="0">
                  <a:latin typeface="Arial" charset="0"/>
                </a:rPr>
                <a:t>O) </a:t>
              </a:r>
              <a:r>
                <a:rPr lang="pt-BR" altLang="pt-BR" sz="1800" b="1" dirty="0" smtClean="0">
                  <a:latin typeface="Arial" charset="0"/>
                </a:rPr>
                <a:t>MI-08 é </a:t>
              </a:r>
              <a:r>
                <a:rPr lang="pt-BR" altLang="pt-BR" sz="1800" b="1" dirty="0">
                  <a:latin typeface="Arial" charset="0"/>
                </a:rPr>
                <a:t>uma arma			- de D e N</a:t>
              </a:r>
            </a:p>
            <a:p>
              <a:pPr eaLnBrk="0" hangingPunct="0"/>
              <a:r>
                <a:rPr lang="pt-BR" altLang="pt-BR" sz="1800" b="1" dirty="0">
                  <a:latin typeface="Arial" charset="0"/>
                </a:rPr>
                <a:t>P) Irã é hostil aos USA			- de F, G, H e C</a:t>
              </a:r>
            </a:p>
            <a:p>
              <a:pPr eaLnBrk="0" hangingPunct="0"/>
              <a:r>
                <a:rPr lang="pt-BR" altLang="pt-BR" sz="1800" b="1" dirty="0">
                  <a:latin typeface="Arial" charset="0"/>
                </a:rPr>
                <a:t>Q) </a:t>
              </a:r>
              <a:r>
                <a:rPr lang="pt-BR" altLang="pt-BR" sz="1800" b="1" dirty="0" smtClean="0">
                  <a:latin typeface="Arial" charset="0"/>
                </a:rPr>
                <a:t>MI-08 </a:t>
              </a:r>
              <a:r>
                <a:rPr lang="pt-BR" altLang="pt-BR" sz="1800" b="1" dirty="0">
                  <a:latin typeface="Arial" charset="0"/>
                </a:rPr>
                <a:t>foi vendido a Irã por </a:t>
              </a:r>
              <a:r>
                <a:rPr lang="pt-BR" altLang="pt-BR" sz="1800" b="1" dirty="0" smtClean="0">
                  <a:latin typeface="Arial" charset="0"/>
                </a:rPr>
                <a:t>West             - </a:t>
              </a:r>
              <a:r>
                <a:rPr lang="pt-BR" altLang="pt-BR" sz="1800" b="1" dirty="0">
                  <a:latin typeface="Arial" charset="0"/>
                </a:rPr>
                <a:t>de L, M e N</a:t>
              </a:r>
            </a:p>
            <a:p>
              <a:pPr eaLnBrk="0" hangingPunct="0"/>
              <a:r>
                <a:rPr lang="pt-BR" altLang="pt-BR" sz="1800" b="1" dirty="0">
                  <a:latin typeface="Arial" charset="0"/>
                </a:rPr>
                <a:t>R) West é criminoso			- de A, J, O, P e Q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60400" y="404813"/>
            <a:ext cx="8420100" cy="827087"/>
          </a:xfrm>
        </p:spPr>
        <p:txBody>
          <a:bodyPr/>
          <a:lstStyle/>
          <a:p>
            <a:pPr eaLnBrk="1" hangingPunct="1"/>
            <a:r>
              <a:rPr lang="pt-BR" altLang="pt-BR" smtClean="0"/>
              <a:t>Agentes Baseados em Conhecimento</a:t>
            </a:r>
          </a:p>
        </p:txBody>
      </p:sp>
      <p:sp>
        <p:nvSpPr>
          <p:cNvPr id="921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934450" cy="4724400"/>
          </a:xfrm>
        </p:spPr>
        <p:txBody>
          <a:bodyPr/>
          <a:lstStyle/>
          <a:p>
            <a:pPr eaLnBrk="1" hangingPunct="1"/>
            <a:r>
              <a:rPr lang="pt-BR" altLang="pt-BR" smtClean="0"/>
              <a:t>São agentes que</a:t>
            </a:r>
          </a:p>
          <a:p>
            <a:pPr lvl="1" eaLnBrk="1" hangingPunct="1"/>
            <a:r>
              <a:rPr lang="pt-BR" altLang="pt-BR" smtClean="0">
                <a:solidFill>
                  <a:srgbClr val="800080"/>
                </a:solidFill>
              </a:rPr>
              <a:t>conhecem</a:t>
            </a:r>
            <a:r>
              <a:rPr lang="pt-BR" altLang="pt-BR" smtClean="0"/>
              <a:t>  seu mundo</a:t>
            </a:r>
          </a:p>
          <a:p>
            <a:pPr lvl="1" eaLnBrk="1" hangingPunct="1"/>
            <a:r>
              <a:rPr lang="pt-BR" altLang="pt-BR" smtClean="0">
                <a:solidFill>
                  <a:srgbClr val="800080"/>
                </a:solidFill>
              </a:rPr>
              <a:t>raciocinam</a:t>
            </a:r>
            <a:r>
              <a:rPr lang="pt-BR" altLang="pt-BR" smtClean="0"/>
              <a:t> sobre suas possíveis ações</a:t>
            </a:r>
          </a:p>
          <a:p>
            <a:pPr eaLnBrk="1" hangingPunct="1"/>
            <a:r>
              <a:rPr lang="pt-BR" altLang="pt-BR" smtClean="0"/>
              <a:t>Sabem:</a:t>
            </a:r>
          </a:p>
          <a:p>
            <a:pPr lvl="1" eaLnBrk="1" hangingPunct="1"/>
            <a:r>
              <a:rPr lang="pt-BR" altLang="pt-BR" smtClean="0"/>
              <a:t>o estado atual do mundo (propriedades relevantes)</a:t>
            </a:r>
          </a:p>
          <a:p>
            <a:pPr lvl="1" eaLnBrk="1" hangingPunct="1"/>
            <a:r>
              <a:rPr lang="pt-BR" altLang="pt-BR" smtClean="0"/>
              <a:t>como o mundo evolui (regras)</a:t>
            </a:r>
          </a:p>
          <a:p>
            <a:pPr lvl="1" eaLnBrk="1" hangingPunct="1"/>
            <a:r>
              <a:rPr lang="pt-BR" altLang="pt-BR" smtClean="0"/>
              <a:t>como identificar estados desejáveis do mundo (objetivos)</a:t>
            </a:r>
          </a:p>
          <a:p>
            <a:pPr lvl="1" eaLnBrk="1" hangingPunct="1"/>
            <a:r>
              <a:rPr lang="pt-BR" altLang="pt-BR" smtClean="0"/>
              <a:t>como avaliar o resultado das ações (simulação...)</a:t>
            </a:r>
          </a:p>
          <a:p>
            <a:pPr lvl="1" eaLnBrk="1" hangingPunct="1"/>
            <a:r>
              <a:rPr lang="pt-BR" altLang="pt-BR" smtClean="0"/>
              <a:t>conhecimento sobre conhecimento (meta-conhecimento)</a:t>
            </a:r>
          </a:p>
          <a:p>
            <a:pPr lvl="1" eaLnBrk="1" hangingPunct="1"/>
            <a:r>
              <a:rPr lang="pt-BR" altLang="pt-BR" smtClean="0"/>
              <a:t>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823913" y="333375"/>
            <a:ext cx="8396287" cy="827088"/>
          </a:xfrm>
        </p:spPr>
        <p:txBody>
          <a:bodyPr/>
          <a:lstStyle/>
          <a:p>
            <a:pPr eaLnBrk="1" hangingPunct="1"/>
            <a:r>
              <a:rPr lang="pt-BR" altLang="pt-BR" smtClean="0"/>
              <a:t>Agentes Baseados em Conhecimento</a:t>
            </a:r>
          </a:p>
        </p:txBody>
      </p:sp>
      <p:sp>
        <p:nvSpPr>
          <p:cNvPr id="1024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04850" y="1600200"/>
            <a:ext cx="859155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altLang="pt-BR" sz="2400" dirty="0" smtClean="0"/>
              <a:t>Possuem dois componentes principais (separados):</a:t>
            </a:r>
          </a:p>
          <a:p>
            <a:pPr lvl="1">
              <a:lnSpc>
                <a:spcPct val="90000"/>
              </a:lnSpc>
            </a:pPr>
            <a:r>
              <a:rPr lang="pt-BR" altLang="pt-BR" sz="2000" dirty="0" smtClean="0">
                <a:solidFill>
                  <a:srgbClr val="800080"/>
                </a:solidFill>
              </a:rPr>
              <a:t>Base de Conhecimento</a:t>
            </a:r>
          </a:p>
          <a:p>
            <a:pPr lvl="1">
              <a:lnSpc>
                <a:spcPct val="90000"/>
              </a:lnSpc>
            </a:pPr>
            <a:r>
              <a:rPr lang="pt-BR" altLang="pt-BR" sz="2000" dirty="0" smtClean="0">
                <a:solidFill>
                  <a:srgbClr val="800080"/>
                </a:solidFill>
              </a:rPr>
              <a:t>Mecanismo de Inferência</a:t>
            </a:r>
          </a:p>
          <a:p>
            <a:pPr>
              <a:lnSpc>
                <a:spcPct val="90000"/>
              </a:lnSpc>
            </a:pPr>
            <a:r>
              <a:rPr lang="pt-BR" altLang="pt-BR" sz="2400" dirty="0" smtClean="0"/>
              <a:t>Base de Conhecimento (BC):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000" dirty="0" smtClean="0"/>
              <a:t>Contém sentenças em uma </a:t>
            </a:r>
            <a:r>
              <a:rPr lang="pt-BR" altLang="pt-BR" sz="2000" dirty="0" smtClean="0">
                <a:solidFill>
                  <a:srgbClr val="800080"/>
                </a:solidFill>
              </a:rPr>
              <a:t>Linguagem de Representação de Conhecimento</a:t>
            </a:r>
            <a:r>
              <a:rPr lang="pt-BR" altLang="pt-BR" sz="2000" b="1" i="1" dirty="0" smtClean="0">
                <a:solidFill>
                  <a:schemeClr val="accent2"/>
                </a:solidFill>
              </a:rPr>
              <a:t> </a:t>
            </a:r>
            <a:r>
              <a:rPr lang="pt-BR" altLang="pt-BR" sz="2000" dirty="0" smtClean="0"/>
              <a:t>“tratável” pelo computador</a:t>
            </a:r>
          </a:p>
          <a:p>
            <a:pPr lvl="2" eaLnBrk="1" hangingPunct="1">
              <a:lnSpc>
                <a:spcPct val="90000"/>
              </a:lnSpc>
            </a:pPr>
            <a:r>
              <a:rPr lang="pt-BR" altLang="pt-BR" sz="2000" dirty="0" smtClean="0"/>
              <a:t>representações de regras e fatos</a:t>
            </a:r>
          </a:p>
          <a:p>
            <a:pPr lvl="2">
              <a:lnSpc>
                <a:spcPct val="90000"/>
              </a:lnSpc>
            </a:pPr>
            <a:r>
              <a:rPr lang="pt-BR" altLang="pt-BR" sz="2000" dirty="0" smtClean="0"/>
              <a:t>ex., </a:t>
            </a:r>
            <a:r>
              <a:rPr lang="pt-BR" altLang="pt-BR" sz="2000" dirty="0" smtClean="0">
                <a:latin typeface="Symbol" pitchFamily="18" charset="2"/>
              </a:rPr>
              <a:t>"</a:t>
            </a:r>
            <a:r>
              <a:rPr lang="pt-BR" altLang="pt-BR" sz="2000" dirty="0" smtClean="0"/>
              <a:t> x Míssil(x) </a:t>
            </a:r>
            <a:r>
              <a:rPr lang="pt-BR" altLang="pt-BR" sz="2000" dirty="0" smtClean="0">
                <a:latin typeface="Symbol" pitchFamily="18" charset="2"/>
              </a:rPr>
              <a:t>Þ </a:t>
            </a:r>
            <a:r>
              <a:rPr lang="pt-BR" altLang="pt-BR" sz="2000" dirty="0" smtClean="0"/>
              <a:t>Arma(x) </a:t>
            </a:r>
          </a:p>
          <a:p>
            <a:pPr>
              <a:lnSpc>
                <a:spcPct val="90000"/>
              </a:lnSpc>
            </a:pPr>
            <a:r>
              <a:rPr lang="pt-BR" altLang="pt-BR" sz="2400" dirty="0" smtClean="0"/>
              <a:t>Mecanismo (máquina) de Inferência associado:</a:t>
            </a:r>
          </a:p>
          <a:p>
            <a:pPr lvl="1">
              <a:lnSpc>
                <a:spcPct val="90000"/>
              </a:lnSpc>
            </a:pPr>
            <a:r>
              <a:rPr lang="pt-BR" altLang="pt-BR" sz="2000" dirty="0" smtClean="0"/>
              <a:t>responsável por </a:t>
            </a:r>
            <a:r>
              <a:rPr lang="pt-BR" altLang="pt-BR" sz="2000" dirty="0" smtClean="0">
                <a:solidFill>
                  <a:srgbClr val="800080"/>
                </a:solidFill>
              </a:rPr>
              <a:t>inferir</a:t>
            </a:r>
            <a:r>
              <a:rPr lang="pt-BR" altLang="pt-BR" sz="2000" i="1" dirty="0" smtClean="0"/>
              <a:t>,</a:t>
            </a:r>
            <a:r>
              <a:rPr lang="pt-BR" altLang="pt-BR" sz="2000" dirty="0" smtClean="0"/>
              <a:t> a partir do conhecimento da BC, novos fatos ou hipóteses intermediárias/temporárias</a:t>
            </a:r>
          </a:p>
          <a:p>
            <a:pPr lvl="2">
              <a:lnSpc>
                <a:spcPct val="90000"/>
              </a:lnSpc>
            </a:pPr>
            <a:r>
              <a:rPr lang="pt-BR" altLang="pt-BR" sz="2000" dirty="0" smtClean="0"/>
              <a:t>ex., MI-08 é uma arma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836613" y="457200"/>
            <a:ext cx="8396287" cy="685800"/>
          </a:xfrm>
        </p:spPr>
        <p:txBody>
          <a:bodyPr/>
          <a:lstStyle/>
          <a:p>
            <a:pPr eaLnBrk="1" hangingPunct="1"/>
            <a:r>
              <a:rPr lang="pt-BR" altLang="pt-BR" smtClean="0"/>
              <a:t>Agente Baseado em Conhecimento</a:t>
            </a:r>
            <a:endParaRPr lang="en-US" altLang="pt-BR" smtClean="0"/>
          </a:p>
        </p:txBody>
      </p:sp>
      <p:sp>
        <p:nvSpPr>
          <p:cNvPr id="11267" name="AutoShape 3"/>
          <p:cNvSpPr>
            <a:spLocks noChangeArrowheads="1"/>
          </p:cNvSpPr>
          <p:nvPr/>
        </p:nvSpPr>
        <p:spPr bwMode="auto">
          <a:xfrm>
            <a:off x="1011238" y="1833563"/>
            <a:ext cx="960437" cy="4795837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660066"/>
            </a:solidFill>
            <a:round/>
            <a:headEnd/>
            <a:tailEnd/>
          </a:ln>
        </p:spPr>
        <p:txBody>
          <a:bodyPr vert="eaVert" wrap="none" anchor="ctr"/>
          <a:lstStyle/>
          <a:p>
            <a:pPr algn="ctr" eaLnBrk="0" hangingPunct="0"/>
            <a:r>
              <a:rPr lang="pt-BR" altLang="pt-BR">
                <a:solidFill>
                  <a:srgbClr val="800080"/>
                </a:solidFill>
                <a:latin typeface="Arial" charset="0"/>
              </a:rPr>
              <a:t>Ambiente</a:t>
            </a:r>
            <a:endParaRPr lang="pt-PT" altLang="pt-BR">
              <a:solidFill>
                <a:srgbClr val="800080"/>
              </a:solidFill>
              <a:latin typeface="Arial" charset="0"/>
            </a:endParaRPr>
          </a:p>
        </p:txBody>
      </p:sp>
      <p:sp>
        <p:nvSpPr>
          <p:cNvPr id="11268" name="AutoShape 4"/>
          <p:cNvSpPr>
            <a:spLocks noChangeArrowheads="1"/>
          </p:cNvSpPr>
          <p:nvPr/>
        </p:nvSpPr>
        <p:spPr bwMode="auto">
          <a:xfrm>
            <a:off x="2620963" y="1905000"/>
            <a:ext cx="6218237" cy="4648200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660066"/>
            </a:solidFill>
            <a:round/>
            <a:headEnd/>
            <a:tailEnd/>
          </a:ln>
        </p:spPr>
        <p:txBody>
          <a:bodyPr vert="eaVert" wrap="none" anchor="ctr"/>
          <a:lstStyle/>
          <a:p>
            <a:pPr algn="ctr" eaLnBrk="0" hangingPunct="0"/>
            <a:endParaRPr lang="pt-PT" altLang="pt-BR">
              <a:solidFill>
                <a:srgbClr val="660066"/>
              </a:solidFill>
              <a:latin typeface="Arial" charset="0"/>
            </a:endParaRP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1368425" y="2300288"/>
            <a:ext cx="1919288" cy="442912"/>
          </a:xfrm>
          <a:prstGeom prst="rect">
            <a:avLst/>
          </a:prstGeom>
          <a:solidFill>
            <a:srgbClr val="FFFFCC"/>
          </a:solidFill>
          <a:ln w="28575">
            <a:solidFill>
              <a:srgbClr val="660066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pt-BR" altLang="pt-BR" sz="2000">
                <a:solidFill>
                  <a:srgbClr val="660066"/>
                </a:solidFill>
                <a:latin typeface="Arial" charset="0"/>
              </a:rPr>
              <a:t>Sensores</a:t>
            </a:r>
            <a:endParaRPr lang="pt-PT" altLang="pt-BR" sz="2000">
              <a:solidFill>
                <a:srgbClr val="660066"/>
              </a:solidFill>
              <a:latin typeface="Arial" charset="0"/>
            </a:endParaRP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1368425" y="5576888"/>
            <a:ext cx="1919288" cy="442912"/>
          </a:xfrm>
          <a:prstGeom prst="rect">
            <a:avLst/>
          </a:prstGeom>
          <a:solidFill>
            <a:srgbClr val="FFFFCC"/>
          </a:solidFill>
          <a:ln w="28575">
            <a:solidFill>
              <a:srgbClr val="660066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pt-BR" altLang="pt-BR" sz="2000">
                <a:solidFill>
                  <a:srgbClr val="660066"/>
                </a:solidFill>
                <a:latin typeface="Arial" charset="0"/>
              </a:rPr>
              <a:t>Atuadores</a:t>
            </a:r>
            <a:endParaRPr lang="pt-PT" altLang="pt-BR" sz="2000">
              <a:solidFill>
                <a:srgbClr val="660066"/>
              </a:solidFill>
              <a:latin typeface="Arial" charset="0"/>
            </a:endParaRPr>
          </a:p>
        </p:txBody>
      </p:sp>
      <p:sp>
        <p:nvSpPr>
          <p:cNvPr id="11271" name="AutoShape 7"/>
          <p:cNvSpPr>
            <a:spLocks noChangeArrowheads="1"/>
          </p:cNvSpPr>
          <p:nvPr/>
        </p:nvSpPr>
        <p:spPr bwMode="auto">
          <a:xfrm>
            <a:off x="3302000" y="3192463"/>
            <a:ext cx="1817688" cy="2065337"/>
          </a:xfrm>
          <a:prstGeom prst="can">
            <a:avLst>
              <a:gd name="adj" fmla="val 12004"/>
            </a:avLst>
          </a:prstGeom>
          <a:solidFill>
            <a:srgbClr val="FFFFCC"/>
          </a:solidFill>
          <a:ln w="28575">
            <a:solidFill>
              <a:srgbClr val="660066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pt-PT" altLang="pt-BR" sz="2000">
                <a:solidFill>
                  <a:srgbClr val="660066"/>
                </a:solidFill>
                <a:latin typeface="Arial" charset="0"/>
              </a:rPr>
              <a:t>Base de</a:t>
            </a:r>
          </a:p>
          <a:p>
            <a:pPr algn="ctr" eaLnBrk="0" hangingPunct="0"/>
            <a:r>
              <a:rPr lang="pt-PT" altLang="pt-BR" sz="2000">
                <a:solidFill>
                  <a:srgbClr val="660066"/>
                </a:solidFill>
                <a:latin typeface="Arial" charset="0"/>
              </a:rPr>
              <a:t>Conhecimento</a:t>
            </a:r>
          </a:p>
          <a:p>
            <a:pPr algn="ctr" eaLnBrk="0" hangingPunct="0"/>
            <a:r>
              <a:rPr lang="pt-PT" altLang="pt-BR" sz="2000">
                <a:solidFill>
                  <a:srgbClr val="660066"/>
                </a:solidFill>
                <a:latin typeface="Arial" charset="0"/>
              </a:rPr>
              <a:t>Especializada</a:t>
            </a:r>
          </a:p>
        </p:txBody>
      </p:sp>
      <p:cxnSp>
        <p:nvCxnSpPr>
          <p:cNvPr id="11272" name="AutoShape 8"/>
          <p:cNvCxnSpPr>
            <a:cxnSpLocks noChangeShapeType="1"/>
            <a:stCxn id="11269" idx="3"/>
            <a:endCxn id="11271" idx="1"/>
          </p:cNvCxnSpPr>
          <p:nvPr/>
        </p:nvCxnSpPr>
        <p:spPr bwMode="auto">
          <a:xfrm>
            <a:off x="3302000" y="2522538"/>
            <a:ext cx="909638" cy="655637"/>
          </a:xfrm>
          <a:prstGeom prst="bentConnector2">
            <a:avLst/>
          </a:prstGeom>
          <a:noFill/>
          <a:ln w="28575">
            <a:solidFill>
              <a:srgbClr val="660066"/>
            </a:solidFill>
            <a:miter lim="800000"/>
            <a:headEnd/>
            <a:tailEnd type="triangle" w="med" len="med"/>
          </a:ln>
        </p:spPr>
      </p:cxnSp>
      <p:cxnSp>
        <p:nvCxnSpPr>
          <p:cNvPr id="11273" name="AutoShape 9"/>
          <p:cNvCxnSpPr>
            <a:cxnSpLocks noChangeShapeType="1"/>
            <a:stCxn id="11271" idx="3"/>
            <a:endCxn id="11270" idx="3"/>
          </p:cNvCxnSpPr>
          <p:nvPr/>
        </p:nvCxnSpPr>
        <p:spPr bwMode="auto">
          <a:xfrm rot="5400000">
            <a:off x="3493294" y="5080794"/>
            <a:ext cx="527050" cy="909638"/>
          </a:xfrm>
          <a:prstGeom prst="bentConnector2">
            <a:avLst/>
          </a:prstGeom>
          <a:noFill/>
          <a:ln w="28575">
            <a:solidFill>
              <a:srgbClr val="660066"/>
            </a:solidFill>
            <a:miter lim="800000"/>
            <a:headEnd/>
            <a:tailEnd type="triangle" w="med" len="med"/>
          </a:ln>
        </p:spPr>
      </p:cxn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6618288" y="3265488"/>
            <a:ext cx="1917700" cy="1992312"/>
          </a:xfrm>
          <a:prstGeom prst="rect">
            <a:avLst/>
          </a:prstGeom>
          <a:solidFill>
            <a:srgbClr val="FFFFCC"/>
          </a:solidFill>
          <a:ln w="28575">
            <a:solidFill>
              <a:srgbClr val="660066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pt-PT" altLang="pt-BR" sz="2000">
                <a:solidFill>
                  <a:srgbClr val="660066"/>
                </a:solidFill>
                <a:latin typeface="Arial" charset="0"/>
              </a:rPr>
              <a:t>Máquina de</a:t>
            </a:r>
          </a:p>
          <a:p>
            <a:pPr algn="ctr" eaLnBrk="0" hangingPunct="0"/>
            <a:r>
              <a:rPr lang="pt-PT" altLang="pt-BR" sz="2000">
                <a:solidFill>
                  <a:srgbClr val="660066"/>
                </a:solidFill>
                <a:latin typeface="Arial" charset="0"/>
              </a:rPr>
              <a:t>Inferência</a:t>
            </a:r>
          </a:p>
          <a:p>
            <a:pPr algn="ctr" eaLnBrk="0" hangingPunct="0"/>
            <a:r>
              <a:rPr lang="pt-PT" altLang="pt-BR" sz="2000">
                <a:solidFill>
                  <a:srgbClr val="660066"/>
                </a:solidFill>
                <a:latin typeface="Arial" charset="0"/>
              </a:rPr>
              <a:t>Genérica</a:t>
            </a:r>
          </a:p>
        </p:txBody>
      </p:sp>
      <p:sp>
        <p:nvSpPr>
          <p:cNvPr id="11275" name="Line 19"/>
          <p:cNvSpPr>
            <a:spLocks noChangeShapeType="1"/>
          </p:cNvSpPr>
          <p:nvPr/>
        </p:nvSpPr>
        <p:spPr bwMode="auto">
          <a:xfrm>
            <a:off x="5181600" y="4267200"/>
            <a:ext cx="1371600" cy="0"/>
          </a:xfrm>
          <a:prstGeom prst="line">
            <a:avLst/>
          </a:prstGeom>
          <a:noFill/>
          <a:ln w="28575">
            <a:solidFill>
              <a:srgbClr val="080912"/>
            </a:solidFill>
            <a:round/>
            <a:headEnd type="triangle" w="med" len="med"/>
            <a:tailEnd type="triangle" w="med" len="med"/>
          </a:ln>
        </p:spPr>
        <p:txBody>
          <a:bodyPr wrap="none"/>
          <a:lstStyle/>
          <a:p>
            <a:endParaRPr lang="pt-BR"/>
          </a:p>
        </p:txBody>
      </p:sp>
      <p:sp>
        <p:nvSpPr>
          <p:cNvPr id="11276" name="Rectangle 20"/>
          <p:cNvSpPr>
            <a:spLocks noChangeArrowheads="1"/>
          </p:cNvSpPr>
          <p:nvPr/>
        </p:nvSpPr>
        <p:spPr bwMode="auto">
          <a:xfrm>
            <a:off x="7315200" y="2133600"/>
            <a:ext cx="1217613" cy="4206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BR" altLang="pt-BR" b="1">
                <a:solidFill>
                  <a:srgbClr val="800080"/>
                </a:solidFill>
                <a:latin typeface="Arial" charset="0"/>
              </a:rPr>
              <a:t>Agente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09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C30D676-A474-495C-847A-6A9C2BF7EFF7}" type="slidenum">
              <a:rPr lang="pt-BR" altLang="pt-BR" smtClean="0"/>
              <a:pPr/>
              <a:t>9</a:t>
            </a:fld>
            <a:endParaRPr lang="pt-BR" altLang="pt-BR" smtClean="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04850" y="1717675"/>
            <a:ext cx="8420100" cy="990600"/>
          </a:xfrm>
        </p:spPr>
        <p:txBody>
          <a:bodyPr/>
          <a:lstStyle/>
          <a:p>
            <a:pPr eaLnBrk="1" hangingPunct="1"/>
            <a:r>
              <a:rPr lang="pt-BR" altLang="pt-BR" smtClean="0"/>
              <a:t>Tipos de Conhecimento na Máquina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no grafico">
  <a:themeElements>
    <a:clrScheme name="Plano grafico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Plano grafico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Plano grafico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Office\Templates\Estruturas de apresentação\Plano grafico.pot</Template>
  <TotalTime>5228</TotalTime>
  <Words>2028</Words>
  <Application>Microsoft Office PowerPoint</Application>
  <PresentationFormat>Papel A4 (210 x 297 mm)</PresentationFormat>
  <Paragraphs>387</Paragraphs>
  <Slides>41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41</vt:i4>
      </vt:variant>
    </vt:vector>
  </HeadingPairs>
  <TitlesOfParts>
    <vt:vector size="43" baseType="lpstr">
      <vt:lpstr>Plano grafico</vt:lpstr>
      <vt:lpstr>Documento</vt:lpstr>
      <vt:lpstr>Agentes Baseados em Conhecimento</vt:lpstr>
      <vt:lpstr>Plano de aula </vt:lpstr>
      <vt:lpstr>O problema do capitão West...</vt:lpstr>
      <vt:lpstr>Como a máquina poderia resolver o caso do cap. West?</vt:lpstr>
      <vt:lpstr>Solucionando o caso do cap. West (Linguagem Natural)</vt:lpstr>
      <vt:lpstr>Agentes Baseados em Conhecimento</vt:lpstr>
      <vt:lpstr>Agentes Baseados em Conhecimento</vt:lpstr>
      <vt:lpstr>Agente Baseado em Conhecimento</vt:lpstr>
      <vt:lpstr>Tipos de Conhecimento na Máquina</vt:lpstr>
      <vt:lpstr>Conhecimento na Máquina </vt:lpstr>
      <vt:lpstr>Conhecimento na Máquina </vt:lpstr>
      <vt:lpstr>“Tipos” de Conhecimento</vt:lpstr>
      <vt:lpstr>Conhecimento em Intenção x Extensão</vt:lpstr>
      <vt:lpstr>Conhecimento Declarativo X Procedimental </vt:lpstr>
      <vt:lpstr>Conhecimento Estático x Dinâmico</vt:lpstr>
      <vt:lpstr>Conhecimento Estático x Dinâmico</vt:lpstr>
      <vt:lpstr>Meta-conhecimento</vt:lpstr>
      <vt:lpstr>Categorias de Raciocínio</vt:lpstr>
      <vt:lpstr>Categorias de Raciocínio</vt:lpstr>
      <vt:lpstr>Categorias de Raciocínio</vt:lpstr>
      <vt:lpstr>Categorias de Raciocínio</vt:lpstr>
      <vt:lpstr>Raciocínio na Máquina</vt:lpstr>
      <vt:lpstr>Como Representar Conhecimento  e Raciocinar?</vt:lpstr>
      <vt:lpstr>Linguagens de Representação  do Conhecimento</vt:lpstr>
      <vt:lpstr>Representação &amp; Raciocínio</vt:lpstr>
      <vt:lpstr>Linguagens de Representação  do Conhecimento</vt:lpstr>
      <vt:lpstr>Linguagens de Representação  do Conhecimento</vt:lpstr>
      <vt:lpstr>Lógica e afins (LRC+MI)</vt:lpstr>
      <vt:lpstr>Solucionando o caso do cap. West (em LPO)</vt:lpstr>
      <vt:lpstr>Observações sobre  Linguagem e Raciocínio</vt:lpstr>
      <vt:lpstr>Critérios para avaliação das LRC</vt:lpstr>
      <vt:lpstr>Critérios para avaliação das LRC</vt:lpstr>
      <vt:lpstr>Agente Baseado em Conhecimento</vt:lpstr>
      <vt:lpstr>Agente Baseado em Conhecimento (Dedutivo)</vt:lpstr>
      <vt:lpstr>Implementando Raciocínio:  Laço Principal do Agente</vt:lpstr>
      <vt:lpstr>Implementando Raciocínio:  Laço Principal do Agente</vt:lpstr>
      <vt:lpstr>Engenharia do Conhecimento</vt:lpstr>
      <vt:lpstr>Engenharia do Conhecimento</vt:lpstr>
      <vt:lpstr>Ciclo de vida dos Sistemas Baseados em Conhecimento</vt:lpstr>
      <vt:lpstr>Sistemas Baseados em Conhecimento X Agentes BC </vt:lpstr>
      <vt:lpstr>Próxima aula</vt:lpstr>
    </vt:vector>
  </TitlesOfParts>
  <Company>Teichrieb's Co.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Seminário sobre</dc:title>
  <dc:creator>Veronica Teichrieb</dc:creator>
  <cp:lastModifiedBy>fab</cp:lastModifiedBy>
  <cp:revision>496</cp:revision>
  <cp:lastPrinted>1998-10-19T20:20:45Z</cp:lastPrinted>
  <dcterms:created xsi:type="dcterms:W3CDTF">1998-04-10T12:29:23Z</dcterms:created>
  <dcterms:modified xsi:type="dcterms:W3CDTF">2019-02-26T16:52:50Z</dcterms:modified>
</cp:coreProperties>
</file>