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42"/>
  </p:notesMasterIdLst>
  <p:handoutMasterIdLst>
    <p:handoutMasterId r:id="rId43"/>
  </p:handoutMasterIdLst>
  <p:sldIdLst>
    <p:sldId id="365" r:id="rId2"/>
    <p:sldId id="369" r:id="rId3"/>
    <p:sldId id="339" r:id="rId4"/>
    <p:sldId id="345" r:id="rId5"/>
    <p:sldId id="346" r:id="rId6"/>
    <p:sldId id="371" r:id="rId7"/>
    <p:sldId id="284" r:id="rId8"/>
    <p:sldId id="283" r:id="rId9"/>
    <p:sldId id="281" r:id="rId10"/>
    <p:sldId id="336" r:id="rId11"/>
    <p:sldId id="348" r:id="rId12"/>
    <p:sldId id="350" r:id="rId13"/>
    <p:sldId id="347" r:id="rId14"/>
    <p:sldId id="352" r:id="rId15"/>
    <p:sldId id="353" r:id="rId16"/>
    <p:sldId id="363" r:id="rId17"/>
    <p:sldId id="354" r:id="rId18"/>
    <p:sldId id="355" r:id="rId19"/>
    <p:sldId id="356" r:id="rId20"/>
    <p:sldId id="357" r:id="rId21"/>
    <p:sldId id="364" r:id="rId22"/>
    <p:sldId id="358" r:id="rId23"/>
    <p:sldId id="359" r:id="rId24"/>
    <p:sldId id="360" r:id="rId25"/>
    <p:sldId id="343" r:id="rId26"/>
    <p:sldId id="319" r:id="rId27"/>
    <p:sldId id="366" r:id="rId28"/>
    <p:sldId id="320" r:id="rId29"/>
    <p:sldId id="321" r:id="rId30"/>
    <p:sldId id="367" r:id="rId31"/>
    <p:sldId id="322" r:id="rId32"/>
    <p:sldId id="368" r:id="rId33"/>
    <p:sldId id="323" r:id="rId34"/>
    <p:sldId id="324" r:id="rId35"/>
    <p:sldId id="325" r:id="rId36"/>
    <p:sldId id="326" r:id="rId37"/>
    <p:sldId id="328" r:id="rId38"/>
    <p:sldId id="329" r:id="rId39"/>
    <p:sldId id="372" r:id="rId40"/>
    <p:sldId id="370" r:id="rId41"/>
  </p:sldIdLst>
  <p:sldSz cx="10333038" cy="6858000"/>
  <p:notesSz cx="6858000" cy="93932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990099"/>
    <a:srgbClr val="FF505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>
        <p:scale>
          <a:sx n="50" d="100"/>
          <a:sy n="50" d="100"/>
        </p:scale>
        <p:origin x="-354" y="-642"/>
      </p:cViewPr>
      <p:guideLst>
        <p:guide orient="horz" pos="2160"/>
        <p:guide pos="32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9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3338"/>
            <a:ext cx="29718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923338"/>
            <a:ext cx="29718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757C7074-EED1-4F4C-94CF-D09BDF206CE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88988" y="685800"/>
            <a:ext cx="5280025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95800"/>
            <a:ext cx="5029200" cy="4191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54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9154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4E6C4E1-A5ED-4F7D-A50F-857E4C9EA6C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0"/>
            <a:ext cx="10333038" cy="6858000"/>
            <a:chOff x="0" y="0"/>
            <a:chExt cx="5760" cy="4320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1028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6" name="Group 1029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1030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" name="Line 1031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Line 1032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" name="Line 1033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2" name="Line 1034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" name="Line 1035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" name="Line 1036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5" name="Line 1037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6" name="Line 1038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7" name="Line 1039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8" name="Line 1040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9" name="Line 1041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" name="Line 1042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" name="Line 1043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2" name="Line 1044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3" name="Line 1045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4" name="Line 1046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5" name="Line 1047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6" name="Line 1048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7" name="Line 1049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8" name="Line 1050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9" name="Line 1051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0" name="Line 1052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" name="Line 1053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2" name="Line 1054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3" name="Line 1055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4" name="Line 1056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5" name="Line 1057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" name="Line 1058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7" name="Line 1059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8" name="Line 1060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9" name="Line 1061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" name="Line 1062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" name="Line 1063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2" name="Line 1064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3" name="Line 1065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4" name="Line 1066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5" name="Line 1067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6" name="Line 1068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7" name="Line 1069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" name="Line 1070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9" name="Line 1071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0" name="Line 1072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1" name="Line 1073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2" name="Line 1074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3" name="Line 1075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4" name="Line 1076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5" name="Line 1077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6" name="Line 1078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7" name="Line 1079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8" name="Line 1080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17" name="Line 1081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1082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1083"/>
              <p:cNvSpPr>
                <a:spLocks noChangeShapeType="1"/>
              </p:cNvSpPr>
              <p:nvPr/>
            </p:nvSpPr>
            <p:spPr bwMode="ltGray">
              <a:xfrm>
                <a:off x="505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84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085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Arc 1086"/>
              <p:cNvSpPr>
                <a:spLocks/>
              </p:cNvSpPr>
              <p:nvPr/>
            </p:nvSpPr>
            <p:spPr bwMode="ltGray">
              <a:xfrm rot="16200000" flipH="1">
                <a:off x="425" y="861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1087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1088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9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1089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Arc 1090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7587" name="Rectangle 1091"/>
          <p:cNvSpPr>
            <a:spLocks noGrp="1" noChangeArrowheads="1"/>
          </p:cNvSpPr>
          <p:nvPr>
            <p:ph type="ctrTitle"/>
          </p:nvPr>
        </p:nvSpPr>
        <p:spPr>
          <a:xfrm>
            <a:off x="1119188" y="1752600"/>
            <a:ext cx="878363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07588" name="Rectangle 1092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119188" y="3309938"/>
            <a:ext cx="723265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109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109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109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DB934EF-8DB4-4E77-A50E-AF01BCC06C6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21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21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21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A9492-152D-4694-960A-C9386DBDEF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470775" y="188913"/>
            <a:ext cx="2259013" cy="58308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8975" y="188913"/>
            <a:ext cx="6629400" cy="58308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21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21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21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96BF1-B8E8-4462-BD98-373C2F4130F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21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21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21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C1A58-F8C4-4167-A00F-CE19035CEF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5975" y="4406900"/>
            <a:ext cx="878363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15975" y="2906713"/>
            <a:ext cx="8783638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21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21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21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7FF06-BA9E-4574-A631-650F0DA63DE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47738" y="1905000"/>
            <a:ext cx="43148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14963" y="1905000"/>
            <a:ext cx="43148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Rectangle 21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21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21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999F6-02DF-4F1B-AC5D-297657B9709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5938" y="274638"/>
            <a:ext cx="930116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15938" y="1535113"/>
            <a:ext cx="45656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5938" y="2174875"/>
            <a:ext cx="45656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248275" y="1535113"/>
            <a:ext cx="45688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248275" y="2174875"/>
            <a:ext cx="45688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Rectangle 21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21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21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C346A-DDEE-410D-8866-19F36111CAE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Rectangle 21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21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21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9B2F8-ACEA-43D5-B6C9-CFB380F29EF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21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21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1C446-6833-43B3-B4D7-792C29238B4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5938" y="273050"/>
            <a:ext cx="3400425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0188" y="273050"/>
            <a:ext cx="57769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15938" y="1435100"/>
            <a:ext cx="340042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21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21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21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C8138-262B-4BBA-8A10-A12164BCD5D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25650" y="4800600"/>
            <a:ext cx="6199188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25650" y="612775"/>
            <a:ext cx="619918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025650" y="5367338"/>
            <a:ext cx="619918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21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21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21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C3797-842B-423F-BBC8-AAE4F21398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050"/>
          <p:cNvGrpSpPr>
            <a:grpSpLocks/>
          </p:cNvGrpSpPr>
          <p:nvPr/>
        </p:nvGrpSpPr>
        <p:grpSpPr bwMode="auto">
          <a:xfrm>
            <a:off x="0" y="0"/>
            <a:ext cx="10333038" cy="6858000"/>
            <a:chOff x="0" y="0"/>
            <a:chExt cx="5760" cy="4320"/>
          </a:xfrm>
        </p:grpSpPr>
        <p:grpSp>
          <p:nvGrpSpPr>
            <p:cNvPr id="3080" name="Group 2051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3087" name="Group 2052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6501" name="Line 2053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02" name="Line 2054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03" name="Line 2055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04" name="Line 2056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05" name="Line 2057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06" name="Line 2058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07" name="Line 2059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08" name="Line 2060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09" name="Line 2061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10" name="Line 2062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11" name="Line 2063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12" name="Line 2064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13" name="Line 2065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14" name="Line 2066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15" name="Line 2067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16" name="Line 2068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17" name="Line 2069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18" name="Line 2070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19" name="Line 2071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20" name="Line 2072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21" name="Line 2073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22" name="Line 2074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3088" name="Group 2075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6524" name="Line 2076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25" name="Line 2077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26" name="Line 2078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27" name="Line 2079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28" name="Line 2080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29" name="Line 2081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30" name="Line 2082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31" name="Line 2083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32" name="Line 2084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33" name="Line 2085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34" name="Line 2086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35" name="Line 2087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36" name="Line 2088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37" name="Line 2089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38" name="Line 2090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39" name="Line 2091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40" name="Line 2092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41" name="Line 2093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42" name="Line 2094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43" name="Line 2095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44" name="Line 2096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45" name="Line 2097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46" name="Line 2098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47" name="Line 2099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48" name="Line 2100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49" name="Line 2101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50" name="Line 2102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51" name="Line 2103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552" name="Line 2104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sp>
          <p:nvSpPr>
            <p:cNvPr id="106553" name="Rectangle 2105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554" name="Line 2106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083" name="Group 2107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6556" name="Line 2108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557" name="Line 2109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558" name="Arc 2110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075" name="Rectangle 2111"/>
          <p:cNvSpPr>
            <a:spLocks noGrp="1" noChangeArrowheads="1"/>
          </p:cNvSpPr>
          <p:nvPr>
            <p:ph type="title"/>
          </p:nvPr>
        </p:nvSpPr>
        <p:spPr bwMode="auto">
          <a:xfrm>
            <a:off x="688975" y="188913"/>
            <a:ext cx="87836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3076" name="Rectangle 211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1905000"/>
            <a:ext cx="87820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6561" name="Rectangle 21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4700" y="6248400"/>
            <a:ext cx="2152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6562" name="Rectangle 21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30600" y="6248400"/>
            <a:ext cx="3271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6563" name="Rectangle 21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05688" y="6248400"/>
            <a:ext cx="2152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A6C90DF-FA3B-4C73-A726-02D07094043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6C6759-A556-41CE-AB20-9C573681338F}" type="slidenum">
              <a:rPr lang="pt-BR"/>
              <a:pPr/>
              <a:t>1</a:t>
            </a:fld>
            <a:endParaRPr lang="pt-BR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1119188" y="1628775"/>
            <a:ext cx="8783637" cy="12954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pt-BR" sz="3200" dirty="0" smtClean="0"/>
              <a:t>Agentes Baseados em Lógica Proposicional</a:t>
            </a:r>
          </a:p>
        </p:txBody>
      </p:sp>
      <p:sp>
        <p:nvSpPr>
          <p:cNvPr id="5124" name="Rectangle 102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174750" y="3405188"/>
            <a:ext cx="7232650" cy="1752600"/>
          </a:xfrm>
        </p:spPr>
        <p:txBody>
          <a:bodyPr/>
          <a:lstStyle/>
          <a:p>
            <a:pPr eaLnBrk="1" hangingPunct="1"/>
            <a:r>
              <a:rPr lang="pt-BR" dirty="0" smtClean="0"/>
              <a:t>Flávia </a:t>
            </a:r>
            <a:r>
              <a:rPr lang="pt-BR" dirty="0" smtClean="0"/>
              <a:t>Barros</a:t>
            </a:r>
          </a:p>
          <a:p>
            <a:pPr eaLnBrk="1" hangingPunct="1"/>
            <a:r>
              <a:rPr lang="pt-BR" dirty="0" smtClean="0"/>
              <a:t>Patrícia </a:t>
            </a:r>
            <a:r>
              <a:rPr lang="pt-BR" smtClean="0"/>
              <a:t>Tedesco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9A902B-866D-49E7-8399-C619FD549968}" type="slidenum">
              <a:rPr lang="pt-BR"/>
              <a:pPr/>
              <a:t>10</a:t>
            </a:fld>
            <a:endParaRPr lang="pt-BR"/>
          </a:p>
        </p:txBody>
      </p:sp>
      <p:sp>
        <p:nvSpPr>
          <p:cNvPr id="14339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066800" y="123825"/>
            <a:ext cx="8782050" cy="1187450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Mundo de Wumpus</a:t>
            </a:r>
            <a:br>
              <a:rPr lang="pt-BR" smtClean="0"/>
            </a:br>
            <a:r>
              <a:rPr lang="pt-BR" smtClean="0"/>
              <a:t>Tipo do ambiente</a:t>
            </a:r>
          </a:p>
        </p:txBody>
      </p:sp>
      <p:sp>
        <p:nvSpPr>
          <p:cNvPr id="91139" name="Rectangle 205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710613" cy="4114800"/>
          </a:xfrm>
          <a:noFill/>
        </p:spPr>
        <p:txBody>
          <a:bodyPr lIns="90488" tIns="44450" rIns="90488" bIns="44450"/>
          <a:lstStyle/>
          <a:p>
            <a:r>
              <a:rPr lang="pt-BR" smtClean="0"/>
              <a:t>Acessível ou Inacessível ?</a:t>
            </a:r>
          </a:p>
          <a:p>
            <a:r>
              <a:rPr lang="pt-BR" smtClean="0"/>
              <a:t>Determinista ou Não-Determinista? </a:t>
            </a:r>
          </a:p>
          <a:p>
            <a:r>
              <a:rPr lang="pt-BR" smtClean="0"/>
              <a:t>Episódico ou Não-Episódico? </a:t>
            </a:r>
          </a:p>
          <a:p>
            <a:r>
              <a:rPr lang="pt-BR" smtClean="0"/>
              <a:t>Estático ou Dinâmico ?</a:t>
            </a:r>
          </a:p>
          <a:p>
            <a:r>
              <a:rPr lang="pt-BR" smtClean="0"/>
              <a:t>Discreto ou Contínuo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8A89DC-5827-44B5-A0AB-8A32469C3F0C}" type="slidenum">
              <a:rPr lang="pt-BR"/>
              <a:pPr/>
              <a:t>11</a:t>
            </a:fld>
            <a:endParaRPr lang="pt-BR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23825"/>
            <a:ext cx="8782050" cy="1187450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Mundo de Wumpus</a:t>
            </a:r>
            <a:br>
              <a:rPr lang="pt-BR" smtClean="0"/>
            </a:br>
            <a:r>
              <a:rPr lang="pt-BR" smtClean="0"/>
              <a:t>Tipo do ambiente</a:t>
            </a:r>
          </a:p>
        </p:txBody>
      </p:sp>
      <p:sp>
        <p:nvSpPr>
          <p:cNvPr id="1116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710613" cy="4114800"/>
          </a:xfrm>
          <a:noFill/>
        </p:spPr>
        <p:txBody>
          <a:bodyPr lIns="90488" tIns="44450" rIns="90488" bIns="44450"/>
          <a:lstStyle/>
          <a:p>
            <a:r>
              <a:rPr lang="pt-BR" smtClean="0"/>
              <a:t>Acessível ou </a:t>
            </a:r>
            <a:r>
              <a:rPr lang="pt-BR" smtClean="0">
                <a:solidFill>
                  <a:srgbClr val="FF5050"/>
                </a:solidFill>
              </a:rPr>
              <a:t>Não-acessível</a:t>
            </a:r>
            <a:r>
              <a:rPr lang="pt-BR" smtClean="0"/>
              <a:t> ?</a:t>
            </a:r>
          </a:p>
          <a:p>
            <a:r>
              <a:rPr lang="pt-BR" smtClean="0">
                <a:solidFill>
                  <a:srgbClr val="FF5050"/>
                </a:solidFill>
              </a:rPr>
              <a:t>Determinista</a:t>
            </a:r>
            <a:r>
              <a:rPr lang="pt-BR" smtClean="0"/>
              <a:t> ou Não-Determinista? </a:t>
            </a:r>
          </a:p>
          <a:p>
            <a:r>
              <a:rPr lang="pt-BR" smtClean="0"/>
              <a:t>Episódico ou </a:t>
            </a:r>
            <a:r>
              <a:rPr lang="pt-BR" smtClean="0">
                <a:solidFill>
                  <a:srgbClr val="FF5050"/>
                </a:solidFill>
              </a:rPr>
              <a:t>Não-Episódico</a:t>
            </a:r>
            <a:r>
              <a:rPr lang="pt-BR" smtClean="0"/>
              <a:t>? </a:t>
            </a:r>
          </a:p>
          <a:p>
            <a:r>
              <a:rPr lang="pt-BR" smtClean="0">
                <a:solidFill>
                  <a:srgbClr val="FF5050"/>
                </a:solidFill>
              </a:rPr>
              <a:t>Estático</a:t>
            </a:r>
            <a:r>
              <a:rPr lang="pt-BR" smtClean="0"/>
              <a:t> ou Dinâmico ?</a:t>
            </a:r>
          </a:p>
          <a:p>
            <a:r>
              <a:rPr lang="pt-BR" smtClean="0">
                <a:solidFill>
                  <a:srgbClr val="FF5050"/>
                </a:solidFill>
              </a:rPr>
              <a:t>Discreto</a:t>
            </a:r>
            <a:r>
              <a:rPr lang="pt-BR" smtClean="0"/>
              <a:t> ou Contínuo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D80DFA-73A4-4712-A37F-B92A238EFBAF}" type="slidenum">
              <a:rPr lang="pt-BR"/>
              <a:pPr/>
              <a:t>12</a:t>
            </a:fld>
            <a:endParaRPr lang="pt-BR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Mundo de Wumpus </a:t>
            </a:r>
            <a:br>
              <a:rPr lang="pt-BR" smtClean="0"/>
            </a:br>
            <a:r>
              <a:rPr lang="pt-BR" smtClean="0"/>
              <a:t>Arquiteturas do agente</a:t>
            </a:r>
            <a:endParaRPr lang="pt-PT" smtClean="0"/>
          </a:p>
        </p:txBody>
      </p:sp>
      <p:sp>
        <p:nvSpPr>
          <p:cNvPr id="1638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Agente puramente reativo</a:t>
            </a:r>
          </a:p>
          <a:p>
            <a:pPr eaLnBrk="1" hangingPunct="1"/>
            <a:r>
              <a:rPr lang="pt-BR" smtClean="0"/>
              <a:t>Agente reativo com estado interno (autômato) </a:t>
            </a:r>
          </a:p>
          <a:p>
            <a:pPr eaLnBrk="1" hangingPunct="1"/>
            <a:r>
              <a:rPr lang="pt-BR" smtClean="0"/>
              <a:t>Agente cognitivo (baseado em objetivos)</a:t>
            </a:r>
          </a:p>
          <a:p>
            <a:pPr eaLnBrk="1" hangingPunct="1"/>
            <a:r>
              <a:rPr lang="pt-BR" smtClean="0"/>
              <a:t>Agente otimizador</a:t>
            </a:r>
          </a:p>
          <a:p>
            <a:pPr eaLnBrk="1" hangingPunct="1"/>
            <a:r>
              <a:rPr lang="pt-BR" smtClean="0"/>
              <a:t>Agente adaptativo</a:t>
            </a:r>
          </a:p>
          <a:p>
            <a:pPr eaLnBrk="1" hangingPunct="1"/>
            <a:endParaRPr lang="pt-P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AC3804-9224-4373-8850-5DDCC8A566D6}" type="slidenum">
              <a:rPr lang="pt-BR"/>
              <a:pPr/>
              <a:t>13</a:t>
            </a:fld>
            <a:endParaRPr lang="pt-BR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23825"/>
            <a:ext cx="8782050" cy="1187450"/>
          </a:xfrm>
          <a:noFill/>
        </p:spPr>
        <p:txBody>
          <a:bodyPr lIns="90488" tIns="44450" rIns="90488" bIns="44450" anchor="ctr">
            <a:spAutoFit/>
          </a:bodyPr>
          <a:lstStyle/>
          <a:p>
            <a:r>
              <a:rPr lang="pt-BR" smtClean="0"/>
              <a:t>Mundo de Wumpus </a:t>
            </a:r>
            <a:br>
              <a:rPr lang="pt-BR" smtClean="0"/>
            </a:br>
            <a:r>
              <a:rPr lang="pt-BR" smtClean="0"/>
              <a:t> Agente puramente reativo</a:t>
            </a:r>
          </a:p>
        </p:txBody>
      </p:sp>
      <p:sp>
        <p:nvSpPr>
          <p:cNvPr id="1105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710613" cy="4724400"/>
          </a:xfrm>
          <a:noFill/>
        </p:spPr>
        <p:txBody>
          <a:bodyPr lIns="90488" tIns="44450" rIns="90488" bIns="44450"/>
          <a:lstStyle/>
          <a:p>
            <a:r>
              <a:rPr lang="pt-BR" sz="2600" smtClean="0"/>
              <a:t>Exemplo de </a:t>
            </a:r>
            <a:r>
              <a:rPr lang="pt-BR" sz="2600" smtClean="0">
                <a:solidFill>
                  <a:srgbClr val="800080"/>
                </a:solidFill>
              </a:rPr>
              <a:t>regra de reação</a:t>
            </a:r>
          </a:p>
          <a:p>
            <a:pPr lvl="1" eaLnBrk="1" hangingPunct="1"/>
            <a:r>
              <a:rPr lang="pt-BR" sz="2400" b="1" smtClean="0"/>
              <a:t>IF</a:t>
            </a:r>
            <a:r>
              <a:rPr lang="pt-BR" sz="2400" smtClean="0"/>
              <a:t> percepçãoVisual = brilho </a:t>
            </a:r>
            <a:r>
              <a:rPr lang="pt-BR" sz="2400" b="1" smtClean="0"/>
              <a:t>THEN</a:t>
            </a:r>
            <a:r>
              <a:rPr lang="pt-BR" sz="2400" smtClean="0"/>
              <a:t> ação = pegar</a:t>
            </a:r>
          </a:p>
          <a:p>
            <a:pPr eaLnBrk="1" hangingPunct="1"/>
            <a:r>
              <a:rPr lang="pt-BR" sz="2600" smtClean="0"/>
              <a:t>Limitações do agente reativo puro </a:t>
            </a:r>
          </a:p>
          <a:p>
            <a:pPr lvl="1" eaLnBrk="1" hangingPunct="1"/>
            <a:r>
              <a:rPr lang="pt-BR" sz="2400" smtClean="0"/>
              <a:t>um agente ótimo deveria:</a:t>
            </a:r>
          </a:p>
          <a:p>
            <a:pPr lvl="2" eaLnBrk="1" hangingPunct="1"/>
            <a:r>
              <a:rPr lang="pt-BR" sz="2000" smtClean="0"/>
              <a:t>recuperar o ouro </a:t>
            </a:r>
            <a:r>
              <a:rPr lang="pt-BR" sz="2000" b="1" smtClean="0"/>
              <a:t>ou</a:t>
            </a:r>
          </a:p>
          <a:p>
            <a:pPr lvl="2" eaLnBrk="1" hangingPunct="1"/>
            <a:r>
              <a:rPr lang="pt-BR" sz="2000" smtClean="0"/>
              <a:t>determinar que é muito perigoso pegar o ouro </a:t>
            </a:r>
            <a:r>
              <a:rPr lang="pt-BR" sz="2000" b="1" smtClean="0"/>
              <a:t>e</a:t>
            </a:r>
          </a:p>
          <a:p>
            <a:pPr lvl="2" eaLnBrk="1" hangingPunct="1"/>
            <a:r>
              <a:rPr lang="pt-BR" sz="2000" smtClean="0"/>
              <a:t>em qualquer dos casos acima, voltar para (1,1) e sair da caverna.</a:t>
            </a:r>
          </a:p>
          <a:p>
            <a:pPr lvl="1" eaLnBrk="1" hangingPunct="1"/>
            <a:r>
              <a:rPr lang="pt-BR" sz="2400" smtClean="0"/>
              <a:t>Um agente reativo nunca sabe quando parar</a:t>
            </a:r>
          </a:p>
          <a:p>
            <a:pPr lvl="2" eaLnBrk="1" hangingPunct="1"/>
            <a:r>
              <a:rPr lang="pt-BR" sz="2000" smtClean="0"/>
              <a:t>estar com o ouro e estar na caverna (1,1) não fazem parte da sua percepção (se pegou, esqueceu).</a:t>
            </a:r>
          </a:p>
          <a:p>
            <a:pPr lvl="2" eaLnBrk="1" hangingPunct="1"/>
            <a:r>
              <a:rPr lang="pt-BR" sz="2000" smtClean="0"/>
              <a:t>esses agentes podem entrar em laços infinitos.</a:t>
            </a:r>
            <a:endParaRPr lang="pt-BR" sz="2000" i="1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BE9184-FC84-438A-B9BD-0F5EA5A0DA45}" type="slidenum">
              <a:rPr lang="pt-BR"/>
              <a:pPr/>
              <a:t>14</a:t>
            </a:fld>
            <a:endParaRPr lang="pt-BR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Mundo de Wumpus </a:t>
            </a:r>
            <a:br>
              <a:rPr lang="pt-BR" smtClean="0"/>
            </a:br>
            <a:r>
              <a:rPr lang="pt-BR" smtClean="0"/>
              <a:t>Agente reativo com estado interno</a:t>
            </a:r>
          </a:p>
        </p:txBody>
      </p:sp>
      <p:sp>
        <p:nvSpPr>
          <p:cNvPr id="1843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782050" cy="4876800"/>
          </a:xfrm>
        </p:spPr>
        <p:txBody>
          <a:bodyPr/>
          <a:lstStyle/>
          <a:p>
            <a:pPr eaLnBrk="1" hangingPunct="1"/>
            <a:r>
              <a:rPr lang="pt-BR" sz="2600" smtClean="0"/>
              <a:t>Regras associando indiretamente </a:t>
            </a:r>
            <a:r>
              <a:rPr lang="pt-BR" sz="2600" smtClean="0">
                <a:solidFill>
                  <a:srgbClr val="800080"/>
                </a:solidFill>
              </a:rPr>
              <a:t>percepção</a:t>
            </a:r>
            <a:r>
              <a:rPr lang="pt-BR" sz="2600" smtClean="0"/>
              <a:t> com </a:t>
            </a:r>
            <a:r>
              <a:rPr lang="pt-BR" sz="2600" smtClean="0">
                <a:solidFill>
                  <a:srgbClr val="800080"/>
                </a:solidFill>
              </a:rPr>
              <a:t>ação</a:t>
            </a:r>
            <a:r>
              <a:rPr lang="pt-BR" sz="2600" smtClean="0"/>
              <a:t> pela manutenção de um </a:t>
            </a:r>
            <a:r>
              <a:rPr lang="pt-BR" sz="2600" smtClean="0">
                <a:solidFill>
                  <a:srgbClr val="990099"/>
                </a:solidFill>
              </a:rPr>
              <a:t>modelo do ambiente</a:t>
            </a:r>
          </a:p>
          <a:p>
            <a:pPr lvl="1" eaLnBrk="1" hangingPunct="1"/>
            <a:r>
              <a:rPr lang="pt-BR" sz="2400" smtClean="0">
                <a:solidFill>
                  <a:srgbClr val="800080"/>
                </a:solidFill>
              </a:rPr>
              <a:t>Ação a realizar agora</a:t>
            </a:r>
            <a:r>
              <a:rPr lang="pt-BR" sz="2400" smtClean="0"/>
              <a:t> depende da </a:t>
            </a:r>
            <a:r>
              <a:rPr lang="pt-BR" sz="2400" smtClean="0">
                <a:solidFill>
                  <a:srgbClr val="800080"/>
                </a:solidFill>
              </a:rPr>
              <a:t>percepção atual</a:t>
            </a:r>
            <a:r>
              <a:rPr lang="pt-BR" sz="2400" smtClean="0"/>
              <a:t> + </a:t>
            </a:r>
            <a:r>
              <a:rPr lang="pt-BR" sz="2400" smtClean="0">
                <a:solidFill>
                  <a:srgbClr val="800080"/>
                </a:solidFill>
              </a:rPr>
              <a:t>anteriores</a:t>
            </a:r>
            <a:r>
              <a:rPr lang="pt-BR" sz="2400" smtClean="0"/>
              <a:t> + </a:t>
            </a:r>
            <a:r>
              <a:rPr lang="pt-BR" sz="2400" smtClean="0">
                <a:solidFill>
                  <a:srgbClr val="800080"/>
                </a:solidFill>
              </a:rPr>
              <a:t>ações anteriores</a:t>
            </a:r>
            <a:r>
              <a:rPr lang="pt-BR" sz="2400" smtClean="0"/>
              <a:t>... </a:t>
            </a:r>
          </a:p>
          <a:p>
            <a:pPr eaLnBrk="1" hangingPunct="1"/>
            <a:r>
              <a:rPr lang="pt-BR" sz="2600" smtClean="0"/>
              <a:t>Motivação para guardar estado do ambiente</a:t>
            </a:r>
          </a:p>
          <a:p>
            <a:pPr lvl="1" eaLnBrk="1" hangingPunct="1"/>
            <a:r>
              <a:rPr lang="pt-BR" sz="2400" smtClean="0"/>
              <a:t>O ambiente inteiro não é acessível no mesmo momento</a:t>
            </a:r>
          </a:p>
          <a:p>
            <a:pPr lvl="2" eaLnBrk="1" hangingPunct="1"/>
            <a:r>
              <a:rPr lang="pt-BR" sz="2000" smtClean="0"/>
              <a:t>O agente só vê o interior da caverna quando esta dentro dela</a:t>
            </a:r>
          </a:p>
          <a:p>
            <a:pPr lvl="1" eaLnBrk="1" hangingPunct="1"/>
            <a:r>
              <a:rPr lang="pt-BR" sz="2400" smtClean="0"/>
              <a:t>Percepções instantâneas iguais podem corresponder a estados diferentes</a:t>
            </a:r>
          </a:p>
          <a:p>
            <a:pPr lvl="2" eaLnBrk="1" hangingPunct="1"/>
            <a:r>
              <a:rPr lang="pt-BR" sz="2000" smtClean="0"/>
              <a:t>ex. o agente sem estado interno não sabe quais são as cavernas já visitadas...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44F3F7-2AB6-4009-BF02-A48E9AAEA5E6}" type="slidenum">
              <a:rPr lang="pt-BR"/>
              <a:pPr/>
              <a:t>15</a:t>
            </a:fld>
            <a:endParaRPr lang="pt-BR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228600"/>
            <a:ext cx="8783638" cy="1143000"/>
          </a:xfrm>
        </p:spPr>
        <p:txBody>
          <a:bodyPr/>
          <a:lstStyle/>
          <a:p>
            <a:pPr eaLnBrk="1" hangingPunct="1"/>
            <a:r>
              <a:rPr lang="pt-BR" smtClean="0"/>
              <a:t>Agente reativo com estado interno</a:t>
            </a:r>
            <a:br>
              <a:rPr lang="pt-BR" smtClean="0"/>
            </a:br>
            <a:r>
              <a:rPr lang="pt-BR" smtClean="0"/>
              <a:t>Tipos de regras – </a:t>
            </a:r>
            <a:r>
              <a:rPr lang="pt-BR" smtClean="0">
                <a:solidFill>
                  <a:srgbClr val="FF5050"/>
                </a:solidFill>
              </a:rPr>
              <a:t>geral...</a:t>
            </a:r>
          </a:p>
        </p:txBody>
      </p:sp>
      <p:sp>
        <p:nvSpPr>
          <p:cNvPr id="1167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47738" y="1628775"/>
            <a:ext cx="8782050" cy="4679950"/>
          </a:xfrm>
        </p:spPr>
        <p:txBody>
          <a:bodyPr/>
          <a:lstStyle/>
          <a:p>
            <a:pPr eaLnBrk="1" hangingPunct="1"/>
            <a:r>
              <a:rPr lang="pt-BR" sz="2600" smtClean="0">
                <a:sym typeface="Symbol" pitchFamily="18" charset="2"/>
              </a:rPr>
              <a:t>Além das regras de reação</a:t>
            </a:r>
          </a:p>
          <a:p>
            <a:pPr lvl="1" eaLnBrk="1" hangingPunct="1"/>
            <a:r>
              <a:rPr lang="pt-BR" sz="2400" smtClean="0">
                <a:sym typeface="Symbol" pitchFamily="18" charset="2"/>
              </a:rPr>
              <a:t>Sempre precisamos delas...</a:t>
            </a:r>
          </a:p>
          <a:p>
            <a:pPr eaLnBrk="1" hangingPunct="1">
              <a:lnSpc>
                <a:spcPct val="90000"/>
              </a:lnSpc>
            </a:pPr>
            <a:r>
              <a:rPr lang="pt-BR" sz="2600" smtClean="0"/>
              <a:t>Precisamos de novas regras para </a:t>
            </a:r>
            <a:r>
              <a:rPr lang="pt-BR" sz="2600" smtClean="0">
                <a:solidFill>
                  <a:srgbClr val="800080"/>
                </a:solidFill>
              </a:rPr>
              <a:t>atualização do modelo do ambiente</a:t>
            </a:r>
          </a:p>
          <a:p>
            <a:pPr lvl="1" eaLnBrk="1" hangingPunct="1"/>
            <a:r>
              <a:rPr lang="pt-BR" sz="2400" smtClean="0"/>
              <a:t>percepção </a:t>
            </a:r>
            <a:r>
              <a:rPr lang="pt-BR" sz="2400" smtClean="0">
                <a:sym typeface="Symbol" pitchFamily="18" charset="2"/>
              </a:rPr>
              <a:t> modelo  modelo’</a:t>
            </a:r>
          </a:p>
          <a:p>
            <a:pPr lvl="1" eaLnBrk="1" hangingPunct="1"/>
            <a:r>
              <a:rPr lang="pt-BR" sz="2400" smtClean="0">
                <a:sym typeface="Symbol" pitchFamily="18" charset="2"/>
              </a:rPr>
              <a:t>modelo’   modelo’’</a:t>
            </a:r>
            <a:r>
              <a:rPr lang="pt-BR" smtClean="0">
                <a:sym typeface="Symbol" pitchFamily="18" charset="2"/>
              </a:rPr>
              <a:t> </a:t>
            </a:r>
            <a:r>
              <a:rPr lang="pt-BR" smtClean="0">
                <a:solidFill>
                  <a:srgbClr val="FF5050"/>
                </a:solidFill>
                <a:sym typeface="Symbol" pitchFamily="18" charset="2"/>
              </a:rPr>
              <a:t>	</a:t>
            </a:r>
          </a:p>
          <a:p>
            <a:pPr lvl="2" eaLnBrk="1" hangingPunct="1"/>
            <a:r>
              <a:rPr lang="pt-BR" sz="2200" smtClean="0">
                <a:solidFill>
                  <a:srgbClr val="800080"/>
                </a:solidFill>
                <a:sym typeface="Symbol" pitchFamily="18" charset="2"/>
              </a:rPr>
              <a:t>só quando o modelo se atualiza sozinho (via inferência)</a:t>
            </a:r>
          </a:p>
          <a:p>
            <a:pPr lvl="1" eaLnBrk="1" hangingPunct="1"/>
            <a:r>
              <a:rPr lang="pt-BR" sz="2400" smtClean="0">
                <a:sym typeface="Symbol" pitchFamily="18" charset="2"/>
              </a:rPr>
              <a:t>modelo’’  ação</a:t>
            </a:r>
          </a:p>
          <a:p>
            <a:pPr lvl="1" eaLnBrk="1" hangingPunct="1"/>
            <a:r>
              <a:rPr lang="pt-BR" sz="2400" smtClean="0">
                <a:sym typeface="Symbol" pitchFamily="18" charset="2"/>
              </a:rPr>
              <a:t>ação  modelo’’  modelo’’’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A8F26A-ED83-41C9-8347-B8A841A15230}" type="slidenum">
              <a:rPr lang="pt-BR"/>
              <a:pPr/>
              <a:t>16</a:t>
            </a:fld>
            <a:endParaRPr lang="pt-BR"/>
          </a:p>
        </p:txBody>
      </p:sp>
      <p:sp>
        <p:nvSpPr>
          <p:cNvPr id="2048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Mundo de Wumpus </a:t>
            </a:r>
            <a:br>
              <a:rPr lang="pt-BR" smtClean="0"/>
            </a:br>
            <a:r>
              <a:rPr lang="pt-BR" smtClean="0"/>
              <a:t>Agente reativo com estado interno</a:t>
            </a:r>
          </a:p>
        </p:txBody>
      </p:sp>
      <p:sp>
        <p:nvSpPr>
          <p:cNvPr id="126979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49313" y="1733550"/>
            <a:ext cx="8782050" cy="46482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pt-BR" sz="2600" smtClean="0"/>
              <a:t>Regras percepção </a:t>
            </a:r>
            <a:r>
              <a:rPr lang="pt-BR" sz="2600" smtClean="0">
                <a:sym typeface="Symbol" pitchFamily="18" charset="2"/>
              </a:rPr>
              <a:t> modelo  modelo’</a:t>
            </a:r>
          </a:p>
          <a:p>
            <a:pPr lvl="1" eaLnBrk="1" hangingPunct="1">
              <a:lnSpc>
                <a:spcPct val="105000"/>
              </a:lnSpc>
            </a:pPr>
            <a:r>
              <a:rPr lang="pt-BR" sz="2400" smtClean="0"/>
              <a:t>IF percepçãoVisual no tempo T = brilho</a:t>
            </a:r>
            <a:br>
              <a:rPr lang="pt-BR" sz="2400" smtClean="0"/>
            </a:br>
            <a:r>
              <a:rPr lang="pt-BR" sz="2400" smtClean="0"/>
              <a:t>AND localização do agente no tempo T = (X,Y)</a:t>
            </a:r>
            <a:br>
              <a:rPr lang="pt-BR" sz="2400" smtClean="0"/>
            </a:br>
            <a:r>
              <a:rPr lang="pt-BR" sz="2400" smtClean="0"/>
              <a:t>THEN localização do ouro no tempo T = (X,Y)</a:t>
            </a:r>
          </a:p>
          <a:p>
            <a:pPr eaLnBrk="1" hangingPunct="1">
              <a:lnSpc>
                <a:spcPct val="105000"/>
              </a:lnSpc>
              <a:buFont typeface="Wingdings" pitchFamily="2" charset="2"/>
              <a:buNone/>
            </a:pPr>
            <a:endParaRPr lang="pt-BR" sz="2400" smtClean="0">
              <a:sym typeface="Symbol" pitchFamily="18" charset="2"/>
            </a:endParaRPr>
          </a:p>
          <a:p>
            <a:pPr eaLnBrk="1" hangingPunct="1">
              <a:lnSpc>
                <a:spcPct val="105000"/>
              </a:lnSpc>
            </a:pPr>
            <a:r>
              <a:rPr lang="pt-BR" sz="2600" smtClean="0">
                <a:sym typeface="Symbol" pitchFamily="18" charset="2"/>
              </a:rPr>
              <a:t>Regras modelo   modelo’ </a:t>
            </a:r>
          </a:p>
          <a:p>
            <a:pPr lvl="1" eaLnBrk="1" hangingPunct="1">
              <a:lnSpc>
                <a:spcPct val="105000"/>
              </a:lnSpc>
            </a:pPr>
            <a:r>
              <a:rPr lang="pt-BR" sz="2400" smtClean="0">
                <a:sym typeface="Symbol" pitchFamily="18" charset="2"/>
              </a:rPr>
              <a:t> IF agente está com o ouro </a:t>
            </a:r>
            <a:r>
              <a:rPr lang="pt-BR" sz="2400" smtClean="0"/>
              <a:t>no tempo T </a:t>
            </a:r>
            <a:r>
              <a:rPr lang="pt-BR" sz="2400" smtClean="0">
                <a:sym typeface="Symbol" pitchFamily="18" charset="2"/>
              </a:rPr>
              <a:t/>
            </a:r>
            <a:br>
              <a:rPr lang="pt-BR" sz="2400" smtClean="0">
                <a:sym typeface="Symbol" pitchFamily="18" charset="2"/>
              </a:rPr>
            </a:br>
            <a:r>
              <a:rPr lang="pt-BR" sz="2400" smtClean="0">
                <a:sym typeface="Symbol" pitchFamily="18" charset="2"/>
              </a:rPr>
              <a:t>AND </a:t>
            </a:r>
            <a:r>
              <a:rPr lang="pt-BR" sz="2400" smtClean="0"/>
              <a:t>localização do agente no tempo T = </a:t>
            </a:r>
            <a:r>
              <a:rPr lang="pt-BR" sz="2400" smtClean="0">
                <a:sym typeface="Symbol" pitchFamily="18" charset="2"/>
              </a:rPr>
              <a:t>(X,Y)</a:t>
            </a:r>
            <a:br>
              <a:rPr lang="pt-BR" sz="2400" smtClean="0">
                <a:sym typeface="Symbol" pitchFamily="18" charset="2"/>
              </a:rPr>
            </a:br>
            <a:r>
              <a:rPr lang="pt-BR" sz="2400" smtClean="0">
                <a:sym typeface="Symbol" pitchFamily="18" charset="2"/>
              </a:rPr>
              <a:t>THEN </a:t>
            </a:r>
            <a:r>
              <a:rPr lang="pt-BR" sz="2400" smtClean="0"/>
              <a:t>localização do ouro no tempo T = </a:t>
            </a:r>
            <a:r>
              <a:rPr lang="pt-BR" sz="2400" smtClean="0">
                <a:sym typeface="Symbol" pitchFamily="18" charset="2"/>
              </a:rPr>
              <a:t>(X,Y)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6D64FC-6336-485E-8DA7-4147CCB1A01B}" type="slidenum">
              <a:rPr lang="pt-BR"/>
              <a:pPr/>
              <a:t>17</a:t>
            </a:fld>
            <a:endParaRPr lang="pt-BR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25" y="304800"/>
            <a:ext cx="8758238" cy="1066800"/>
          </a:xfrm>
        </p:spPr>
        <p:txBody>
          <a:bodyPr/>
          <a:lstStyle/>
          <a:p>
            <a:pPr eaLnBrk="1" hangingPunct="1"/>
            <a:r>
              <a:rPr lang="pt-BR" smtClean="0"/>
              <a:t>Mundo de Wumpus </a:t>
            </a:r>
            <a:br>
              <a:rPr lang="pt-BR" smtClean="0"/>
            </a:br>
            <a:r>
              <a:rPr lang="pt-BR" smtClean="0"/>
              <a:t>Agente reativo com estado interno</a:t>
            </a:r>
            <a:endParaRPr lang="pt-PT" smtClean="0"/>
          </a:p>
        </p:txBody>
      </p:sp>
      <p:sp>
        <p:nvSpPr>
          <p:cNvPr id="1177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782050" cy="4724400"/>
          </a:xfrm>
        </p:spPr>
        <p:txBody>
          <a:bodyPr/>
          <a:lstStyle/>
          <a:p>
            <a:pPr eaLnBrk="1" hangingPunct="1"/>
            <a:r>
              <a:rPr lang="pt-BR" sz="2600" smtClean="0"/>
              <a:t>Regras </a:t>
            </a:r>
            <a:r>
              <a:rPr lang="pt-BR" sz="2600" smtClean="0">
                <a:sym typeface="Symbol" pitchFamily="18" charset="2"/>
              </a:rPr>
              <a:t>modelo  ação</a:t>
            </a:r>
          </a:p>
          <a:p>
            <a:pPr lvl="1" eaLnBrk="1" hangingPunct="1">
              <a:lnSpc>
                <a:spcPct val="105000"/>
              </a:lnSpc>
            </a:pPr>
            <a:r>
              <a:rPr lang="pt-BR" sz="2400" smtClean="0">
                <a:sym typeface="Symbol" pitchFamily="18" charset="2"/>
              </a:rPr>
              <a:t> IF </a:t>
            </a:r>
            <a:r>
              <a:rPr lang="pt-BR" sz="2400" smtClean="0"/>
              <a:t>localização do agente no tempo T = (X,Y)</a:t>
            </a:r>
            <a:br>
              <a:rPr lang="pt-BR" sz="2400" smtClean="0"/>
            </a:br>
            <a:r>
              <a:rPr lang="pt-BR" sz="2400" smtClean="0"/>
              <a:t> AND localização do ouro no tempo T = (X,Y)</a:t>
            </a:r>
            <a:br>
              <a:rPr lang="pt-BR" sz="2400" smtClean="0"/>
            </a:br>
            <a:r>
              <a:rPr lang="pt-BR" sz="2400" smtClean="0"/>
              <a:t> THEN ação escolhida no tempo T = pegar</a:t>
            </a:r>
            <a:endParaRPr lang="pt-BR" sz="2400" smtClean="0">
              <a:sym typeface="Symbol" pitchFamily="18" charset="2"/>
            </a:endParaRPr>
          </a:p>
          <a:p>
            <a:pPr lvl="1" eaLnBrk="1" hangingPunct="1">
              <a:lnSpc>
                <a:spcPct val="105000"/>
              </a:lnSpc>
            </a:pPr>
            <a:endParaRPr lang="pt-BR" sz="2400" smtClean="0">
              <a:sym typeface="Symbol" pitchFamily="18" charset="2"/>
            </a:endParaRPr>
          </a:p>
          <a:p>
            <a:pPr eaLnBrk="1" hangingPunct="1">
              <a:lnSpc>
                <a:spcPct val="105000"/>
              </a:lnSpc>
            </a:pPr>
            <a:r>
              <a:rPr lang="pt-BR" sz="2600" smtClean="0">
                <a:sym typeface="Symbol" pitchFamily="18" charset="2"/>
              </a:rPr>
              <a:t>Regras ação  modelo  modelo</a:t>
            </a:r>
          </a:p>
          <a:p>
            <a:pPr lvl="1" eaLnBrk="1" hangingPunct="1">
              <a:lnSpc>
                <a:spcPct val="105000"/>
              </a:lnSpc>
            </a:pPr>
            <a:r>
              <a:rPr lang="pt-BR" sz="2400" smtClean="0">
                <a:sym typeface="Symbol" pitchFamily="18" charset="2"/>
              </a:rPr>
              <a:t> IF </a:t>
            </a:r>
            <a:r>
              <a:rPr lang="pt-BR" sz="2400" smtClean="0"/>
              <a:t>ação escolhida no tempo T = pegar</a:t>
            </a:r>
            <a:r>
              <a:rPr lang="pt-BR" sz="2400" smtClean="0">
                <a:sym typeface="Symbol" pitchFamily="18" charset="2"/>
              </a:rPr>
              <a:t/>
            </a:r>
            <a:br>
              <a:rPr lang="pt-BR" sz="2400" smtClean="0">
                <a:sym typeface="Symbol" pitchFamily="18" charset="2"/>
              </a:rPr>
            </a:br>
            <a:r>
              <a:rPr lang="pt-BR" sz="2400" smtClean="0">
                <a:sym typeface="Symbol" pitchFamily="18" charset="2"/>
              </a:rPr>
              <a:t> THEN agente está com o ouro </a:t>
            </a:r>
            <a:r>
              <a:rPr lang="pt-BR" sz="2400" smtClean="0"/>
              <a:t>no tempo </a:t>
            </a:r>
            <a:r>
              <a:rPr lang="pt-BR" sz="2400" smtClean="0">
                <a:sym typeface="Symbol" pitchFamily="18" charset="2"/>
              </a:rPr>
              <a:t>T+1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 bldLvl="2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E9DE61-75E4-43FB-B3CC-E2BCC15CAB9D}" type="slidenum">
              <a:rPr lang="pt-BR"/>
              <a:pPr/>
              <a:t>18</a:t>
            </a:fld>
            <a:endParaRPr lang="pt-BR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25" y="228600"/>
            <a:ext cx="8758238" cy="1066800"/>
          </a:xfrm>
        </p:spPr>
        <p:txBody>
          <a:bodyPr/>
          <a:lstStyle/>
          <a:p>
            <a:pPr eaLnBrk="1" hangingPunct="1"/>
            <a:r>
              <a:rPr lang="pt-BR" smtClean="0"/>
              <a:t>Mundo de Wumpus </a:t>
            </a:r>
            <a:br>
              <a:rPr lang="pt-BR" smtClean="0"/>
            </a:br>
            <a:r>
              <a:rPr lang="pt-BR" smtClean="0"/>
              <a:t>Agente reativo com estado interno</a:t>
            </a:r>
            <a:endParaRPr lang="pt-PT" smtClean="0"/>
          </a:p>
        </p:txBody>
      </p:sp>
      <p:sp>
        <p:nvSpPr>
          <p:cNvPr id="1187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47738" y="1828800"/>
            <a:ext cx="8782050" cy="4114800"/>
          </a:xfrm>
        </p:spPr>
        <p:txBody>
          <a:bodyPr/>
          <a:lstStyle/>
          <a:p>
            <a:pPr eaLnBrk="1" hangingPunct="1"/>
            <a:r>
              <a:rPr lang="pt-BR" sz="2800" smtClean="0"/>
              <a:t>Desvantagens desta arquitetura:</a:t>
            </a:r>
            <a:r>
              <a:rPr lang="pt-BR" sz="2600" smtClean="0"/>
              <a:t> </a:t>
            </a:r>
          </a:p>
          <a:p>
            <a:pPr lvl="1" eaLnBrk="1" hangingPunct="1"/>
            <a:r>
              <a:rPr lang="pt-BR" sz="2400" smtClean="0"/>
              <a:t>Oferece autonomia, mas não muita</a:t>
            </a:r>
          </a:p>
          <a:p>
            <a:pPr lvl="1" eaLnBrk="1" hangingPunct="1"/>
            <a:r>
              <a:rPr lang="pt-BR" sz="2400" smtClean="0"/>
              <a:t>Não tem objetivo explicito</a:t>
            </a:r>
          </a:p>
          <a:p>
            <a:pPr lvl="1" eaLnBrk="1" hangingPunct="1"/>
            <a:r>
              <a:rPr lang="pt-BR" sz="2400" smtClean="0"/>
              <a:t>Não pensa no futuro (além da ação imediata)</a:t>
            </a:r>
          </a:p>
          <a:p>
            <a:pPr lvl="2" eaLnBrk="1" hangingPunct="1"/>
            <a:r>
              <a:rPr lang="pt-BR" sz="2200" smtClean="0"/>
              <a:t>Ex. pode entrar em </a:t>
            </a:r>
            <a:r>
              <a:rPr lang="pt-BR" sz="2200" i="1" smtClean="0"/>
              <a:t>loop</a:t>
            </a:r>
            <a:r>
              <a:rPr lang="pt-BR" sz="2200" smtClean="0"/>
              <a:t> se as regras não forem bem projetadas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6C31D3-BC68-44B9-9CB9-148D9DF1019A}" type="slidenum">
              <a:rPr lang="pt-BR"/>
              <a:pPr/>
              <a:t>19</a:t>
            </a:fld>
            <a:endParaRPr lang="pt-BR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25" y="228600"/>
            <a:ext cx="8758238" cy="1066800"/>
          </a:xfrm>
        </p:spPr>
        <p:txBody>
          <a:bodyPr/>
          <a:lstStyle/>
          <a:p>
            <a:pPr eaLnBrk="1" hangingPunct="1"/>
            <a:r>
              <a:rPr lang="pt-BR" smtClean="0"/>
              <a:t>Agente cognitivo </a:t>
            </a:r>
            <a:br>
              <a:rPr lang="pt-BR" smtClean="0"/>
            </a:br>
            <a:r>
              <a:rPr lang="pt-BR" smtClean="0"/>
              <a:t>(baseado em objetivo)</a:t>
            </a:r>
            <a:endParaRPr lang="pt-PT" smtClean="0"/>
          </a:p>
        </p:txBody>
      </p:sp>
      <p:sp>
        <p:nvSpPr>
          <p:cNvPr id="23556" name="AutoShape 3"/>
          <p:cNvSpPr>
            <a:spLocks noChangeArrowheads="1"/>
          </p:cNvSpPr>
          <p:nvPr/>
        </p:nvSpPr>
        <p:spPr bwMode="auto">
          <a:xfrm>
            <a:off x="688975" y="1524000"/>
            <a:ext cx="947738" cy="49530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660066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pt-BR">
                <a:solidFill>
                  <a:srgbClr val="660066"/>
                </a:solidFill>
              </a:rPr>
              <a:t>Ambiente</a:t>
            </a:r>
            <a:endParaRPr lang="pt-PT">
              <a:solidFill>
                <a:srgbClr val="660066"/>
              </a:solidFill>
            </a:endParaRPr>
          </a:p>
        </p:txBody>
      </p:sp>
      <p:sp>
        <p:nvSpPr>
          <p:cNvPr id="23557" name="AutoShape 4"/>
          <p:cNvSpPr>
            <a:spLocks noChangeArrowheads="1"/>
          </p:cNvSpPr>
          <p:nvPr/>
        </p:nvSpPr>
        <p:spPr bwMode="auto">
          <a:xfrm>
            <a:off x="2238375" y="1600200"/>
            <a:ext cx="7491413" cy="48006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660066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/>
            <a:endParaRPr lang="pt-PT">
              <a:solidFill>
                <a:srgbClr val="660066"/>
              </a:solidFill>
            </a:endParaRPr>
          </a:p>
        </p:txBody>
      </p:sp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1033463" y="1828800"/>
            <a:ext cx="1893887" cy="457200"/>
          </a:xfrm>
          <a:prstGeom prst="rect">
            <a:avLst/>
          </a:prstGeom>
          <a:solidFill>
            <a:srgbClr val="FFFFCC"/>
          </a:solidFill>
          <a:ln w="2857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000">
                <a:solidFill>
                  <a:srgbClr val="660066"/>
                </a:solidFill>
              </a:rPr>
              <a:t>Sensores</a:t>
            </a:r>
            <a:endParaRPr lang="pt-PT" sz="2000">
              <a:solidFill>
                <a:srgbClr val="660066"/>
              </a:solidFill>
            </a:endParaRPr>
          </a:p>
        </p:txBody>
      </p:sp>
      <p:sp>
        <p:nvSpPr>
          <p:cNvPr id="23559" name="Rectangle 6"/>
          <p:cNvSpPr>
            <a:spLocks noChangeArrowheads="1"/>
          </p:cNvSpPr>
          <p:nvPr/>
        </p:nvSpPr>
        <p:spPr bwMode="auto">
          <a:xfrm>
            <a:off x="1033463" y="5715000"/>
            <a:ext cx="1893887" cy="457200"/>
          </a:xfrm>
          <a:prstGeom prst="rect">
            <a:avLst/>
          </a:prstGeom>
          <a:solidFill>
            <a:srgbClr val="FFFFCC"/>
          </a:solidFill>
          <a:ln w="28575">
            <a:solidFill>
              <a:srgbClr val="66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2000">
                <a:solidFill>
                  <a:srgbClr val="660066"/>
                </a:solidFill>
              </a:rPr>
              <a:t>Atuadores</a:t>
            </a:r>
            <a:endParaRPr lang="pt-PT" sz="2000">
              <a:solidFill>
                <a:srgbClr val="660066"/>
              </a:solidFill>
            </a:endParaRPr>
          </a:p>
        </p:txBody>
      </p:sp>
      <p:sp>
        <p:nvSpPr>
          <p:cNvPr id="23560" name="AutoShape 7"/>
          <p:cNvSpPr>
            <a:spLocks noChangeArrowheads="1"/>
          </p:cNvSpPr>
          <p:nvPr/>
        </p:nvSpPr>
        <p:spPr bwMode="auto">
          <a:xfrm>
            <a:off x="6286500" y="1752600"/>
            <a:ext cx="2754313" cy="990600"/>
          </a:xfrm>
          <a:prstGeom prst="can">
            <a:avLst>
              <a:gd name="adj" fmla="val 25000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660066"/>
                </a:solidFill>
              </a:rPr>
              <a:t>Modelo dos ambientes</a:t>
            </a:r>
            <a:br>
              <a:rPr lang="pt-BR" sz="1800">
                <a:solidFill>
                  <a:srgbClr val="660066"/>
                </a:solidFill>
              </a:rPr>
            </a:br>
            <a:r>
              <a:rPr lang="pt-BR" sz="1800">
                <a:solidFill>
                  <a:srgbClr val="660066"/>
                </a:solidFill>
              </a:rPr>
              <a:t>passados e atual</a:t>
            </a:r>
            <a:endParaRPr lang="pt-PT" sz="1800">
              <a:solidFill>
                <a:srgbClr val="660066"/>
              </a:solidFill>
            </a:endParaRPr>
          </a:p>
        </p:txBody>
      </p:sp>
      <p:cxnSp>
        <p:nvCxnSpPr>
          <p:cNvPr id="23561" name="AutoShape 8"/>
          <p:cNvCxnSpPr>
            <a:cxnSpLocks noChangeShapeType="1"/>
            <a:stCxn id="23558" idx="3"/>
            <a:endCxn id="23562" idx="1"/>
          </p:cNvCxnSpPr>
          <p:nvPr/>
        </p:nvCxnSpPr>
        <p:spPr bwMode="auto">
          <a:xfrm>
            <a:off x="2820988" y="2057400"/>
            <a:ext cx="466725" cy="0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/>
            <a:tailEnd type="triangle" w="med" len="med"/>
          </a:ln>
        </p:spPr>
      </p:cxnSp>
      <p:sp>
        <p:nvSpPr>
          <p:cNvPr id="23562" name="AutoShape 9"/>
          <p:cNvSpPr>
            <a:spLocks noChangeArrowheads="1"/>
          </p:cNvSpPr>
          <p:nvPr/>
        </p:nvSpPr>
        <p:spPr bwMode="auto">
          <a:xfrm>
            <a:off x="3444875" y="1752600"/>
            <a:ext cx="1979613" cy="609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660066"/>
                </a:solidFill>
              </a:rPr>
              <a:t>Interpretador</a:t>
            </a:r>
          </a:p>
          <a:p>
            <a:pPr algn="ctr"/>
            <a:r>
              <a:rPr lang="pt-BR" sz="1800">
                <a:solidFill>
                  <a:srgbClr val="660066"/>
                </a:solidFill>
              </a:rPr>
              <a:t>de percepção</a:t>
            </a:r>
            <a:endParaRPr lang="pt-PT" sz="1800">
              <a:solidFill>
                <a:srgbClr val="660066"/>
              </a:solidFill>
            </a:endParaRPr>
          </a:p>
        </p:txBody>
      </p:sp>
      <p:sp>
        <p:nvSpPr>
          <p:cNvPr id="23563" name="AutoShape 10"/>
          <p:cNvSpPr>
            <a:spLocks noChangeArrowheads="1"/>
          </p:cNvSpPr>
          <p:nvPr/>
        </p:nvSpPr>
        <p:spPr bwMode="auto">
          <a:xfrm>
            <a:off x="3702050" y="5638800"/>
            <a:ext cx="1465263" cy="609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660066"/>
                </a:solidFill>
              </a:rPr>
              <a:t>Escolhedor</a:t>
            </a:r>
            <a:br>
              <a:rPr lang="pt-BR" sz="1800">
                <a:solidFill>
                  <a:srgbClr val="660066"/>
                </a:solidFill>
              </a:rPr>
            </a:br>
            <a:r>
              <a:rPr lang="pt-BR" sz="1800">
                <a:solidFill>
                  <a:srgbClr val="660066"/>
                </a:solidFill>
              </a:rPr>
              <a:t> de ação</a:t>
            </a:r>
            <a:endParaRPr lang="pt-PT" sz="1800">
              <a:solidFill>
                <a:srgbClr val="660066"/>
              </a:solidFill>
            </a:endParaRPr>
          </a:p>
        </p:txBody>
      </p:sp>
      <p:cxnSp>
        <p:nvCxnSpPr>
          <p:cNvPr id="23564" name="AutoShape 11"/>
          <p:cNvCxnSpPr>
            <a:cxnSpLocks noChangeShapeType="1"/>
            <a:stCxn id="23563" idx="1"/>
            <a:endCxn id="23559" idx="3"/>
          </p:cNvCxnSpPr>
          <p:nvPr/>
        </p:nvCxnSpPr>
        <p:spPr bwMode="auto">
          <a:xfrm rot="10800000">
            <a:off x="2820988" y="5943600"/>
            <a:ext cx="714375" cy="0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/>
            <a:tailEnd type="triangle" w="med" len="med"/>
          </a:ln>
        </p:spPr>
      </p:cxnSp>
      <p:sp>
        <p:nvSpPr>
          <p:cNvPr id="23565" name="AutoShape 12"/>
          <p:cNvSpPr>
            <a:spLocks noChangeArrowheads="1"/>
          </p:cNvSpPr>
          <p:nvPr/>
        </p:nvSpPr>
        <p:spPr bwMode="auto">
          <a:xfrm>
            <a:off x="3616325" y="2552700"/>
            <a:ext cx="1636713" cy="838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660066"/>
                </a:solidFill>
              </a:rPr>
              <a:t>Atualizador</a:t>
            </a:r>
          </a:p>
          <a:p>
            <a:pPr algn="ctr"/>
            <a:r>
              <a:rPr lang="pt-BR" sz="1800">
                <a:solidFill>
                  <a:srgbClr val="660066"/>
                </a:solidFill>
              </a:rPr>
              <a:t>do modelo</a:t>
            </a:r>
            <a:br>
              <a:rPr lang="pt-BR" sz="1800">
                <a:solidFill>
                  <a:srgbClr val="660066"/>
                </a:solidFill>
              </a:rPr>
            </a:br>
            <a:r>
              <a:rPr lang="pt-BR" sz="1800">
                <a:solidFill>
                  <a:srgbClr val="660066"/>
                </a:solidFill>
              </a:rPr>
              <a:t>do ambiente</a:t>
            </a:r>
            <a:endParaRPr lang="pt-PT" sz="1800">
              <a:solidFill>
                <a:srgbClr val="660066"/>
              </a:solidFill>
            </a:endParaRPr>
          </a:p>
        </p:txBody>
      </p:sp>
      <p:sp>
        <p:nvSpPr>
          <p:cNvPr id="23566" name="AutoShape 13"/>
          <p:cNvSpPr>
            <a:spLocks noChangeArrowheads="1"/>
          </p:cNvSpPr>
          <p:nvPr/>
        </p:nvSpPr>
        <p:spPr bwMode="auto">
          <a:xfrm>
            <a:off x="3487738" y="4610100"/>
            <a:ext cx="1893887" cy="838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660066"/>
                </a:solidFill>
              </a:rPr>
              <a:t>Preditor</a:t>
            </a:r>
            <a:br>
              <a:rPr lang="pt-BR" sz="1800">
                <a:solidFill>
                  <a:srgbClr val="660066"/>
                </a:solidFill>
              </a:rPr>
            </a:br>
            <a:r>
              <a:rPr lang="pt-BR" sz="1800">
                <a:solidFill>
                  <a:srgbClr val="660066"/>
                </a:solidFill>
              </a:rPr>
              <a:t>de ambientes</a:t>
            </a:r>
            <a:br>
              <a:rPr lang="pt-BR" sz="1800">
                <a:solidFill>
                  <a:srgbClr val="660066"/>
                </a:solidFill>
              </a:rPr>
            </a:br>
            <a:r>
              <a:rPr lang="pt-BR" sz="1800">
                <a:solidFill>
                  <a:srgbClr val="660066"/>
                </a:solidFill>
              </a:rPr>
              <a:t>futuros</a:t>
            </a:r>
            <a:endParaRPr lang="pt-PT" sz="1800">
              <a:solidFill>
                <a:srgbClr val="660066"/>
              </a:solidFill>
            </a:endParaRPr>
          </a:p>
        </p:txBody>
      </p:sp>
      <p:sp>
        <p:nvSpPr>
          <p:cNvPr id="23567" name="AutoShape 14"/>
          <p:cNvSpPr>
            <a:spLocks noChangeArrowheads="1"/>
          </p:cNvSpPr>
          <p:nvPr/>
        </p:nvSpPr>
        <p:spPr bwMode="auto">
          <a:xfrm>
            <a:off x="6329363" y="5257800"/>
            <a:ext cx="2668587" cy="990600"/>
          </a:xfrm>
          <a:prstGeom prst="can">
            <a:avLst>
              <a:gd name="adj" fmla="val 25000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660066"/>
                </a:solidFill>
              </a:rPr>
              <a:t>Modelo de ambientes</a:t>
            </a:r>
          </a:p>
          <a:p>
            <a:pPr algn="ctr"/>
            <a:r>
              <a:rPr lang="pt-BR" sz="1800">
                <a:solidFill>
                  <a:srgbClr val="660066"/>
                </a:solidFill>
              </a:rPr>
              <a:t>futuros hipotéticos</a:t>
            </a:r>
            <a:endParaRPr lang="pt-PT" sz="1800">
              <a:solidFill>
                <a:srgbClr val="660066"/>
              </a:solidFill>
            </a:endParaRPr>
          </a:p>
        </p:txBody>
      </p:sp>
      <p:sp>
        <p:nvSpPr>
          <p:cNvPr id="23568" name="AutoShape 15"/>
          <p:cNvSpPr>
            <a:spLocks noChangeArrowheads="1"/>
          </p:cNvSpPr>
          <p:nvPr/>
        </p:nvSpPr>
        <p:spPr bwMode="auto">
          <a:xfrm>
            <a:off x="6888163" y="3733800"/>
            <a:ext cx="1550987" cy="533400"/>
          </a:xfrm>
          <a:prstGeom prst="can">
            <a:avLst>
              <a:gd name="adj" fmla="val 25000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660066"/>
                </a:solidFill>
              </a:rPr>
              <a:t>Objetivos</a:t>
            </a:r>
            <a:endParaRPr lang="pt-PT" sz="1800">
              <a:solidFill>
                <a:srgbClr val="660066"/>
              </a:solidFill>
            </a:endParaRPr>
          </a:p>
        </p:txBody>
      </p:sp>
      <p:cxnSp>
        <p:nvCxnSpPr>
          <p:cNvPr id="23569" name="AutoShape 16"/>
          <p:cNvCxnSpPr>
            <a:cxnSpLocks noChangeShapeType="1"/>
            <a:stCxn id="23562" idx="3"/>
            <a:endCxn id="23560" idx="2"/>
          </p:cNvCxnSpPr>
          <p:nvPr/>
        </p:nvCxnSpPr>
        <p:spPr bwMode="auto">
          <a:xfrm>
            <a:off x="5214938" y="2057400"/>
            <a:ext cx="796925" cy="190500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3570" name="AutoShape 17"/>
          <p:cNvCxnSpPr>
            <a:cxnSpLocks noChangeShapeType="1"/>
            <a:stCxn id="23565" idx="3"/>
            <a:endCxn id="23560" idx="2"/>
          </p:cNvCxnSpPr>
          <p:nvPr/>
        </p:nvCxnSpPr>
        <p:spPr bwMode="auto">
          <a:xfrm flipV="1">
            <a:off x="5049838" y="2247900"/>
            <a:ext cx="962025" cy="723900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3571" name="AutoShape 18"/>
          <p:cNvCxnSpPr>
            <a:cxnSpLocks noChangeShapeType="1"/>
            <a:stCxn id="23566" idx="3"/>
            <a:endCxn id="23560" idx="2"/>
          </p:cNvCxnSpPr>
          <p:nvPr/>
        </p:nvCxnSpPr>
        <p:spPr bwMode="auto">
          <a:xfrm flipV="1">
            <a:off x="5173663" y="2247900"/>
            <a:ext cx="838200" cy="2781300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 type="triangle" w="med" len="med"/>
            <a:tailEnd/>
          </a:ln>
        </p:spPr>
      </p:cxnSp>
      <p:cxnSp>
        <p:nvCxnSpPr>
          <p:cNvPr id="23572" name="AutoShape 19"/>
          <p:cNvCxnSpPr>
            <a:cxnSpLocks noChangeShapeType="1"/>
            <a:stCxn id="23566" idx="3"/>
            <a:endCxn id="23567" idx="2"/>
          </p:cNvCxnSpPr>
          <p:nvPr/>
        </p:nvCxnSpPr>
        <p:spPr bwMode="auto">
          <a:xfrm>
            <a:off x="5173663" y="5029200"/>
            <a:ext cx="879475" cy="723900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/>
            <a:tailEnd type="triangle" w="med" len="med"/>
          </a:ln>
        </p:spPr>
      </p:cxnSp>
      <p:cxnSp>
        <p:nvCxnSpPr>
          <p:cNvPr id="23573" name="AutoShape 20"/>
          <p:cNvCxnSpPr>
            <a:cxnSpLocks noChangeShapeType="1"/>
            <a:stCxn id="23568" idx="3"/>
            <a:endCxn id="23563" idx="3"/>
          </p:cNvCxnSpPr>
          <p:nvPr/>
        </p:nvCxnSpPr>
        <p:spPr bwMode="auto">
          <a:xfrm flipH="1">
            <a:off x="4967288" y="4281488"/>
            <a:ext cx="2379662" cy="1662112"/>
          </a:xfrm>
          <a:prstGeom prst="straightConnector1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</p:spPr>
      </p:cxnSp>
      <p:cxnSp>
        <p:nvCxnSpPr>
          <p:cNvPr id="23574" name="AutoShape 21"/>
          <p:cNvCxnSpPr>
            <a:cxnSpLocks noChangeShapeType="1"/>
            <a:stCxn id="23567" idx="2"/>
            <a:endCxn id="23563" idx="3"/>
          </p:cNvCxnSpPr>
          <p:nvPr/>
        </p:nvCxnSpPr>
        <p:spPr bwMode="auto">
          <a:xfrm flipH="1">
            <a:off x="4967288" y="5753100"/>
            <a:ext cx="1085850" cy="190500"/>
          </a:xfrm>
          <a:prstGeom prst="straightConnector1">
            <a:avLst/>
          </a:prstGeom>
          <a:noFill/>
          <a:ln w="28575">
            <a:solidFill>
              <a:srgbClr val="A5002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3575" name="AutoShape 22"/>
          <p:cNvSpPr>
            <a:spLocks noChangeArrowheads="1"/>
          </p:cNvSpPr>
          <p:nvPr/>
        </p:nvSpPr>
        <p:spPr bwMode="auto">
          <a:xfrm>
            <a:off x="3616325" y="3581400"/>
            <a:ext cx="1636713" cy="838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660066"/>
                </a:solidFill>
              </a:rPr>
              <a:t>Atualizador</a:t>
            </a:r>
          </a:p>
          <a:p>
            <a:pPr algn="ctr"/>
            <a:r>
              <a:rPr lang="pt-BR" sz="1800">
                <a:solidFill>
                  <a:srgbClr val="660066"/>
                </a:solidFill>
              </a:rPr>
              <a:t>do objetivos</a:t>
            </a:r>
            <a:endParaRPr lang="pt-PT" sz="1800">
              <a:solidFill>
                <a:srgbClr val="660066"/>
              </a:solidFill>
            </a:endParaRPr>
          </a:p>
        </p:txBody>
      </p:sp>
      <p:cxnSp>
        <p:nvCxnSpPr>
          <p:cNvPr id="23576" name="AutoShape 23"/>
          <p:cNvCxnSpPr>
            <a:cxnSpLocks noChangeShapeType="1"/>
            <a:stCxn id="23575" idx="3"/>
            <a:endCxn id="23568" idx="2"/>
          </p:cNvCxnSpPr>
          <p:nvPr/>
        </p:nvCxnSpPr>
        <p:spPr bwMode="auto">
          <a:xfrm>
            <a:off x="5049838" y="4000500"/>
            <a:ext cx="1539875" cy="0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3577" name="AutoShape 24"/>
          <p:cNvCxnSpPr>
            <a:cxnSpLocks noChangeShapeType="1"/>
            <a:stCxn id="23575" idx="3"/>
            <a:endCxn id="23560" idx="2"/>
          </p:cNvCxnSpPr>
          <p:nvPr/>
        </p:nvCxnSpPr>
        <p:spPr bwMode="auto">
          <a:xfrm flipV="1">
            <a:off x="5049838" y="2247900"/>
            <a:ext cx="962025" cy="1752600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BD97D5-D4F0-4AFD-82DA-10AC565E4CDD}" type="slidenum">
              <a:rPr lang="pt-BR"/>
              <a:pPr/>
              <a:t>2</a:t>
            </a:fld>
            <a:endParaRPr lang="pt-BR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Plano de Aula</a:t>
            </a:r>
          </a:p>
        </p:txBody>
      </p:sp>
      <p:sp>
        <p:nvSpPr>
          <p:cNvPr id="614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17575" y="1700213"/>
            <a:ext cx="8782050" cy="4403725"/>
          </a:xfrm>
        </p:spPr>
        <p:txBody>
          <a:bodyPr/>
          <a:lstStyle/>
          <a:p>
            <a:pPr eaLnBrk="1" hangingPunct="1"/>
            <a:r>
              <a:rPr lang="pt-BR" smtClean="0"/>
              <a:t> Mundo do Wumpus</a:t>
            </a:r>
          </a:p>
          <a:p>
            <a:pPr lvl="1" eaLnBrk="1" hangingPunct="1"/>
            <a:r>
              <a:rPr lang="pt-BR" smtClean="0"/>
              <a:t>Formulação do problema - PAGE</a:t>
            </a:r>
          </a:p>
          <a:p>
            <a:pPr lvl="1" eaLnBrk="1" hangingPunct="1"/>
            <a:r>
              <a:rPr lang="pt-BR" smtClean="0"/>
              <a:t>Descrição do Ambiente </a:t>
            </a:r>
          </a:p>
          <a:p>
            <a:pPr lvl="1" eaLnBrk="1" hangingPunct="1"/>
            <a:r>
              <a:rPr lang="pt-BR" smtClean="0"/>
              <a:t>Arquiteturas dos Agentes</a:t>
            </a:r>
          </a:p>
          <a:p>
            <a:pPr eaLnBrk="1" hangingPunct="1"/>
            <a:r>
              <a:rPr lang="pt-BR" smtClean="0"/>
              <a:t>Tipos de regras</a:t>
            </a:r>
          </a:p>
          <a:p>
            <a:pPr eaLnBrk="1" hangingPunct="1"/>
            <a:r>
              <a:rPr lang="pt-BR" smtClean="0"/>
              <a:t> Agente Baseado em Lógica Proposicional</a:t>
            </a:r>
          </a:p>
          <a:p>
            <a:pPr lvl="1" eaLnBrk="1" hangingPunct="1"/>
            <a:r>
              <a:rPr lang="pt-BR" smtClean="0"/>
              <a:t>Regras de inferência</a:t>
            </a:r>
          </a:p>
          <a:p>
            <a:pPr lvl="1" eaLnBrk="1" hangingPunct="1"/>
            <a:r>
              <a:rPr lang="pt-BR" smtClean="0"/>
              <a:t>Transformando conhecimento em 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D0027B-81B6-4D66-BD5E-4F4842A29EDE}" type="slidenum">
              <a:rPr lang="pt-BR"/>
              <a:pPr/>
              <a:t>20</a:t>
            </a:fld>
            <a:endParaRPr lang="pt-BR"/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468313" y="5538788"/>
            <a:ext cx="212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Agente Cognitivo</a:t>
            </a:r>
            <a:br>
              <a:rPr lang="pt-BR" smtClean="0"/>
            </a:br>
            <a:r>
              <a:rPr lang="pt-BR" smtClean="0"/>
              <a:t> Funcionamento geral </a:t>
            </a:r>
          </a:p>
        </p:txBody>
      </p:sp>
      <p:sp>
        <p:nvSpPr>
          <p:cNvPr id="24581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868488"/>
            <a:ext cx="8782050" cy="4800600"/>
          </a:xfrm>
        </p:spPr>
        <p:txBody>
          <a:bodyPr/>
          <a:lstStyle/>
          <a:p>
            <a:pPr eaLnBrk="1" hangingPunct="1"/>
            <a:r>
              <a:rPr lang="pt-BR" sz="2800" smtClean="0"/>
              <a:t>Associação entre </a:t>
            </a:r>
            <a:r>
              <a:rPr lang="pt-BR" sz="2800" smtClean="0">
                <a:solidFill>
                  <a:srgbClr val="800080"/>
                </a:solidFill>
              </a:rPr>
              <a:t>percepção</a:t>
            </a:r>
            <a:r>
              <a:rPr lang="pt-BR" sz="2800" smtClean="0"/>
              <a:t> e </a:t>
            </a:r>
            <a:r>
              <a:rPr lang="pt-BR" sz="2800" smtClean="0">
                <a:solidFill>
                  <a:srgbClr val="800080"/>
                </a:solidFill>
              </a:rPr>
              <a:t>ação</a:t>
            </a:r>
          </a:p>
          <a:p>
            <a:pPr lvl="1" eaLnBrk="1" hangingPunct="1">
              <a:spcBef>
                <a:spcPct val="50000"/>
              </a:spcBef>
            </a:pPr>
            <a:r>
              <a:rPr lang="pt-BR" sz="2400" smtClean="0"/>
              <a:t>Mediada por </a:t>
            </a:r>
            <a:r>
              <a:rPr lang="pt-BR" sz="2400" smtClean="0">
                <a:solidFill>
                  <a:srgbClr val="990099"/>
                </a:solidFill>
              </a:rPr>
              <a:t>modelo do ambiente</a:t>
            </a:r>
            <a:r>
              <a:rPr lang="pt-BR" sz="2400" smtClean="0"/>
              <a:t> e </a:t>
            </a:r>
            <a:r>
              <a:rPr lang="pt-BR" sz="2400" smtClean="0">
                <a:solidFill>
                  <a:srgbClr val="990099"/>
                </a:solidFill>
              </a:rPr>
              <a:t>objetivo do agente</a:t>
            </a:r>
          </a:p>
          <a:p>
            <a:pPr lvl="1" eaLnBrk="1" hangingPunct="1">
              <a:spcBef>
                <a:spcPct val="50000"/>
              </a:spcBef>
            </a:pPr>
            <a:r>
              <a:rPr lang="pt-BR" sz="2400" smtClean="0"/>
              <a:t>Pode envolver </a:t>
            </a:r>
            <a:r>
              <a:rPr lang="pt-BR" sz="2400" smtClean="0">
                <a:solidFill>
                  <a:srgbClr val="990099"/>
                </a:solidFill>
              </a:rPr>
              <a:t>encadear regras</a:t>
            </a:r>
            <a:r>
              <a:rPr lang="pt-BR" sz="2400" smtClean="0"/>
              <a:t> para construir plano multi-passo necessário para atingir objetivo a partir de modelo</a:t>
            </a:r>
          </a:p>
          <a:p>
            <a:pPr lvl="2" eaLnBrk="1" hangingPunct="1">
              <a:lnSpc>
                <a:spcPct val="105000"/>
              </a:lnSpc>
            </a:pPr>
            <a:r>
              <a:rPr lang="pt-BR" sz="2200" smtClean="0"/>
              <a:t>Ex. matar o Wumpus para poder atravessar a caverna onde ele esta e então </a:t>
            </a:r>
            <a:r>
              <a:rPr lang="pt-BR" sz="2200" smtClean="0">
                <a:solidFill>
                  <a:srgbClr val="990099"/>
                </a:solidFill>
              </a:rPr>
              <a:t>pegar o ouro (objetivo)</a:t>
            </a:r>
            <a:endParaRPr lang="pt-BR" sz="2200" smtClean="0">
              <a:solidFill>
                <a:srgbClr val="990099"/>
              </a:solidFill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69681E-C891-4DEE-804F-2D2784DACF4E}" type="slidenum">
              <a:rPr lang="pt-BR"/>
              <a:pPr/>
              <a:t>21</a:t>
            </a:fld>
            <a:endParaRPr lang="pt-BR"/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468313" y="5538788"/>
            <a:ext cx="212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Agente Cognitivo</a:t>
            </a:r>
            <a:br>
              <a:rPr lang="pt-BR" smtClean="0"/>
            </a:br>
            <a:r>
              <a:rPr lang="pt-BR" smtClean="0"/>
              <a:t> Funcionamento geral</a:t>
            </a:r>
          </a:p>
        </p:txBody>
      </p:sp>
      <p:sp>
        <p:nvSpPr>
          <p:cNvPr id="25605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47738" y="1752600"/>
            <a:ext cx="878205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600" smtClean="0"/>
              <a:t>Capaz de lidar com os 5 tipos de regras do agente reativo com estado interno, </a:t>
            </a:r>
            <a:r>
              <a:rPr lang="pt-BR" sz="2600" smtClean="0">
                <a:solidFill>
                  <a:srgbClr val="800080"/>
                </a:solidFill>
              </a:rPr>
              <a:t>além de 2 novos tipos de regras: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 </a:t>
            </a:r>
            <a:r>
              <a:rPr lang="pt-BR" sz="2400" smtClean="0"/>
              <a:t>Regras: objetivo </a:t>
            </a:r>
            <a:r>
              <a:rPr lang="pt-BR" sz="2400" smtClean="0">
                <a:sym typeface="Symbol" pitchFamily="18" charset="2"/>
              </a:rPr>
              <a:t> modelo  ação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 Regras: objetivo </a:t>
            </a:r>
            <a:r>
              <a:rPr lang="pt-BR" sz="2400" smtClean="0">
                <a:sym typeface="Symbol" pitchFamily="18" charset="2"/>
              </a:rPr>
              <a:t> modelo  objetivo’</a:t>
            </a:r>
          </a:p>
          <a:p>
            <a:pPr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sz="2600" smtClean="0"/>
              <a:t>Trata o objetivo explicitamente e pode pensar no futuro!!!!</a:t>
            </a:r>
          </a:p>
          <a:p>
            <a:pPr eaLnBrk="1" hangingPunct="1">
              <a:lnSpc>
                <a:spcPct val="90000"/>
              </a:lnSpc>
            </a:pPr>
            <a:r>
              <a:rPr lang="pt-BR" sz="2600" smtClean="0"/>
              <a:t>Porém... </a:t>
            </a:r>
            <a:r>
              <a:rPr lang="pt-BR" sz="2600" smtClean="0">
                <a:solidFill>
                  <a:srgbClr val="800080"/>
                </a:solidFill>
              </a:rPr>
              <a:t>não trata objetivos conflitantes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ex. pegar o ouro pelo caminho mais curto, seguro, rápido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>
                <a:solidFill>
                  <a:srgbClr val="800080"/>
                </a:solidFill>
              </a:rPr>
              <a:t>Agente baseado em utilidade (próximos capítulos...)</a:t>
            </a:r>
            <a:endParaRPr lang="pt-BR" sz="2400" smtClean="0">
              <a:solidFill>
                <a:srgbClr val="800080"/>
              </a:solidFill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7628EC-1BBC-4FE9-A05A-CA35C5282DBF}" type="slidenum">
              <a:rPr lang="pt-BR"/>
              <a:pPr/>
              <a:t>22</a:t>
            </a:fld>
            <a:endParaRPr lang="pt-BR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Mundo de Wumpus - Agente Cognitivo</a:t>
            </a:r>
            <a:br>
              <a:rPr lang="pt-BR" smtClean="0"/>
            </a:br>
            <a:r>
              <a:rPr lang="pt-BR" sz="3200" smtClean="0"/>
              <a:t>Regras objetivo </a:t>
            </a:r>
            <a:r>
              <a:rPr lang="pt-BR" sz="3200" smtClean="0">
                <a:sym typeface="Symbol" pitchFamily="18" charset="2"/>
              </a:rPr>
              <a:t> modelo  ação - I </a:t>
            </a:r>
            <a:endParaRPr lang="pt-PT" sz="3200" smtClean="0">
              <a:sym typeface="Symbol" pitchFamily="18" charset="2"/>
            </a:endParaRPr>
          </a:p>
        </p:txBody>
      </p:sp>
      <p:sp>
        <p:nvSpPr>
          <p:cNvPr id="2662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878205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600" smtClean="0">
                <a:sym typeface="Symbol" pitchFamily="18" charset="2"/>
              </a:rPr>
              <a:t>O agente escolhe um caminho para o objetivo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pt-BR" sz="2400" smtClean="0">
                <a:sym typeface="Symbol" pitchFamily="18" charset="2"/>
              </a:rPr>
              <a:t>IF </a:t>
            </a:r>
            <a:r>
              <a:rPr lang="pt-BR" sz="2400" smtClean="0">
                <a:solidFill>
                  <a:srgbClr val="990099"/>
                </a:solidFill>
                <a:sym typeface="Symbol" pitchFamily="18" charset="2"/>
              </a:rPr>
              <a:t>objetivo</a:t>
            </a:r>
            <a:r>
              <a:rPr lang="pt-BR" sz="2400" smtClean="0">
                <a:sym typeface="Symbol" pitchFamily="18" charset="2"/>
              </a:rPr>
              <a:t> do agente no tempo T é estar na </a:t>
            </a:r>
            <a:r>
              <a:rPr lang="pt-BR" sz="2400" smtClean="0">
                <a:solidFill>
                  <a:srgbClr val="990099"/>
                </a:solidFill>
                <a:sym typeface="Symbol" pitchFamily="18" charset="2"/>
              </a:rPr>
              <a:t>localidade (X,Y) </a:t>
            </a:r>
            <a:br>
              <a:rPr lang="pt-BR" sz="2400" smtClean="0">
                <a:solidFill>
                  <a:srgbClr val="990099"/>
                </a:solidFill>
                <a:sym typeface="Symbol" pitchFamily="18" charset="2"/>
              </a:rPr>
            </a:br>
            <a:r>
              <a:rPr lang="pt-BR" sz="2400" smtClean="0">
                <a:sym typeface="Symbol" pitchFamily="18" charset="2"/>
              </a:rPr>
              <a:t>AND agente está em (X-1, Y-1) no tempo T-N </a:t>
            </a:r>
            <a:br>
              <a:rPr lang="pt-BR" sz="2400" smtClean="0">
                <a:sym typeface="Symbol" pitchFamily="18" charset="2"/>
              </a:rPr>
            </a:br>
            <a:r>
              <a:rPr lang="pt-BR" sz="2400" smtClean="0">
                <a:sym typeface="Symbol" pitchFamily="18" charset="2"/>
              </a:rPr>
              <a:t>AND sabe que localidade (X,Y-1) é segura no tempo T-N</a:t>
            </a:r>
            <a:br>
              <a:rPr lang="pt-BR" sz="2400" smtClean="0">
                <a:sym typeface="Symbol" pitchFamily="18" charset="2"/>
              </a:rPr>
            </a:br>
            <a:r>
              <a:rPr lang="pt-BR" sz="2400" smtClean="0">
                <a:sym typeface="Symbol" pitchFamily="18" charset="2"/>
              </a:rPr>
              <a:t>AND sabe que localidade (X,Y) é segura no tempo T-N</a:t>
            </a:r>
            <a:br>
              <a:rPr lang="pt-BR" sz="2400" smtClean="0">
                <a:sym typeface="Symbol" pitchFamily="18" charset="2"/>
              </a:rPr>
            </a:br>
            <a:r>
              <a:rPr lang="pt-BR" sz="2400" smtClean="0">
                <a:sym typeface="Symbol" pitchFamily="18" charset="2"/>
              </a:rPr>
              <a:t>THEN escolha ação </a:t>
            </a:r>
            <a:r>
              <a:rPr lang="pt-BR" sz="2400" smtClean="0">
                <a:solidFill>
                  <a:srgbClr val="990099"/>
                </a:solidFill>
                <a:sym typeface="Symbol" pitchFamily="18" charset="2"/>
              </a:rPr>
              <a:t>Vá-para (X,Y) via (X,Y-1)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EAD8FE-B518-49EE-8EEC-C194A493BFA6}" type="slidenum">
              <a:rPr lang="pt-BR"/>
              <a:pPr/>
              <a:t>23</a:t>
            </a:fld>
            <a:endParaRPr lang="pt-BR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Mundo de Wumpus - Agente Cognitivo</a:t>
            </a:r>
            <a:br>
              <a:rPr lang="pt-BR" smtClean="0"/>
            </a:br>
            <a:r>
              <a:rPr lang="pt-BR" sz="3200" smtClean="0"/>
              <a:t>Regras objetivo </a:t>
            </a:r>
            <a:r>
              <a:rPr lang="pt-BR" sz="3200" smtClean="0">
                <a:sym typeface="Symbol" pitchFamily="18" charset="2"/>
              </a:rPr>
              <a:t> modelo  ação - II</a:t>
            </a:r>
            <a:endParaRPr lang="pt-PT" sz="3200" smtClean="0">
              <a:sym typeface="Symbol" pitchFamily="18" charset="2"/>
            </a:endParaRPr>
          </a:p>
        </p:txBody>
      </p:sp>
      <p:sp>
        <p:nvSpPr>
          <p:cNvPr id="2765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76263" y="1752600"/>
            <a:ext cx="9558337" cy="44958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pt-BR" sz="2600" smtClean="0">
                <a:sym typeface="Symbol" pitchFamily="18" charset="2"/>
              </a:rPr>
              <a:t>O agente pode variar a escolha conforme o objetivo, como </a:t>
            </a:r>
            <a:r>
              <a:rPr lang="pt-BR" sz="2600" smtClean="0">
                <a:solidFill>
                  <a:srgbClr val="990099"/>
                </a:solidFill>
                <a:sym typeface="Symbol" pitchFamily="18" charset="2"/>
              </a:rPr>
              <a:t>não matar o wumpus</a:t>
            </a:r>
            <a:r>
              <a:rPr lang="pt-BR" sz="2600" smtClean="0">
                <a:sym typeface="Symbol" pitchFamily="18" charset="2"/>
              </a:rPr>
              <a:t> para pegar logo o ouro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z="2200" smtClean="0">
                <a:sym typeface="Symbol" pitchFamily="18" charset="2"/>
              </a:rPr>
              <a:t>IF </a:t>
            </a:r>
            <a:r>
              <a:rPr lang="pt-BR" sz="2200" smtClean="0">
                <a:solidFill>
                  <a:srgbClr val="990099"/>
                </a:solidFill>
                <a:sym typeface="Symbol" pitchFamily="18" charset="2"/>
              </a:rPr>
              <a:t>objetivo</a:t>
            </a:r>
            <a:r>
              <a:rPr lang="pt-BR" sz="2200" smtClean="0">
                <a:sym typeface="Symbol" pitchFamily="18" charset="2"/>
              </a:rPr>
              <a:t> do agente é </a:t>
            </a:r>
            <a:r>
              <a:rPr lang="pt-BR" sz="2200" smtClean="0">
                <a:solidFill>
                  <a:srgbClr val="990099"/>
                </a:solidFill>
                <a:sym typeface="Symbol" pitchFamily="18" charset="2"/>
              </a:rPr>
              <a:t>pegar o ouro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pt-BR" sz="2200" smtClean="0">
                <a:sym typeface="Symbol" pitchFamily="18" charset="2"/>
              </a:rPr>
              <a:t>    AND agente está em (X-1, Y) no tempo T </a:t>
            </a:r>
            <a:br>
              <a:rPr lang="pt-BR" sz="2200" smtClean="0">
                <a:sym typeface="Symbol" pitchFamily="18" charset="2"/>
              </a:rPr>
            </a:br>
            <a:r>
              <a:rPr lang="pt-BR" sz="2200" smtClean="0">
                <a:sym typeface="Symbol" pitchFamily="18" charset="2"/>
              </a:rPr>
              <a:t> AND sabe que </a:t>
            </a:r>
            <a:r>
              <a:rPr lang="pt-BR" sz="2200" smtClean="0">
                <a:solidFill>
                  <a:srgbClr val="990099"/>
                </a:solidFill>
                <a:sym typeface="Symbol" pitchFamily="18" charset="2"/>
              </a:rPr>
              <a:t>o ouro está na localidade (X,Y)</a:t>
            </a:r>
            <a:r>
              <a:rPr lang="pt-BR" sz="2200" smtClean="0">
                <a:sym typeface="Symbol" pitchFamily="18" charset="2"/>
              </a:rPr>
              <a:t> 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pt-BR" sz="2200" smtClean="0">
                <a:sym typeface="Symbol" pitchFamily="18" charset="2"/>
              </a:rPr>
              <a:t>    AND sabe que localidade (X,Y) é segura no tempo T</a:t>
            </a:r>
            <a:br>
              <a:rPr lang="pt-BR" sz="2200" smtClean="0">
                <a:sym typeface="Symbol" pitchFamily="18" charset="2"/>
              </a:rPr>
            </a:br>
            <a:r>
              <a:rPr lang="pt-BR" sz="2200" smtClean="0">
                <a:sym typeface="Symbol" pitchFamily="18" charset="2"/>
              </a:rPr>
              <a:t> AND sabe que o Wumpus está na localidade (X-1,Y+1) no tempo T</a:t>
            </a:r>
            <a:br>
              <a:rPr lang="pt-BR" sz="2200" smtClean="0">
                <a:sym typeface="Symbol" pitchFamily="18" charset="2"/>
              </a:rPr>
            </a:br>
            <a:r>
              <a:rPr lang="pt-BR" sz="2200" smtClean="0">
                <a:sym typeface="Symbol" pitchFamily="18" charset="2"/>
              </a:rPr>
              <a:t> AND sabe que o agente tem uma flecha no tempo T</a:t>
            </a:r>
            <a:br>
              <a:rPr lang="pt-BR" sz="2200" smtClean="0">
                <a:sym typeface="Symbol" pitchFamily="18" charset="2"/>
              </a:rPr>
            </a:br>
            <a:r>
              <a:rPr lang="pt-BR" sz="2200" smtClean="0">
                <a:sym typeface="Symbol" pitchFamily="18" charset="2"/>
              </a:rPr>
              <a:t>THEN </a:t>
            </a:r>
            <a:r>
              <a:rPr lang="pt-BR" sz="2400" smtClean="0">
                <a:sym typeface="Symbol" pitchFamily="18" charset="2"/>
              </a:rPr>
              <a:t>escolha ação </a:t>
            </a:r>
            <a:r>
              <a:rPr lang="pt-BR" sz="2400" smtClean="0">
                <a:solidFill>
                  <a:srgbClr val="990099"/>
                </a:solidFill>
                <a:sym typeface="Symbol" pitchFamily="18" charset="2"/>
              </a:rPr>
              <a:t>Vá-para </a:t>
            </a:r>
            <a:r>
              <a:rPr lang="pt-BR" sz="2200" smtClean="0">
                <a:solidFill>
                  <a:srgbClr val="990099"/>
                </a:solidFill>
                <a:sym typeface="Symbol" pitchFamily="18" charset="2"/>
              </a:rPr>
              <a:t>(X,Y)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4D3AC8-8B66-499A-9546-C4E2FB05549A}" type="slidenum">
              <a:rPr lang="pt-BR"/>
              <a:pPr/>
              <a:t>24</a:t>
            </a:fld>
            <a:endParaRPr lang="pt-BR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Mundo de Wumpus - Agente Cognitivo</a:t>
            </a:r>
            <a:br>
              <a:rPr lang="pt-BR" smtClean="0"/>
            </a:br>
            <a:r>
              <a:rPr lang="pt-BR" sz="3200" smtClean="0"/>
              <a:t> Regras objetivo </a:t>
            </a:r>
            <a:r>
              <a:rPr lang="pt-BR" sz="3200" smtClean="0">
                <a:sym typeface="Symbol" pitchFamily="18" charset="2"/>
              </a:rPr>
              <a:t> modelo  objetivo’</a:t>
            </a:r>
            <a:endParaRPr lang="pt-PT" sz="3200" smtClean="0">
              <a:sym typeface="Symbol" pitchFamily="18" charset="2"/>
            </a:endParaRPr>
          </a:p>
        </p:txBody>
      </p:sp>
      <p:sp>
        <p:nvSpPr>
          <p:cNvPr id="2867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110000"/>
              </a:lnSpc>
            </a:pPr>
            <a:r>
              <a:rPr lang="pt-BR" sz="2600" smtClean="0"/>
              <a:t>Se o agente queria estar com o ouro e conseguiu, atualizar objetivo para </a:t>
            </a:r>
            <a:r>
              <a:rPr lang="pt-BR" sz="2600" smtClean="0">
                <a:solidFill>
                  <a:srgbClr val="800080"/>
                </a:solidFill>
              </a:rPr>
              <a:t>“ir para (1,1)”</a:t>
            </a:r>
          </a:p>
          <a:p>
            <a:pPr marL="876300" lvl="1" indent="-419100" eaLnBrk="1" hangingPunct="1">
              <a:lnSpc>
                <a:spcPct val="110000"/>
              </a:lnSpc>
            </a:pPr>
            <a:r>
              <a:rPr lang="pt-BR" sz="2400" smtClean="0"/>
              <a:t>IF objetivo do agente no tempo T é estar com o ouro no tempo T+N</a:t>
            </a:r>
            <a:br>
              <a:rPr lang="pt-BR" sz="2400" smtClean="0"/>
            </a:br>
            <a:r>
              <a:rPr lang="pt-BR" sz="2400" smtClean="0"/>
              <a:t> AND agente está com o ouro no tempo T+1</a:t>
            </a:r>
            <a:br>
              <a:rPr lang="pt-BR" sz="2400" smtClean="0"/>
            </a:br>
            <a:r>
              <a:rPr lang="pt-BR" sz="2400" smtClean="0"/>
              <a:t> THEN </a:t>
            </a:r>
            <a:r>
              <a:rPr lang="pt-BR" sz="2400" smtClean="0">
                <a:solidFill>
                  <a:srgbClr val="990099"/>
                </a:solidFill>
              </a:rPr>
              <a:t>atualize o objetivo do agente</a:t>
            </a:r>
            <a:r>
              <a:rPr lang="pt-BR" sz="2400" smtClean="0"/>
              <a:t> no tempo T+1</a:t>
            </a:r>
            <a:br>
              <a:rPr lang="pt-BR" sz="2400" smtClean="0"/>
            </a:br>
            <a:r>
              <a:rPr lang="pt-BR" sz="2400" smtClean="0"/>
              <a:t>            para </a:t>
            </a:r>
            <a:r>
              <a:rPr lang="pt-BR" sz="2400" smtClean="0">
                <a:solidFill>
                  <a:srgbClr val="990099"/>
                </a:solidFill>
              </a:rPr>
              <a:t>objetivo = (1,1) no tempo T+M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9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C3220D-AC77-42B7-8665-F8DCEB3ECCAF}" type="slidenum">
              <a:rPr lang="pt-BR"/>
              <a:pPr/>
              <a:t>25</a:t>
            </a:fld>
            <a:endParaRPr lang="pt-BR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Formalização de Agentes Baseados em Lógica Proposicional</a:t>
            </a:r>
          </a:p>
        </p:txBody>
      </p:sp>
      <p:sp>
        <p:nvSpPr>
          <p:cNvPr id="29700" name="Subtítulo 4" descr="Rectangle: Click to edit Master text styles&#10;Second level&#10;Third level&#10;Fourth level&#10;Fifth level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F50A80-6617-4CE1-B4D9-CC3DAA3D7E09}" type="slidenum">
              <a:rPr lang="pt-BR"/>
              <a:pPr/>
              <a:t>26</a:t>
            </a:fld>
            <a:endParaRPr lang="pt-BR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25" y="196850"/>
            <a:ext cx="8758238" cy="1190625"/>
          </a:xfrm>
          <a:solidFill>
            <a:schemeClr val="bg1"/>
          </a:solidFill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Um Agente-BC Proposicional para o </a:t>
            </a:r>
            <a:br>
              <a:rPr lang="pt-BR" smtClean="0"/>
            </a:br>
            <a:r>
              <a:rPr lang="pt-BR" smtClean="0"/>
              <a:t>Mundo do Wumpus</a:t>
            </a:r>
          </a:p>
        </p:txBody>
      </p:sp>
      <p:sp>
        <p:nvSpPr>
          <p:cNvPr id="3072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736725"/>
            <a:ext cx="8955088" cy="45720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pt-BR" smtClean="0"/>
              <a:t>A </a:t>
            </a:r>
            <a:r>
              <a:rPr lang="pt-BR" smtClean="0">
                <a:solidFill>
                  <a:srgbClr val="800080"/>
                </a:solidFill>
              </a:rPr>
              <a:t>Base de Conhecimento</a:t>
            </a:r>
            <a:r>
              <a:rPr lang="pt-BR" smtClean="0"/>
              <a:t> consiste em:</a:t>
            </a:r>
          </a:p>
          <a:p>
            <a:pPr lvl="1" eaLnBrk="1" hangingPunct="1"/>
            <a:r>
              <a:rPr lang="pt-BR" smtClean="0"/>
              <a:t>Sentenças representando as </a:t>
            </a:r>
            <a:r>
              <a:rPr lang="pt-BR" smtClean="0">
                <a:solidFill>
                  <a:srgbClr val="800080"/>
                </a:solidFill>
              </a:rPr>
              <a:t>percepções</a:t>
            </a:r>
            <a:r>
              <a:rPr lang="pt-BR" smtClean="0"/>
              <a:t> do agente</a:t>
            </a:r>
          </a:p>
          <a:p>
            <a:pPr lvl="1" eaLnBrk="1" hangingPunct="1"/>
            <a:r>
              <a:rPr lang="pt-BR" smtClean="0"/>
              <a:t>Sentenças válidas </a:t>
            </a:r>
            <a:r>
              <a:rPr lang="pt-BR" smtClean="0">
                <a:solidFill>
                  <a:srgbClr val="800080"/>
                </a:solidFill>
              </a:rPr>
              <a:t>implicadas</a:t>
            </a:r>
            <a:r>
              <a:rPr lang="pt-BR" smtClean="0"/>
              <a:t> a partir das sentenças das percepções</a:t>
            </a:r>
          </a:p>
          <a:p>
            <a:pPr lvl="2" eaLnBrk="1" hangingPunct="1"/>
            <a:r>
              <a:rPr lang="pt-BR" smtClean="0"/>
              <a:t>Sentença válida: verdadeira sob qualquer interpretação</a:t>
            </a:r>
          </a:p>
          <a:p>
            <a:pPr lvl="1" eaLnBrk="1" hangingPunct="1"/>
            <a:r>
              <a:rPr lang="pt-BR" smtClean="0"/>
              <a:t>Regras de </a:t>
            </a:r>
            <a:r>
              <a:rPr lang="pt-BR" smtClean="0">
                <a:solidFill>
                  <a:srgbClr val="800080"/>
                </a:solidFill>
              </a:rPr>
              <a:t>inferência</a:t>
            </a:r>
            <a:r>
              <a:rPr lang="pt-BR" smtClean="0"/>
              <a:t> utilizadas para implicar novas sentenças a partir das sentenças existentes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57960D-0EE9-4D3B-A146-D423ADB16A18}" type="slidenum">
              <a:rPr lang="pt-BR"/>
              <a:pPr/>
              <a:t>27</a:t>
            </a:fld>
            <a:endParaRPr lang="pt-BR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25" y="196850"/>
            <a:ext cx="8758238" cy="1190625"/>
          </a:xfrm>
          <a:solidFill>
            <a:schemeClr val="bg1"/>
          </a:solidFill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Um Agente-BC para o </a:t>
            </a:r>
            <a:br>
              <a:rPr lang="pt-BR" smtClean="0"/>
            </a:br>
            <a:r>
              <a:rPr lang="pt-BR" smtClean="0"/>
              <a:t>Mundo do Wumpus</a:t>
            </a:r>
          </a:p>
        </p:txBody>
      </p:sp>
      <p:sp>
        <p:nvSpPr>
          <p:cNvPr id="3174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676400"/>
            <a:ext cx="8955088" cy="46482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pt-BR" smtClean="0"/>
              <a:t>Símbolos: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z="2400" smtClean="0">
                <a:solidFill>
                  <a:srgbClr val="800080"/>
                </a:solidFill>
              </a:rPr>
              <a:t>A</a:t>
            </a:r>
            <a:r>
              <a:rPr lang="pt-BR" baseline="-25000" smtClean="0">
                <a:solidFill>
                  <a:srgbClr val="800080"/>
                </a:solidFill>
              </a:rPr>
              <a:t>x-y</a:t>
            </a:r>
            <a:r>
              <a:rPr lang="pt-BR" smtClean="0"/>
              <a:t> </a:t>
            </a:r>
            <a:r>
              <a:rPr lang="pt-BR" sz="2400" smtClean="0"/>
              <a:t>significa que “o </a:t>
            </a:r>
            <a:r>
              <a:rPr lang="pt-BR" sz="2400" u="sng" smtClean="0"/>
              <a:t>agente</a:t>
            </a:r>
            <a:r>
              <a:rPr lang="pt-BR" sz="2400" smtClean="0"/>
              <a:t> está na caverna (x,y)”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z="2400" smtClean="0">
                <a:solidFill>
                  <a:srgbClr val="800080"/>
                </a:solidFill>
              </a:rPr>
              <a:t>B</a:t>
            </a:r>
            <a:r>
              <a:rPr lang="pt-BR" baseline="-25000" smtClean="0">
                <a:solidFill>
                  <a:srgbClr val="800080"/>
                </a:solidFill>
              </a:rPr>
              <a:t>x-y</a:t>
            </a:r>
            <a:r>
              <a:rPr lang="pt-BR" sz="2400" smtClean="0"/>
              <a:t> significa que “existe um </a:t>
            </a:r>
            <a:r>
              <a:rPr lang="pt-BR" sz="2400" u="sng" smtClean="0"/>
              <a:t>buraco</a:t>
            </a:r>
            <a:r>
              <a:rPr lang="pt-BR" sz="2400" smtClean="0"/>
              <a:t> na caverna (x,y)”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z="2400" smtClean="0">
                <a:solidFill>
                  <a:srgbClr val="800080"/>
                </a:solidFill>
              </a:rPr>
              <a:t>W</a:t>
            </a:r>
            <a:r>
              <a:rPr lang="pt-BR" baseline="-25000" smtClean="0">
                <a:solidFill>
                  <a:srgbClr val="800080"/>
                </a:solidFill>
              </a:rPr>
              <a:t>x-y</a:t>
            </a:r>
            <a:r>
              <a:rPr lang="pt-BR" sz="2400" smtClean="0"/>
              <a:t> significa que “o  </a:t>
            </a:r>
            <a:r>
              <a:rPr lang="pt-BR" sz="2400" u="sng" smtClean="0"/>
              <a:t>Wumpus</a:t>
            </a:r>
            <a:r>
              <a:rPr lang="pt-BR" sz="2400" smtClean="0"/>
              <a:t> está na caverna (x,y)”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z="2400" smtClean="0">
                <a:solidFill>
                  <a:srgbClr val="800080"/>
                </a:solidFill>
              </a:rPr>
              <a:t>O</a:t>
            </a:r>
            <a:r>
              <a:rPr lang="pt-BR" baseline="-25000" smtClean="0">
                <a:solidFill>
                  <a:srgbClr val="800080"/>
                </a:solidFill>
              </a:rPr>
              <a:t>x-y</a:t>
            </a:r>
            <a:r>
              <a:rPr lang="pt-BR" sz="2400" smtClean="0"/>
              <a:t> significa que “o  </a:t>
            </a:r>
            <a:r>
              <a:rPr lang="pt-BR" sz="2400" u="sng" smtClean="0"/>
              <a:t>ouro</a:t>
            </a:r>
            <a:r>
              <a:rPr lang="pt-BR" sz="2400" smtClean="0"/>
              <a:t> está na caverna (x,y)”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z="2400" smtClean="0">
                <a:solidFill>
                  <a:srgbClr val="800080"/>
                </a:solidFill>
              </a:rPr>
              <a:t>v</a:t>
            </a:r>
            <a:r>
              <a:rPr lang="pt-BR" baseline="-25000" smtClean="0">
                <a:solidFill>
                  <a:srgbClr val="800080"/>
                </a:solidFill>
              </a:rPr>
              <a:t>x-y</a:t>
            </a:r>
            <a:r>
              <a:rPr lang="pt-BR" sz="2400" smtClean="0"/>
              <a:t> significa que “existe </a:t>
            </a:r>
            <a:r>
              <a:rPr lang="pt-BR" sz="2400" u="sng" smtClean="0"/>
              <a:t>vento</a:t>
            </a:r>
            <a:r>
              <a:rPr lang="pt-BR" sz="2400" smtClean="0"/>
              <a:t> na caverna (x,y)”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z="2400" smtClean="0">
                <a:solidFill>
                  <a:srgbClr val="800080"/>
                </a:solidFill>
              </a:rPr>
              <a:t>f</a:t>
            </a:r>
            <a:r>
              <a:rPr lang="pt-BR" baseline="-25000" smtClean="0">
                <a:solidFill>
                  <a:srgbClr val="800080"/>
                </a:solidFill>
              </a:rPr>
              <a:t>x-y</a:t>
            </a:r>
            <a:r>
              <a:rPr lang="pt-BR" sz="2400" smtClean="0"/>
              <a:t> significa que “existe </a:t>
            </a:r>
            <a:r>
              <a:rPr lang="pt-BR" sz="2400" u="sng" smtClean="0"/>
              <a:t>fedor</a:t>
            </a:r>
            <a:r>
              <a:rPr lang="pt-BR" sz="2400" smtClean="0"/>
              <a:t> na caverna (x,y)”</a:t>
            </a:r>
          </a:p>
          <a:p>
            <a:pPr lvl="1" eaLnBrk="1" hangingPunct="1">
              <a:lnSpc>
                <a:spcPct val="110000"/>
              </a:lnSpc>
            </a:pPr>
            <a:r>
              <a:rPr lang="pt-BR" sz="2400" smtClean="0">
                <a:solidFill>
                  <a:srgbClr val="800080"/>
                </a:solidFill>
              </a:rPr>
              <a:t>b</a:t>
            </a:r>
            <a:r>
              <a:rPr lang="pt-BR" baseline="-25000" smtClean="0">
                <a:solidFill>
                  <a:srgbClr val="800080"/>
                </a:solidFill>
              </a:rPr>
              <a:t>x-y</a:t>
            </a:r>
            <a:r>
              <a:rPr lang="pt-BR" sz="2400" smtClean="0"/>
              <a:t> significa que “existe </a:t>
            </a:r>
            <a:r>
              <a:rPr lang="pt-BR" sz="2400" u="sng" smtClean="0"/>
              <a:t>brilho</a:t>
            </a:r>
            <a:r>
              <a:rPr lang="pt-BR" sz="2400" smtClean="0"/>
              <a:t> na caverna (x,y)”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F2DB01-C647-4B1C-A5B2-72D1E201885A}" type="slidenum">
              <a:rPr lang="pt-BR"/>
              <a:pPr/>
              <a:t>28</a:t>
            </a:fld>
            <a:endParaRPr lang="pt-BR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9459913" cy="1158875"/>
          </a:xfrm>
          <a:solidFill>
            <a:schemeClr val="bg1"/>
          </a:solidFill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z="3500" smtClean="0"/>
              <a:t>Base de Conhecimento para o </a:t>
            </a:r>
            <a:br>
              <a:rPr lang="pt-BR" sz="3500" smtClean="0"/>
            </a:br>
            <a:r>
              <a:rPr lang="pt-BR" sz="3500" smtClean="0"/>
              <a:t>Mundo do Wumpus</a:t>
            </a:r>
          </a:p>
        </p:txBody>
      </p:sp>
      <p:sp>
        <p:nvSpPr>
          <p:cNvPr id="3277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02638" cy="858838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sz="2600" smtClean="0"/>
              <a:t>Com base nas percepções do estado abaixo, o modelo do ambiente (memória de trabalho) deverá conter as seguintes  sentenças:</a:t>
            </a:r>
            <a:endParaRPr lang="pt-BR" sz="2600" smtClean="0">
              <a:latin typeface="Symbol" pitchFamily="18" charset="2"/>
            </a:endParaRP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8189913" y="4143375"/>
            <a:ext cx="14176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pt-BR" sz="1600">
                <a:latin typeface="Arial Black" pitchFamily="34" charset="0"/>
              </a:rPr>
              <a:t>CV </a:t>
            </a:r>
            <a:r>
              <a:rPr lang="pt-BR" sz="1600">
                <a:latin typeface="Arial" charset="0"/>
              </a:rPr>
              <a:t>- caverna</a:t>
            </a:r>
          </a:p>
          <a:p>
            <a:r>
              <a:rPr lang="pt-BR" sz="1600">
                <a:latin typeface="Arial" charset="0"/>
              </a:rPr>
              <a:t>      visitada</a:t>
            </a:r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5087938" y="3160713"/>
            <a:ext cx="2654300" cy="2501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Line 6"/>
          <p:cNvSpPr>
            <a:spLocks noChangeShapeType="1"/>
          </p:cNvSpPr>
          <p:nvPr/>
        </p:nvSpPr>
        <p:spPr bwMode="auto">
          <a:xfrm>
            <a:off x="5086350" y="3763963"/>
            <a:ext cx="266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76" name="Line 7"/>
          <p:cNvSpPr>
            <a:spLocks noChangeShapeType="1"/>
          </p:cNvSpPr>
          <p:nvPr/>
        </p:nvSpPr>
        <p:spPr bwMode="auto">
          <a:xfrm>
            <a:off x="5086350" y="4373563"/>
            <a:ext cx="266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77" name="Line 8"/>
          <p:cNvSpPr>
            <a:spLocks noChangeShapeType="1"/>
          </p:cNvSpPr>
          <p:nvPr/>
        </p:nvSpPr>
        <p:spPr bwMode="auto">
          <a:xfrm>
            <a:off x="5086350" y="4983163"/>
            <a:ext cx="266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78" name="Line 9"/>
          <p:cNvSpPr>
            <a:spLocks noChangeShapeType="1"/>
          </p:cNvSpPr>
          <p:nvPr/>
        </p:nvSpPr>
        <p:spPr bwMode="auto">
          <a:xfrm>
            <a:off x="5767388" y="3159125"/>
            <a:ext cx="0" cy="2509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79" name="Line 10"/>
          <p:cNvSpPr>
            <a:spLocks noChangeShapeType="1"/>
          </p:cNvSpPr>
          <p:nvPr/>
        </p:nvSpPr>
        <p:spPr bwMode="auto">
          <a:xfrm>
            <a:off x="6453188" y="3159125"/>
            <a:ext cx="0" cy="2509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80" name="Line 11"/>
          <p:cNvSpPr>
            <a:spLocks noChangeShapeType="1"/>
          </p:cNvSpPr>
          <p:nvPr/>
        </p:nvSpPr>
        <p:spPr bwMode="auto">
          <a:xfrm>
            <a:off x="7138988" y="3159125"/>
            <a:ext cx="0" cy="2509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81" name="Rectangle 12"/>
          <p:cNvSpPr>
            <a:spLocks noChangeArrowheads="1"/>
          </p:cNvSpPr>
          <p:nvPr/>
        </p:nvSpPr>
        <p:spPr bwMode="auto">
          <a:xfrm>
            <a:off x="4684713" y="513397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pt-BR" sz="1600">
                <a:latin typeface="Arial" charset="0"/>
              </a:rPr>
              <a:t>1</a:t>
            </a:r>
          </a:p>
        </p:txBody>
      </p:sp>
      <p:sp>
        <p:nvSpPr>
          <p:cNvPr id="32782" name="Rectangle 13"/>
          <p:cNvSpPr>
            <a:spLocks noChangeArrowheads="1"/>
          </p:cNvSpPr>
          <p:nvPr/>
        </p:nvSpPr>
        <p:spPr bwMode="auto">
          <a:xfrm>
            <a:off x="4684713" y="444817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pt-BR" sz="1600">
                <a:latin typeface="Arial" charset="0"/>
              </a:rPr>
              <a:t>2</a:t>
            </a:r>
          </a:p>
        </p:txBody>
      </p:sp>
      <p:sp>
        <p:nvSpPr>
          <p:cNvPr id="32783" name="Rectangle 14"/>
          <p:cNvSpPr>
            <a:spLocks noChangeArrowheads="1"/>
          </p:cNvSpPr>
          <p:nvPr/>
        </p:nvSpPr>
        <p:spPr bwMode="auto">
          <a:xfrm>
            <a:off x="4684713" y="391477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pt-BR" sz="1600">
                <a:latin typeface="Arial" charset="0"/>
              </a:rPr>
              <a:t>3</a:t>
            </a:r>
          </a:p>
        </p:txBody>
      </p:sp>
      <p:sp>
        <p:nvSpPr>
          <p:cNvPr id="32784" name="Rectangle 15"/>
          <p:cNvSpPr>
            <a:spLocks noChangeArrowheads="1"/>
          </p:cNvSpPr>
          <p:nvPr/>
        </p:nvSpPr>
        <p:spPr bwMode="auto">
          <a:xfrm>
            <a:off x="7318375" y="5835650"/>
            <a:ext cx="201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pt-BR" sz="1600">
                <a:latin typeface="Arial" charset="0"/>
              </a:rPr>
              <a:t>4</a:t>
            </a:r>
          </a:p>
        </p:txBody>
      </p:sp>
      <p:sp>
        <p:nvSpPr>
          <p:cNvPr id="32785" name="Rectangle 16"/>
          <p:cNvSpPr>
            <a:spLocks noChangeArrowheads="1"/>
          </p:cNvSpPr>
          <p:nvPr/>
        </p:nvSpPr>
        <p:spPr bwMode="auto">
          <a:xfrm>
            <a:off x="5337175" y="5835650"/>
            <a:ext cx="201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pt-BR" sz="1600">
                <a:latin typeface="Arial" charset="0"/>
              </a:rPr>
              <a:t>1</a:t>
            </a:r>
          </a:p>
        </p:txBody>
      </p:sp>
      <p:sp>
        <p:nvSpPr>
          <p:cNvPr id="32786" name="Rectangle 17"/>
          <p:cNvSpPr>
            <a:spLocks noChangeArrowheads="1"/>
          </p:cNvSpPr>
          <p:nvPr/>
        </p:nvSpPr>
        <p:spPr bwMode="auto">
          <a:xfrm>
            <a:off x="6022975" y="5835650"/>
            <a:ext cx="201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pt-BR" sz="1600">
                <a:latin typeface="Arial" charset="0"/>
              </a:rPr>
              <a:t>2</a:t>
            </a:r>
          </a:p>
        </p:txBody>
      </p:sp>
      <p:sp>
        <p:nvSpPr>
          <p:cNvPr id="32787" name="Rectangle 18"/>
          <p:cNvSpPr>
            <a:spLocks noChangeArrowheads="1"/>
          </p:cNvSpPr>
          <p:nvPr/>
        </p:nvSpPr>
        <p:spPr bwMode="auto">
          <a:xfrm>
            <a:off x="6708775" y="5835650"/>
            <a:ext cx="201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pt-BR" sz="1600">
                <a:latin typeface="Arial" charset="0"/>
              </a:rPr>
              <a:t>3</a:t>
            </a:r>
          </a:p>
        </p:txBody>
      </p:sp>
      <p:sp>
        <p:nvSpPr>
          <p:cNvPr id="32788" name="Rectangle 19"/>
          <p:cNvSpPr>
            <a:spLocks noChangeArrowheads="1"/>
          </p:cNvSpPr>
          <p:nvPr/>
        </p:nvSpPr>
        <p:spPr bwMode="auto">
          <a:xfrm>
            <a:off x="4684713" y="330517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pt-BR" sz="1600">
                <a:latin typeface="Arial" charset="0"/>
              </a:rPr>
              <a:t>4</a:t>
            </a:r>
          </a:p>
        </p:txBody>
      </p:sp>
      <p:sp>
        <p:nvSpPr>
          <p:cNvPr id="32789" name="Rectangle 20"/>
          <p:cNvSpPr>
            <a:spLocks noChangeArrowheads="1"/>
          </p:cNvSpPr>
          <p:nvPr/>
        </p:nvSpPr>
        <p:spPr bwMode="auto">
          <a:xfrm>
            <a:off x="5141913" y="5386388"/>
            <a:ext cx="422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pt-BR" sz="1400">
                <a:latin typeface="Arial Black" pitchFamily="34" charset="0"/>
              </a:rPr>
              <a:t>ok</a:t>
            </a:r>
          </a:p>
        </p:txBody>
      </p:sp>
      <p:sp>
        <p:nvSpPr>
          <p:cNvPr id="32790" name="Rectangle 21"/>
          <p:cNvSpPr>
            <a:spLocks noChangeArrowheads="1"/>
          </p:cNvSpPr>
          <p:nvPr/>
        </p:nvSpPr>
        <p:spPr bwMode="auto">
          <a:xfrm>
            <a:off x="5903913" y="4602163"/>
            <a:ext cx="4968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pt-BR" sz="1400">
                <a:latin typeface="Arial Black" pitchFamily="34" charset="0"/>
              </a:rPr>
              <a:t>ok</a:t>
            </a:r>
          </a:p>
        </p:txBody>
      </p:sp>
      <p:sp>
        <p:nvSpPr>
          <p:cNvPr id="32791" name="Rectangle 22"/>
          <p:cNvSpPr>
            <a:spLocks noChangeArrowheads="1"/>
          </p:cNvSpPr>
          <p:nvPr/>
        </p:nvSpPr>
        <p:spPr bwMode="auto">
          <a:xfrm>
            <a:off x="5446713" y="43275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pt-BR" sz="2000">
                <a:latin typeface="Arial Black" pitchFamily="34" charset="0"/>
              </a:rPr>
              <a:t>A</a:t>
            </a:r>
          </a:p>
        </p:txBody>
      </p:sp>
      <p:sp>
        <p:nvSpPr>
          <p:cNvPr id="32792" name="Rectangle 23"/>
          <p:cNvSpPr>
            <a:spLocks noChangeArrowheads="1"/>
          </p:cNvSpPr>
          <p:nvPr/>
        </p:nvSpPr>
        <p:spPr bwMode="auto">
          <a:xfrm>
            <a:off x="5065713" y="4471988"/>
            <a:ext cx="4222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pt-BR" sz="1400">
                <a:latin typeface="Arial Black" pitchFamily="34" charset="0"/>
              </a:rPr>
              <a:t>f</a:t>
            </a:r>
          </a:p>
          <a:p>
            <a:r>
              <a:rPr lang="pt-BR" sz="1400">
                <a:latin typeface="Arial Black" pitchFamily="34" charset="0"/>
              </a:rPr>
              <a:t>ok</a:t>
            </a:r>
          </a:p>
        </p:txBody>
      </p:sp>
      <p:sp>
        <p:nvSpPr>
          <p:cNvPr id="32793" name="Rectangle 24"/>
          <p:cNvSpPr>
            <a:spLocks noChangeArrowheads="1"/>
          </p:cNvSpPr>
          <p:nvPr/>
        </p:nvSpPr>
        <p:spPr bwMode="auto">
          <a:xfrm>
            <a:off x="5218113" y="5081588"/>
            <a:ext cx="460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pt-BR" sz="1400">
                <a:latin typeface="Arial Black" pitchFamily="34" charset="0"/>
              </a:rPr>
              <a:t>CV</a:t>
            </a:r>
          </a:p>
        </p:txBody>
      </p:sp>
      <p:sp>
        <p:nvSpPr>
          <p:cNvPr id="32794" name="Rectangle 25"/>
          <p:cNvSpPr>
            <a:spLocks noChangeArrowheads="1"/>
          </p:cNvSpPr>
          <p:nvPr/>
        </p:nvSpPr>
        <p:spPr bwMode="auto">
          <a:xfrm>
            <a:off x="6056313" y="5081588"/>
            <a:ext cx="460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pt-BR" sz="1400">
                <a:latin typeface="Arial Black" pitchFamily="34" charset="0"/>
              </a:rPr>
              <a:t>CV</a:t>
            </a:r>
          </a:p>
        </p:txBody>
      </p:sp>
      <p:sp>
        <p:nvSpPr>
          <p:cNvPr id="32795" name="Rectangle 26"/>
          <p:cNvSpPr>
            <a:spLocks noChangeArrowheads="1"/>
          </p:cNvSpPr>
          <p:nvPr/>
        </p:nvSpPr>
        <p:spPr bwMode="auto">
          <a:xfrm>
            <a:off x="5751513" y="5157788"/>
            <a:ext cx="4222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pt-BR" sz="1400">
                <a:latin typeface="Arial Black" pitchFamily="34" charset="0"/>
              </a:rPr>
              <a:t>v</a:t>
            </a:r>
          </a:p>
          <a:p>
            <a:r>
              <a:rPr lang="pt-BR" sz="1400">
                <a:latin typeface="Arial Black" pitchFamily="34" charset="0"/>
              </a:rPr>
              <a:t>ok</a:t>
            </a:r>
          </a:p>
        </p:txBody>
      </p:sp>
      <p:sp>
        <p:nvSpPr>
          <p:cNvPr id="32796" name="Rectangle 27"/>
          <p:cNvSpPr>
            <a:spLocks noChangeArrowheads="1"/>
          </p:cNvSpPr>
          <p:nvPr/>
        </p:nvSpPr>
        <p:spPr bwMode="auto">
          <a:xfrm>
            <a:off x="6513513" y="5089525"/>
            <a:ext cx="465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pt-BR" sz="2000">
                <a:latin typeface="Arial Black" pitchFamily="34" charset="0"/>
              </a:rPr>
              <a:t>B!</a:t>
            </a:r>
          </a:p>
        </p:txBody>
      </p:sp>
      <p:sp>
        <p:nvSpPr>
          <p:cNvPr id="32797" name="Rectangle 28"/>
          <p:cNvSpPr>
            <a:spLocks noChangeArrowheads="1"/>
          </p:cNvSpPr>
          <p:nvPr/>
        </p:nvSpPr>
        <p:spPr bwMode="auto">
          <a:xfrm>
            <a:off x="5218113" y="3892550"/>
            <a:ext cx="48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pt-BR" sz="1800">
                <a:latin typeface="Arial Black" pitchFamily="34" charset="0"/>
              </a:rPr>
              <a:t>W!</a:t>
            </a:r>
          </a:p>
        </p:txBody>
      </p:sp>
      <p:sp>
        <p:nvSpPr>
          <p:cNvPr id="63518" name="Text Box 30"/>
          <p:cNvSpPr txBox="1">
            <a:spLocks noChangeArrowheads="1"/>
          </p:cNvSpPr>
          <p:nvPr/>
        </p:nvSpPr>
        <p:spPr bwMode="auto">
          <a:xfrm>
            <a:off x="966788" y="3598863"/>
            <a:ext cx="3198812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lvl="1" eaLnBrk="0" hangingPunct="0"/>
            <a:r>
              <a:rPr lang="pt-BR">
                <a:latin typeface="Symbol" pitchFamily="18" charset="2"/>
              </a:rPr>
              <a:t>Ø </a:t>
            </a:r>
            <a:r>
              <a:rPr lang="pt-BR">
                <a:latin typeface="Times New Roman" pitchFamily="18" charset="0"/>
              </a:rPr>
              <a:t>f</a:t>
            </a:r>
            <a:r>
              <a:rPr lang="pt-BR">
                <a:latin typeface="Symbol" pitchFamily="18" charset="2"/>
              </a:rPr>
              <a:t>1-1         Ø </a:t>
            </a:r>
            <a:r>
              <a:rPr lang="pt-BR">
                <a:latin typeface="Times New Roman" pitchFamily="18" charset="0"/>
              </a:rPr>
              <a:t>v</a:t>
            </a:r>
            <a:r>
              <a:rPr lang="pt-BR">
                <a:latin typeface="Symbol" pitchFamily="18" charset="2"/>
              </a:rPr>
              <a:t>1-1 </a:t>
            </a:r>
          </a:p>
          <a:p>
            <a:pPr lvl="1" eaLnBrk="0" hangingPunct="0"/>
            <a:r>
              <a:rPr lang="pt-BR">
                <a:latin typeface="Symbol" pitchFamily="18" charset="2"/>
              </a:rPr>
              <a:t>Ø </a:t>
            </a:r>
            <a:r>
              <a:rPr lang="pt-BR">
                <a:latin typeface="Times New Roman" pitchFamily="18" charset="0"/>
              </a:rPr>
              <a:t>f</a:t>
            </a:r>
            <a:r>
              <a:rPr lang="pt-BR">
                <a:latin typeface="Symbol" pitchFamily="18" charset="2"/>
              </a:rPr>
              <a:t>2-1             </a:t>
            </a:r>
            <a:r>
              <a:rPr lang="pt-BR">
                <a:latin typeface="Times New Roman" pitchFamily="18" charset="0"/>
              </a:rPr>
              <a:t>v</a:t>
            </a:r>
            <a:r>
              <a:rPr lang="pt-BR">
                <a:latin typeface="Symbol" pitchFamily="18" charset="2"/>
              </a:rPr>
              <a:t>2-1 </a:t>
            </a:r>
          </a:p>
          <a:p>
            <a:pPr lvl="1" eaLnBrk="0" hangingPunct="0"/>
            <a:r>
              <a:rPr lang="pt-BR">
                <a:latin typeface="Symbol" pitchFamily="18" charset="2"/>
              </a:rPr>
              <a:t>    </a:t>
            </a:r>
            <a:r>
              <a:rPr lang="pt-BR">
                <a:latin typeface="Times New Roman" pitchFamily="18" charset="0"/>
              </a:rPr>
              <a:t>f</a:t>
            </a:r>
            <a:r>
              <a:rPr lang="pt-BR">
                <a:latin typeface="Symbol" pitchFamily="18" charset="2"/>
              </a:rPr>
              <a:t>1-2         Ø </a:t>
            </a:r>
            <a:r>
              <a:rPr lang="pt-BR">
                <a:latin typeface="Times New Roman" pitchFamily="18" charset="0"/>
              </a:rPr>
              <a:t>v</a:t>
            </a:r>
            <a:r>
              <a:rPr lang="pt-BR">
                <a:latin typeface="Symbol" pitchFamily="18" charset="2"/>
              </a:rPr>
              <a:t>1-2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18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FB9E7D-328B-4B57-BB00-4328EE59D178}" type="slidenum">
              <a:rPr lang="pt-BR"/>
              <a:pPr/>
              <a:t>29</a:t>
            </a:fld>
            <a:endParaRPr lang="pt-BR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9448800" cy="1158875"/>
          </a:xfrm>
          <a:solidFill>
            <a:schemeClr val="bg1"/>
          </a:solidFill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z="3500" smtClean="0"/>
              <a:t>Base de Conhecimento para o </a:t>
            </a:r>
            <a:br>
              <a:rPr lang="pt-BR" sz="3500" smtClean="0"/>
            </a:br>
            <a:r>
              <a:rPr lang="pt-BR" sz="3500" smtClean="0"/>
              <a:t>Mundo do Wumpus</a:t>
            </a:r>
          </a:p>
        </p:txBody>
      </p:sp>
      <p:sp>
        <p:nvSpPr>
          <p:cNvPr id="3379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600200"/>
            <a:ext cx="9359900" cy="4876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pt-BR" sz="2600" smtClean="0"/>
              <a:t>O agente também tem algum conhecimento prévio sobre o ambiente, e.g.:</a:t>
            </a:r>
          </a:p>
          <a:p>
            <a:pPr lvl="1" eaLnBrk="1" hangingPunct="1"/>
            <a:r>
              <a:rPr lang="pt-BR" sz="2400" u="sng" smtClean="0"/>
              <a:t>se</a:t>
            </a:r>
            <a:r>
              <a:rPr lang="pt-BR" sz="2400" smtClean="0"/>
              <a:t> uma caverna </a:t>
            </a:r>
            <a:r>
              <a:rPr lang="pt-BR" sz="2400" smtClean="0">
                <a:solidFill>
                  <a:srgbClr val="990099"/>
                </a:solidFill>
              </a:rPr>
              <a:t>não tem fedor</a:t>
            </a:r>
            <a:r>
              <a:rPr lang="pt-BR" sz="2400" smtClean="0"/>
              <a:t>, </a:t>
            </a:r>
            <a:r>
              <a:rPr lang="pt-BR" sz="2400" u="sng" smtClean="0"/>
              <a:t>então</a:t>
            </a:r>
            <a:r>
              <a:rPr lang="pt-BR" sz="2400" smtClean="0"/>
              <a:t>  o </a:t>
            </a:r>
            <a:r>
              <a:rPr lang="pt-BR" sz="2400" smtClean="0">
                <a:solidFill>
                  <a:srgbClr val="990099"/>
                </a:solidFill>
              </a:rPr>
              <a:t>Wumpus não está nessa caverna</a:t>
            </a:r>
            <a:r>
              <a:rPr lang="pt-BR" sz="2400" smtClean="0"/>
              <a:t>, nem está em nenhuma </a:t>
            </a:r>
            <a:r>
              <a:rPr lang="pt-BR" sz="2400" smtClean="0">
                <a:solidFill>
                  <a:srgbClr val="990099"/>
                </a:solidFill>
              </a:rPr>
              <a:t>caverna adjacente</a:t>
            </a:r>
            <a:r>
              <a:rPr lang="pt-BR" sz="2400" smtClean="0"/>
              <a:t> a ela.</a:t>
            </a:r>
          </a:p>
          <a:p>
            <a:pPr eaLnBrk="1" hangingPunct="1">
              <a:lnSpc>
                <a:spcPct val="90000"/>
              </a:lnSpc>
            </a:pPr>
            <a:r>
              <a:rPr lang="pt-BR" sz="2600" smtClean="0"/>
              <a:t>O agente terá </a:t>
            </a:r>
            <a:r>
              <a:rPr lang="pt-BR" sz="2600" smtClean="0">
                <a:solidFill>
                  <a:srgbClr val="800080"/>
                </a:solidFill>
              </a:rPr>
              <a:t>uma regra</a:t>
            </a:r>
            <a:r>
              <a:rPr lang="pt-BR" sz="2600" smtClean="0"/>
              <a:t> para </a:t>
            </a:r>
            <a:r>
              <a:rPr lang="pt-BR" sz="2600" smtClean="0">
                <a:solidFill>
                  <a:srgbClr val="800080"/>
                </a:solidFill>
              </a:rPr>
              <a:t>cada caverna</a:t>
            </a:r>
            <a:r>
              <a:rPr lang="pt-BR" sz="2600" smtClean="0"/>
              <a:t> no seu ambiente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400" smtClean="0"/>
              <a:t>R1: </a:t>
            </a:r>
            <a:r>
              <a:rPr lang="pt-BR" sz="2400" smtClean="0">
                <a:latin typeface="Symbol" pitchFamily="18" charset="2"/>
              </a:rPr>
              <a:t>Ø </a:t>
            </a:r>
            <a:r>
              <a:rPr lang="pt-BR" sz="2400" smtClean="0"/>
              <a:t>f</a:t>
            </a:r>
            <a:r>
              <a:rPr lang="pt-BR" sz="2400" smtClean="0">
                <a:latin typeface="Symbol" pitchFamily="18" charset="2"/>
              </a:rPr>
              <a:t>1-1 Þ Ø </a:t>
            </a:r>
            <a:r>
              <a:rPr lang="pt-BR" sz="2400" smtClean="0"/>
              <a:t>W</a:t>
            </a:r>
            <a:r>
              <a:rPr lang="pt-BR" sz="2400" smtClean="0">
                <a:latin typeface="Symbol" pitchFamily="18" charset="2"/>
              </a:rPr>
              <a:t>1-1 Ù Ø </a:t>
            </a:r>
            <a:r>
              <a:rPr lang="pt-BR" sz="2400" smtClean="0"/>
              <a:t>W</a:t>
            </a:r>
            <a:r>
              <a:rPr lang="pt-BR" sz="2400" smtClean="0">
                <a:latin typeface="Symbol" pitchFamily="18" charset="2"/>
              </a:rPr>
              <a:t>1-2 Ù Ø </a:t>
            </a:r>
            <a:r>
              <a:rPr lang="pt-BR" sz="2400" smtClean="0"/>
              <a:t>W</a:t>
            </a:r>
            <a:r>
              <a:rPr lang="pt-BR" sz="2400" smtClean="0">
                <a:latin typeface="Symbol" pitchFamily="18" charset="2"/>
              </a:rPr>
              <a:t>2-1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400" smtClean="0"/>
              <a:t>R2: </a:t>
            </a:r>
            <a:r>
              <a:rPr lang="pt-BR" sz="2400" smtClean="0">
                <a:latin typeface="Symbol" pitchFamily="18" charset="2"/>
              </a:rPr>
              <a:t>Ø </a:t>
            </a:r>
            <a:r>
              <a:rPr lang="pt-BR" sz="2400" smtClean="0"/>
              <a:t>f</a:t>
            </a:r>
            <a:r>
              <a:rPr lang="pt-BR" sz="2400" smtClean="0">
                <a:latin typeface="Symbol" pitchFamily="18" charset="2"/>
              </a:rPr>
              <a:t>2-1 Þ Ø </a:t>
            </a:r>
            <a:r>
              <a:rPr lang="pt-BR" sz="2400" smtClean="0"/>
              <a:t>W</a:t>
            </a:r>
            <a:r>
              <a:rPr lang="pt-BR" sz="2400" smtClean="0">
                <a:latin typeface="Symbol" pitchFamily="18" charset="2"/>
              </a:rPr>
              <a:t>1-1 Ù Ø </a:t>
            </a:r>
            <a:r>
              <a:rPr lang="pt-BR" sz="2400" smtClean="0"/>
              <a:t>W</a:t>
            </a:r>
            <a:r>
              <a:rPr lang="pt-BR" sz="2400" smtClean="0">
                <a:latin typeface="Symbol" pitchFamily="18" charset="2"/>
              </a:rPr>
              <a:t>2-1 Ù Ø </a:t>
            </a:r>
            <a:r>
              <a:rPr lang="pt-BR" sz="2400" smtClean="0"/>
              <a:t>W</a:t>
            </a:r>
            <a:r>
              <a:rPr lang="pt-BR" sz="2400" smtClean="0">
                <a:latin typeface="Symbol" pitchFamily="18" charset="2"/>
              </a:rPr>
              <a:t>2-2 Ù Ø </a:t>
            </a:r>
            <a:r>
              <a:rPr lang="pt-BR" sz="2400" smtClean="0"/>
              <a:t>W</a:t>
            </a:r>
            <a:r>
              <a:rPr lang="pt-BR" sz="2400" smtClean="0">
                <a:latin typeface="Symbol" pitchFamily="18" charset="2"/>
              </a:rPr>
              <a:t>3-1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sz="2400" smtClean="0"/>
              <a:t>R3: </a:t>
            </a:r>
            <a:r>
              <a:rPr lang="pt-BR" sz="2400" smtClean="0">
                <a:latin typeface="Symbol" pitchFamily="18" charset="2"/>
              </a:rPr>
              <a:t>Ø </a:t>
            </a:r>
            <a:r>
              <a:rPr lang="pt-BR" sz="2400" smtClean="0"/>
              <a:t>f</a:t>
            </a:r>
            <a:r>
              <a:rPr lang="pt-BR" sz="2400" smtClean="0">
                <a:latin typeface="Symbol" pitchFamily="18" charset="2"/>
              </a:rPr>
              <a:t>1-2 Þ Ø </a:t>
            </a:r>
            <a:r>
              <a:rPr lang="pt-BR" sz="2400" smtClean="0"/>
              <a:t>W</a:t>
            </a:r>
            <a:r>
              <a:rPr lang="pt-BR" sz="2400" smtClean="0">
                <a:latin typeface="Symbol" pitchFamily="18" charset="2"/>
              </a:rPr>
              <a:t>1-1 Ù Ø </a:t>
            </a:r>
            <a:r>
              <a:rPr lang="pt-BR" sz="2400" smtClean="0"/>
              <a:t>W</a:t>
            </a:r>
            <a:r>
              <a:rPr lang="pt-BR" sz="2400" smtClean="0">
                <a:latin typeface="Symbol" pitchFamily="18" charset="2"/>
              </a:rPr>
              <a:t>1-2 Ù Ø </a:t>
            </a:r>
            <a:r>
              <a:rPr lang="pt-BR" sz="2400" smtClean="0"/>
              <a:t>W</a:t>
            </a:r>
            <a:r>
              <a:rPr lang="pt-BR" sz="2400" smtClean="0">
                <a:latin typeface="Symbol" pitchFamily="18" charset="2"/>
              </a:rPr>
              <a:t>2-2 Ù Ø </a:t>
            </a:r>
            <a:r>
              <a:rPr lang="pt-BR" sz="2400" smtClean="0"/>
              <a:t>W</a:t>
            </a:r>
            <a:r>
              <a:rPr lang="pt-BR" sz="2400" smtClean="0">
                <a:latin typeface="Symbol" pitchFamily="18" charset="2"/>
              </a:rPr>
              <a:t>1-3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2400" smtClean="0"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DF1DC5-AC80-4154-920A-AC8D6962CBDA}" type="slidenum">
              <a:rPr lang="pt-BR"/>
              <a:pPr/>
              <a:t>3</a:t>
            </a:fld>
            <a:endParaRPr lang="pt-BR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188913"/>
            <a:ext cx="8783638" cy="762000"/>
          </a:xfrm>
        </p:spPr>
        <p:txBody>
          <a:bodyPr/>
          <a:lstStyle/>
          <a:p>
            <a:pPr eaLnBrk="1" hangingPunct="1"/>
            <a:r>
              <a:rPr lang="pt-BR" smtClean="0"/>
              <a:t>Bem-vindos ao “Mundo do Wumpus”</a:t>
            </a:r>
          </a:p>
        </p:txBody>
      </p:sp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447800"/>
            <a:ext cx="4864100" cy="47625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914400" y="2514600"/>
            <a:ext cx="3581400" cy="1066800"/>
            <a:chOff x="576" y="1584"/>
            <a:chExt cx="2256" cy="672"/>
          </a:xfrm>
        </p:grpSpPr>
        <p:sp>
          <p:nvSpPr>
            <p:cNvPr id="7178" name="Text Box 4"/>
            <p:cNvSpPr txBox="1">
              <a:spLocks noChangeArrowheads="1"/>
            </p:cNvSpPr>
            <p:nvPr/>
          </p:nvSpPr>
          <p:spPr bwMode="auto">
            <a:xfrm>
              <a:off x="576" y="1776"/>
              <a:ext cx="747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5050"/>
                  </a:solidFill>
                  <a:latin typeface="Arial" charset="0"/>
                </a:rPr>
                <a:t>Wumpus</a:t>
              </a:r>
            </a:p>
          </p:txBody>
        </p:sp>
        <p:sp>
          <p:nvSpPr>
            <p:cNvPr id="7179" name="Oval 6"/>
            <p:cNvSpPr>
              <a:spLocks noChangeArrowheads="1"/>
            </p:cNvSpPr>
            <p:nvPr/>
          </p:nvSpPr>
          <p:spPr bwMode="auto">
            <a:xfrm>
              <a:off x="2160" y="1584"/>
              <a:ext cx="672" cy="672"/>
            </a:xfrm>
            <a:prstGeom prst="ellipse">
              <a:avLst/>
            </a:prstGeom>
            <a:noFill/>
            <a:ln w="38100">
              <a:solidFill>
                <a:srgbClr val="FF505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2000">
                <a:latin typeface="Arial" charset="0"/>
              </a:endParaRPr>
            </a:p>
          </p:txBody>
        </p:sp>
        <p:sp>
          <p:nvSpPr>
            <p:cNvPr id="7180" name="Line 7"/>
            <p:cNvSpPr>
              <a:spLocks noChangeShapeType="1"/>
            </p:cNvSpPr>
            <p:nvPr/>
          </p:nvSpPr>
          <p:spPr bwMode="auto">
            <a:xfrm flipH="1">
              <a:off x="1344" y="1920"/>
              <a:ext cx="816" cy="0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685800" y="4724400"/>
            <a:ext cx="3810000" cy="1066800"/>
            <a:chOff x="432" y="2976"/>
            <a:chExt cx="2400" cy="672"/>
          </a:xfrm>
        </p:grpSpPr>
        <p:sp>
          <p:nvSpPr>
            <p:cNvPr id="7175" name="Text Box 10"/>
            <p:cNvSpPr txBox="1">
              <a:spLocks noChangeArrowheads="1"/>
            </p:cNvSpPr>
            <p:nvPr/>
          </p:nvSpPr>
          <p:spPr bwMode="auto">
            <a:xfrm>
              <a:off x="432" y="3168"/>
              <a:ext cx="1280" cy="4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2000">
                  <a:solidFill>
                    <a:srgbClr val="FF5050"/>
                  </a:solidFill>
                  <a:latin typeface="Arial" charset="0"/>
                </a:rPr>
                <a:t>Agente caçador </a:t>
              </a:r>
            </a:p>
            <a:p>
              <a:pPr algn="ctr"/>
              <a:r>
                <a:rPr lang="pt-BR" sz="2000">
                  <a:solidFill>
                    <a:srgbClr val="FF5050"/>
                  </a:solidFill>
                  <a:latin typeface="Arial" charset="0"/>
                </a:rPr>
                <a:t>de tesouros</a:t>
              </a:r>
              <a:endParaRPr lang="en-US" sz="2000">
                <a:solidFill>
                  <a:srgbClr val="FF5050"/>
                </a:solidFill>
                <a:latin typeface="Arial" charset="0"/>
              </a:endParaRPr>
            </a:p>
          </p:txBody>
        </p:sp>
        <p:sp>
          <p:nvSpPr>
            <p:cNvPr id="7176" name="Oval 11"/>
            <p:cNvSpPr>
              <a:spLocks noChangeArrowheads="1"/>
            </p:cNvSpPr>
            <p:nvPr/>
          </p:nvSpPr>
          <p:spPr bwMode="auto">
            <a:xfrm>
              <a:off x="2160" y="2976"/>
              <a:ext cx="672" cy="672"/>
            </a:xfrm>
            <a:prstGeom prst="ellipse">
              <a:avLst/>
            </a:prstGeom>
            <a:noFill/>
            <a:ln w="38100">
              <a:solidFill>
                <a:srgbClr val="FF505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endParaRPr lang="en-US" sz="2000">
                <a:latin typeface="Arial" charset="0"/>
              </a:endParaRPr>
            </a:p>
          </p:txBody>
        </p:sp>
        <p:sp>
          <p:nvSpPr>
            <p:cNvPr id="7177" name="Line 12"/>
            <p:cNvSpPr>
              <a:spLocks noChangeShapeType="1"/>
            </p:cNvSpPr>
            <p:nvPr/>
          </p:nvSpPr>
          <p:spPr bwMode="auto">
            <a:xfrm flipH="1">
              <a:off x="1680" y="3312"/>
              <a:ext cx="480" cy="0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A14A8C-5EB2-470E-8D4B-1590A52217EF}" type="slidenum">
              <a:rPr lang="pt-BR"/>
              <a:pPr/>
              <a:t>30</a:t>
            </a:fld>
            <a:endParaRPr lang="pt-BR"/>
          </a:p>
        </p:txBody>
      </p:sp>
      <p:sp>
        <p:nvSpPr>
          <p:cNvPr id="3481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9448800" cy="1158875"/>
          </a:xfrm>
          <a:solidFill>
            <a:schemeClr val="bg1"/>
          </a:solidFill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z="3500" smtClean="0"/>
              <a:t>Base de Conhecimento para o </a:t>
            </a:r>
            <a:br>
              <a:rPr lang="pt-BR" sz="3500" smtClean="0"/>
            </a:br>
            <a:r>
              <a:rPr lang="pt-BR" sz="3500" smtClean="0"/>
              <a:t>Mundo do Wumpus</a:t>
            </a:r>
          </a:p>
        </p:txBody>
      </p:sp>
      <p:sp>
        <p:nvSpPr>
          <p:cNvPr id="34820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838325"/>
            <a:ext cx="8607425" cy="4038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sz="2600" smtClean="0"/>
              <a:t>O agente também deve saber que, se existe </a:t>
            </a:r>
            <a:r>
              <a:rPr lang="pt-BR" sz="2600" i="1" smtClean="0"/>
              <a:t>fedor</a:t>
            </a:r>
            <a:r>
              <a:rPr lang="pt-BR" sz="2600" smtClean="0"/>
              <a:t> em (1,2), então deve haver um Wumpus em (1,2) ou em alguma caverna adjacente a ela: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pt-BR" sz="2400" smtClean="0"/>
              <a:t>R4: </a:t>
            </a:r>
            <a:r>
              <a:rPr lang="pt-BR" sz="2400" smtClean="0">
                <a:latin typeface="Symbol" pitchFamily="18" charset="2"/>
              </a:rPr>
              <a:t> </a:t>
            </a:r>
            <a:r>
              <a:rPr lang="pt-BR" sz="2400" smtClean="0"/>
              <a:t>f</a:t>
            </a:r>
            <a:r>
              <a:rPr lang="pt-BR" sz="2400" smtClean="0">
                <a:latin typeface="Symbol" pitchFamily="18" charset="2"/>
              </a:rPr>
              <a:t>1-2 Þ </a:t>
            </a:r>
            <a:r>
              <a:rPr lang="pt-BR" sz="2400" smtClean="0"/>
              <a:t>W</a:t>
            </a:r>
            <a:r>
              <a:rPr lang="pt-BR" sz="2400" smtClean="0">
                <a:latin typeface="Symbol" pitchFamily="18" charset="2"/>
              </a:rPr>
              <a:t>1-3 Ú </a:t>
            </a:r>
            <a:r>
              <a:rPr lang="pt-BR" sz="2400" smtClean="0"/>
              <a:t>W</a:t>
            </a:r>
            <a:r>
              <a:rPr lang="pt-BR" sz="2400" smtClean="0">
                <a:latin typeface="Symbol" pitchFamily="18" charset="2"/>
              </a:rPr>
              <a:t>1-2 Ú  </a:t>
            </a:r>
            <a:r>
              <a:rPr lang="pt-BR" sz="2400" smtClean="0"/>
              <a:t>W</a:t>
            </a:r>
            <a:r>
              <a:rPr lang="pt-BR" sz="2400" smtClean="0">
                <a:latin typeface="Symbol" pitchFamily="18" charset="2"/>
              </a:rPr>
              <a:t>2-2 Ú  </a:t>
            </a:r>
            <a:r>
              <a:rPr lang="pt-BR" sz="2400" smtClean="0"/>
              <a:t>W</a:t>
            </a:r>
            <a:r>
              <a:rPr lang="pt-BR" sz="2400" smtClean="0">
                <a:latin typeface="Symbol" pitchFamily="18" charset="2"/>
              </a:rPr>
              <a:t>1-1 </a:t>
            </a:r>
            <a:endParaRPr lang="pt-BR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DA9025-32C2-4F4E-A28C-EA91E3C024BD}" type="slidenum">
              <a:rPr lang="pt-BR"/>
              <a:pPr/>
              <a:t>31</a:t>
            </a:fld>
            <a:endParaRPr lang="pt-BR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25" y="479425"/>
            <a:ext cx="8758238" cy="641350"/>
          </a:xfrm>
          <a:solidFill>
            <a:schemeClr val="bg1"/>
          </a:solidFill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Como Encontrar o Wumpus ?</a:t>
            </a:r>
          </a:p>
        </p:txBody>
      </p:sp>
      <p:sp>
        <p:nvSpPr>
          <p:cNvPr id="102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sz="2600" smtClean="0"/>
              <a:t>O Wumpus está em (1,3). Como provar isto?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O agente precisa mostrar que  </a:t>
            </a:r>
            <a:r>
              <a:rPr lang="pt-BR" sz="2400" smtClean="0">
                <a:solidFill>
                  <a:srgbClr val="800080"/>
                </a:solidFill>
              </a:rPr>
              <a:t>BC </a:t>
            </a:r>
            <a:r>
              <a:rPr lang="pt-BR" sz="2400" smtClean="0">
                <a:solidFill>
                  <a:srgbClr val="800080"/>
                </a:solidFill>
                <a:latin typeface="Symbol" pitchFamily="18" charset="2"/>
              </a:rPr>
              <a:t>Þ </a:t>
            </a:r>
            <a:r>
              <a:rPr lang="pt-BR" sz="2400" smtClean="0">
                <a:solidFill>
                  <a:srgbClr val="800080"/>
                </a:solidFill>
              </a:rPr>
              <a:t>W</a:t>
            </a:r>
            <a:r>
              <a:rPr lang="pt-BR" sz="2400" smtClean="0">
                <a:solidFill>
                  <a:srgbClr val="800080"/>
                </a:solidFill>
                <a:latin typeface="Symbol" pitchFamily="18" charset="2"/>
              </a:rPr>
              <a:t>1-3</a:t>
            </a:r>
            <a:r>
              <a:rPr lang="pt-BR" sz="2400" smtClean="0">
                <a:latin typeface="Symbol" pitchFamily="18" charset="2"/>
              </a:rPr>
              <a:t>   </a:t>
            </a:r>
            <a:r>
              <a:rPr lang="pt-BR" sz="2400" smtClean="0"/>
              <a:t>é uma sentença</a:t>
            </a:r>
            <a:r>
              <a:rPr lang="pt-BR" sz="2400" b="1" smtClean="0"/>
              <a:t> </a:t>
            </a:r>
            <a:r>
              <a:rPr lang="pt-BR" sz="2400" smtClean="0"/>
              <a:t>válida: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26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b="1" smtClean="0"/>
              <a:t>(1)</a:t>
            </a:r>
            <a:r>
              <a:rPr lang="pt-BR" sz="2400" smtClean="0"/>
              <a:t> construindo a </a:t>
            </a:r>
            <a:r>
              <a:rPr lang="pt-BR" sz="2400" u="sng" smtClean="0"/>
              <a:t>Tabela-Verdade</a:t>
            </a:r>
            <a:r>
              <a:rPr lang="pt-BR" sz="2400" smtClean="0"/>
              <a:t> para a sentença</a:t>
            </a:r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pt-BR" sz="2200" smtClean="0"/>
              <a:t>existem 12 símbolos proposicionais na BC, então a Tabela-Verdade terá 12 colunas...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22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b="1" smtClean="0"/>
              <a:t>(2)</a:t>
            </a:r>
            <a:r>
              <a:rPr lang="pt-BR" sz="2400" smtClean="0"/>
              <a:t> usando </a:t>
            </a:r>
            <a:r>
              <a:rPr lang="pt-BR" sz="2400" u="sng" smtClean="0"/>
              <a:t>regras de inferência</a:t>
            </a:r>
            <a:r>
              <a:rPr lang="pt-BR" sz="2400" smtClean="0"/>
              <a:t>!</a:t>
            </a:r>
          </a:p>
        </p:txBody>
      </p:sp>
      <p:graphicFrame>
        <p:nvGraphicFramePr>
          <p:cNvPr id="1026" name="Object 4"/>
          <p:cNvGraphicFramePr>
            <a:graphicFrameLocks/>
          </p:cNvGraphicFramePr>
          <p:nvPr/>
        </p:nvGraphicFramePr>
        <p:xfrm>
          <a:off x="5886450" y="4437063"/>
          <a:ext cx="1371600" cy="457200"/>
        </p:xfrm>
        <a:graphic>
          <a:graphicData uri="http://schemas.openxmlformats.org/presentationml/2006/ole">
            <p:oleObj spid="_x0000_s1026" name="Equação" r:id="rId3" imgW="1082520" imgH="312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1F7049-4661-4B1B-96E7-4537D1BA2765}" type="slidenum">
              <a:rPr lang="pt-BR"/>
              <a:pPr/>
              <a:t>32</a:t>
            </a:fld>
            <a:endParaRPr lang="pt-BR"/>
          </a:p>
        </p:txBody>
      </p:sp>
      <p:sp>
        <p:nvSpPr>
          <p:cNvPr id="2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411163"/>
            <a:ext cx="8783638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Lógica Proposicional: Regras de Inferência</a:t>
            </a:r>
          </a:p>
        </p:txBody>
      </p:sp>
      <p:sp>
        <p:nvSpPr>
          <p:cNvPr id="20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8094663" cy="5257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140000"/>
              </a:lnSpc>
            </a:pPr>
            <a:r>
              <a:rPr lang="pt-BR" sz="2600" smtClean="0"/>
              <a:t>Modus Ponens:</a:t>
            </a:r>
          </a:p>
          <a:p>
            <a:pPr eaLnBrk="1" hangingPunct="1">
              <a:lnSpc>
                <a:spcPct val="140000"/>
              </a:lnSpc>
            </a:pPr>
            <a:r>
              <a:rPr lang="pt-BR" sz="2600" smtClean="0"/>
              <a:t>E-eliminação:</a:t>
            </a:r>
          </a:p>
          <a:p>
            <a:pPr eaLnBrk="1" hangingPunct="1">
              <a:lnSpc>
                <a:spcPct val="140000"/>
              </a:lnSpc>
            </a:pPr>
            <a:r>
              <a:rPr lang="pt-BR" sz="2600" smtClean="0"/>
              <a:t>E-introdução:</a:t>
            </a:r>
          </a:p>
          <a:p>
            <a:pPr eaLnBrk="1" hangingPunct="1">
              <a:lnSpc>
                <a:spcPct val="140000"/>
              </a:lnSpc>
            </a:pPr>
            <a:r>
              <a:rPr lang="pt-BR" sz="2600" smtClean="0"/>
              <a:t>Ou-introdução:</a:t>
            </a:r>
          </a:p>
          <a:p>
            <a:pPr eaLnBrk="1" hangingPunct="1">
              <a:lnSpc>
                <a:spcPct val="140000"/>
              </a:lnSpc>
            </a:pPr>
            <a:r>
              <a:rPr lang="pt-BR" sz="2600" smtClean="0"/>
              <a:t>Eliminação de dupla negação:</a:t>
            </a:r>
          </a:p>
          <a:p>
            <a:pPr eaLnBrk="1" hangingPunct="1">
              <a:lnSpc>
                <a:spcPct val="140000"/>
              </a:lnSpc>
            </a:pPr>
            <a:r>
              <a:rPr lang="pt-BR" sz="2600" smtClean="0"/>
              <a:t>Resolução unitária:</a:t>
            </a:r>
          </a:p>
          <a:p>
            <a:pPr eaLnBrk="1" hangingPunct="1">
              <a:lnSpc>
                <a:spcPct val="140000"/>
              </a:lnSpc>
            </a:pPr>
            <a:r>
              <a:rPr lang="pt-BR" sz="2600" smtClean="0"/>
              <a:t>Resolução:</a:t>
            </a:r>
          </a:p>
        </p:txBody>
      </p:sp>
      <p:graphicFrame>
        <p:nvGraphicFramePr>
          <p:cNvPr id="2050" name="Object 4"/>
          <p:cNvGraphicFramePr>
            <a:graphicFrameLocks/>
          </p:cNvGraphicFramePr>
          <p:nvPr/>
        </p:nvGraphicFramePr>
        <p:xfrm>
          <a:off x="3886200" y="1595438"/>
          <a:ext cx="1184275" cy="766762"/>
        </p:xfrm>
        <a:graphic>
          <a:graphicData uri="http://schemas.openxmlformats.org/presentationml/2006/ole">
            <p:oleObj spid="_x0000_s2050" name="Equação" r:id="rId3" imgW="1184040" imgH="766440" progId="Equation.3">
              <p:embed/>
            </p:oleObj>
          </a:graphicData>
        </a:graphic>
      </p:graphicFrame>
      <p:graphicFrame>
        <p:nvGraphicFramePr>
          <p:cNvPr id="2051" name="Object 5"/>
          <p:cNvGraphicFramePr>
            <a:graphicFrameLocks/>
          </p:cNvGraphicFramePr>
          <p:nvPr/>
        </p:nvGraphicFramePr>
        <p:xfrm>
          <a:off x="3581400" y="2133600"/>
          <a:ext cx="1852613" cy="838200"/>
        </p:xfrm>
        <a:graphic>
          <a:graphicData uri="http://schemas.openxmlformats.org/presentationml/2006/ole">
            <p:oleObj spid="_x0000_s2051" name="Equação" r:id="rId4" imgW="1852560" imgH="838080" progId="Equation.3">
              <p:embed/>
            </p:oleObj>
          </a:graphicData>
        </a:graphic>
      </p:graphicFrame>
      <p:graphicFrame>
        <p:nvGraphicFramePr>
          <p:cNvPr id="2052" name="Object 6"/>
          <p:cNvGraphicFramePr>
            <a:graphicFrameLocks/>
          </p:cNvGraphicFramePr>
          <p:nvPr/>
        </p:nvGraphicFramePr>
        <p:xfrm>
          <a:off x="3581400" y="2794000"/>
          <a:ext cx="2089150" cy="863600"/>
        </p:xfrm>
        <a:graphic>
          <a:graphicData uri="http://schemas.openxmlformats.org/presentationml/2006/ole">
            <p:oleObj spid="_x0000_s2052" name="Equação" r:id="rId5" imgW="2089080" imgH="863280" progId="Equation.3">
              <p:embed/>
            </p:oleObj>
          </a:graphicData>
        </a:graphic>
      </p:graphicFrame>
      <p:graphicFrame>
        <p:nvGraphicFramePr>
          <p:cNvPr id="2053" name="Object 7"/>
          <p:cNvGraphicFramePr>
            <a:graphicFrameLocks/>
          </p:cNvGraphicFramePr>
          <p:nvPr/>
        </p:nvGraphicFramePr>
        <p:xfrm>
          <a:off x="3787775" y="3548063"/>
          <a:ext cx="1622425" cy="795337"/>
        </p:xfrm>
        <a:graphic>
          <a:graphicData uri="http://schemas.openxmlformats.org/presentationml/2006/ole">
            <p:oleObj spid="_x0000_s2053" name="Equação" r:id="rId6" imgW="1622160" imgH="795240" progId="Equation.3">
              <p:embed/>
            </p:oleObj>
          </a:graphicData>
        </a:graphic>
      </p:graphicFrame>
      <p:graphicFrame>
        <p:nvGraphicFramePr>
          <p:cNvPr id="2054" name="Object 8"/>
          <p:cNvGraphicFramePr>
            <a:graphicFrameLocks/>
          </p:cNvGraphicFramePr>
          <p:nvPr/>
        </p:nvGraphicFramePr>
        <p:xfrm>
          <a:off x="5943600" y="4176713"/>
          <a:ext cx="1108075" cy="776287"/>
        </p:xfrm>
        <a:graphic>
          <a:graphicData uri="http://schemas.openxmlformats.org/presentationml/2006/ole">
            <p:oleObj spid="_x0000_s2054" name="Equação" r:id="rId7" imgW="1107720" imgH="776160" progId="Equation.3">
              <p:embed/>
            </p:oleObj>
          </a:graphicData>
        </a:graphic>
      </p:graphicFrame>
      <p:graphicFrame>
        <p:nvGraphicFramePr>
          <p:cNvPr id="2055" name="Object 9"/>
          <p:cNvGraphicFramePr>
            <a:graphicFrameLocks/>
          </p:cNvGraphicFramePr>
          <p:nvPr/>
        </p:nvGraphicFramePr>
        <p:xfrm>
          <a:off x="3124200" y="5638800"/>
          <a:ext cx="3505200" cy="806450"/>
        </p:xfrm>
        <a:graphic>
          <a:graphicData uri="http://schemas.openxmlformats.org/presentationml/2006/ole">
            <p:oleObj spid="_x0000_s2055" name="Equação" r:id="rId8" imgW="3504960" imgH="806400" progId="Equation.3">
              <p:embed/>
            </p:oleObj>
          </a:graphicData>
        </a:graphic>
      </p:graphicFrame>
      <p:graphicFrame>
        <p:nvGraphicFramePr>
          <p:cNvPr id="2056" name="Object 10"/>
          <p:cNvGraphicFramePr>
            <a:graphicFrameLocks/>
          </p:cNvGraphicFramePr>
          <p:nvPr/>
        </p:nvGraphicFramePr>
        <p:xfrm>
          <a:off x="4368800" y="4962525"/>
          <a:ext cx="1422400" cy="676275"/>
        </p:xfrm>
        <a:graphic>
          <a:graphicData uri="http://schemas.openxmlformats.org/presentationml/2006/ole">
            <p:oleObj spid="_x0000_s2056" name="Equação" r:id="rId9" imgW="1422360" imgH="676080" progId="Equation.3">
              <p:embed/>
            </p:oleObj>
          </a:graphicData>
        </a:graphic>
      </p:graphicFrame>
      <p:sp>
        <p:nvSpPr>
          <p:cNvPr id="2060" name="Rectangle 11"/>
          <p:cNvSpPr>
            <a:spLocks noChangeArrowheads="1"/>
          </p:cNvSpPr>
          <p:nvPr/>
        </p:nvSpPr>
        <p:spPr bwMode="auto">
          <a:xfrm>
            <a:off x="6019800" y="1593850"/>
            <a:ext cx="3975100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lvl="1" eaLnBrk="0" hangingPunct="0"/>
            <a:r>
              <a:rPr lang="pt-BR" b="1">
                <a:solidFill>
                  <a:srgbClr val="990099"/>
                </a:solidFill>
                <a:latin typeface="Symbol" pitchFamily="18" charset="2"/>
              </a:rPr>
              <a:t>a/b</a:t>
            </a:r>
            <a:r>
              <a:rPr lang="pt-BR" b="1">
                <a:solidFill>
                  <a:srgbClr val="990099"/>
                </a:solidFill>
                <a:latin typeface="Times New Roman" pitchFamily="18" charset="0"/>
              </a:rPr>
              <a:t>  </a:t>
            </a:r>
            <a:r>
              <a:rPr lang="pt-BR" sz="2200" b="1">
                <a:solidFill>
                  <a:srgbClr val="990099"/>
                </a:solidFill>
              </a:rPr>
              <a:t>diz que a sentença </a:t>
            </a:r>
            <a:r>
              <a:rPr lang="pt-BR" b="1">
                <a:solidFill>
                  <a:srgbClr val="990099"/>
                </a:solidFill>
                <a:latin typeface="Symbol" pitchFamily="18" charset="2"/>
              </a:rPr>
              <a:t>b</a:t>
            </a:r>
            <a:r>
              <a:rPr lang="pt-BR" sz="2200" b="1">
                <a:solidFill>
                  <a:srgbClr val="990099"/>
                </a:solidFill>
              </a:rPr>
              <a:t> pode ser derivada de </a:t>
            </a:r>
            <a:r>
              <a:rPr lang="pt-BR" b="1">
                <a:solidFill>
                  <a:srgbClr val="990099"/>
                </a:solidFill>
                <a:latin typeface="Symbol" pitchFamily="18" charset="2"/>
              </a:rPr>
              <a:t>a</a:t>
            </a:r>
            <a:r>
              <a:rPr lang="pt-BR" sz="2200" b="1">
                <a:solidFill>
                  <a:srgbClr val="990099"/>
                </a:solidFill>
              </a:rPr>
              <a:t> por inferência.</a:t>
            </a:r>
          </a:p>
        </p:txBody>
      </p:sp>
      <p:sp>
        <p:nvSpPr>
          <p:cNvPr id="2061" name="Rectangle 12"/>
          <p:cNvSpPr>
            <a:spLocks noChangeArrowheads="1"/>
          </p:cNvSpPr>
          <p:nvPr/>
        </p:nvSpPr>
        <p:spPr bwMode="auto">
          <a:xfrm>
            <a:off x="6462713" y="1557338"/>
            <a:ext cx="3384550" cy="14398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35FFE8-56F5-4DDF-8FE7-93C31537E888}" type="slidenum">
              <a:rPr lang="pt-BR"/>
              <a:pPr/>
              <a:t>33</a:t>
            </a:fld>
            <a:endParaRPr lang="pt-BR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71488"/>
            <a:ext cx="8758238" cy="641350"/>
          </a:xfrm>
          <a:solidFill>
            <a:schemeClr val="bg1"/>
          </a:solidFill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Como Encontrar o Wumpus - Inferência!</a:t>
            </a:r>
          </a:p>
        </p:txBody>
      </p:sp>
      <p:sp>
        <p:nvSpPr>
          <p:cNvPr id="696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676400"/>
            <a:ext cx="9359900" cy="47244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80000"/>
              </a:lnSpc>
              <a:spcAft>
                <a:spcPct val="50000"/>
              </a:spcAft>
            </a:pPr>
            <a:r>
              <a:rPr lang="pt-BR" sz="2600" smtClean="0"/>
              <a:t>Inicialmente, vamos mostrar que o Wumpus </a:t>
            </a:r>
            <a:r>
              <a:rPr lang="pt-BR" sz="2600" u="sng" smtClean="0"/>
              <a:t>não</a:t>
            </a:r>
            <a:r>
              <a:rPr lang="pt-BR" sz="2600" smtClean="0"/>
              <a:t> está em nenhuma outra caverna, e então concluir, por eliminação, que ele está em (1,3).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2400" b="1" smtClean="0"/>
              <a:t>1.</a:t>
            </a:r>
            <a:r>
              <a:rPr lang="pt-BR" sz="2400" smtClean="0"/>
              <a:t>  Aplicando </a:t>
            </a:r>
            <a:r>
              <a:rPr lang="pt-BR" sz="2400" u="sng" smtClean="0"/>
              <a:t>Modus Ponens</a:t>
            </a:r>
            <a:r>
              <a:rPr lang="pt-BR" sz="2400" smtClean="0"/>
              <a:t>  a  </a:t>
            </a:r>
            <a:r>
              <a:rPr lang="pt-BR" sz="2400" smtClean="0">
                <a:latin typeface="Symbol" pitchFamily="18" charset="2"/>
              </a:rPr>
              <a:t>Ø </a:t>
            </a:r>
            <a:r>
              <a:rPr lang="pt-BR" sz="2400" smtClean="0"/>
              <a:t>f</a:t>
            </a:r>
            <a:r>
              <a:rPr lang="pt-BR" sz="2400" smtClean="0">
                <a:latin typeface="Symbol" pitchFamily="18" charset="2"/>
              </a:rPr>
              <a:t>1-1 </a:t>
            </a:r>
            <a:r>
              <a:rPr lang="pt-BR" sz="2400" smtClean="0"/>
              <a:t>e</a:t>
            </a:r>
            <a:r>
              <a:rPr lang="pt-BR" sz="2400" smtClean="0">
                <a:latin typeface="Symbol" pitchFamily="18" charset="2"/>
              </a:rPr>
              <a:t> </a:t>
            </a:r>
            <a:r>
              <a:rPr lang="pt-BR" sz="2400" smtClean="0"/>
              <a:t>R1</a:t>
            </a:r>
            <a:r>
              <a:rPr lang="pt-BR" sz="2400" smtClean="0">
                <a:latin typeface="Symbol" pitchFamily="18" charset="2"/>
              </a:rPr>
              <a:t>, </a:t>
            </a:r>
            <a:r>
              <a:rPr lang="pt-BR" sz="2400" smtClean="0"/>
              <a:t>obtemos</a:t>
            </a:r>
            <a:r>
              <a:rPr lang="pt-BR" sz="2400" smtClean="0">
                <a:latin typeface="Symbol" pitchFamily="18" charset="2"/>
              </a:rPr>
              <a:t>: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 Ø </a:t>
            </a:r>
            <a:r>
              <a:rPr lang="pt-BR" smtClean="0">
                <a:solidFill>
                  <a:srgbClr val="800080"/>
                </a:solidFill>
              </a:rPr>
              <a:t>W</a:t>
            </a: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1-1 Ù Ø </a:t>
            </a:r>
            <a:r>
              <a:rPr lang="pt-BR" smtClean="0">
                <a:solidFill>
                  <a:srgbClr val="800080"/>
                </a:solidFill>
              </a:rPr>
              <a:t>W</a:t>
            </a: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1-2 Ù Ø </a:t>
            </a:r>
            <a:r>
              <a:rPr lang="pt-BR" smtClean="0">
                <a:solidFill>
                  <a:srgbClr val="800080"/>
                </a:solidFill>
              </a:rPr>
              <a:t>W</a:t>
            </a: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2-1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smtClean="0">
              <a:solidFill>
                <a:srgbClr val="800080"/>
              </a:solidFill>
              <a:latin typeface="Symbol" pitchFamily="18" charset="2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2400" b="1" smtClean="0"/>
              <a:t>2.</a:t>
            </a:r>
            <a:r>
              <a:rPr lang="pt-BR" sz="2400" smtClean="0"/>
              <a:t>  Aplicando </a:t>
            </a:r>
            <a:r>
              <a:rPr lang="pt-BR" sz="2400" u="sng" smtClean="0"/>
              <a:t>E-eliminação</a:t>
            </a:r>
            <a:r>
              <a:rPr lang="pt-BR" sz="2400" smtClean="0"/>
              <a:t>   a (1), obtemos três sentenças isoladas: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Ø </a:t>
            </a:r>
            <a:r>
              <a:rPr lang="pt-BR" smtClean="0">
                <a:solidFill>
                  <a:srgbClr val="800080"/>
                </a:solidFill>
              </a:rPr>
              <a:t>W</a:t>
            </a: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1-1    Ø </a:t>
            </a:r>
            <a:r>
              <a:rPr lang="pt-BR" smtClean="0">
                <a:solidFill>
                  <a:srgbClr val="800080"/>
                </a:solidFill>
              </a:rPr>
              <a:t>W</a:t>
            </a: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1-2    Ø </a:t>
            </a:r>
            <a:r>
              <a:rPr lang="pt-BR" smtClean="0">
                <a:solidFill>
                  <a:srgbClr val="800080"/>
                </a:solidFill>
              </a:rPr>
              <a:t>W</a:t>
            </a: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2-1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smtClean="0">
              <a:solidFill>
                <a:srgbClr val="800080"/>
              </a:solidFill>
              <a:latin typeface="Symbol" pitchFamily="18" charset="2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2400" b="1" smtClean="0"/>
              <a:t>3.</a:t>
            </a:r>
            <a:r>
              <a:rPr lang="pt-BR" sz="2400" smtClean="0"/>
              <a:t>  Aplicando </a:t>
            </a:r>
            <a:r>
              <a:rPr lang="pt-BR" sz="2400" u="sng" smtClean="0"/>
              <a:t>Modus Ponens</a:t>
            </a:r>
            <a:r>
              <a:rPr lang="pt-BR" sz="2400" smtClean="0"/>
              <a:t>  a </a:t>
            </a:r>
            <a:r>
              <a:rPr lang="pt-BR" sz="2400" smtClean="0">
                <a:latin typeface="Symbol" pitchFamily="18" charset="2"/>
              </a:rPr>
              <a:t>Ø </a:t>
            </a:r>
            <a:r>
              <a:rPr lang="pt-BR" sz="2400" smtClean="0"/>
              <a:t>f</a:t>
            </a:r>
            <a:r>
              <a:rPr lang="pt-BR" sz="2400" smtClean="0">
                <a:latin typeface="Symbol" pitchFamily="18" charset="2"/>
              </a:rPr>
              <a:t>2-1 </a:t>
            </a:r>
            <a:r>
              <a:rPr lang="pt-BR" sz="2400" smtClean="0"/>
              <a:t>e</a:t>
            </a:r>
            <a:r>
              <a:rPr lang="pt-BR" sz="2400" smtClean="0">
                <a:latin typeface="Symbol" pitchFamily="18" charset="2"/>
              </a:rPr>
              <a:t> </a:t>
            </a:r>
            <a:r>
              <a:rPr lang="pt-BR" sz="2400" smtClean="0"/>
              <a:t>R2</a:t>
            </a:r>
            <a:r>
              <a:rPr lang="pt-BR" sz="2400" smtClean="0">
                <a:latin typeface="Symbol" pitchFamily="18" charset="2"/>
              </a:rPr>
              <a:t>, </a:t>
            </a:r>
            <a:r>
              <a:rPr lang="pt-BR" sz="2400" smtClean="0"/>
              <a:t>e em seguida aplicando                 </a:t>
            </a:r>
            <a:r>
              <a:rPr lang="pt-BR" sz="2400" smtClean="0">
                <a:latin typeface="Symbol" pitchFamily="18" charset="2"/>
              </a:rPr>
              <a:t> </a:t>
            </a:r>
            <a:r>
              <a:rPr lang="pt-BR" sz="2400" u="sng" smtClean="0"/>
              <a:t>E-eliminação</a:t>
            </a:r>
            <a:r>
              <a:rPr lang="pt-BR" sz="2400" smtClean="0">
                <a:latin typeface="Symbol" pitchFamily="18" charset="2"/>
              </a:rPr>
              <a:t>  </a:t>
            </a:r>
            <a:r>
              <a:rPr lang="pt-BR" sz="2400" smtClean="0"/>
              <a:t>obtemos</a:t>
            </a:r>
            <a:r>
              <a:rPr lang="pt-BR" sz="2400" smtClean="0">
                <a:latin typeface="Symbol" pitchFamily="18" charset="2"/>
              </a:rPr>
              <a:t>: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 Ø </a:t>
            </a:r>
            <a:r>
              <a:rPr lang="pt-BR" smtClean="0">
                <a:solidFill>
                  <a:srgbClr val="800080"/>
                </a:solidFill>
              </a:rPr>
              <a:t>W</a:t>
            </a: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1-1     Ø </a:t>
            </a:r>
            <a:r>
              <a:rPr lang="pt-BR" smtClean="0">
                <a:solidFill>
                  <a:srgbClr val="800080"/>
                </a:solidFill>
              </a:rPr>
              <a:t>W</a:t>
            </a: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2-1     Ø </a:t>
            </a:r>
            <a:r>
              <a:rPr lang="pt-BR" smtClean="0">
                <a:solidFill>
                  <a:srgbClr val="800080"/>
                </a:solidFill>
              </a:rPr>
              <a:t>W</a:t>
            </a: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2-2     Ø </a:t>
            </a:r>
            <a:r>
              <a:rPr lang="pt-BR" smtClean="0">
                <a:solidFill>
                  <a:srgbClr val="800080"/>
                </a:solidFill>
              </a:rPr>
              <a:t>W</a:t>
            </a: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3-1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charRg st="457" end="4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9635">
                                            <p:txEl>
                                              <p:charRg st="457" end="45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9635">
                                            <p:txEl>
                                              <p:charRg st="457" end="45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charRg st="457" end="4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9635">
                                            <p:txEl>
                                              <p:charRg st="457" end="45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9635">
                                            <p:txEl>
                                              <p:charRg st="457" end="45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 bldLvl="2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FF2F16-AE8E-4BFC-AC27-1F1697B2CD65}" type="slidenum">
              <a:rPr lang="pt-BR"/>
              <a:pPr/>
              <a:t>34</a:t>
            </a:fld>
            <a:endParaRPr lang="pt-BR"/>
          </a:p>
        </p:txBody>
      </p:sp>
      <p:sp>
        <p:nvSpPr>
          <p:cNvPr id="36867" name="Rectangle 2050"/>
          <p:cNvSpPr>
            <a:spLocks noGrp="1" noChangeArrowheads="1"/>
          </p:cNvSpPr>
          <p:nvPr>
            <p:ph type="title"/>
          </p:nvPr>
        </p:nvSpPr>
        <p:spPr>
          <a:xfrm>
            <a:off x="873125" y="479425"/>
            <a:ext cx="8758238" cy="641350"/>
          </a:xfrm>
          <a:solidFill>
            <a:schemeClr val="bg1"/>
          </a:solidFill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Como Encontrar o Wumpus - Inferência!</a:t>
            </a:r>
          </a:p>
        </p:txBody>
      </p:sp>
      <p:sp>
        <p:nvSpPr>
          <p:cNvPr id="71683" name="Rectangle 205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96300" cy="4800600"/>
          </a:xfrm>
          <a:noFill/>
        </p:spPr>
        <p:txBody>
          <a:bodyPr lIns="92075" tIns="46038" rIns="92075" bIns="46038"/>
          <a:lstStyle/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2400" b="1" smtClean="0"/>
              <a:t>4.</a:t>
            </a:r>
            <a:r>
              <a:rPr lang="pt-BR" sz="2400" smtClean="0"/>
              <a:t>  Aplicando </a:t>
            </a:r>
            <a:r>
              <a:rPr lang="pt-BR" sz="2400" u="sng" smtClean="0"/>
              <a:t>Modus Ponens</a:t>
            </a:r>
            <a:r>
              <a:rPr lang="pt-BR" sz="2400" smtClean="0"/>
              <a:t>  a </a:t>
            </a:r>
            <a:r>
              <a:rPr lang="pt-BR" sz="2400" smtClean="0">
                <a:latin typeface="Symbol" pitchFamily="18" charset="2"/>
              </a:rPr>
              <a:t>  </a:t>
            </a:r>
            <a:r>
              <a:rPr lang="pt-BR" sz="2400" smtClean="0"/>
              <a:t>f</a:t>
            </a:r>
            <a:r>
              <a:rPr lang="pt-BR" sz="2400" smtClean="0">
                <a:latin typeface="Symbol" pitchFamily="18" charset="2"/>
              </a:rPr>
              <a:t>1-2 </a:t>
            </a:r>
            <a:r>
              <a:rPr lang="pt-BR" sz="2400" smtClean="0"/>
              <a:t>e</a:t>
            </a:r>
            <a:r>
              <a:rPr lang="pt-BR" sz="2400" smtClean="0">
                <a:latin typeface="Symbol" pitchFamily="18" charset="2"/>
              </a:rPr>
              <a:t> </a:t>
            </a:r>
            <a:r>
              <a:rPr lang="pt-BR" sz="2400" smtClean="0"/>
              <a:t>R4</a:t>
            </a:r>
            <a:r>
              <a:rPr lang="pt-BR" sz="2400" smtClean="0">
                <a:latin typeface="Symbol" pitchFamily="18" charset="2"/>
              </a:rPr>
              <a:t>, </a:t>
            </a:r>
            <a:r>
              <a:rPr lang="pt-BR" sz="2400" smtClean="0"/>
              <a:t>obtemos</a:t>
            </a:r>
            <a:r>
              <a:rPr lang="pt-BR" sz="2400" smtClean="0">
                <a:latin typeface="Symbol" pitchFamily="18" charset="2"/>
              </a:rPr>
              <a:t>: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mtClean="0">
                <a:latin typeface="Symbol" pitchFamily="18" charset="2"/>
              </a:rPr>
              <a:t> </a:t>
            </a:r>
            <a:r>
              <a:rPr lang="pt-BR" smtClean="0">
                <a:solidFill>
                  <a:srgbClr val="800080"/>
                </a:solidFill>
              </a:rPr>
              <a:t>W</a:t>
            </a: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1-3   Ú  </a:t>
            </a:r>
            <a:r>
              <a:rPr lang="pt-BR" smtClean="0">
                <a:solidFill>
                  <a:srgbClr val="800080"/>
                </a:solidFill>
              </a:rPr>
              <a:t>W</a:t>
            </a: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1-2   Ú  </a:t>
            </a:r>
            <a:r>
              <a:rPr lang="pt-BR" smtClean="0">
                <a:solidFill>
                  <a:srgbClr val="800080"/>
                </a:solidFill>
              </a:rPr>
              <a:t>W2-</a:t>
            </a: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2   Ú  </a:t>
            </a:r>
            <a:r>
              <a:rPr lang="pt-BR" smtClean="0">
                <a:solidFill>
                  <a:srgbClr val="800080"/>
                </a:solidFill>
              </a:rPr>
              <a:t>W</a:t>
            </a: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1-1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smtClean="0">
              <a:solidFill>
                <a:srgbClr val="800080"/>
              </a:solidFill>
              <a:latin typeface="Symbol" pitchFamily="18" charset="2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b="1" smtClean="0"/>
              <a:t>5.</a:t>
            </a:r>
            <a:r>
              <a:rPr lang="pt-BR" sz="2400" smtClean="0"/>
              <a:t>  Aplicando </a:t>
            </a:r>
            <a:r>
              <a:rPr lang="pt-BR" sz="2400" u="sng" smtClean="0"/>
              <a:t>Resolução Unidade</a:t>
            </a:r>
            <a:r>
              <a:rPr lang="pt-BR" sz="2400" smtClean="0"/>
              <a:t>, onde </a:t>
            </a:r>
            <a:r>
              <a:rPr lang="pt-BR" sz="2400" smtClean="0">
                <a:latin typeface="Symbol" pitchFamily="18" charset="2"/>
              </a:rPr>
              <a:t>a</a:t>
            </a:r>
            <a:r>
              <a:rPr lang="pt-BR" sz="2400" smtClean="0"/>
              <a:t>  é  </a:t>
            </a:r>
            <a:r>
              <a:rPr lang="pt-BR" sz="2400" smtClean="0">
                <a:latin typeface="Arial Narrow" pitchFamily="34" charset="0"/>
              </a:rPr>
              <a:t>W</a:t>
            </a:r>
            <a:r>
              <a:rPr lang="pt-BR" sz="2400" smtClean="0">
                <a:latin typeface="Symbol" pitchFamily="18" charset="2"/>
              </a:rPr>
              <a:t>1-3 Ú </a:t>
            </a:r>
            <a:r>
              <a:rPr lang="pt-BR" sz="2400" smtClean="0">
                <a:latin typeface="Arial Narrow" pitchFamily="34" charset="0"/>
              </a:rPr>
              <a:t>W</a:t>
            </a:r>
            <a:r>
              <a:rPr lang="pt-BR" sz="2400" smtClean="0">
                <a:latin typeface="Symbol" pitchFamily="18" charset="2"/>
              </a:rPr>
              <a:t>1-2 Ú  </a:t>
            </a:r>
            <a:r>
              <a:rPr lang="pt-BR" sz="2400" smtClean="0">
                <a:latin typeface="Arial Narrow" pitchFamily="34" charset="0"/>
              </a:rPr>
              <a:t>W</a:t>
            </a:r>
            <a:r>
              <a:rPr lang="pt-BR" sz="2400" smtClean="0">
                <a:latin typeface="Symbol" pitchFamily="18" charset="2"/>
              </a:rPr>
              <a:t>2-2  </a:t>
            </a:r>
            <a:r>
              <a:rPr lang="pt-BR" sz="2400" smtClean="0"/>
              <a:t>e</a:t>
            </a:r>
            <a:r>
              <a:rPr lang="pt-BR" sz="2400" smtClean="0">
                <a:latin typeface="Arial Narrow" pitchFamily="34" charset="0"/>
              </a:rPr>
              <a:t> </a:t>
            </a:r>
            <a:r>
              <a:rPr lang="pt-BR" sz="2400" smtClean="0">
                <a:latin typeface="Symbol" pitchFamily="18" charset="2"/>
              </a:rPr>
              <a:t> b </a:t>
            </a:r>
            <a:r>
              <a:rPr lang="pt-BR" sz="2400" smtClean="0"/>
              <a:t>é </a:t>
            </a:r>
            <a:r>
              <a:rPr lang="pt-BR" sz="2400" smtClean="0">
                <a:latin typeface="Symbol" pitchFamily="18" charset="2"/>
              </a:rPr>
              <a:t> </a:t>
            </a:r>
            <a:r>
              <a:rPr lang="pt-BR" sz="2400" smtClean="0">
                <a:latin typeface="Arial Narrow" pitchFamily="34" charset="0"/>
              </a:rPr>
              <a:t>W</a:t>
            </a:r>
            <a:r>
              <a:rPr lang="pt-BR" sz="2400" smtClean="0">
                <a:latin typeface="Symbol" pitchFamily="18" charset="2"/>
              </a:rPr>
              <a:t>1-1 </a:t>
            </a:r>
            <a:r>
              <a:rPr lang="pt-BR" sz="2400" smtClean="0"/>
              <a:t>obtemos (do passo 2, temos </a:t>
            </a:r>
            <a:r>
              <a:rPr lang="pt-BR" sz="2400" smtClean="0">
                <a:latin typeface="Symbol" pitchFamily="18" charset="2"/>
              </a:rPr>
              <a:t>Ø </a:t>
            </a:r>
            <a:r>
              <a:rPr lang="pt-BR" sz="2400" smtClean="0"/>
              <a:t>W</a:t>
            </a:r>
            <a:r>
              <a:rPr lang="pt-BR" sz="2400" smtClean="0">
                <a:latin typeface="Symbol" pitchFamily="18" charset="2"/>
              </a:rPr>
              <a:t>1-1):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 </a:t>
            </a:r>
            <a:r>
              <a:rPr lang="pt-BR" smtClean="0">
                <a:solidFill>
                  <a:srgbClr val="800080"/>
                </a:solidFill>
              </a:rPr>
              <a:t>W</a:t>
            </a: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1-3 Ú </a:t>
            </a:r>
            <a:r>
              <a:rPr lang="pt-BR" smtClean="0">
                <a:solidFill>
                  <a:srgbClr val="800080"/>
                </a:solidFill>
              </a:rPr>
              <a:t>W</a:t>
            </a: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1-2  Ú </a:t>
            </a:r>
            <a:r>
              <a:rPr lang="pt-BR" smtClean="0">
                <a:solidFill>
                  <a:srgbClr val="800080"/>
                </a:solidFill>
              </a:rPr>
              <a:t>W</a:t>
            </a: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2-2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mtClean="0">
              <a:solidFill>
                <a:srgbClr val="800080"/>
              </a:solidFill>
              <a:latin typeface="Symbol" pitchFamily="18" charset="2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b="1" smtClean="0"/>
              <a:t>6.</a:t>
            </a:r>
            <a:r>
              <a:rPr lang="pt-BR" sz="2400" smtClean="0"/>
              <a:t>  Aplicando </a:t>
            </a:r>
            <a:r>
              <a:rPr lang="pt-BR" sz="2400" u="sng" smtClean="0"/>
              <a:t>Resolução Unidade</a:t>
            </a:r>
            <a:r>
              <a:rPr lang="pt-BR" sz="2400" smtClean="0"/>
              <a:t>, onde </a:t>
            </a:r>
            <a:r>
              <a:rPr lang="pt-BR" sz="2400" smtClean="0">
                <a:latin typeface="Symbol" pitchFamily="18" charset="2"/>
              </a:rPr>
              <a:t>a</a:t>
            </a:r>
            <a:r>
              <a:rPr lang="pt-BR" sz="2400" smtClean="0"/>
              <a:t>  é  </a:t>
            </a:r>
            <a:r>
              <a:rPr lang="pt-BR" sz="2400" smtClean="0">
                <a:latin typeface="Arial Narrow" pitchFamily="34" charset="0"/>
              </a:rPr>
              <a:t>W</a:t>
            </a:r>
            <a:r>
              <a:rPr lang="pt-BR" sz="2400" smtClean="0">
                <a:latin typeface="Symbol" pitchFamily="18" charset="2"/>
              </a:rPr>
              <a:t>1-3 Ú </a:t>
            </a:r>
            <a:r>
              <a:rPr lang="pt-BR" sz="2400" smtClean="0">
                <a:latin typeface="Arial Narrow" pitchFamily="34" charset="0"/>
              </a:rPr>
              <a:t>W</a:t>
            </a:r>
            <a:r>
              <a:rPr lang="pt-BR" sz="2400" smtClean="0">
                <a:latin typeface="Symbol" pitchFamily="18" charset="2"/>
              </a:rPr>
              <a:t>1-2 </a:t>
            </a:r>
            <a:r>
              <a:rPr lang="pt-BR" sz="2400" smtClean="0"/>
              <a:t>e</a:t>
            </a:r>
            <a:r>
              <a:rPr lang="pt-BR" sz="2400" smtClean="0">
                <a:latin typeface="Arial Narrow" pitchFamily="34" charset="0"/>
              </a:rPr>
              <a:t> </a:t>
            </a:r>
            <a:r>
              <a:rPr lang="pt-BR" sz="2400" smtClean="0">
                <a:latin typeface="Symbol" pitchFamily="18" charset="2"/>
              </a:rPr>
              <a:t>  b </a:t>
            </a:r>
            <a:r>
              <a:rPr lang="pt-BR" sz="2400" smtClean="0"/>
              <a:t>é </a:t>
            </a:r>
            <a:r>
              <a:rPr lang="pt-BR" sz="2400" smtClean="0">
                <a:latin typeface="Symbol" pitchFamily="18" charset="2"/>
              </a:rPr>
              <a:t> </a:t>
            </a:r>
            <a:r>
              <a:rPr lang="pt-BR" sz="2400" smtClean="0">
                <a:latin typeface="Arial Narrow" pitchFamily="34" charset="0"/>
              </a:rPr>
              <a:t>W</a:t>
            </a:r>
            <a:r>
              <a:rPr lang="pt-BR" sz="2400" smtClean="0">
                <a:latin typeface="Symbol" pitchFamily="18" charset="2"/>
              </a:rPr>
              <a:t>2-2 </a:t>
            </a:r>
            <a:r>
              <a:rPr lang="pt-BR" sz="2400" smtClean="0"/>
              <a:t>obtemos</a:t>
            </a:r>
            <a:r>
              <a:rPr lang="pt-BR" sz="2400" smtClean="0">
                <a:latin typeface="Symbol" pitchFamily="18" charset="2"/>
              </a:rPr>
              <a:t>:</a:t>
            </a:r>
            <a:r>
              <a:rPr lang="pt-BR" sz="2400" smtClean="0">
                <a:solidFill>
                  <a:srgbClr val="800080"/>
                </a:solidFill>
                <a:latin typeface="Symbol" pitchFamily="18" charset="2"/>
              </a:rPr>
              <a:t> </a:t>
            </a:r>
            <a:r>
              <a:rPr lang="pt-BR" sz="2400" smtClean="0">
                <a:solidFill>
                  <a:srgbClr val="800080"/>
                </a:solidFill>
              </a:rPr>
              <a:t>W</a:t>
            </a:r>
            <a:r>
              <a:rPr lang="pt-BR" sz="2400" smtClean="0">
                <a:solidFill>
                  <a:srgbClr val="800080"/>
                </a:solidFill>
                <a:latin typeface="Symbol" pitchFamily="18" charset="2"/>
              </a:rPr>
              <a:t>1-3 Ú </a:t>
            </a:r>
            <a:r>
              <a:rPr lang="pt-BR" sz="2400" smtClean="0">
                <a:solidFill>
                  <a:srgbClr val="800080"/>
                </a:solidFill>
              </a:rPr>
              <a:t>W</a:t>
            </a:r>
            <a:r>
              <a:rPr lang="pt-BR" sz="2400" smtClean="0">
                <a:solidFill>
                  <a:srgbClr val="800080"/>
                </a:solidFill>
                <a:latin typeface="Symbol" pitchFamily="18" charset="2"/>
              </a:rPr>
              <a:t>1-2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mtClean="0">
              <a:solidFill>
                <a:srgbClr val="800080"/>
              </a:solidFill>
              <a:latin typeface="Symbol" pitchFamily="18" charset="2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b="1" smtClean="0"/>
              <a:t>7.</a:t>
            </a:r>
            <a:r>
              <a:rPr lang="pt-BR" sz="2400" smtClean="0"/>
              <a:t>  Aplicando </a:t>
            </a:r>
            <a:r>
              <a:rPr lang="pt-BR" sz="2400" u="sng" smtClean="0"/>
              <a:t>Resolução Unidade</a:t>
            </a:r>
            <a:r>
              <a:rPr lang="pt-BR" sz="2400" smtClean="0"/>
              <a:t>, onde </a:t>
            </a:r>
            <a:r>
              <a:rPr lang="pt-BR" sz="2400" smtClean="0">
                <a:latin typeface="Symbol" pitchFamily="18" charset="2"/>
              </a:rPr>
              <a:t>a</a:t>
            </a:r>
            <a:r>
              <a:rPr lang="pt-BR" sz="2400" smtClean="0"/>
              <a:t>  é  </a:t>
            </a:r>
            <a:r>
              <a:rPr lang="pt-BR" sz="2400" smtClean="0">
                <a:latin typeface="Arial Narrow" pitchFamily="34" charset="0"/>
              </a:rPr>
              <a:t>W</a:t>
            </a:r>
            <a:r>
              <a:rPr lang="pt-BR" sz="2400" smtClean="0">
                <a:latin typeface="Symbol" pitchFamily="18" charset="2"/>
              </a:rPr>
              <a:t>1-3 </a:t>
            </a:r>
            <a:r>
              <a:rPr lang="pt-BR" sz="2400" smtClean="0"/>
              <a:t>e</a:t>
            </a:r>
            <a:r>
              <a:rPr lang="pt-BR" sz="2400" smtClean="0">
                <a:latin typeface="Arial Narrow" pitchFamily="34" charset="0"/>
              </a:rPr>
              <a:t> </a:t>
            </a:r>
            <a:r>
              <a:rPr lang="pt-BR" sz="2400" smtClean="0">
                <a:latin typeface="Symbol" pitchFamily="18" charset="2"/>
              </a:rPr>
              <a:t>  b </a:t>
            </a:r>
            <a:r>
              <a:rPr lang="pt-BR" sz="2400" smtClean="0"/>
              <a:t>é </a:t>
            </a:r>
            <a:r>
              <a:rPr lang="pt-BR" sz="2400" smtClean="0">
                <a:latin typeface="Symbol" pitchFamily="18" charset="2"/>
              </a:rPr>
              <a:t> </a:t>
            </a:r>
            <a:r>
              <a:rPr lang="pt-BR" sz="2400" smtClean="0">
                <a:latin typeface="Arial Narrow" pitchFamily="34" charset="0"/>
              </a:rPr>
              <a:t>W</a:t>
            </a:r>
            <a:r>
              <a:rPr lang="pt-BR" sz="2400" smtClean="0">
                <a:latin typeface="Symbol" pitchFamily="18" charset="2"/>
              </a:rPr>
              <a:t>1-2 </a:t>
            </a:r>
            <a:r>
              <a:rPr lang="pt-BR" sz="2400" smtClean="0"/>
              <a:t>obtemos</a:t>
            </a:r>
            <a:r>
              <a:rPr lang="pt-BR" sz="2400" smtClean="0">
                <a:latin typeface="Symbol" pitchFamily="18" charset="2"/>
              </a:rPr>
              <a:t>:  </a:t>
            </a:r>
            <a:r>
              <a:rPr lang="pt-BR" sz="2400" smtClean="0">
                <a:solidFill>
                  <a:srgbClr val="800080"/>
                </a:solidFill>
                <a:latin typeface="Symbol" pitchFamily="18" charset="2"/>
              </a:rPr>
              <a:t> </a:t>
            </a:r>
            <a:r>
              <a:rPr lang="pt-BR" sz="2400" b="1" smtClean="0">
                <a:solidFill>
                  <a:srgbClr val="800080"/>
                </a:solidFill>
              </a:rPr>
              <a:t>W</a:t>
            </a:r>
            <a:r>
              <a:rPr lang="pt-BR" sz="2400" b="1" smtClean="0">
                <a:solidFill>
                  <a:srgbClr val="800080"/>
                </a:solidFill>
                <a:latin typeface="Symbol" pitchFamily="18" charset="2"/>
              </a:rPr>
              <a:t>1-3 !!!</a:t>
            </a:r>
            <a:endParaRPr lang="pt-BR" sz="2400" smtClean="0">
              <a:solidFill>
                <a:srgbClr val="800080"/>
              </a:solidFill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 bldLvl="2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20FF33-7D51-4FC4-8642-817D02D23F9D}" type="slidenum">
              <a:rPr lang="pt-BR"/>
              <a:pPr/>
              <a:t>35</a:t>
            </a:fld>
            <a:endParaRPr lang="pt-BR"/>
          </a:p>
        </p:txBody>
      </p:sp>
      <p:sp>
        <p:nvSpPr>
          <p:cNvPr id="3789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Transformando Conhecimento </a:t>
            </a:r>
            <a:br>
              <a:rPr lang="pt-BR" smtClean="0"/>
            </a:br>
            <a:r>
              <a:rPr lang="pt-BR" smtClean="0"/>
              <a:t>em Ações</a:t>
            </a:r>
          </a:p>
        </p:txBody>
      </p:sp>
      <p:sp>
        <p:nvSpPr>
          <p:cNvPr id="3789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8782050" cy="4648200"/>
          </a:xfrm>
        </p:spPr>
        <p:txBody>
          <a:bodyPr/>
          <a:lstStyle/>
          <a:p>
            <a:pPr eaLnBrk="1" hangingPunct="1"/>
            <a:r>
              <a:rPr lang="pt-BR" sz="2600" smtClean="0"/>
              <a:t>Objetivo</a:t>
            </a:r>
          </a:p>
          <a:p>
            <a:pPr lvl="1" eaLnBrk="1" hangingPunct="1"/>
            <a:r>
              <a:rPr lang="pt-BR" sz="2400" smtClean="0"/>
              <a:t>Definir regras que relacionem o </a:t>
            </a:r>
            <a:r>
              <a:rPr lang="pt-BR" sz="2400" smtClean="0">
                <a:solidFill>
                  <a:srgbClr val="800080"/>
                </a:solidFill>
              </a:rPr>
              <a:t>estado atual do mundo</a:t>
            </a:r>
            <a:r>
              <a:rPr lang="pt-BR" sz="2400" smtClean="0"/>
              <a:t> às </a:t>
            </a:r>
            <a:r>
              <a:rPr lang="pt-BR" sz="2400" smtClean="0">
                <a:solidFill>
                  <a:srgbClr val="800080"/>
                </a:solidFill>
              </a:rPr>
              <a:t>ações</a:t>
            </a:r>
            <a:r>
              <a:rPr lang="pt-BR" sz="2400" smtClean="0"/>
              <a:t> que o agente pode realizar</a:t>
            </a:r>
          </a:p>
          <a:p>
            <a:pPr eaLnBrk="1" hangingPunct="1"/>
            <a:r>
              <a:rPr lang="pt-BR" sz="2600" smtClean="0"/>
              <a:t>Ações do agente (relembrando):</a:t>
            </a:r>
          </a:p>
          <a:p>
            <a:pPr lvl="1" eaLnBrk="1" hangingPunct="1"/>
            <a:r>
              <a:rPr lang="pt-BR" sz="2200" smtClean="0"/>
              <a:t>avançar para próxima caverna</a:t>
            </a:r>
          </a:p>
          <a:p>
            <a:pPr lvl="1" eaLnBrk="1" hangingPunct="1"/>
            <a:r>
              <a:rPr lang="pt-BR" sz="2200" smtClean="0"/>
              <a:t>girar 90 graus à direita ou à esquerda</a:t>
            </a:r>
          </a:p>
          <a:p>
            <a:pPr lvl="1" eaLnBrk="1" hangingPunct="1"/>
            <a:r>
              <a:rPr lang="pt-BR" sz="2200" smtClean="0"/>
              <a:t>pegar um objeto na mesma caverna onde o agente está</a:t>
            </a:r>
          </a:p>
          <a:p>
            <a:pPr lvl="1" eaLnBrk="1" hangingPunct="1"/>
            <a:r>
              <a:rPr lang="pt-BR" sz="2200" smtClean="0"/>
              <a:t>atirar na direção para onde está olhando </a:t>
            </a:r>
          </a:p>
          <a:p>
            <a:pPr lvl="2" eaLnBrk="1" hangingPunct="1"/>
            <a:r>
              <a:rPr lang="pt-BR" sz="2000" smtClean="0"/>
              <a:t>a flecha pára quando encontra uma parede ou mata o Wumpus</a:t>
            </a:r>
          </a:p>
          <a:p>
            <a:pPr lvl="1" eaLnBrk="1" hangingPunct="1"/>
            <a:r>
              <a:rPr lang="pt-BR" sz="2200" smtClean="0"/>
              <a:t>sair da caverna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B5050C-A239-4DB6-81FE-129BBB060E0D}" type="slidenum">
              <a:rPr lang="pt-BR"/>
              <a:pPr/>
              <a:t>36</a:t>
            </a:fld>
            <a:endParaRPr lang="pt-BR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25" y="204788"/>
            <a:ext cx="8758238" cy="1190625"/>
          </a:xfrm>
          <a:solidFill>
            <a:schemeClr val="bg1"/>
          </a:solidFill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Transformando Conhecimento </a:t>
            </a:r>
            <a:br>
              <a:rPr lang="pt-BR" smtClean="0"/>
            </a:br>
            <a:r>
              <a:rPr lang="pt-BR" smtClean="0"/>
              <a:t>em Ações</a:t>
            </a:r>
          </a:p>
        </p:txBody>
      </p:sp>
      <p:sp>
        <p:nvSpPr>
          <p:cNvPr id="3891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47738" y="1905000"/>
            <a:ext cx="8782050" cy="43434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pt-BR" sz="2600" smtClean="0"/>
              <a:t>Exemplo de Regra:</a:t>
            </a:r>
          </a:p>
          <a:p>
            <a:pPr lvl="1" eaLnBrk="1" hangingPunct="1"/>
            <a:r>
              <a:rPr lang="pt-BR" sz="2400" smtClean="0"/>
              <a:t>o agente está na caverna (1,1) virado para a direita, e</a:t>
            </a:r>
          </a:p>
          <a:p>
            <a:pPr lvl="1" eaLnBrk="1" hangingPunct="1"/>
            <a:r>
              <a:rPr lang="pt-BR" sz="2400" smtClean="0"/>
              <a:t>o Wumpus está na caverna (2,1), então: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pt-BR" smtClean="0">
                <a:solidFill>
                  <a:srgbClr val="800080"/>
                </a:solidFill>
              </a:rPr>
              <a:t>A1-1 </a:t>
            </a: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Ù</a:t>
            </a:r>
            <a:r>
              <a:rPr lang="pt-BR" smtClean="0">
                <a:solidFill>
                  <a:srgbClr val="800080"/>
                </a:solidFill>
              </a:rPr>
              <a:t> Dir </a:t>
            </a: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Ù</a:t>
            </a:r>
            <a:r>
              <a:rPr lang="pt-BR" smtClean="0">
                <a:solidFill>
                  <a:srgbClr val="800080"/>
                </a:solidFill>
              </a:rPr>
              <a:t> W2-1 </a:t>
            </a:r>
            <a:r>
              <a:rPr lang="pt-BR" smtClean="0">
                <a:solidFill>
                  <a:srgbClr val="800080"/>
                </a:solidFill>
                <a:latin typeface="Symbol" pitchFamily="18" charset="2"/>
              </a:rPr>
              <a:t>Þ  Ø</a:t>
            </a:r>
            <a:r>
              <a:rPr lang="pt-BR" smtClean="0">
                <a:solidFill>
                  <a:srgbClr val="800080"/>
                </a:solidFill>
              </a:rPr>
              <a:t> avançar</a:t>
            </a:r>
          </a:p>
          <a:p>
            <a:pPr eaLnBrk="1" hangingPunct="1"/>
            <a:r>
              <a:rPr lang="pt-BR" sz="2600" smtClean="0"/>
              <a:t>Com essas regras, o agente pode então perguntar à BC que ação ele deve realizar:</a:t>
            </a:r>
          </a:p>
          <a:p>
            <a:pPr lvl="1" eaLnBrk="1" hangingPunct="1"/>
            <a:r>
              <a:rPr lang="pt-BR" sz="2400" smtClean="0"/>
              <a:t>devo avançar?</a:t>
            </a:r>
          </a:p>
          <a:p>
            <a:pPr lvl="1" eaLnBrk="1" hangingPunct="1"/>
            <a:r>
              <a:rPr lang="pt-BR" sz="2400" smtClean="0"/>
              <a:t>devo girar para a esquerda?</a:t>
            </a:r>
          </a:p>
          <a:p>
            <a:pPr lvl="1" eaLnBrk="1" hangingPunct="1"/>
            <a:r>
              <a:rPr lang="pt-BR" sz="2400" smtClean="0"/>
              <a:t>devo atirar?, etc...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434530-7AF2-4395-9FFB-F0A8CD6CFF61}" type="slidenum">
              <a:rPr lang="pt-BR"/>
              <a:pPr/>
              <a:t>37</a:t>
            </a:fld>
            <a:endParaRPr lang="pt-BR"/>
          </a:p>
        </p:txBody>
      </p:sp>
      <p:sp>
        <p:nvSpPr>
          <p:cNvPr id="39939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Problemas com o </a:t>
            </a:r>
            <a:br>
              <a:rPr lang="pt-BR" smtClean="0"/>
            </a:br>
            <a:r>
              <a:rPr lang="pt-BR" smtClean="0"/>
              <a:t>Agente Proposicional</a:t>
            </a:r>
          </a:p>
        </p:txBody>
      </p:sp>
      <p:sp>
        <p:nvSpPr>
          <p:cNvPr id="39940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47738" y="1905000"/>
            <a:ext cx="878205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800" smtClean="0"/>
              <a:t>Problema: existem proposições demais a considerar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smtClean="0"/>
              <a:t>ex.: a regra: “não avance se o Wumpus estiver em frente a você“ só pode ser representada com um conjunto de 64 regras. </a:t>
            </a:r>
          </a:p>
          <a:p>
            <a:pPr lvl="2" eaLnBrk="1" hangingPunct="1">
              <a:spcBef>
                <a:spcPct val="40000"/>
              </a:spcBef>
            </a:pPr>
            <a:r>
              <a:rPr lang="pt-BR" sz="2200" smtClean="0"/>
              <a:t>Se o agente executar 100 passos, a BC terá 6400 regras apenas para dizer que ele não deve avançar quando o Wumpus estiver em frente a ele.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smtClean="0"/>
              <a:t>Assim, serão necessárias milhares de regras para definir um agente eficiente, e o processo de inferência ficará muito lento.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43125F-A869-4369-89FC-877E47EC9A6B}" type="slidenum">
              <a:rPr lang="pt-BR"/>
              <a:pPr/>
              <a:t>38</a:t>
            </a:fld>
            <a:endParaRPr lang="pt-BR"/>
          </a:p>
        </p:txBody>
      </p:sp>
      <p:sp>
        <p:nvSpPr>
          <p:cNvPr id="4096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Problemas com o </a:t>
            </a:r>
            <a:br>
              <a:rPr lang="pt-BR" smtClean="0"/>
            </a:br>
            <a:r>
              <a:rPr lang="pt-BR" smtClean="0"/>
              <a:t>Agente Proposicional</a:t>
            </a:r>
          </a:p>
        </p:txBody>
      </p:sp>
      <p:sp>
        <p:nvSpPr>
          <p:cNvPr id="40964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782050" cy="4953000"/>
          </a:xfrm>
        </p:spPr>
        <p:txBody>
          <a:bodyPr/>
          <a:lstStyle/>
          <a:p>
            <a:pPr eaLnBrk="1" hangingPunct="1"/>
            <a:r>
              <a:rPr lang="pt-BR" smtClean="0"/>
              <a:t>Outro problema: domínios dinâmicos!</a:t>
            </a:r>
          </a:p>
          <a:p>
            <a:pPr lvl="1" eaLnBrk="1" hangingPunct="1"/>
            <a:r>
              <a:rPr lang="pt-BR" sz="2600" smtClean="0"/>
              <a:t>Quando o agente faz seu primeiro movimento, a proposição </a:t>
            </a:r>
            <a:r>
              <a:rPr lang="pt-BR" sz="2600" smtClean="0">
                <a:solidFill>
                  <a:srgbClr val="800080"/>
                </a:solidFill>
              </a:rPr>
              <a:t>A1-1</a:t>
            </a:r>
            <a:r>
              <a:rPr lang="pt-BR" sz="2600" smtClean="0"/>
              <a:t> torna-se falsa  e  </a:t>
            </a:r>
            <a:r>
              <a:rPr lang="pt-BR" sz="2600" smtClean="0">
                <a:solidFill>
                  <a:srgbClr val="800080"/>
                </a:solidFill>
              </a:rPr>
              <a:t>A2-1</a:t>
            </a:r>
            <a:r>
              <a:rPr lang="pt-BR" sz="2600" smtClean="0"/>
              <a:t> torna-se verdadeira.</a:t>
            </a:r>
          </a:p>
          <a:p>
            <a:pPr lvl="1" eaLnBrk="1" hangingPunct="1"/>
            <a:r>
              <a:rPr lang="pt-BR" sz="2600" smtClean="0"/>
              <a:t>Soluções???</a:t>
            </a:r>
          </a:p>
          <a:p>
            <a:pPr lvl="2" eaLnBrk="1" hangingPunct="1"/>
            <a:r>
              <a:rPr lang="pt-BR" smtClean="0"/>
              <a:t>não podemos apenas “apagar”  A(1,1) porque o agente precisa saber onde esteve antes.</a:t>
            </a:r>
          </a:p>
          <a:p>
            <a:pPr lvl="2" eaLnBrk="1" hangingPunct="1"/>
            <a:r>
              <a:rPr lang="pt-BR" smtClean="0"/>
              <a:t>usar símbolos diferentes para a localização do agente a cada tempo T =&gt; a BC teria que ser “reescrita” a cada tempo 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A55CCF-2DF6-4A53-A3E2-FD43F6694A59}" type="slidenum">
              <a:rPr lang="pt-BR"/>
              <a:pPr/>
              <a:t>39</a:t>
            </a:fld>
            <a:endParaRPr lang="pt-BR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Problemas com o </a:t>
            </a:r>
            <a:br>
              <a:rPr lang="pt-BR" smtClean="0"/>
            </a:br>
            <a:r>
              <a:rPr lang="pt-BR" smtClean="0"/>
              <a:t>Agente Proposicional</a:t>
            </a:r>
          </a:p>
        </p:txBody>
      </p:sp>
      <p:sp>
        <p:nvSpPr>
          <p:cNvPr id="4198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782050" cy="4953000"/>
          </a:xfrm>
        </p:spPr>
        <p:txBody>
          <a:bodyPr/>
          <a:lstStyle/>
          <a:p>
            <a:pPr eaLnBrk="1" hangingPunct="1"/>
            <a:r>
              <a:rPr lang="pt-BR" smtClean="0"/>
              <a:t>Conclusão</a:t>
            </a:r>
          </a:p>
          <a:p>
            <a:pPr lvl="1" eaLnBrk="1" hangingPunct="1"/>
            <a:r>
              <a:rPr lang="pt-BR" smtClean="0"/>
              <a:t>a expressividade da Lógica Proposicional é fraca demais para nos interessar</a:t>
            </a:r>
          </a:p>
          <a:p>
            <a:pPr lvl="1" eaLnBrk="1" hangingPunct="1"/>
            <a:r>
              <a:rPr lang="pt-BR" smtClean="0"/>
              <a:t>com a </a:t>
            </a:r>
            <a:r>
              <a:rPr lang="pt-BR" smtClean="0">
                <a:solidFill>
                  <a:srgbClr val="800080"/>
                </a:solidFill>
              </a:rPr>
              <a:t>Lógica de Primeira Ordem</a:t>
            </a:r>
            <a:r>
              <a:rPr lang="pt-BR" smtClean="0"/>
              <a:t>, 64 regras proposicionais do agente Wumpus seriam reduzidas a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B54BD2-B9AB-4414-8F4B-0FEC04EE60BF}" type="slidenum">
              <a:rPr lang="pt-BR"/>
              <a:pPr/>
              <a:t>4</a:t>
            </a:fld>
            <a:endParaRPr lang="pt-BR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25" y="304800"/>
            <a:ext cx="8758238" cy="1066800"/>
          </a:xfrm>
        </p:spPr>
        <p:txBody>
          <a:bodyPr/>
          <a:lstStyle/>
          <a:p>
            <a:pPr eaLnBrk="1" hangingPunct="1"/>
            <a:r>
              <a:rPr lang="pt-BR" smtClean="0"/>
              <a:t>O Mundo do Wumpus: </a:t>
            </a:r>
            <a:br>
              <a:rPr lang="pt-BR" smtClean="0"/>
            </a:br>
            <a:r>
              <a:rPr lang="pt-BR" smtClean="0"/>
              <a:t>formulação do problema - PAGE</a:t>
            </a:r>
          </a:p>
        </p:txBody>
      </p:sp>
      <p:sp>
        <p:nvSpPr>
          <p:cNvPr id="1085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878205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600" smtClean="0"/>
              <a:t>Ambiente: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pt-BR" sz="2400" smtClean="0"/>
              <a:t>paredes, Wumpus, cavernas, buracos, ouro</a:t>
            </a:r>
          </a:p>
          <a:p>
            <a:pPr eaLnBrk="1" hangingPunct="1">
              <a:lnSpc>
                <a:spcPct val="90000"/>
              </a:lnSpc>
            </a:pPr>
            <a:r>
              <a:rPr lang="pt-BR" sz="2600" smtClean="0"/>
              <a:t>Estado inicial: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pt-BR" sz="2400" smtClean="0"/>
              <a:t>agente na caverna (1,1) com apenas uma flecha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pt-BR" sz="2400" smtClean="0"/>
              <a:t> Wumpus e buracos em cavernas quaisquer</a:t>
            </a:r>
          </a:p>
          <a:p>
            <a:pPr eaLnBrk="1" hangingPunct="1">
              <a:lnSpc>
                <a:spcPct val="90000"/>
              </a:lnSpc>
            </a:pPr>
            <a:r>
              <a:rPr lang="pt-BR" sz="2600" smtClean="0"/>
              <a:t>Objetivos: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pt-BR" sz="2400" smtClean="0"/>
              <a:t>pegar a barra de ouro </a:t>
            </a:r>
            <a:r>
              <a:rPr lang="pt-BR" sz="2400" smtClean="0">
                <a:solidFill>
                  <a:schemeClr val="tx2"/>
                </a:solidFill>
              </a:rPr>
              <a:t>&amp;</a:t>
            </a:r>
            <a:r>
              <a:rPr lang="pt-BR" sz="2400" smtClean="0"/>
              <a:t> 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pt-BR" sz="2400" smtClean="0"/>
              <a:t>voltar à caverna (1,1) com vida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 bldLvl="3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B4020D-6EFD-4AD4-B402-AC00B6CCCA5E}" type="slidenum">
              <a:rPr lang="pt-BR"/>
              <a:pPr/>
              <a:t>40</a:t>
            </a:fld>
            <a:endParaRPr lang="pt-BR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 seguir...</a:t>
            </a:r>
          </a:p>
        </p:txBody>
      </p:sp>
      <p:sp>
        <p:nvSpPr>
          <p:cNvPr id="4301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 Agente baseado em Lógica de 1ª ordem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4AAE7B-CDE9-4420-A1BB-898E4DE9F199}" type="slidenum">
              <a:rPr lang="pt-BR"/>
              <a:pPr/>
              <a:t>5</a:t>
            </a:fld>
            <a:endParaRPr lang="pt-BR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25" y="381000"/>
            <a:ext cx="8758238" cy="1066800"/>
          </a:xfrm>
        </p:spPr>
        <p:txBody>
          <a:bodyPr/>
          <a:lstStyle/>
          <a:p>
            <a:pPr eaLnBrk="1" hangingPunct="1"/>
            <a:r>
              <a:rPr lang="pt-BR" smtClean="0"/>
              <a:t>O Mundo do Wumpus: </a:t>
            </a:r>
            <a:br>
              <a:rPr lang="pt-BR" smtClean="0"/>
            </a:br>
            <a:r>
              <a:rPr lang="pt-BR" smtClean="0"/>
              <a:t>formulação do problema</a:t>
            </a:r>
          </a:p>
        </p:txBody>
      </p:sp>
      <p:sp>
        <p:nvSpPr>
          <p:cNvPr id="922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78205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800" smtClean="0"/>
              <a:t>Percepções: 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fedor</a:t>
            </a:r>
            <a:r>
              <a:rPr lang="pt-BR" sz="2400" smtClean="0"/>
              <a:t> ao redor do Wumpus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vento</a:t>
            </a:r>
            <a:r>
              <a:rPr lang="pt-BR" sz="2400" smtClean="0"/>
              <a:t> ao redor dos buracos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brilho</a:t>
            </a:r>
            <a:r>
              <a:rPr lang="pt-BR" sz="2400" smtClean="0"/>
              <a:t> do ouro - apenas na caverna onde ele está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choque</a:t>
            </a:r>
            <a:r>
              <a:rPr lang="pt-BR" sz="2400" smtClean="0"/>
              <a:t> contra a parede da caverna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grito do Wumpus</a:t>
            </a:r>
            <a:r>
              <a:rPr lang="pt-BR" sz="2400" smtClean="0"/>
              <a:t> quando ele morre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62956D-8CEF-45DF-B4EF-A1D50BCFF558}" type="slidenum">
              <a:rPr lang="pt-BR"/>
              <a:pPr/>
              <a:t>6</a:t>
            </a:fld>
            <a:endParaRPr lang="pt-BR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25" y="381000"/>
            <a:ext cx="8758238" cy="1066800"/>
          </a:xfrm>
        </p:spPr>
        <p:txBody>
          <a:bodyPr/>
          <a:lstStyle/>
          <a:p>
            <a:pPr eaLnBrk="1" hangingPunct="1"/>
            <a:r>
              <a:rPr lang="pt-BR" smtClean="0"/>
              <a:t>O Mundo do Wumpus: </a:t>
            </a:r>
            <a:br>
              <a:rPr lang="pt-BR" smtClean="0"/>
            </a:br>
            <a:r>
              <a:rPr lang="pt-BR" smtClean="0"/>
              <a:t>formulação do problema</a:t>
            </a:r>
          </a:p>
        </p:txBody>
      </p:sp>
      <p:sp>
        <p:nvSpPr>
          <p:cNvPr id="1024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78205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800" smtClean="0"/>
              <a:t>Ações do agente: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avançar</a:t>
            </a:r>
            <a:r>
              <a:rPr lang="pt-BR" sz="2400" smtClean="0"/>
              <a:t> para próxima caverna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girar</a:t>
            </a:r>
            <a:r>
              <a:rPr lang="pt-BR" sz="2400" smtClean="0"/>
              <a:t> 90 graus à direita ou à esquerda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pegar o ouro</a:t>
            </a:r>
            <a:r>
              <a:rPr lang="pt-BR" sz="2400" smtClean="0"/>
              <a:t> na mesma caverna onde o agente está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atirar</a:t>
            </a:r>
            <a:r>
              <a:rPr lang="pt-BR" sz="2400" smtClean="0"/>
              <a:t> na direção para onde está olhando </a:t>
            </a:r>
          </a:p>
          <a:p>
            <a:pPr marL="1162050" lvl="2" eaLnBrk="1" hangingPunct="1">
              <a:spcBef>
                <a:spcPct val="40000"/>
              </a:spcBef>
            </a:pPr>
            <a:r>
              <a:rPr lang="pt-BR" sz="2200" smtClean="0"/>
              <a:t>a flecha pára quando encontra uma parede ou mata o Wumpus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400" b="1" smtClean="0"/>
              <a:t>sair</a:t>
            </a:r>
            <a:r>
              <a:rPr lang="pt-BR" sz="2400" smtClean="0"/>
              <a:t> da caverna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F4E68A-B366-4807-AABB-70E3B1595DCB}" type="slidenum">
              <a:rPr lang="pt-BR"/>
              <a:pPr/>
              <a:t>7</a:t>
            </a:fld>
            <a:endParaRPr lang="pt-BR"/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774700" y="1371600"/>
            <a:ext cx="895508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buClr>
                <a:schemeClr val="accent2"/>
              </a:buClr>
              <a:buFont typeface="Wingdings" pitchFamily="2" charset="2"/>
              <a:buChar char="n"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title"/>
          </p:nvPr>
        </p:nvSpPr>
        <p:spPr>
          <a:xfrm>
            <a:off x="688975" y="439738"/>
            <a:ext cx="8783638" cy="641350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Codificação do Mundo do Wumpus</a:t>
            </a:r>
          </a:p>
        </p:txBody>
      </p:sp>
      <p:grpSp>
        <p:nvGrpSpPr>
          <p:cNvPr id="11269" name="Group 35"/>
          <p:cNvGrpSpPr>
            <a:grpSpLocks/>
          </p:cNvGrpSpPr>
          <p:nvPr/>
        </p:nvGrpSpPr>
        <p:grpSpPr bwMode="auto">
          <a:xfrm>
            <a:off x="1295400" y="1752600"/>
            <a:ext cx="4113213" cy="3898900"/>
            <a:chOff x="1152" y="1058"/>
            <a:chExt cx="2591" cy="2456"/>
          </a:xfrm>
        </p:grpSpPr>
        <p:sp>
          <p:nvSpPr>
            <p:cNvPr id="11272" name="Rectangle 4"/>
            <p:cNvSpPr>
              <a:spLocks noChangeArrowheads="1"/>
            </p:cNvSpPr>
            <p:nvPr/>
          </p:nvSpPr>
          <p:spPr bwMode="auto">
            <a:xfrm>
              <a:off x="1459" y="1059"/>
              <a:ext cx="2279" cy="209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/>
              <a:endParaRPr lang="en-US">
                <a:latin typeface="Times New Roman" pitchFamily="18" charset="0"/>
              </a:endParaRPr>
            </a:p>
          </p:txBody>
        </p:sp>
        <p:sp>
          <p:nvSpPr>
            <p:cNvPr id="11273" name="Line 5"/>
            <p:cNvSpPr>
              <a:spLocks noChangeShapeType="1"/>
            </p:cNvSpPr>
            <p:nvPr/>
          </p:nvSpPr>
          <p:spPr bwMode="auto">
            <a:xfrm>
              <a:off x="1492" y="1565"/>
              <a:ext cx="22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4" name="Line 6"/>
            <p:cNvSpPr>
              <a:spLocks noChangeShapeType="1"/>
            </p:cNvSpPr>
            <p:nvPr/>
          </p:nvSpPr>
          <p:spPr bwMode="auto">
            <a:xfrm>
              <a:off x="1492" y="2076"/>
              <a:ext cx="22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5" name="Line 7"/>
            <p:cNvSpPr>
              <a:spLocks noChangeShapeType="1"/>
            </p:cNvSpPr>
            <p:nvPr/>
          </p:nvSpPr>
          <p:spPr bwMode="auto">
            <a:xfrm>
              <a:off x="1492" y="2587"/>
              <a:ext cx="22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6" name="Line 8"/>
            <p:cNvSpPr>
              <a:spLocks noChangeShapeType="1"/>
            </p:cNvSpPr>
            <p:nvPr/>
          </p:nvSpPr>
          <p:spPr bwMode="auto">
            <a:xfrm>
              <a:off x="2068" y="1058"/>
              <a:ext cx="0" cy="21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7" name="Line 9"/>
            <p:cNvSpPr>
              <a:spLocks noChangeShapeType="1"/>
            </p:cNvSpPr>
            <p:nvPr/>
          </p:nvSpPr>
          <p:spPr bwMode="auto">
            <a:xfrm>
              <a:off x="2648" y="1058"/>
              <a:ext cx="0" cy="21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8" name="Line 10"/>
            <p:cNvSpPr>
              <a:spLocks noChangeShapeType="1"/>
            </p:cNvSpPr>
            <p:nvPr/>
          </p:nvSpPr>
          <p:spPr bwMode="auto">
            <a:xfrm>
              <a:off x="3227" y="1058"/>
              <a:ext cx="0" cy="21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79" name="Rectangle 11"/>
            <p:cNvSpPr>
              <a:spLocks noChangeArrowheads="1"/>
            </p:cNvSpPr>
            <p:nvPr/>
          </p:nvSpPr>
          <p:spPr bwMode="auto">
            <a:xfrm>
              <a:off x="1152" y="271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1280" name="Rectangle 12"/>
            <p:cNvSpPr>
              <a:spLocks noChangeArrowheads="1"/>
            </p:cNvSpPr>
            <p:nvPr/>
          </p:nvSpPr>
          <p:spPr bwMode="auto">
            <a:xfrm>
              <a:off x="1152" y="213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1281" name="Rectangle 13"/>
            <p:cNvSpPr>
              <a:spLocks noChangeArrowheads="1"/>
            </p:cNvSpPr>
            <p:nvPr/>
          </p:nvSpPr>
          <p:spPr bwMode="auto">
            <a:xfrm>
              <a:off x="1152" y="169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1282" name="Rectangle 14"/>
            <p:cNvSpPr>
              <a:spLocks noChangeArrowheads="1"/>
            </p:cNvSpPr>
            <p:nvPr/>
          </p:nvSpPr>
          <p:spPr bwMode="auto">
            <a:xfrm>
              <a:off x="3379" y="3302"/>
              <a:ext cx="17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1283" name="Rectangle 15"/>
            <p:cNvSpPr>
              <a:spLocks noChangeArrowheads="1"/>
            </p:cNvSpPr>
            <p:nvPr/>
          </p:nvSpPr>
          <p:spPr bwMode="auto">
            <a:xfrm>
              <a:off x="1704" y="3302"/>
              <a:ext cx="17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1284" name="Rectangle 16"/>
            <p:cNvSpPr>
              <a:spLocks noChangeArrowheads="1"/>
            </p:cNvSpPr>
            <p:nvPr/>
          </p:nvSpPr>
          <p:spPr bwMode="auto">
            <a:xfrm>
              <a:off x="2284" y="3302"/>
              <a:ext cx="17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1285" name="Rectangle 17"/>
            <p:cNvSpPr>
              <a:spLocks noChangeArrowheads="1"/>
            </p:cNvSpPr>
            <p:nvPr/>
          </p:nvSpPr>
          <p:spPr bwMode="auto">
            <a:xfrm>
              <a:off x="2863" y="3302"/>
              <a:ext cx="17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1286" name="Rectangle 18"/>
            <p:cNvSpPr>
              <a:spLocks noChangeArrowheads="1"/>
            </p:cNvSpPr>
            <p:nvPr/>
          </p:nvSpPr>
          <p:spPr bwMode="auto">
            <a:xfrm>
              <a:off x="1152" y="118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1287" name="Rectangle 19"/>
            <p:cNvSpPr>
              <a:spLocks noChangeArrowheads="1"/>
            </p:cNvSpPr>
            <p:nvPr/>
          </p:nvSpPr>
          <p:spPr bwMode="auto">
            <a:xfrm>
              <a:off x="1538" y="2925"/>
              <a:ext cx="41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início</a:t>
              </a:r>
            </a:p>
          </p:txBody>
        </p:sp>
        <p:sp>
          <p:nvSpPr>
            <p:cNvPr id="11288" name="Rectangle 20"/>
            <p:cNvSpPr>
              <a:spLocks noChangeArrowheads="1"/>
            </p:cNvSpPr>
            <p:nvPr/>
          </p:nvSpPr>
          <p:spPr bwMode="auto">
            <a:xfrm>
              <a:off x="1588" y="2284"/>
              <a:ext cx="4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fedor</a:t>
              </a:r>
            </a:p>
          </p:txBody>
        </p:sp>
        <p:sp>
          <p:nvSpPr>
            <p:cNvPr id="11289" name="Rectangle 21"/>
            <p:cNvSpPr>
              <a:spLocks noChangeArrowheads="1"/>
            </p:cNvSpPr>
            <p:nvPr/>
          </p:nvSpPr>
          <p:spPr bwMode="auto">
            <a:xfrm>
              <a:off x="1604" y="2669"/>
              <a:ext cx="27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 </a:t>
              </a:r>
              <a:r>
                <a:rPr lang="pt-BR" sz="2000">
                  <a:latin typeface="Arial Black" pitchFamily="34" charset="0"/>
                </a:rPr>
                <a:t>A</a:t>
              </a:r>
            </a:p>
          </p:txBody>
        </p:sp>
        <p:sp>
          <p:nvSpPr>
            <p:cNvPr id="11290" name="Rectangle 22"/>
            <p:cNvSpPr>
              <a:spLocks noChangeArrowheads="1"/>
            </p:cNvSpPr>
            <p:nvPr/>
          </p:nvSpPr>
          <p:spPr bwMode="auto">
            <a:xfrm>
              <a:off x="2167" y="2804"/>
              <a:ext cx="4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vento</a:t>
              </a:r>
            </a:p>
          </p:txBody>
        </p:sp>
        <p:sp>
          <p:nvSpPr>
            <p:cNvPr id="11291" name="Rectangle 23"/>
            <p:cNvSpPr>
              <a:spLocks noChangeArrowheads="1"/>
            </p:cNvSpPr>
            <p:nvPr/>
          </p:nvSpPr>
          <p:spPr bwMode="auto">
            <a:xfrm>
              <a:off x="2792" y="2744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B</a:t>
              </a:r>
            </a:p>
          </p:txBody>
        </p:sp>
        <p:sp>
          <p:nvSpPr>
            <p:cNvPr id="11292" name="Rectangle 24"/>
            <p:cNvSpPr>
              <a:spLocks noChangeArrowheads="1"/>
            </p:cNvSpPr>
            <p:nvPr/>
          </p:nvSpPr>
          <p:spPr bwMode="auto">
            <a:xfrm>
              <a:off x="1604" y="1672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800">
                  <a:latin typeface="Arial Black" pitchFamily="34" charset="0"/>
                </a:rPr>
                <a:t>W</a:t>
              </a:r>
            </a:p>
          </p:txBody>
        </p:sp>
        <p:sp>
          <p:nvSpPr>
            <p:cNvPr id="11293" name="Rectangle 25"/>
            <p:cNvSpPr>
              <a:spLocks noChangeArrowheads="1"/>
            </p:cNvSpPr>
            <p:nvPr/>
          </p:nvSpPr>
          <p:spPr bwMode="auto">
            <a:xfrm>
              <a:off x="3243" y="2804"/>
              <a:ext cx="4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vento</a:t>
              </a:r>
            </a:p>
          </p:txBody>
        </p:sp>
        <p:sp>
          <p:nvSpPr>
            <p:cNvPr id="11294" name="Rectangle 26"/>
            <p:cNvSpPr>
              <a:spLocks noChangeArrowheads="1"/>
            </p:cNvSpPr>
            <p:nvPr/>
          </p:nvSpPr>
          <p:spPr bwMode="auto">
            <a:xfrm>
              <a:off x="2731" y="2305"/>
              <a:ext cx="4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vento</a:t>
              </a:r>
            </a:p>
          </p:txBody>
        </p:sp>
        <p:sp>
          <p:nvSpPr>
            <p:cNvPr id="11295" name="Rectangle 27"/>
            <p:cNvSpPr>
              <a:spLocks noChangeArrowheads="1"/>
            </p:cNvSpPr>
            <p:nvPr/>
          </p:nvSpPr>
          <p:spPr bwMode="auto">
            <a:xfrm>
              <a:off x="1562" y="1285"/>
              <a:ext cx="4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fedor</a:t>
              </a:r>
            </a:p>
          </p:txBody>
        </p:sp>
        <p:sp>
          <p:nvSpPr>
            <p:cNvPr id="11296" name="Rectangle 28"/>
            <p:cNvSpPr>
              <a:spLocks noChangeArrowheads="1"/>
            </p:cNvSpPr>
            <p:nvPr/>
          </p:nvSpPr>
          <p:spPr bwMode="auto">
            <a:xfrm>
              <a:off x="2060" y="1728"/>
              <a:ext cx="813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fedor</a:t>
              </a:r>
            </a:p>
            <a:p>
              <a:r>
                <a:rPr lang="pt-BR" sz="1600">
                  <a:latin typeface="Arial" charset="0"/>
                </a:rPr>
                <a:t>vento, brilho</a:t>
              </a:r>
            </a:p>
          </p:txBody>
        </p:sp>
        <p:sp>
          <p:nvSpPr>
            <p:cNvPr id="11297" name="Rectangle 29"/>
            <p:cNvSpPr>
              <a:spLocks noChangeArrowheads="1"/>
            </p:cNvSpPr>
            <p:nvPr/>
          </p:nvSpPr>
          <p:spPr bwMode="auto">
            <a:xfrm>
              <a:off x="2832" y="1680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B</a:t>
              </a:r>
            </a:p>
          </p:txBody>
        </p:sp>
        <p:sp>
          <p:nvSpPr>
            <p:cNvPr id="11298" name="Rectangle 30"/>
            <p:cNvSpPr>
              <a:spLocks noChangeArrowheads="1"/>
            </p:cNvSpPr>
            <p:nvPr/>
          </p:nvSpPr>
          <p:spPr bwMode="auto">
            <a:xfrm>
              <a:off x="3360" y="1200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B</a:t>
              </a:r>
            </a:p>
          </p:txBody>
        </p:sp>
        <p:sp>
          <p:nvSpPr>
            <p:cNvPr id="11299" name="Rectangle 31"/>
            <p:cNvSpPr>
              <a:spLocks noChangeArrowheads="1"/>
            </p:cNvSpPr>
            <p:nvPr/>
          </p:nvSpPr>
          <p:spPr bwMode="auto">
            <a:xfrm>
              <a:off x="3255" y="1776"/>
              <a:ext cx="4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vento</a:t>
              </a:r>
            </a:p>
          </p:txBody>
        </p:sp>
        <p:sp>
          <p:nvSpPr>
            <p:cNvPr id="11300" name="Rectangle 32"/>
            <p:cNvSpPr>
              <a:spLocks noChangeArrowheads="1"/>
            </p:cNvSpPr>
            <p:nvPr/>
          </p:nvSpPr>
          <p:spPr bwMode="auto">
            <a:xfrm>
              <a:off x="2736" y="1276"/>
              <a:ext cx="4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vento</a:t>
              </a:r>
            </a:p>
          </p:txBody>
        </p:sp>
        <p:sp>
          <p:nvSpPr>
            <p:cNvPr id="11301" name="Rectangle 33"/>
            <p:cNvSpPr>
              <a:spLocks noChangeArrowheads="1"/>
            </p:cNvSpPr>
            <p:nvPr/>
          </p:nvSpPr>
          <p:spPr bwMode="auto">
            <a:xfrm>
              <a:off x="2208" y="1536"/>
              <a:ext cx="24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O</a:t>
              </a:r>
            </a:p>
          </p:txBody>
        </p:sp>
      </p:grpSp>
      <p:sp>
        <p:nvSpPr>
          <p:cNvPr id="11270" name="Rectangle 34"/>
          <p:cNvSpPr>
            <a:spLocks noChangeArrowheads="1"/>
          </p:cNvSpPr>
          <p:nvPr/>
        </p:nvSpPr>
        <p:spPr bwMode="auto">
          <a:xfrm>
            <a:off x="6765925" y="2651125"/>
            <a:ext cx="16922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pt-BR" sz="2000">
                <a:solidFill>
                  <a:srgbClr val="990099"/>
                </a:solidFill>
                <a:latin typeface="Arial Black" pitchFamily="34" charset="0"/>
              </a:rPr>
              <a:t>A - </a:t>
            </a:r>
            <a:r>
              <a:rPr lang="pt-BR" sz="2000">
                <a:solidFill>
                  <a:srgbClr val="990099"/>
                </a:solidFill>
                <a:latin typeface="Arial" charset="0"/>
              </a:rPr>
              <a:t>Agente</a:t>
            </a:r>
            <a:endParaRPr lang="pt-BR" sz="2000">
              <a:solidFill>
                <a:srgbClr val="990099"/>
              </a:solidFill>
              <a:latin typeface="Arial Black" pitchFamily="34" charset="0"/>
            </a:endParaRPr>
          </a:p>
          <a:p>
            <a:r>
              <a:rPr lang="pt-BR" sz="2000">
                <a:solidFill>
                  <a:srgbClr val="990099"/>
                </a:solidFill>
                <a:latin typeface="Arial Black" pitchFamily="34" charset="0"/>
              </a:rPr>
              <a:t>W - </a:t>
            </a:r>
            <a:r>
              <a:rPr lang="pt-BR" sz="2000">
                <a:solidFill>
                  <a:srgbClr val="990099"/>
                </a:solidFill>
                <a:latin typeface="Arial" charset="0"/>
              </a:rPr>
              <a:t>Wumpus</a:t>
            </a:r>
            <a:endParaRPr lang="pt-BR" sz="2000">
              <a:solidFill>
                <a:srgbClr val="990099"/>
              </a:solidFill>
              <a:latin typeface="Arial Black" pitchFamily="34" charset="0"/>
            </a:endParaRPr>
          </a:p>
          <a:p>
            <a:r>
              <a:rPr lang="pt-BR" sz="2000">
                <a:solidFill>
                  <a:srgbClr val="990099"/>
                </a:solidFill>
                <a:latin typeface="Arial Black" pitchFamily="34" charset="0"/>
              </a:rPr>
              <a:t>B - </a:t>
            </a:r>
            <a:r>
              <a:rPr lang="pt-BR" sz="2000">
                <a:solidFill>
                  <a:srgbClr val="990099"/>
                </a:solidFill>
                <a:latin typeface="Arial" charset="0"/>
              </a:rPr>
              <a:t>Buraco</a:t>
            </a:r>
            <a:endParaRPr lang="pt-BR" sz="2000">
              <a:solidFill>
                <a:srgbClr val="990099"/>
              </a:solidFill>
              <a:latin typeface="Arial Black" pitchFamily="34" charset="0"/>
            </a:endParaRPr>
          </a:p>
          <a:p>
            <a:r>
              <a:rPr lang="pt-BR" sz="2000">
                <a:solidFill>
                  <a:srgbClr val="990099"/>
                </a:solidFill>
                <a:latin typeface="Arial Black" pitchFamily="34" charset="0"/>
              </a:rPr>
              <a:t>O - </a:t>
            </a:r>
            <a:r>
              <a:rPr lang="pt-BR" sz="2000">
                <a:solidFill>
                  <a:srgbClr val="990099"/>
                </a:solidFill>
                <a:latin typeface="Arial" charset="0"/>
              </a:rPr>
              <a:t>Ouro</a:t>
            </a:r>
          </a:p>
        </p:txBody>
      </p:sp>
      <p:sp>
        <p:nvSpPr>
          <p:cNvPr id="11271" name="Text Box 36"/>
          <p:cNvSpPr txBox="1">
            <a:spLocks noChangeArrowheads="1"/>
          </p:cNvSpPr>
          <p:nvPr/>
        </p:nvSpPr>
        <p:spPr bwMode="auto">
          <a:xfrm>
            <a:off x="1133475" y="6021388"/>
            <a:ext cx="6691313" cy="3635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sz="2000" b="1">
                <a:solidFill>
                  <a:srgbClr val="990099"/>
                </a:solidFill>
                <a:latin typeface="Arial" charset="0"/>
              </a:rPr>
              <a:t>Vetor de Percepções =</a:t>
            </a:r>
            <a:r>
              <a:rPr lang="pt-BR" sz="2000">
                <a:solidFill>
                  <a:srgbClr val="990099"/>
                </a:solidFill>
                <a:latin typeface="Arial" charset="0"/>
              </a:rPr>
              <a:t> [fedor,vento,brilho, choque,grito] 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34F3A2-F92D-4903-8F65-3930D4DF3D28}" type="slidenum">
              <a:rPr lang="pt-BR"/>
              <a:pPr/>
              <a:t>8</a:t>
            </a:fld>
            <a:endParaRPr lang="pt-BR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873125" y="196850"/>
            <a:ext cx="9461500" cy="1190625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Raciocinando e Agindo no </a:t>
            </a:r>
            <a:br>
              <a:rPr lang="pt-BR" smtClean="0"/>
            </a:br>
            <a:r>
              <a:rPr lang="pt-BR" smtClean="0"/>
              <a:t>Mundo do Wumpus</a:t>
            </a:r>
          </a:p>
        </p:txBody>
      </p:sp>
      <p:sp>
        <p:nvSpPr>
          <p:cNvPr id="1229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9359900" cy="15240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sz="2600" smtClean="0"/>
              <a:t>Conhecimento do agente: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200" b="1" smtClean="0"/>
              <a:t>(a)</a:t>
            </a:r>
            <a:r>
              <a:rPr lang="pt-BR" sz="2200" smtClean="0"/>
              <a:t> no início do jogo, depois de receber sua primeira percepção , e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200" b="1" smtClean="0"/>
              <a:t>(b)</a:t>
            </a:r>
            <a:r>
              <a:rPr lang="pt-BR" sz="2200" smtClean="0"/>
              <a:t> depois do 1o movimento, com a seqüência de percepções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000" smtClean="0"/>
              <a:t>[nada,vento,nada,nada,nada]</a:t>
            </a: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1447800" y="3692525"/>
            <a:ext cx="3063875" cy="3013075"/>
            <a:chOff x="912" y="1894"/>
            <a:chExt cx="1930" cy="1898"/>
          </a:xfrm>
        </p:grpSpPr>
        <p:sp>
          <p:nvSpPr>
            <p:cNvPr id="12319" name="Rectangle 4"/>
            <p:cNvSpPr>
              <a:spLocks noChangeArrowheads="1"/>
            </p:cNvSpPr>
            <p:nvPr/>
          </p:nvSpPr>
          <p:spPr bwMode="auto">
            <a:xfrm>
              <a:off x="1166" y="1895"/>
              <a:ext cx="1672" cy="1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0" name="Line 5"/>
            <p:cNvSpPr>
              <a:spLocks noChangeShapeType="1"/>
            </p:cNvSpPr>
            <p:nvPr/>
          </p:nvSpPr>
          <p:spPr bwMode="auto">
            <a:xfrm>
              <a:off x="1165" y="2275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21" name="Line 6"/>
            <p:cNvSpPr>
              <a:spLocks noChangeShapeType="1"/>
            </p:cNvSpPr>
            <p:nvPr/>
          </p:nvSpPr>
          <p:spPr bwMode="auto">
            <a:xfrm>
              <a:off x="1165" y="2659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22" name="Line 7"/>
            <p:cNvSpPr>
              <a:spLocks noChangeShapeType="1"/>
            </p:cNvSpPr>
            <p:nvPr/>
          </p:nvSpPr>
          <p:spPr bwMode="auto">
            <a:xfrm>
              <a:off x="1165" y="3043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23" name="Line 8"/>
            <p:cNvSpPr>
              <a:spLocks noChangeShapeType="1"/>
            </p:cNvSpPr>
            <p:nvPr/>
          </p:nvSpPr>
          <p:spPr bwMode="auto">
            <a:xfrm>
              <a:off x="1594" y="1894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24" name="Line 9"/>
            <p:cNvSpPr>
              <a:spLocks noChangeShapeType="1"/>
            </p:cNvSpPr>
            <p:nvPr/>
          </p:nvSpPr>
          <p:spPr bwMode="auto">
            <a:xfrm>
              <a:off x="2026" y="1894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25" name="Line 10"/>
            <p:cNvSpPr>
              <a:spLocks noChangeShapeType="1"/>
            </p:cNvSpPr>
            <p:nvPr/>
          </p:nvSpPr>
          <p:spPr bwMode="auto">
            <a:xfrm>
              <a:off x="2458" y="1894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26" name="Rectangle 11"/>
            <p:cNvSpPr>
              <a:spLocks noChangeArrowheads="1"/>
            </p:cNvSpPr>
            <p:nvPr/>
          </p:nvSpPr>
          <p:spPr bwMode="auto">
            <a:xfrm>
              <a:off x="912" y="313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2327" name="Rectangle 12"/>
            <p:cNvSpPr>
              <a:spLocks noChangeArrowheads="1"/>
            </p:cNvSpPr>
            <p:nvPr/>
          </p:nvSpPr>
          <p:spPr bwMode="auto">
            <a:xfrm>
              <a:off x="912" y="270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2328" name="Rectangle 13"/>
            <p:cNvSpPr>
              <a:spLocks noChangeArrowheads="1"/>
            </p:cNvSpPr>
            <p:nvPr/>
          </p:nvSpPr>
          <p:spPr bwMode="auto">
            <a:xfrm>
              <a:off x="912" y="237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2329" name="Rectangle 14"/>
            <p:cNvSpPr>
              <a:spLocks noChangeArrowheads="1"/>
            </p:cNvSpPr>
            <p:nvPr/>
          </p:nvSpPr>
          <p:spPr bwMode="auto">
            <a:xfrm>
              <a:off x="2571" y="3580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2330" name="Rectangle 15"/>
            <p:cNvSpPr>
              <a:spLocks noChangeArrowheads="1"/>
            </p:cNvSpPr>
            <p:nvPr/>
          </p:nvSpPr>
          <p:spPr bwMode="auto">
            <a:xfrm>
              <a:off x="1323" y="3580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2331" name="Rectangle 16"/>
            <p:cNvSpPr>
              <a:spLocks noChangeArrowheads="1"/>
            </p:cNvSpPr>
            <p:nvPr/>
          </p:nvSpPr>
          <p:spPr bwMode="auto">
            <a:xfrm>
              <a:off x="1755" y="3580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2332" name="Rectangle 17"/>
            <p:cNvSpPr>
              <a:spLocks noChangeArrowheads="1"/>
            </p:cNvSpPr>
            <p:nvPr/>
          </p:nvSpPr>
          <p:spPr bwMode="auto">
            <a:xfrm>
              <a:off x="2187" y="3580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2333" name="Rectangle 18"/>
            <p:cNvSpPr>
              <a:spLocks noChangeArrowheads="1"/>
            </p:cNvSpPr>
            <p:nvPr/>
          </p:nvSpPr>
          <p:spPr bwMode="auto">
            <a:xfrm>
              <a:off x="912" y="198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2334" name="Rectangle 19"/>
            <p:cNvSpPr>
              <a:spLocks noChangeArrowheads="1"/>
            </p:cNvSpPr>
            <p:nvPr/>
          </p:nvSpPr>
          <p:spPr bwMode="auto">
            <a:xfrm>
              <a:off x="1222" y="3264"/>
              <a:ext cx="26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2335" name="Rectangle 20"/>
            <p:cNvSpPr>
              <a:spLocks noChangeArrowheads="1"/>
            </p:cNvSpPr>
            <p:nvPr/>
          </p:nvSpPr>
          <p:spPr bwMode="auto">
            <a:xfrm>
              <a:off x="1222" y="2784"/>
              <a:ext cx="26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2336" name="Rectangle 21"/>
            <p:cNvSpPr>
              <a:spLocks noChangeArrowheads="1"/>
            </p:cNvSpPr>
            <p:nvPr/>
          </p:nvSpPr>
          <p:spPr bwMode="auto">
            <a:xfrm>
              <a:off x="1702" y="3216"/>
              <a:ext cx="26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2337" name="Rectangle 22"/>
            <p:cNvSpPr>
              <a:spLocks noChangeArrowheads="1"/>
            </p:cNvSpPr>
            <p:nvPr/>
          </p:nvSpPr>
          <p:spPr bwMode="auto">
            <a:xfrm>
              <a:off x="1248" y="3062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A</a:t>
              </a:r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5105400" y="3692525"/>
            <a:ext cx="3063875" cy="3013075"/>
            <a:chOff x="3216" y="1894"/>
            <a:chExt cx="1930" cy="1898"/>
          </a:xfrm>
        </p:grpSpPr>
        <p:sp>
          <p:nvSpPr>
            <p:cNvPr id="12297" name="Rectangle 23"/>
            <p:cNvSpPr>
              <a:spLocks noChangeArrowheads="1"/>
            </p:cNvSpPr>
            <p:nvPr/>
          </p:nvSpPr>
          <p:spPr bwMode="auto">
            <a:xfrm>
              <a:off x="3470" y="1895"/>
              <a:ext cx="1672" cy="1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" name="Line 24"/>
            <p:cNvSpPr>
              <a:spLocks noChangeShapeType="1"/>
            </p:cNvSpPr>
            <p:nvPr/>
          </p:nvSpPr>
          <p:spPr bwMode="auto">
            <a:xfrm>
              <a:off x="3469" y="2275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299" name="Line 25"/>
            <p:cNvSpPr>
              <a:spLocks noChangeShapeType="1"/>
            </p:cNvSpPr>
            <p:nvPr/>
          </p:nvSpPr>
          <p:spPr bwMode="auto">
            <a:xfrm>
              <a:off x="3469" y="2659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0" name="Line 26"/>
            <p:cNvSpPr>
              <a:spLocks noChangeShapeType="1"/>
            </p:cNvSpPr>
            <p:nvPr/>
          </p:nvSpPr>
          <p:spPr bwMode="auto">
            <a:xfrm>
              <a:off x="3469" y="3043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1" name="Line 27"/>
            <p:cNvSpPr>
              <a:spLocks noChangeShapeType="1"/>
            </p:cNvSpPr>
            <p:nvPr/>
          </p:nvSpPr>
          <p:spPr bwMode="auto">
            <a:xfrm>
              <a:off x="3898" y="1894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2" name="Line 28"/>
            <p:cNvSpPr>
              <a:spLocks noChangeShapeType="1"/>
            </p:cNvSpPr>
            <p:nvPr/>
          </p:nvSpPr>
          <p:spPr bwMode="auto">
            <a:xfrm>
              <a:off x="4330" y="1894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3" name="Line 29"/>
            <p:cNvSpPr>
              <a:spLocks noChangeShapeType="1"/>
            </p:cNvSpPr>
            <p:nvPr/>
          </p:nvSpPr>
          <p:spPr bwMode="auto">
            <a:xfrm>
              <a:off x="4762" y="1894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4" name="Rectangle 30"/>
            <p:cNvSpPr>
              <a:spLocks noChangeArrowheads="1"/>
            </p:cNvSpPr>
            <p:nvPr/>
          </p:nvSpPr>
          <p:spPr bwMode="auto">
            <a:xfrm>
              <a:off x="3216" y="313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2305" name="Rectangle 31"/>
            <p:cNvSpPr>
              <a:spLocks noChangeArrowheads="1"/>
            </p:cNvSpPr>
            <p:nvPr/>
          </p:nvSpPr>
          <p:spPr bwMode="auto">
            <a:xfrm>
              <a:off x="3216" y="270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2306" name="Rectangle 32"/>
            <p:cNvSpPr>
              <a:spLocks noChangeArrowheads="1"/>
            </p:cNvSpPr>
            <p:nvPr/>
          </p:nvSpPr>
          <p:spPr bwMode="auto">
            <a:xfrm>
              <a:off x="3216" y="237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2307" name="Rectangle 33"/>
            <p:cNvSpPr>
              <a:spLocks noChangeArrowheads="1"/>
            </p:cNvSpPr>
            <p:nvPr/>
          </p:nvSpPr>
          <p:spPr bwMode="auto">
            <a:xfrm>
              <a:off x="4875" y="3580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2308" name="Rectangle 34"/>
            <p:cNvSpPr>
              <a:spLocks noChangeArrowheads="1"/>
            </p:cNvSpPr>
            <p:nvPr/>
          </p:nvSpPr>
          <p:spPr bwMode="auto">
            <a:xfrm>
              <a:off x="3627" y="3580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2309" name="Rectangle 35"/>
            <p:cNvSpPr>
              <a:spLocks noChangeArrowheads="1"/>
            </p:cNvSpPr>
            <p:nvPr/>
          </p:nvSpPr>
          <p:spPr bwMode="auto">
            <a:xfrm>
              <a:off x="4059" y="3580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2310" name="Rectangle 36"/>
            <p:cNvSpPr>
              <a:spLocks noChangeArrowheads="1"/>
            </p:cNvSpPr>
            <p:nvPr/>
          </p:nvSpPr>
          <p:spPr bwMode="auto">
            <a:xfrm>
              <a:off x="4491" y="3580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2311" name="Rectangle 37"/>
            <p:cNvSpPr>
              <a:spLocks noChangeArrowheads="1"/>
            </p:cNvSpPr>
            <p:nvPr/>
          </p:nvSpPr>
          <p:spPr bwMode="auto">
            <a:xfrm>
              <a:off x="3216" y="198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2312" name="Rectangle 38"/>
            <p:cNvSpPr>
              <a:spLocks noChangeArrowheads="1"/>
            </p:cNvSpPr>
            <p:nvPr/>
          </p:nvSpPr>
          <p:spPr bwMode="auto">
            <a:xfrm>
              <a:off x="3504" y="3297"/>
              <a:ext cx="26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2313" name="Rectangle 39"/>
            <p:cNvSpPr>
              <a:spLocks noChangeArrowheads="1"/>
            </p:cNvSpPr>
            <p:nvPr/>
          </p:nvSpPr>
          <p:spPr bwMode="auto">
            <a:xfrm>
              <a:off x="4042" y="3110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A</a:t>
              </a:r>
            </a:p>
          </p:txBody>
        </p:sp>
        <p:sp>
          <p:nvSpPr>
            <p:cNvPr id="12314" name="Rectangle 40"/>
            <p:cNvSpPr>
              <a:spLocks noChangeArrowheads="1"/>
            </p:cNvSpPr>
            <p:nvPr/>
          </p:nvSpPr>
          <p:spPr bwMode="auto">
            <a:xfrm>
              <a:off x="3456" y="2721"/>
              <a:ext cx="26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2315" name="Rectangle 41"/>
            <p:cNvSpPr>
              <a:spLocks noChangeArrowheads="1"/>
            </p:cNvSpPr>
            <p:nvPr/>
          </p:nvSpPr>
          <p:spPr bwMode="auto">
            <a:xfrm>
              <a:off x="3552" y="3105"/>
              <a:ext cx="2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CV</a:t>
              </a:r>
            </a:p>
          </p:txBody>
        </p:sp>
        <p:sp>
          <p:nvSpPr>
            <p:cNvPr id="12316" name="Rectangle 42"/>
            <p:cNvSpPr>
              <a:spLocks noChangeArrowheads="1"/>
            </p:cNvSpPr>
            <p:nvPr/>
          </p:nvSpPr>
          <p:spPr bwMode="auto">
            <a:xfrm>
              <a:off x="3872" y="3153"/>
              <a:ext cx="266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v</a:t>
              </a:r>
            </a:p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2317" name="Rectangle 43"/>
            <p:cNvSpPr>
              <a:spLocks noChangeArrowheads="1"/>
            </p:cNvSpPr>
            <p:nvPr/>
          </p:nvSpPr>
          <p:spPr bwMode="auto">
            <a:xfrm>
              <a:off x="4368" y="3129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800">
                  <a:latin typeface="Arial" charset="0"/>
                </a:rPr>
                <a:t>B?</a:t>
              </a:r>
            </a:p>
          </p:txBody>
        </p:sp>
        <p:sp>
          <p:nvSpPr>
            <p:cNvPr id="12318" name="Rectangle 44"/>
            <p:cNvSpPr>
              <a:spLocks noChangeArrowheads="1"/>
            </p:cNvSpPr>
            <p:nvPr/>
          </p:nvSpPr>
          <p:spPr bwMode="auto">
            <a:xfrm>
              <a:off x="3994" y="2736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800">
                  <a:latin typeface="Arial" charset="0"/>
                </a:rPr>
                <a:t>B?</a:t>
              </a:r>
            </a:p>
          </p:txBody>
        </p:sp>
      </p:grpSp>
      <p:sp>
        <p:nvSpPr>
          <p:cNvPr id="12295" name="Rectangle 47"/>
          <p:cNvSpPr>
            <a:spLocks noChangeArrowheads="1"/>
          </p:cNvSpPr>
          <p:nvPr/>
        </p:nvSpPr>
        <p:spPr bwMode="auto">
          <a:xfrm>
            <a:off x="8458200" y="3914775"/>
            <a:ext cx="14287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pt-BR" sz="1600">
                <a:solidFill>
                  <a:srgbClr val="990099"/>
                </a:solidFill>
                <a:latin typeface="Arial Black" pitchFamily="34" charset="0"/>
              </a:rPr>
              <a:t>CV - </a:t>
            </a:r>
            <a:r>
              <a:rPr lang="pt-BR" sz="1600">
                <a:solidFill>
                  <a:srgbClr val="990099"/>
                </a:solidFill>
                <a:latin typeface="Arial" charset="0"/>
              </a:rPr>
              <a:t>caverna</a:t>
            </a:r>
          </a:p>
          <a:p>
            <a:r>
              <a:rPr lang="pt-BR" sz="1600">
                <a:solidFill>
                  <a:srgbClr val="990099"/>
                </a:solidFill>
                <a:latin typeface="Arial" charset="0"/>
              </a:rPr>
              <a:t>      visitada</a:t>
            </a:r>
          </a:p>
        </p:txBody>
      </p:sp>
      <p:sp>
        <p:nvSpPr>
          <p:cNvPr id="12296" name="Rectangle 49"/>
          <p:cNvSpPr>
            <a:spLocks noChangeArrowheads="1"/>
          </p:cNvSpPr>
          <p:nvPr/>
        </p:nvSpPr>
        <p:spPr bwMode="auto">
          <a:xfrm>
            <a:off x="8334375" y="3932238"/>
            <a:ext cx="1584325" cy="720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F783C7-8F3A-4A23-8137-5AA8FDD3AA65}" type="slidenum">
              <a:rPr lang="pt-BR"/>
              <a:pPr/>
              <a:t>9</a:t>
            </a:fld>
            <a:endParaRPr lang="pt-BR"/>
          </a:p>
        </p:txBody>
      </p:sp>
      <p:sp>
        <p:nvSpPr>
          <p:cNvPr id="1331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196850"/>
            <a:ext cx="9459913" cy="1190625"/>
          </a:xfrm>
          <a:noFill/>
        </p:spPr>
        <p:txBody>
          <a:bodyPr lIns="92075" tIns="46038" rIns="92075" bIns="46038" anchor="ctr">
            <a:spAutoFit/>
          </a:bodyPr>
          <a:lstStyle/>
          <a:p>
            <a:pPr eaLnBrk="1" hangingPunct="1"/>
            <a:r>
              <a:rPr lang="pt-BR" smtClean="0"/>
              <a:t>Raciocinando e Agindo no </a:t>
            </a:r>
            <a:br>
              <a:rPr lang="pt-BR" smtClean="0"/>
            </a:br>
            <a:r>
              <a:rPr lang="pt-BR" smtClean="0"/>
              <a:t>Mundo do Wumpus</a:t>
            </a:r>
          </a:p>
        </p:txBody>
      </p:sp>
      <p:sp>
        <p:nvSpPr>
          <p:cNvPr id="13316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4700" y="1752600"/>
            <a:ext cx="9359900" cy="990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sz="2600" smtClean="0"/>
              <a:t>Estando em (2,2), o agente move-se para (2,3) e encontra o ouro!!!</a:t>
            </a:r>
          </a:p>
        </p:txBody>
      </p:sp>
      <p:grpSp>
        <p:nvGrpSpPr>
          <p:cNvPr id="2" name="Group 1081"/>
          <p:cNvGrpSpPr>
            <a:grpSpLocks/>
          </p:cNvGrpSpPr>
          <p:nvPr/>
        </p:nvGrpSpPr>
        <p:grpSpPr bwMode="auto">
          <a:xfrm>
            <a:off x="1143000" y="3387725"/>
            <a:ext cx="3063875" cy="3013075"/>
            <a:chOff x="720" y="1682"/>
            <a:chExt cx="1930" cy="1898"/>
          </a:xfrm>
        </p:grpSpPr>
        <p:sp>
          <p:nvSpPr>
            <p:cNvPr id="13348" name="Rectangle 1051"/>
            <p:cNvSpPr>
              <a:spLocks noChangeArrowheads="1"/>
            </p:cNvSpPr>
            <p:nvPr/>
          </p:nvSpPr>
          <p:spPr bwMode="auto">
            <a:xfrm>
              <a:off x="974" y="1683"/>
              <a:ext cx="1672" cy="1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9" name="Line 1052"/>
            <p:cNvSpPr>
              <a:spLocks noChangeShapeType="1"/>
            </p:cNvSpPr>
            <p:nvPr/>
          </p:nvSpPr>
          <p:spPr bwMode="auto">
            <a:xfrm>
              <a:off x="973" y="2063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50" name="Line 1053"/>
            <p:cNvSpPr>
              <a:spLocks noChangeShapeType="1"/>
            </p:cNvSpPr>
            <p:nvPr/>
          </p:nvSpPr>
          <p:spPr bwMode="auto">
            <a:xfrm>
              <a:off x="973" y="2447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51" name="Line 1054"/>
            <p:cNvSpPr>
              <a:spLocks noChangeShapeType="1"/>
            </p:cNvSpPr>
            <p:nvPr/>
          </p:nvSpPr>
          <p:spPr bwMode="auto">
            <a:xfrm>
              <a:off x="973" y="2831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52" name="Line 1055"/>
            <p:cNvSpPr>
              <a:spLocks noChangeShapeType="1"/>
            </p:cNvSpPr>
            <p:nvPr/>
          </p:nvSpPr>
          <p:spPr bwMode="auto">
            <a:xfrm>
              <a:off x="1402" y="1682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53" name="Line 1056"/>
            <p:cNvSpPr>
              <a:spLocks noChangeShapeType="1"/>
            </p:cNvSpPr>
            <p:nvPr/>
          </p:nvSpPr>
          <p:spPr bwMode="auto">
            <a:xfrm>
              <a:off x="1834" y="1682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54" name="Line 1057"/>
            <p:cNvSpPr>
              <a:spLocks noChangeShapeType="1"/>
            </p:cNvSpPr>
            <p:nvPr/>
          </p:nvSpPr>
          <p:spPr bwMode="auto">
            <a:xfrm>
              <a:off x="2266" y="1682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55" name="Rectangle 1058"/>
            <p:cNvSpPr>
              <a:spLocks noChangeArrowheads="1"/>
            </p:cNvSpPr>
            <p:nvPr/>
          </p:nvSpPr>
          <p:spPr bwMode="auto">
            <a:xfrm>
              <a:off x="720" y="292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3356" name="Rectangle 1059"/>
            <p:cNvSpPr>
              <a:spLocks noChangeArrowheads="1"/>
            </p:cNvSpPr>
            <p:nvPr/>
          </p:nvSpPr>
          <p:spPr bwMode="auto">
            <a:xfrm>
              <a:off x="720" y="249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3357" name="Rectangle 1060"/>
            <p:cNvSpPr>
              <a:spLocks noChangeArrowheads="1"/>
            </p:cNvSpPr>
            <p:nvPr/>
          </p:nvSpPr>
          <p:spPr bwMode="auto">
            <a:xfrm>
              <a:off x="720" y="215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3358" name="Rectangle 1061"/>
            <p:cNvSpPr>
              <a:spLocks noChangeArrowheads="1"/>
            </p:cNvSpPr>
            <p:nvPr/>
          </p:nvSpPr>
          <p:spPr bwMode="auto">
            <a:xfrm>
              <a:off x="2379" y="3368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3359" name="Rectangle 1062"/>
            <p:cNvSpPr>
              <a:spLocks noChangeArrowheads="1"/>
            </p:cNvSpPr>
            <p:nvPr/>
          </p:nvSpPr>
          <p:spPr bwMode="auto">
            <a:xfrm>
              <a:off x="1131" y="3368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3360" name="Rectangle 1063"/>
            <p:cNvSpPr>
              <a:spLocks noChangeArrowheads="1"/>
            </p:cNvSpPr>
            <p:nvPr/>
          </p:nvSpPr>
          <p:spPr bwMode="auto">
            <a:xfrm>
              <a:off x="1563" y="3368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3361" name="Rectangle 1064"/>
            <p:cNvSpPr>
              <a:spLocks noChangeArrowheads="1"/>
            </p:cNvSpPr>
            <p:nvPr/>
          </p:nvSpPr>
          <p:spPr bwMode="auto">
            <a:xfrm>
              <a:off x="1995" y="3368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3362" name="Rectangle 1065"/>
            <p:cNvSpPr>
              <a:spLocks noChangeArrowheads="1"/>
            </p:cNvSpPr>
            <p:nvPr/>
          </p:nvSpPr>
          <p:spPr bwMode="auto">
            <a:xfrm>
              <a:off x="720" y="177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3363" name="Rectangle 1066"/>
            <p:cNvSpPr>
              <a:spLocks noChangeArrowheads="1"/>
            </p:cNvSpPr>
            <p:nvPr/>
          </p:nvSpPr>
          <p:spPr bwMode="auto">
            <a:xfrm>
              <a:off x="1008" y="3085"/>
              <a:ext cx="26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3364" name="Rectangle 1067"/>
            <p:cNvSpPr>
              <a:spLocks noChangeArrowheads="1"/>
            </p:cNvSpPr>
            <p:nvPr/>
          </p:nvSpPr>
          <p:spPr bwMode="auto">
            <a:xfrm>
              <a:off x="1152" y="2438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A</a:t>
              </a:r>
            </a:p>
          </p:txBody>
        </p:sp>
        <p:sp>
          <p:nvSpPr>
            <p:cNvPr id="13365" name="Rectangle 1068"/>
            <p:cNvSpPr>
              <a:spLocks noChangeArrowheads="1"/>
            </p:cNvSpPr>
            <p:nvPr/>
          </p:nvSpPr>
          <p:spPr bwMode="auto">
            <a:xfrm>
              <a:off x="960" y="2509"/>
              <a:ext cx="266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f</a:t>
              </a:r>
            </a:p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3366" name="Rectangle 1069"/>
            <p:cNvSpPr>
              <a:spLocks noChangeArrowheads="1"/>
            </p:cNvSpPr>
            <p:nvPr/>
          </p:nvSpPr>
          <p:spPr bwMode="auto">
            <a:xfrm>
              <a:off x="1056" y="2893"/>
              <a:ext cx="2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CV</a:t>
              </a:r>
            </a:p>
          </p:txBody>
        </p:sp>
        <p:sp>
          <p:nvSpPr>
            <p:cNvPr id="13367" name="Rectangle 1070"/>
            <p:cNvSpPr>
              <a:spLocks noChangeArrowheads="1"/>
            </p:cNvSpPr>
            <p:nvPr/>
          </p:nvSpPr>
          <p:spPr bwMode="auto">
            <a:xfrm>
              <a:off x="1584" y="2893"/>
              <a:ext cx="2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CV</a:t>
              </a:r>
            </a:p>
          </p:txBody>
        </p:sp>
        <p:sp>
          <p:nvSpPr>
            <p:cNvPr id="13368" name="Rectangle 1071"/>
            <p:cNvSpPr>
              <a:spLocks noChangeArrowheads="1"/>
            </p:cNvSpPr>
            <p:nvPr/>
          </p:nvSpPr>
          <p:spPr bwMode="auto">
            <a:xfrm>
              <a:off x="1392" y="2941"/>
              <a:ext cx="266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v</a:t>
              </a:r>
            </a:p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3369" name="Rectangle 1072"/>
            <p:cNvSpPr>
              <a:spLocks noChangeArrowheads="1"/>
            </p:cNvSpPr>
            <p:nvPr/>
          </p:nvSpPr>
          <p:spPr bwMode="auto">
            <a:xfrm>
              <a:off x="1872" y="2898"/>
              <a:ext cx="29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B!</a:t>
              </a:r>
            </a:p>
          </p:txBody>
        </p:sp>
        <p:sp>
          <p:nvSpPr>
            <p:cNvPr id="13370" name="Rectangle 1073"/>
            <p:cNvSpPr>
              <a:spLocks noChangeArrowheads="1"/>
            </p:cNvSpPr>
            <p:nvPr/>
          </p:nvSpPr>
          <p:spPr bwMode="auto">
            <a:xfrm>
              <a:off x="1056" y="2144"/>
              <a:ext cx="3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800">
                  <a:latin typeface="Arial Black" pitchFamily="34" charset="0"/>
                </a:rPr>
                <a:t>W!</a:t>
              </a:r>
            </a:p>
          </p:txBody>
        </p:sp>
        <p:sp>
          <p:nvSpPr>
            <p:cNvPr id="13371" name="Rectangle 1074"/>
            <p:cNvSpPr>
              <a:spLocks noChangeArrowheads="1"/>
            </p:cNvSpPr>
            <p:nvPr/>
          </p:nvSpPr>
          <p:spPr bwMode="auto">
            <a:xfrm>
              <a:off x="1462" y="2640"/>
              <a:ext cx="26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</p:grpSp>
      <p:grpSp>
        <p:nvGrpSpPr>
          <p:cNvPr id="3" name="Group 1082"/>
          <p:cNvGrpSpPr>
            <a:grpSpLocks/>
          </p:cNvGrpSpPr>
          <p:nvPr/>
        </p:nvGrpSpPr>
        <p:grpSpPr bwMode="auto">
          <a:xfrm>
            <a:off x="4860925" y="3387725"/>
            <a:ext cx="3063875" cy="3013075"/>
            <a:chOff x="3062" y="1683"/>
            <a:chExt cx="1930" cy="1898"/>
          </a:xfrm>
        </p:grpSpPr>
        <p:sp>
          <p:nvSpPr>
            <p:cNvPr id="13319" name="Rectangle 1028"/>
            <p:cNvSpPr>
              <a:spLocks noChangeArrowheads="1"/>
            </p:cNvSpPr>
            <p:nvPr/>
          </p:nvSpPr>
          <p:spPr bwMode="auto">
            <a:xfrm>
              <a:off x="3316" y="1684"/>
              <a:ext cx="1672" cy="157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0" name="Line 1029"/>
            <p:cNvSpPr>
              <a:spLocks noChangeShapeType="1"/>
            </p:cNvSpPr>
            <p:nvPr/>
          </p:nvSpPr>
          <p:spPr bwMode="auto">
            <a:xfrm>
              <a:off x="3315" y="2064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21" name="Line 1030"/>
            <p:cNvSpPr>
              <a:spLocks noChangeShapeType="1"/>
            </p:cNvSpPr>
            <p:nvPr/>
          </p:nvSpPr>
          <p:spPr bwMode="auto">
            <a:xfrm>
              <a:off x="3315" y="2448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22" name="Line 1031"/>
            <p:cNvSpPr>
              <a:spLocks noChangeShapeType="1"/>
            </p:cNvSpPr>
            <p:nvPr/>
          </p:nvSpPr>
          <p:spPr bwMode="auto">
            <a:xfrm>
              <a:off x="3315" y="2832"/>
              <a:ext cx="16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23" name="Line 1032"/>
            <p:cNvSpPr>
              <a:spLocks noChangeShapeType="1"/>
            </p:cNvSpPr>
            <p:nvPr/>
          </p:nvSpPr>
          <p:spPr bwMode="auto">
            <a:xfrm>
              <a:off x="3744" y="1683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24" name="Line 1033"/>
            <p:cNvSpPr>
              <a:spLocks noChangeShapeType="1"/>
            </p:cNvSpPr>
            <p:nvPr/>
          </p:nvSpPr>
          <p:spPr bwMode="auto">
            <a:xfrm>
              <a:off x="4176" y="1683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25" name="Line 1034"/>
            <p:cNvSpPr>
              <a:spLocks noChangeShapeType="1"/>
            </p:cNvSpPr>
            <p:nvPr/>
          </p:nvSpPr>
          <p:spPr bwMode="auto">
            <a:xfrm>
              <a:off x="4608" y="1683"/>
              <a:ext cx="0" cy="15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26" name="Rectangle 1035"/>
            <p:cNvSpPr>
              <a:spLocks noChangeArrowheads="1"/>
            </p:cNvSpPr>
            <p:nvPr/>
          </p:nvSpPr>
          <p:spPr bwMode="auto">
            <a:xfrm>
              <a:off x="3062" y="2927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3327" name="Rectangle 1036"/>
            <p:cNvSpPr>
              <a:spLocks noChangeArrowheads="1"/>
            </p:cNvSpPr>
            <p:nvPr/>
          </p:nvSpPr>
          <p:spPr bwMode="auto">
            <a:xfrm>
              <a:off x="3062" y="249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3328" name="Rectangle 1037"/>
            <p:cNvSpPr>
              <a:spLocks noChangeArrowheads="1"/>
            </p:cNvSpPr>
            <p:nvPr/>
          </p:nvSpPr>
          <p:spPr bwMode="auto">
            <a:xfrm>
              <a:off x="3062" y="215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3329" name="Rectangle 1038"/>
            <p:cNvSpPr>
              <a:spLocks noChangeArrowheads="1"/>
            </p:cNvSpPr>
            <p:nvPr/>
          </p:nvSpPr>
          <p:spPr bwMode="auto">
            <a:xfrm>
              <a:off x="4721" y="3369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3330" name="Rectangle 1039"/>
            <p:cNvSpPr>
              <a:spLocks noChangeArrowheads="1"/>
            </p:cNvSpPr>
            <p:nvPr/>
          </p:nvSpPr>
          <p:spPr bwMode="auto">
            <a:xfrm>
              <a:off x="3473" y="3369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1</a:t>
              </a:r>
            </a:p>
          </p:txBody>
        </p:sp>
        <p:sp>
          <p:nvSpPr>
            <p:cNvPr id="13331" name="Rectangle 1040"/>
            <p:cNvSpPr>
              <a:spLocks noChangeArrowheads="1"/>
            </p:cNvSpPr>
            <p:nvPr/>
          </p:nvSpPr>
          <p:spPr bwMode="auto">
            <a:xfrm>
              <a:off x="3905" y="3369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2</a:t>
              </a:r>
            </a:p>
          </p:txBody>
        </p:sp>
        <p:sp>
          <p:nvSpPr>
            <p:cNvPr id="13332" name="Rectangle 1041"/>
            <p:cNvSpPr>
              <a:spLocks noChangeArrowheads="1"/>
            </p:cNvSpPr>
            <p:nvPr/>
          </p:nvSpPr>
          <p:spPr bwMode="auto">
            <a:xfrm>
              <a:off x="4337" y="3369"/>
              <a:ext cx="12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3</a:t>
              </a:r>
            </a:p>
          </p:txBody>
        </p:sp>
        <p:sp>
          <p:nvSpPr>
            <p:cNvPr id="13333" name="Rectangle 1042"/>
            <p:cNvSpPr>
              <a:spLocks noChangeArrowheads="1"/>
            </p:cNvSpPr>
            <p:nvPr/>
          </p:nvSpPr>
          <p:spPr bwMode="auto">
            <a:xfrm>
              <a:off x="3062" y="177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600">
                  <a:latin typeface="Arial" charset="0"/>
                </a:rPr>
                <a:t>4</a:t>
              </a:r>
            </a:p>
          </p:txBody>
        </p:sp>
        <p:sp>
          <p:nvSpPr>
            <p:cNvPr id="13334" name="Rectangle 1043"/>
            <p:cNvSpPr>
              <a:spLocks noChangeArrowheads="1"/>
            </p:cNvSpPr>
            <p:nvPr/>
          </p:nvSpPr>
          <p:spPr bwMode="auto">
            <a:xfrm>
              <a:off x="3350" y="3086"/>
              <a:ext cx="26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3335" name="Rectangle 1044"/>
            <p:cNvSpPr>
              <a:spLocks noChangeArrowheads="1"/>
            </p:cNvSpPr>
            <p:nvPr/>
          </p:nvSpPr>
          <p:spPr bwMode="auto">
            <a:xfrm>
              <a:off x="3840" y="2054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A</a:t>
              </a:r>
            </a:p>
          </p:txBody>
        </p:sp>
        <p:sp>
          <p:nvSpPr>
            <p:cNvPr id="13336" name="Rectangle 1045"/>
            <p:cNvSpPr>
              <a:spLocks noChangeArrowheads="1"/>
            </p:cNvSpPr>
            <p:nvPr/>
          </p:nvSpPr>
          <p:spPr bwMode="auto">
            <a:xfrm>
              <a:off x="3302" y="2510"/>
              <a:ext cx="266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f</a:t>
              </a:r>
            </a:p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3337" name="Rectangle 1046"/>
            <p:cNvSpPr>
              <a:spLocks noChangeArrowheads="1"/>
            </p:cNvSpPr>
            <p:nvPr/>
          </p:nvSpPr>
          <p:spPr bwMode="auto">
            <a:xfrm>
              <a:off x="3398" y="2894"/>
              <a:ext cx="2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CV</a:t>
              </a:r>
            </a:p>
          </p:txBody>
        </p:sp>
        <p:sp>
          <p:nvSpPr>
            <p:cNvPr id="13338" name="Rectangle 1047"/>
            <p:cNvSpPr>
              <a:spLocks noChangeArrowheads="1"/>
            </p:cNvSpPr>
            <p:nvPr/>
          </p:nvSpPr>
          <p:spPr bwMode="auto">
            <a:xfrm>
              <a:off x="3926" y="2894"/>
              <a:ext cx="2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CV</a:t>
              </a:r>
            </a:p>
          </p:txBody>
        </p:sp>
        <p:sp>
          <p:nvSpPr>
            <p:cNvPr id="13339" name="Rectangle 1048"/>
            <p:cNvSpPr>
              <a:spLocks noChangeArrowheads="1"/>
            </p:cNvSpPr>
            <p:nvPr/>
          </p:nvSpPr>
          <p:spPr bwMode="auto">
            <a:xfrm>
              <a:off x="3750" y="3059"/>
              <a:ext cx="49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v ok</a:t>
              </a:r>
            </a:p>
          </p:txBody>
        </p:sp>
        <p:sp>
          <p:nvSpPr>
            <p:cNvPr id="13340" name="Rectangle 1049"/>
            <p:cNvSpPr>
              <a:spLocks noChangeArrowheads="1"/>
            </p:cNvSpPr>
            <p:nvPr/>
          </p:nvSpPr>
          <p:spPr bwMode="auto">
            <a:xfrm>
              <a:off x="4214" y="2899"/>
              <a:ext cx="29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2000">
                  <a:latin typeface="Arial Black" pitchFamily="34" charset="0"/>
                </a:rPr>
                <a:t>B!</a:t>
              </a:r>
            </a:p>
          </p:txBody>
        </p:sp>
        <p:sp>
          <p:nvSpPr>
            <p:cNvPr id="13341" name="Rectangle 1050"/>
            <p:cNvSpPr>
              <a:spLocks noChangeArrowheads="1"/>
            </p:cNvSpPr>
            <p:nvPr/>
          </p:nvSpPr>
          <p:spPr bwMode="auto">
            <a:xfrm>
              <a:off x="3398" y="2145"/>
              <a:ext cx="3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800">
                  <a:latin typeface="Arial Black" pitchFamily="34" charset="0"/>
                </a:rPr>
                <a:t>W!</a:t>
              </a:r>
            </a:p>
          </p:txBody>
        </p:sp>
        <p:sp>
          <p:nvSpPr>
            <p:cNvPr id="13342" name="Rectangle 1075"/>
            <p:cNvSpPr>
              <a:spLocks noChangeArrowheads="1"/>
            </p:cNvSpPr>
            <p:nvPr/>
          </p:nvSpPr>
          <p:spPr bwMode="auto">
            <a:xfrm>
              <a:off x="3829" y="2496"/>
              <a:ext cx="2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CV</a:t>
              </a:r>
            </a:p>
          </p:txBody>
        </p:sp>
        <p:sp>
          <p:nvSpPr>
            <p:cNvPr id="13343" name="Rectangle 1076"/>
            <p:cNvSpPr>
              <a:spLocks noChangeArrowheads="1"/>
            </p:cNvSpPr>
            <p:nvPr/>
          </p:nvSpPr>
          <p:spPr bwMode="auto">
            <a:xfrm>
              <a:off x="3814" y="2640"/>
              <a:ext cx="26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ok</a:t>
              </a:r>
            </a:p>
          </p:txBody>
        </p:sp>
        <p:sp>
          <p:nvSpPr>
            <p:cNvPr id="13344" name="Rectangle 1077"/>
            <p:cNvSpPr>
              <a:spLocks noChangeArrowheads="1"/>
            </p:cNvSpPr>
            <p:nvPr/>
          </p:nvSpPr>
          <p:spPr bwMode="auto">
            <a:xfrm>
              <a:off x="3494" y="2496"/>
              <a:ext cx="2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CV</a:t>
              </a:r>
            </a:p>
          </p:txBody>
        </p:sp>
        <p:sp>
          <p:nvSpPr>
            <p:cNvPr id="13345" name="Rectangle 1078"/>
            <p:cNvSpPr>
              <a:spLocks noChangeArrowheads="1"/>
            </p:cNvSpPr>
            <p:nvPr/>
          </p:nvSpPr>
          <p:spPr bwMode="auto">
            <a:xfrm>
              <a:off x="3814" y="2304"/>
              <a:ext cx="3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400">
                  <a:latin typeface="Arial Black" pitchFamily="34" charset="0"/>
                </a:rPr>
                <a:t>f v b</a:t>
              </a:r>
            </a:p>
          </p:txBody>
        </p:sp>
        <p:sp>
          <p:nvSpPr>
            <p:cNvPr id="13346" name="Rectangle 1079"/>
            <p:cNvSpPr>
              <a:spLocks noChangeArrowheads="1"/>
            </p:cNvSpPr>
            <p:nvPr/>
          </p:nvSpPr>
          <p:spPr bwMode="auto">
            <a:xfrm>
              <a:off x="4272" y="2112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800">
                  <a:latin typeface="Arial" charset="0"/>
                </a:rPr>
                <a:t>B?</a:t>
              </a:r>
            </a:p>
          </p:txBody>
        </p:sp>
        <p:sp>
          <p:nvSpPr>
            <p:cNvPr id="13347" name="Rectangle 1080"/>
            <p:cNvSpPr>
              <a:spLocks noChangeArrowheads="1"/>
            </p:cNvSpPr>
            <p:nvPr/>
          </p:nvSpPr>
          <p:spPr bwMode="auto">
            <a:xfrm>
              <a:off x="3840" y="1776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sz="1800">
                  <a:latin typeface="Arial" charset="0"/>
                </a:rPr>
                <a:t>B?</a:t>
              </a:r>
            </a:p>
          </p:txBody>
        </p:sp>
      </p:grpSp>
      <p:sp>
        <p:nvSpPr>
          <p:cNvPr id="13373" name="Rectangle 47"/>
          <p:cNvSpPr>
            <a:spLocks noChangeArrowheads="1"/>
          </p:cNvSpPr>
          <p:nvPr/>
        </p:nvSpPr>
        <p:spPr bwMode="auto">
          <a:xfrm>
            <a:off x="8458200" y="3914775"/>
            <a:ext cx="14287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pt-BR" sz="1600">
                <a:solidFill>
                  <a:srgbClr val="990099"/>
                </a:solidFill>
                <a:latin typeface="Arial Black" pitchFamily="34" charset="0"/>
              </a:rPr>
              <a:t>CV - </a:t>
            </a:r>
            <a:r>
              <a:rPr lang="pt-BR" sz="1600">
                <a:solidFill>
                  <a:srgbClr val="990099"/>
                </a:solidFill>
                <a:latin typeface="Arial" charset="0"/>
              </a:rPr>
              <a:t>caverna</a:t>
            </a:r>
          </a:p>
          <a:p>
            <a:r>
              <a:rPr lang="pt-BR" sz="1600">
                <a:solidFill>
                  <a:srgbClr val="990099"/>
                </a:solidFill>
                <a:latin typeface="Arial" charset="0"/>
              </a:rPr>
              <a:t>      visitada</a:t>
            </a:r>
          </a:p>
        </p:txBody>
      </p:sp>
      <p:sp>
        <p:nvSpPr>
          <p:cNvPr id="13374" name="Rectangle 49"/>
          <p:cNvSpPr>
            <a:spLocks noChangeArrowheads="1"/>
          </p:cNvSpPr>
          <p:nvPr/>
        </p:nvSpPr>
        <p:spPr bwMode="auto">
          <a:xfrm>
            <a:off x="8334375" y="3932238"/>
            <a:ext cx="1584325" cy="720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3230</TotalTime>
  <Words>2067</Words>
  <Application>Microsoft Office PowerPoint</Application>
  <PresentationFormat>Personalizar</PresentationFormat>
  <Paragraphs>420</Paragraphs>
  <Slides>40</Slides>
  <Notes>0</Notes>
  <HiddenSlides>1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40</vt:i4>
      </vt:variant>
    </vt:vector>
  </HeadingPairs>
  <TitlesOfParts>
    <vt:vector size="42" baseType="lpstr">
      <vt:lpstr>Plano grafico</vt:lpstr>
      <vt:lpstr>Equação</vt:lpstr>
      <vt:lpstr>Agentes Baseados em Lógica Proposicional</vt:lpstr>
      <vt:lpstr>Plano de Aula</vt:lpstr>
      <vt:lpstr>Bem-vindos ao “Mundo do Wumpus”</vt:lpstr>
      <vt:lpstr>O Mundo do Wumpus:  formulação do problema - PAGE</vt:lpstr>
      <vt:lpstr>O Mundo do Wumpus:  formulação do problema</vt:lpstr>
      <vt:lpstr>O Mundo do Wumpus:  formulação do problema</vt:lpstr>
      <vt:lpstr>Codificação do Mundo do Wumpus</vt:lpstr>
      <vt:lpstr>Raciocinando e Agindo no  Mundo do Wumpus</vt:lpstr>
      <vt:lpstr>Raciocinando e Agindo no  Mundo do Wumpus</vt:lpstr>
      <vt:lpstr>Mundo de Wumpus Tipo do ambiente</vt:lpstr>
      <vt:lpstr>Mundo de Wumpus Tipo do ambiente</vt:lpstr>
      <vt:lpstr>Mundo de Wumpus  Arquiteturas do agente</vt:lpstr>
      <vt:lpstr>Mundo de Wumpus   Agente puramente reativo</vt:lpstr>
      <vt:lpstr>Mundo de Wumpus  Agente reativo com estado interno</vt:lpstr>
      <vt:lpstr>Agente reativo com estado interno Tipos de regras – geral...</vt:lpstr>
      <vt:lpstr>Mundo de Wumpus  Agente reativo com estado interno</vt:lpstr>
      <vt:lpstr>Mundo de Wumpus  Agente reativo com estado interno</vt:lpstr>
      <vt:lpstr>Mundo de Wumpus  Agente reativo com estado interno</vt:lpstr>
      <vt:lpstr>Agente cognitivo  (baseado em objetivo)</vt:lpstr>
      <vt:lpstr>Agente Cognitivo  Funcionamento geral </vt:lpstr>
      <vt:lpstr>Agente Cognitivo  Funcionamento geral</vt:lpstr>
      <vt:lpstr>Mundo de Wumpus - Agente Cognitivo Regras objetivo  modelo  ação - I </vt:lpstr>
      <vt:lpstr>Mundo de Wumpus - Agente Cognitivo Regras objetivo  modelo  ação - II</vt:lpstr>
      <vt:lpstr>Mundo de Wumpus - Agente Cognitivo  Regras objetivo  modelo  objetivo’</vt:lpstr>
      <vt:lpstr>Formalização de Agentes Baseados em Lógica Proposicional</vt:lpstr>
      <vt:lpstr>Um Agente-BC Proposicional para o  Mundo do Wumpus</vt:lpstr>
      <vt:lpstr>Um Agente-BC para o  Mundo do Wumpus</vt:lpstr>
      <vt:lpstr>Base de Conhecimento para o  Mundo do Wumpus</vt:lpstr>
      <vt:lpstr>Base de Conhecimento para o  Mundo do Wumpus</vt:lpstr>
      <vt:lpstr>Base de Conhecimento para o  Mundo do Wumpus</vt:lpstr>
      <vt:lpstr>Como Encontrar o Wumpus ?</vt:lpstr>
      <vt:lpstr>Lógica Proposicional: Regras de Inferência</vt:lpstr>
      <vt:lpstr>Como Encontrar o Wumpus - Inferência!</vt:lpstr>
      <vt:lpstr>Como Encontrar o Wumpus - Inferência!</vt:lpstr>
      <vt:lpstr>Transformando Conhecimento  em Ações</vt:lpstr>
      <vt:lpstr>Transformando Conhecimento  em Ações</vt:lpstr>
      <vt:lpstr>Problemas com o  Agente Proposicional</vt:lpstr>
      <vt:lpstr>Problemas com o  Agente Proposicional</vt:lpstr>
      <vt:lpstr>Problemas com o  Agente Proposicional</vt:lpstr>
      <vt:lpstr>A seguir...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Representação do Conhecimento</dc:title>
  <dc:creator>Departamento de Informática</dc:creator>
  <cp:lastModifiedBy>fab</cp:lastModifiedBy>
  <cp:revision>355</cp:revision>
  <cp:lastPrinted>1998-04-01T12:48:46Z</cp:lastPrinted>
  <dcterms:created xsi:type="dcterms:W3CDTF">1997-10-22T21:28:29Z</dcterms:created>
  <dcterms:modified xsi:type="dcterms:W3CDTF">2019-02-26T17:08:23Z</dcterms:modified>
</cp:coreProperties>
</file>