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doc" ContentType="application/msword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64"/>
  </p:notesMasterIdLst>
  <p:handoutMasterIdLst>
    <p:handoutMasterId r:id="rId65"/>
  </p:handoutMasterIdLst>
  <p:sldIdLst>
    <p:sldId id="256" r:id="rId2"/>
    <p:sldId id="318" r:id="rId3"/>
    <p:sldId id="289" r:id="rId4"/>
    <p:sldId id="257" r:id="rId5"/>
    <p:sldId id="258" r:id="rId6"/>
    <p:sldId id="297" r:id="rId7"/>
    <p:sldId id="295" r:id="rId8"/>
    <p:sldId id="317" r:id="rId9"/>
    <p:sldId id="259" r:id="rId10"/>
    <p:sldId id="260" r:id="rId11"/>
    <p:sldId id="310" r:id="rId12"/>
    <p:sldId id="302" r:id="rId13"/>
    <p:sldId id="319" r:id="rId14"/>
    <p:sldId id="301" r:id="rId15"/>
    <p:sldId id="320" r:id="rId16"/>
    <p:sldId id="303" r:id="rId17"/>
    <p:sldId id="262" r:id="rId18"/>
    <p:sldId id="321" r:id="rId19"/>
    <p:sldId id="305" r:id="rId20"/>
    <p:sldId id="324" r:id="rId21"/>
    <p:sldId id="323" r:id="rId22"/>
    <p:sldId id="292" r:id="rId23"/>
    <p:sldId id="298" r:id="rId24"/>
    <p:sldId id="333" r:id="rId25"/>
    <p:sldId id="291" r:id="rId26"/>
    <p:sldId id="322" r:id="rId27"/>
    <p:sldId id="312" r:id="rId28"/>
    <p:sldId id="326" r:id="rId29"/>
    <p:sldId id="264" r:id="rId30"/>
    <p:sldId id="327" r:id="rId31"/>
    <p:sldId id="266" r:id="rId32"/>
    <p:sldId id="267" r:id="rId33"/>
    <p:sldId id="268" r:id="rId34"/>
    <p:sldId id="269" r:id="rId35"/>
    <p:sldId id="270" r:id="rId36"/>
    <p:sldId id="313" r:id="rId37"/>
    <p:sldId id="334" r:id="rId38"/>
    <p:sldId id="299" r:id="rId39"/>
    <p:sldId id="273" r:id="rId40"/>
    <p:sldId id="274" r:id="rId41"/>
    <p:sldId id="328" r:id="rId42"/>
    <p:sldId id="275" r:id="rId43"/>
    <p:sldId id="335" r:id="rId44"/>
    <p:sldId id="276" r:id="rId45"/>
    <p:sldId id="329" r:id="rId46"/>
    <p:sldId id="277" r:id="rId47"/>
    <p:sldId id="337" r:id="rId48"/>
    <p:sldId id="278" r:id="rId49"/>
    <p:sldId id="314" r:id="rId50"/>
    <p:sldId id="315" r:id="rId51"/>
    <p:sldId id="330" r:id="rId52"/>
    <p:sldId id="338" r:id="rId53"/>
    <p:sldId id="282" r:id="rId54"/>
    <p:sldId id="336" r:id="rId55"/>
    <p:sldId id="283" r:id="rId56"/>
    <p:sldId id="339" r:id="rId57"/>
    <p:sldId id="284" r:id="rId58"/>
    <p:sldId id="285" r:id="rId59"/>
    <p:sldId id="286" r:id="rId60"/>
    <p:sldId id="287" r:id="rId61"/>
    <p:sldId id="332" r:id="rId62"/>
    <p:sldId id="331" r:id="rId63"/>
  </p:sldIdLst>
  <p:sldSz cx="10333038" cy="6858000"/>
  <p:notesSz cx="6934200" cy="9396413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bg1"/>
    </p:penClr>
  </p:showPr>
  <p:clrMru>
    <a:srgbClr val="05050B"/>
    <a:srgbClr val="800080"/>
    <a:srgbClr val="FF3300"/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4660"/>
  </p:normalViewPr>
  <p:slideViewPr>
    <p:cSldViewPr>
      <p:cViewPr>
        <p:scale>
          <a:sx n="50" d="100"/>
          <a:sy n="50" d="100"/>
        </p:scale>
        <p:origin x="-354" y="-642"/>
      </p:cViewPr>
      <p:guideLst>
        <p:guide orient="horz" pos="2160"/>
        <p:guide pos="325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notesMaster" Target="notesMasters/notesMaster1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817563" y="735013"/>
            <a:ext cx="5299075" cy="3516312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3925" y="4471988"/>
            <a:ext cx="5086350" cy="425291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pPr>
              <a:spcBef>
                <a:spcPct val="0"/>
              </a:spcBef>
            </a:pPr>
            <a:endParaRPr lang="en-US" sz="24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10333038" cy="6858000"/>
            <a:chOff x="0" y="0"/>
            <a:chExt cx="5760" cy="4320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5" name="Rectangle 4"/>
              <p:cNvSpPr>
                <a:spLocks noChangeArrowheads="1"/>
              </p:cNvSpPr>
              <p:nvPr/>
            </p:nvSpPr>
            <p:spPr bwMode="ltGray"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</a:endParaRPr>
              </a:p>
            </p:txBody>
          </p:sp>
          <p:grpSp>
            <p:nvGrpSpPr>
              <p:cNvPr id="16" name="Group 5"/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18" name="Line 6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19" name="Line 7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20" name="Line 8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21" name="Line 9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22" name="Line 10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23" name="Line 11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24" name="Line 12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25" name="Line 13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26" name="Line 14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27" name="Line 15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28" name="Line 16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29" name="Line 17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30" name="Line 18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31" name="Line 19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32" name="Line 20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33" name="Line 21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34" name="Line 22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35" name="Line 23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36" name="Line 24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37" name="Line 25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38" name="Line 26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39" name="Line 27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40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41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42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43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44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45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46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47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48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49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50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51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52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53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54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55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56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57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58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59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60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61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62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63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64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65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66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67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68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</p:grpSp>
          <p:sp>
            <p:nvSpPr>
              <p:cNvPr id="17" name="Line 57"/>
              <p:cNvSpPr>
                <a:spLocks noChangeShapeType="1"/>
              </p:cNvSpPr>
              <p:nvPr/>
            </p:nvSpPr>
            <p:spPr bwMode="ltGray">
              <a:xfrm>
                <a:off x="5568" y="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</a:endParaRPr>
              </a:p>
            </p:txBody>
          </p:sp>
        </p:grpSp>
        <p:grpSp>
          <p:nvGrpSpPr>
            <p:cNvPr id="6" name="Group 58"/>
            <p:cNvGrpSpPr>
              <a:grpSpLocks/>
            </p:cNvGrpSpPr>
            <p:nvPr userDrawn="1"/>
          </p:nvGrpSpPr>
          <p:grpSpPr bwMode="auto"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11" name="Line 59"/>
              <p:cNvSpPr>
                <a:spLocks noChangeShapeType="1"/>
              </p:cNvSpPr>
              <p:nvPr/>
            </p:nvSpPr>
            <p:spPr bwMode="ltGray">
              <a:xfrm>
                <a:off x="504" y="559"/>
                <a:ext cx="0" cy="17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</a:endParaRPr>
              </a:p>
            </p:txBody>
          </p:sp>
          <p:sp>
            <p:nvSpPr>
              <p:cNvPr id="12" name="Line 60"/>
              <p:cNvSpPr>
                <a:spLocks noChangeShapeType="1"/>
              </p:cNvSpPr>
              <p:nvPr/>
            </p:nvSpPr>
            <p:spPr bwMode="ltGray">
              <a:xfrm flipH="1" flipV="1">
                <a:off x="3" y="1924"/>
                <a:ext cx="32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</a:endParaRPr>
              </a:p>
            </p:txBody>
          </p:sp>
          <p:sp>
            <p:nvSpPr>
              <p:cNvPr id="13" name="Line 61"/>
              <p:cNvSpPr>
                <a:spLocks noChangeShapeType="1"/>
              </p:cNvSpPr>
              <p:nvPr/>
            </p:nvSpPr>
            <p:spPr bwMode="ltGray">
              <a:xfrm flipH="1" flipV="1">
                <a:off x="384" y="938"/>
                <a:ext cx="38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</a:endParaRPr>
              </a:p>
            </p:txBody>
          </p:sp>
          <p:sp>
            <p:nvSpPr>
              <p:cNvPr id="14" name="Arc 62"/>
              <p:cNvSpPr>
                <a:spLocks/>
              </p:cNvSpPr>
              <p:nvPr/>
            </p:nvSpPr>
            <p:spPr bwMode="ltGray">
              <a:xfrm rot="16200000" flipH="1">
                <a:off x="424" y="862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</a:endParaRPr>
              </a:p>
            </p:txBody>
          </p:sp>
        </p:grpSp>
        <p:grpSp>
          <p:nvGrpSpPr>
            <p:cNvPr id="7" name="Group 63"/>
            <p:cNvGrpSpPr>
              <a:grpSpLocks/>
            </p:cNvGrpSpPr>
            <p:nvPr userDrawn="1"/>
          </p:nvGrpSpPr>
          <p:grpSpPr bwMode="auto">
            <a:xfrm>
              <a:off x="1480" y="1952"/>
              <a:ext cx="3808" cy="1812"/>
              <a:chOff x="1480" y="1952"/>
              <a:chExt cx="3808" cy="1812"/>
            </a:xfrm>
          </p:grpSpPr>
          <p:sp>
            <p:nvSpPr>
              <p:cNvPr id="8" name="Line 64"/>
              <p:cNvSpPr>
                <a:spLocks noChangeShapeType="1"/>
              </p:cNvSpPr>
              <p:nvPr/>
            </p:nvSpPr>
            <p:spPr bwMode="ltGray">
              <a:xfrm flipV="1">
                <a:off x="1480" y="3442"/>
                <a:ext cx="3810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</a:endParaRPr>
              </a:p>
            </p:txBody>
          </p:sp>
          <p:sp>
            <p:nvSpPr>
              <p:cNvPr id="9" name="Line 65"/>
              <p:cNvSpPr>
                <a:spLocks noChangeShapeType="1"/>
              </p:cNvSpPr>
              <p:nvPr/>
            </p:nvSpPr>
            <p:spPr bwMode="ltGray">
              <a:xfrm flipH="1">
                <a:off x="5172" y="1952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</a:endParaRPr>
              </a:p>
            </p:txBody>
          </p:sp>
          <p:sp>
            <p:nvSpPr>
              <p:cNvPr id="10" name="Arc 66"/>
              <p:cNvSpPr>
                <a:spLocks/>
              </p:cNvSpPr>
              <p:nvPr/>
            </p:nvSpPr>
            <p:spPr bwMode="ltGray">
              <a:xfrm rot="5400000">
                <a:off x="5097" y="3348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</a:endParaRPr>
              </a:p>
            </p:txBody>
          </p:sp>
        </p:grpSp>
      </p:grpSp>
      <p:sp>
        <p:nvSpPr>
          <p:cNvPr id="102467" name="Rectangle 67"/>
          <p:cNvSpPr>
            <a:spLocks noGrp="1" noChangeArrowheads="1"/>
          </p:cNvSpPr>
          <p:nvPr>
            <p:ph type="ctrTitle"/>
          </p:nvPr>
        </p:nvSpPr>
        <p:spPr>
          <a:xfrm>
            <a:off x="1119188" y="1752600"/>
            <a:ext cx="8783637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102468" name="Rectangle 68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1119188" y="3309938"/>
            <a:ext cx="723265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1" name="Rectangle 7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69F2BD-36B4-43F0-A553-BE307F7C921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F640E7-7B10-423D-AD9B-40C311A475F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388225" y="304800"/>
            <a:ext cx="2232025" cy="548640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8975" y="304800"/>
            <a:ext cx="6546850" cy="548640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647AC1-07C5-4F1A-BF0F-3BBF595A585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4A7F86-7198-4810-98B1-EECF697DECA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15975" y="4406900"/>
            <a:ext cx="8783638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15975" y="2906713"/>
            <a:ext cx="8783638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689DBD-8CFD-4A3E-A113-B8C9C4834F5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676400"/>
            <a:ext cx="431482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305425" y="1676400"/>
            <a:ext cx="431482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EFF00D-239C-45E9-A9E7-39E6E5BB0E3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15938" y="274638"/>
            <a:ext cx="930116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15938" y="1535113"/>
            <a:ext cx="456565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15938" y="2174875"/>
            <a:ext cx="456565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248275" y="1535113"/>
            <a:ext cx="45688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248275" y="2174875"/>
            <a:ext cx="45688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903E2F-DC98-4F21-AB6E-16AA177FC8A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62CB34-6B20-4ABA-BC37-E0623E51382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5710B4-048F-42D2-A6DD-8D797B5032E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15938" y="273050"/>
            <a:ext cx="3400425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040188" y="273050"/>
            <a:ext cx="577691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15938" y="1435100"/>
            <a:ext cx="340042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D6BDAF-DBF2-4D5D-8B9F-DED59551943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25650" y="4800600"/>
            <a:ext cx="6199188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025650" y="612775"/>
            <a:ext cx="619918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025650" y="5367338"/>
            <a:ext cx="619918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A16AA4-0A9B-4F09-B5B9-E106EA200C6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10333038" cy="6858000"/>
            <a:chOff x="0" y="0"/>
            <a:chExt cx="5760" cy="4320"/>
          </a:xfrm>
        </p:grpSpPr>
        <p:grpSp>
          <p:nvGrpSpPr>
            <p:cNvPr id="3080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3087" name="Group 4"/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101381" name="Line 5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101382" name="Line 6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101383" name="Line 7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101384" name="Line 8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101385" name="Line 9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101386" name="Line 10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101387" name="Line 11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101388" name="Line 12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101389" name="Line 13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101390" name="Line 14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101391" name="Line 15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101392" name="Line 16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101393" name="Line 17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101394" name="Line 18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101395" name="Line 19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101396" name="Line 20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101397" name="Line 21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101398" name="Line 22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101399" name="Line 23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101400" name="Line 24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101401" name="Line 25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101402" name="Line 26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</p:grpSp>
          <p:grpSp>
            <p:nvGrpSpPr>
              <p:cNvPr id="3088" name="Group 27"/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101404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101405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101406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101407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101408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101409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101410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101411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101412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101413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101414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101415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101416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101417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101418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101419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101420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101421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101422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101423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101424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101425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101426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101427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101428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101429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101430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101431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101432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</p:grpSp>
        </p:grpSp>
        <p:sp>
          <p:nvSpPr>
            <p:cNvPr id="101433" name="Rectangle 57" descr="60%"/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pattFill prst="pct60">
              <a:fgClr>
                <a:schemeClr val="folHlink"/>
              </a:fgClr>
              <a:bgClr>
                <a:schemeClr val="bg1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</a:endParaRPr>
            </a:p>
          </p:txBody>
        </p:sp>
        <p:sp>
          <p:nvSpPr>
            <p:cNvPr id="101434" name="Line 58"/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</a:endParaRPr>
            </a:p>
          </p:txBody>
        </p:sp>
        <p:grpSp>
          <p:nvGrpSpPr>
            <p:cNvPr id="3083" name="Group 59"/>
            <p:cNvGrpSpPr>
              <a:grpSpLocks/>
            </p:cNvGrpSpPr>
            <p:nvPr/>
          </p:nvGrpSpPr>
          <p:grpSpPr bwMode="auto">
            <a:xfrm>
              <a:off x="261" y="892"/>
              <a:ext cx="1124" cy="1464"/>
              <a:chOff x="96" y="916"/>
              <a:chExt cx="2208" cy="2876"/>
            </a:xfrm>
          </p:grpSpPr>
          <p:sp>
            <p:nvSpPr>
              <p:cNvPr id="101436" name="Line 60"/>
              <p:cNvSpPr>
                <a:spLocks noChangeShapeType="1"/>
              </p:cNvSpPr>
              <p:nvPr/>
            </p:nvSpPr>
            <p:spPr bwMode="ltGray">
              <a:xfrm flipH="1">
                <a:off x="96" y="1038"/>
                <a:ext cx="22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</a:endParaRPr>
              </a:p>
            </p:txBody>
          </p:sp>
          <p:sp>
            <p:nvSpPr>
              <p:cNvPr id="101437" name="Line 61"/>
              <p:cNvSpPr>
                <a:spLocks noChangeShapeType="1"/>
              </p:cNvSpPr>
              <p:nvPr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</a:endParaRPr>
              </a:p>
            </p:txBody>
          </p:sp>
          <p:sp>
            <p:nvSpPr>
              <p:cNvPr id="101438" name="Arc 62"/>
              <p:cNvSpPr>
                <a:spLocks/>
              </p:cNvSpPr>
              <p:nvPr/>
            </p:nvSpPr>
            <p:spPr bwMode="ltGray">
              <a:xfrm flipH="1">
                <a:off x="218" y="916"/>
                <a:ext cx="238" cy="240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</a:endParaRPr>
              </a:p>
            </p:txBody>
          </p:sp>
        </p:grpSp>
      </p:grpSp>
      <p:sp>
        <p:nvSpPr>
          <p:cNvPr id="3075" name="Rectangle 63"/>
          <p:cNvSpPr>
            <a:spLocks noGrp="1" noChangeArrowheads="1"/>
          </p:cNvSpPr>
          <p:nvPr>
            <p:ph type="title"/>
          </p:nvPr>
        </p:nvSpPr>
        <p:spPr bwMode="auto">
          <a:xfrm>
            <a:off x="688975" y="304800"/>
            <a:ext cx="878363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3076" name="Rectangle 6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676400"/>
            <a:ext cx="878205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1441" name="Rectangle 6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74700" y="6248400"/>
            <a:ext cx="2152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latin typeface="Tahoma" pitchFamily="34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1442" name="Rectangle 6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30600" y="6248400"/>
            <a:ext cx="3271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ahoma" pitchFamily="34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1443" name="Rectangle 6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05688" y="6248400"/>
            <a:ext cx="2152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ahoma" pitchFamily="34" charset="0"/>
              </a:defRPr>
            </a:lvl1pPr>
          </a:lstStyle>
          <a:p>
            <a:pPr>
              <a:defRPr/>
            </a:pPr>
            <a:fld id="{DB52648C-C918-43A4-84DA-A47D354C594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10000"/>
        <a:buFont typeface="Wingdings" pitchFamily="2" charset="2"/>
        <a:buBlip>
          <a:blip r:embed="rId13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cumento_do_Microsoft_Office_Word_97_-_2003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07854E8-0660-4A41-AA91-4FBECE437327}" type="slidenum">
              <a:rPr lang="pt-BR" smtClean="0">
                <a:latin typeface="Tahoma" charset="0"/>
              </a:rPr>
              <a:pPr/>
              <a:t>1</a:t>
            </a:fld>
            <a:endParaRPr lang="pt-BR" smtClean="0">
              <a:latin typeface="Tahoma" charset="0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19188" y="1730375"/>
            <a:ext cx="8783637" cy="1185863"/>
          </a:xfrm>
          <a:noFill/>
        </p:spPr>
        <p:txBody>
          <a:bodyPr lIns="90488" tIns="44450" rIns="90488" bIns="44450" anchor="ctr">
            <a:spAutoFit/>
          </a:bodyPr>
          <a:lstStyle/>
          <a:p>
            <a:pPr>
              <a:lnSpc>
                <a:spcPct val="120000"/>
              </a:lnSpc>
            </a:pPr>
            <a:r>
              <a:rPr lang="pt-BR" sz="3200" smtClean="0"/>
              <a:t>Introdução aos Agentes Inteligentes</a:t>
            </a:r>
            <a:r>
              <a:rPr lang="pt-BR" sz="2800" smtClean="0"/>
              <a:t/>
            </a:r>
            <a:br>
              <a:rPr lang="pt-BR" sz="2800" smtClean="0"/>
            </a:br>
            <a:r>
              <a:rPr lang="pt-BR" sz="2800" smtClean="0"/>
              <a:t>Agentes Baseados em Lógica de 1ª Ordem</a:t>
            </a:r>
          </a:p>
        </p:txBody>
      </p:sp>
      <p:sp>
        <p:nvSpPr>
          <p:cNvPr id="5124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Flávia Barros</a:t>
            </a:r>
          </a:p>
          <a:p>
            <a:pPr eaLnBrk="1" hangingPunct="1"/>
            <a:r>
              <a:rPr lang="pt-BR" smtClean="0"/>
              <a:t>Patrícia Tedesco</a:t>
            </a:r>
          </a:p>
          <a:p>
            <a:pPr eaLnBrk="1" hangingPunct="1"/>
            <a:endParaRPr lang="pt-BR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1D0810-8C2A-4615-9B82-F595FE0DC1C4}" type="slidenum">
              <a:rPr lang="pt-BR" smtClean="0">
                <a:latin typeface="Tahoma" charset="0"/>
              </a:rPr>
              <a:pPr/>
              <a:t>10</a:t>
            </a:fld>
            <a:endParaRPr lang="pt-BR" smtClean="0">
              <a:latin typeface="Tahoma" charset="0"/>
            </a:endParaRPr>
          </a:p>
        </p:txBody>
      </p:sp>
      <p:sp>
        <p:nvSpPr>
          <p:cNvPr id="13315" name="Rectangle 8"/>
          <p:cNvSpPr>
            <a:spLocks noGrp="1" noChangeArrowheads="1"/>
          </p:cNvSpPr>
          <p:nvPr>
            <p:ph type="title"/>
          </p:nvPr>
        </p:nvSpPr>
        <p:spPr>
          <a:xfrm>
            <a:off x="688975" y="304800"/>
            <a:ext cx="8783638" cy="990600"/>
          </a:xfrm>
        </p:spPr>
        <p:txBody>
          <a:bodyPr/>
          <a:lstStyle/>
          <a:p>
            <a:pPr eaLnBrk="1" hangingPunct="1"/>
            <a:r>
              <a:rPr lang="pt-BR" smtClean="0"/>
              <a:t>LPO: Semântica</a:t>
            </a:r>
          </a:p>
        </p:txBody>
      </p:sp>
      <p:sp>
        <p:nvSpPr>
          <p:cNvPr id="13316" name="Rectangle 9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8782050" cy="457200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pt-BR" smtClean="0">
                <a:solidFill>
                  <a:srgbClr val="990099"/>
                </a:solidFill>
              </a:rPr>
              <a:t>Constantes  e Variáveis</a:t>
            </a:r>
            <a:r>
              <a:rPr lang="pt-BR" smtClean="0"/>
              <a:t> denotam </a:t>
            </a:r>
            <a:r>
              <a:rPr lang="pt-BR" smtClean="0">
                <a:solidFill>
                  <a:srgbClr val="990099"/>
                </a:solidFill>
              </a:rPr>
              <a:t>Objetos</a:t>
            </a:r>
            <a:r>
              <a:rPr lang="pt-BR" smtClean="0"/>
              <a:t>: </a:t>
            </a:r>
          </a:p>
          <a:p>
            <a:pPr lvl="1" eaLnBrk="1" hangingPunct="1"/>
            <a:r>
              <a:rPr lang="pt-BR" smtClean="0"/>
              <a:t>ex. João, aluno, cadeira, estrela...</a:t>
            </a:r>
          </a:p>
          <a:p>
            <a:pPr lvl="1" eaLnBrk="1" hangingPunct="1">
              <a:spcBef>
                <a:spcPct val="25000"/>
              </a:spcBef>
            </a:pPr>
            <a:r>
              <a:rPr lang="pt-BR" smtClean="0"/>
              <a:t>uma</a:t>
            </a:r>
            <a:r>
              <a:rPr lang="pt-BR" i="1" smtClean="0"/>
              <a:t> </a:t>
            </a:r>
            <a:r>
              <a:rPr lang="pt-BR" smtClean="0">
                <a:solidFill>
                  <a:srgbClr val="990099"/>
                </a:solidFill>
              </a:rPr>
              <a:t>interpretação</a:t>
            </a:r>
            <a:r>
              <a:rPr lang="pt-BR" smtClean="0"/>
              <a:t> especifica a que objeto no mundo cada constante e cada variável livre se refere. </a:t>
            </a:r>
          </a:p>
          <a:p>
            <a:pPr lvl="1" eaLnBrk="1" hangingPunct="1">
              <a:spcBef>
                <a:spcPct val="25000"/>
              </a:spcBef>
            </a:pPr>
            <a:r>
              <a:rPr lang="pt-BR" smtClean="0"/>
              <a:t>o mesmo objeto pode ser referenciado por mais de um símbolo:</a:t>
            </a:r>
          </a:p>
          <a:p>
            <a:pPr lvl="2" eaLnBrk="1" hangingPunct="1">
              <a:lnSpc>
                <a:spcPct val="110000"/>
              </a:lnSpc>
            </a:pPr>
            <a:r>
              <a:rPr lang="pt-BR" smtClean="0"/>
              <a:t> ex. “Vênus”  e “A estrela Dalva”  referem-se ao mesmo objeto (planeta) no universo.</a:t>
            </a:r>
          </a:p>
          <a:p>
            <a:pPr lvl="2" eaLnBrk="1" hangingPunct="1">
              <a:lnSpc>
                <a:spcPct val="110000"/>
              </a:lnSpc>
            </a:pPr>
            <a:endParaRPr lang="pt-BR" smtClean="0">
              <a:solidFill>
                <a:srgbClr val="FF33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B2A92C-2FA8-4E91-A66C-EAD528780E10}" type="slidenum">
              <a:rPr lang="pt-BR" smtClean="0">
                <a:latin typeface="Tahoma" charset="0"/>
              </a:rPr>
              <a:pPr/>
              <a:t>11</a:t>
            </a:fld>
            <a:endParaRPr lang="pt-BR" smtClean="0">
              <a:latin typeface="Tahoma" charset="0"/>
            </a:endParaRPr>
          </a:p>
        </p:txBody>
      </p:sp>
      <p:sp>
        <p:nvSpPr>
          <p:cNvPr id="14339" name="Rectangle 2050"/>
          <p:cNvSpPr>
            <a:spLocks noGrp="1" noChangeArrowheads="1"/>
          </p:cNvSpPr>
          <p:nvPr>
            <p:ph type="title"/>
          </p:nvPr>
        </p:nvSpPr>
        <p:spPr>
          <a:xfrm>
            <a:off x="688975" y="115888"/>
            <a:ext cx="8783638" cy="1143000"/>
          </a:xfrm>
        </p:spPr>
        <p:txBody>
          <a:bodyPr/>
          <a:lstStyle/>
          <a:p>
            <a:pPr eaLnBrk="1" hangingPunct="1"/>
            <a:r>
              <a:rPr lang="pt-BR" smtClean="0"/>
              <a:t>LPO: Semântica</a:t>
            </a:r>
          </a:p>
        </p:txBody>
      </p:sp>
      <p:sp>
        <p:nvSpPr>
          <p:cNvPr id="14340" name="Rectangle 2051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pt-BR" smtClean="0">
                <a:solidFill>
                  <a:srgbClr val="990099"/>
                </a:solidFill>
              </a:rPr>
              <a:t>Predicados</a:t>
            </a:r>
            <a:r>
              <a:rPr lang="pt-BR" smtClean="0"/>
              <a:t> denotam </a:t>
            </a:r>
            <a:r>
              <a:rPr lang="pt-BR" smtClean="0">
                <a:solidFill>
                  <a:srgbClr val="990099"/>
                </a:solidFill>
              </a:rPr>
              <a:t>Propriedades e Relações</a:t>
            </a:r>
            <a:r>
              <a:rPr lang="pt-BR" smtClean="0"/>
              <a:t>:</a:t>
            </a:r>
          </a:p>
          <a:p>
            <a:pPr lvl="1" eaLnBrk="1" hangingPunct="1">
              <a:lnSpc>
                <a:spcPct val="110000"/>
              </a:lnSpc>
            </a:pPr>
            <a:r>
              <a:rPr lang="pt-BR" smtClean="0"/>
              <a:t>uma </a:t>
            </a:r>
            <a:r>
              <a:rPr lang="pt-BR" smtClean="0">
                <a:solidFill>
                  <a:srgbClr val="990099"/>
                </a:solidFill>
              </a:rPr>
              <a:t>interpretação</a:t>
            </a:r>
            <a:r>
              <a:rPr lang="pt-BR" smtClean="0"/>
              <a:t> especifica a que propriedade (predicado unário) ou relação no mundo o predicado se refere:</a:t>
            </a:r>
          </a:p>
          <a:p>
            <a:pPr lvl="2" eaLnBrk="1" hangingPunct="1">
              <a:lnSpc>
                <a:spcPct val="110000"/>
              </a:lnSpc>
            </a:pPr>
            <a:r>
              <a:rPr lang="pt-BR" smtClean="0"/>
              <a:t>ex.,</a:t>
            </a:r>
            <a:r>
              <a:rPr lang="pt-BR" smtClean="0">
                <a:solidFill>
                  <a:srgbClr val="800080"/>
                </a:solidFill>
              </a:rPr>
              <a:t> irmão</a:t>
            </a:r>
            <a:r>
              <a:rPr lang="pt-BR" smtClean="0"/>
              <a:t>  = predicado binário que se refere à relação de irmandade: </a:t>
            </a:r>
            <a:r>
              <a:rPr lang="pt-BR" smtClean="0">
                <a:solidFill>
                  <a:srgbClr val="800080"/>
                </a:solidFill>
              </a:rPr>
              <a:t>Irmão</a:t>
            </a:r>
            <a:r>
              <a:rPr lang="pt-BR" smtClean="0"/>
              <a:t>(Caetano, Betânia )</a:t>
            </a:r>
          </a:p>
          <a:p>
            <a:pPr lvl="2" eaLnBrk="1" hangingPunct="1">
              <a:lnSpc>
                <a:spcPct val="110000"/>
              </a:lnSpc>
            </a:pPr>
            <a:r>
              <a:rPr lang="pt-BR" smtClean="0"/>
              <a:t>ex. </a:t>
            </a:r>
            <a:r>
              <a:rPr lang="pt-BR" smtClean="0">
                <a:solidFill>
                  <a:srgbClr val="800080"/>
                </a:solidFill>
              </a:rPr>
              <a:t>Feio</a:t>
            </a:r>
            <a:r>
              <a:rPr lang="pt-BR" smtClean="0"/>
              <a:t>(Maguila) - faz referência à propriedade ser feio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DA7B843-AE82-4BBA-8F6C-5FACDBB23B43}" type="slidenum">
              <a:rPr lang="pt-BR" smtClean="0">
                <a:latin typeface="Tahoma" charset="0"/>
              </a:rPr>
              <a:pPr/>
              <a:t>12</a:t>
            </a:fld>
            <a:endParaRPr lang="pt-BR" smtClean="0">
              <a:latin typeface="Tahoma" charset="0"/>
            </a:endParaRPr>
          </a:p>
        </p:txBody>
      </p:sp>
      <p:sp>
        <p:nvSpPr>
          <p:cNvPr id="15363" name="Rectangle 4"/>
          <p:cNvSpPr>
            <a:spLocks noGrp="1" noChangeArrowheads="1"/>
          </p:cNvSpPr>
          <p:nvPr>
            <p:ph type="title"/>
          </p:nvPr>
        </p:nvSpPr>
        <p:spPr>
          <a:xfrm>
            <a:off x="688975" y="115888"/>
            <a:ext cx="8783638" cy="1143000"/>
          </a:xfrm>
        </p:spPr>
        <p:txBody>
          <a:bodyPr/>
          <a:lstStyle/>
          <a:p>
            <a:pPr eaLnBrk="1" hangingPunct="1"/>
            <a:r>
              <a:rPr lang="pt-BR" smtClean="0"/>
              <a:t>LPO: Semântica</a:t>
            </a:r>
          </a:p>
        </p:txBody>
      </p:sp>
      <p:sp>
        <p:nvSpPr>
          <p:cNvPr id="15364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8782050" cy="4921250"/>
          </a:xfrm>
        </p:spPr>
        <p:txBody>
          <a:bodyPr/>
          <a:lstStyle/>
          <a:p>
            <a:pPr eaLnBrk="1" hangingPunct="1"/>
            <a:r>
              <a:rPr lang="pt-BR" smtClean="0">
                <a:solidFill>
                  <a:srgbClr val="990099"/>
                </a:solidFill>
              </a:rPr>
              <a:t>Funções</a:t>
            </a:r>
            <a:r>
              <a:rPr lang="pt-BR" smtClean="0"/>
              <a:t> denotam </a:t>
            </a:r>
            <a:r>
              <a:rPr lang="pt-BR" smtClean="0">
                <a:solidFill>
                  <a:srgbClr val="990099"/>
                </a:solidFill>
              </a:rPr>
              <a:t>Relações Funcionais</a:t>
            </a:r>
            <a:r>
              <a:rPr lang="pt-BR" smtClean="0"/>
              <a:t>: </a:t>
            </a:r>
          </a:p>
          <a:p>
            <a:pPr lvl="1" eaLnBrk="1" hangingPunct="1"/>
            <a:r>
              <a:rPr lang="pt-BR" smtClean="0"/>
              <a:t>ligam um objeto (ou mais) a um único objeto no mundo</a:t>
            </a:r>
          </a:p>
          <a:p>
            <a:pPr eaLnBrk="1" hangingPunct="1">
              <a:spcBef>
                <a:spcPct val="25000"/>
              </a:spcBef>
            </a:pPr>
            <a:r>
              <a:rPr lang="pt-BR" smtClean="0"/>
              <a:t>Uma </a:t>
            </a:r>
            <a:r>
              <a:rPr lang="pt-BR" smtClean="0">
                <a:solidFill>
                  <a:srgbClr val="990099"/>
                </a:solidFill>
              </a:rPr>
              <a:t>interpretação</a:t>
            </a:r>
            <a:r>
              <a:rPr lang="pt-BR" smtClean="0"/>
              <a:t> especifica </a:t>
            </a:r>
          </a:p>
          <a:p>
            <a:pPr lvl="1" eaLnBrk="1" hangingPunct="1">
              <a:spcBef>
                <a:spcPct val="25000"/>
              </a:spcBef>
            </a:pPr>
            <a:r>
              <a:rPr lang="pt-BR" smtClean="0"/>
              <a:t>que </a:t>
            </a:r>
            <a:r>
              <a:rPr lang="pt-BR" smtClean="0">
                <a:solidFill>
                  <a:srgbClr val="990099"/>
                </a:solidFill>
              </a:rPr>
              <a:t>relação funcional</a:t>
            </a:r>
            <a:r>
              <a:rPr lang="pt-BR" smtClean="0"/>
              <a:t> no mundo é referida pelo </a:t>
            </a:r>
            <a:r>
              <a:rPr lang="pt-BR" smtClean="0">
                <a:solidFill>
                  <a:srgbClr val="990099"/>
                </a:solidFill>
              </a:rPr>
              <a:t>símbolo da função</a:t>
            </a:r>
            <a:r>
              <a:rPr lang="pt-BR" smtClean="0"/>
              <a:t>, e </a:t>
            </a:r>
          </a:p>
          <a:p>
            <a:pPr lvl="1" eaLnBrk="1" hangingPunct="1">
              <a:spcBef>
                <a:spcPct val="25000"/>
              </a:spcBef>
            </a:pPr>
            <a:r>
              <a:rPr lang="pt-BR" smtClean="0"/>
              <a:t>que </a:t>
            </a:r>
            <a:r>
              <a:rPr lang="pt-BR" smtClean="0">
                <a:solidFill>
                  <a:srgbClr val="990099"/>
                </a:solidFill>
              </a:rPr>
              <a:t>objetos</a:t>
            </a:r>
            <a:r>
              <a:rPr lang="pt-BR" smtClean="0"/>
              <a:t> são referidos pelos </a:t>
            </a:r>
            <a:r>
              <a:rPr lang="pt-BR" smtClean="0">
                <a:solidFill>
                  <a:srgbClr val="990099"/>
                </a:solidFill>
              </a:rPr>
              <a:t>termos</a:t>
            </a:r>
            <a:r>
              <a:rPr lang="pt-BR" smtClean="0"/>
              <a:t> que são seus </a:t>
            </a:r>
            <a:r>
              <a:rPr lang="pt-BR" smtClean="0">
                <a:solidFill>
                  <a:srgbClr val="990099"/>
                </a:solidFill>
              </a:rPr>
              <a:t>argumentos</a:t>
            </a:r>
            <a:endParaRPr lang="pt-BR" smtClean="0"/>
          </a:p>
          <a:p>
            <a:pPr lvl="2" eaLnBrk="1" hangingPunct="1"/>
            <a:r>
              <a:rPr lang="pt-BR" smtClean="0">
                <a:solidFill>
                  <a:srgbClr val="990099"/>
                </a:solidFill>
              </a:rPr>
              <a:t>Termos</a:t>
            </a:r>
            <a:r>
              <a:rPr lang="pt-BR" smtClean="0"/>
              <a:t> denotam </a:t>
            </a:r>
            <a:r>
              <a:rPr lang="pt-BR" smtClean="0">
                <a:solidFill>
                  <a:srgbClr val="990099"/>
                </a:solidFill>
              </a:rPr>
              <a:t>Objetos</a:t>
            </a:r>
            <a:r>
              <a:rPr lang="pt-BR" smtClean="0"/>
              <a:t>: </a:t>
            </a:r>
          </a:p>
          <a:p>
            <a:pPr lvl="3" eaLnBrk="1" hangingPunct="1"/>
            <a:r>
              <a:rPr lang="pt-BR" sz="2200" smtClean="0"/>
              <a:t>são constantes, variáveis ou funções.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1838B09-07E8-476A-AD5A-B0C296295AE5}" type="slidenum">
              <a:rPr lang="pt-BR" smtClean="0">
                <a:latin typeface="Tahoma" charset="0"/>
              </a:rPr>
              <a:pPr/>
              <a:t>13</a:t>
            </a:fld>
            <a:endParaRPr lang="pt-BR" smtClean="0">
              <a:latin typeface="Tahoma" charset="0"/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688975" y="115888"/>
            <a:ext cx="8783638" cy="1143000"/>
          </a:xfrm>
        </p:spPr>
        <p:txBody>
          <a:bodyPr/>
          <a:lstStyle/>
          <a:p>
            <a:pPr eaLnBrk="1" hangingPunct="1"/>
            <a:r>
              <a:rPr lang="pt-BR" smtClean="0"/>
              <a:t>LPO: Semântica</a:t>
            </a:r>
          </a:p>
        </p:txBody>
      </p:sp>
      <p:sp>
        <p:nvSpPr>
          <p:cNvPr id="16388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8782050" cy="4495800"/>
          </a:xfrm>
        </p:spPr>
        <p:txBody>
          <a:bodyPr/>
          <a:lstStyle/>
          <a:p>
            <a:pPr eaLnBrk="1" hangingPunct="1"/>
            <a:r>
              <a:rPr lang="pt-BR" smtClean="0">
                <a:solidFill>
                  <a:srgbClr val="990099"/>
                </a:solidFill>
              </a:rPr>
              <a:t>Funções</a:t>
            </a:r>
            <a:r>
              <a:rPr lang="pt-BR" smtClean="0"/>
              <a:t> denotam </a:t>
            </a:r>
            <a:r>
              <a:rPr lang="pt-BR" smtClean="0">
                <a:solidFill>
                  <a:srgbClr val="990099"/>
                </a:solidFill>
              </a:rPr>
              <a:t>Relações Funcionais</a:t>
            </a:r>
            <a:r>
              <a:rPr lang="pt-BR" smtClean="0"/>
              <a:t>: </a:t>
            </a:r>
          </a:p>
          <a:p>
            <a:pPr lvl="1" eaLnBrk="1" hangingPunct="1"/>
            <a:r>
              <a:rPr lang="pt-BR" smtClean="0"/>
              <a:t>Exemplos: </a:t>
            </a:r>
          </a:p>
          <a:p>
            <a:pPr lvl="2" eaLnBrk="1" hangingPunct="1">
              <a:lnSpc>
                <a:spcPct val="120000"/>
              </a:lnSpc>
              <a:buFont typeface="Wingdings" pitchFamily="2" charset="2"/>
              <a:buNone/>
            </a:pPr>
            <a:r>
              <a:rPr lang="pt-BR" smtClean="0">
                <a:solidFill>
                  <a:srgbClr val="800080"/>
                </a:solidFill>
              </a:rPr>
              <a:t>1) Mãe(Roberto Carlos) -&gt; LadyLaura</a:t>
            </a:r>
          </a:p>
          <a:p>
            <a:pPr lvl="2" eaLnBrk="1" hangingPunct="1">
              <a:lnSpc>
                <a:spcPct val="120000"/>
              </a:lnSpc>
            </a:pPr>
            <a:r>
              <a:rPr lang="pt-BR" smtClean="0"/>
              <a:t>função que devolve o nome da mãe do seu argumento</a:t>
            </a:r>
          </a:p>
          <a:p>
            <a:pPr lvl="2" eaLnBrk="1" hangingPunct="1">
              <a:lnSpc>
                <a:spcPct val="120000"/>
              </a:lnSpc>
              <a:buFont typeface="Wingdings" pitchFamily="2" charset="2"/>
              <a:buNone/>
            </a:pPr>
            <a:r>
              <a:rPr lang="pt-BR" smtClean="0">
                <a:solidFill>
                  <a:srgbClr val="800080"/>
                </a:solidFill>
              </a:rPr>
              <a:t>2) Nota(</a:t>
            </a:r>
            <a:r>
              <a:rPr lang="pt-BR" smtClean="0">
                <a:solidFill>
                  <a:srgbClr val="800080"/>
                </a:solidFill>
                <a:sym typeface="Symbol" pitchFamily="18" charset="2"/>
              </a:rPr>
              <a:t>Zezinho</a:t>
            </a:r>
            <a:r>
              <a:rPr lang="pt-BR" smtClean="0">
                <a:solidFill>
                  <a:srgbClr val="800080"/>
                </a:solidFill>
              </a:rPr>
              <a:t>) = 9</a:t>
            </a:r>
          </a:p>
          <a:p>
            <a:pPr lvl="2" eaLnBrk="1" hangingPunct="1">
              <a:lnSpc>
                <a:spcPct val="120000"/>
              </a:lnSpc>
            </a:pPr>
            <a:r>
              <a:rPr lang="pt-BR" smtClean="0"/>
              <a:t>devolve a nota do argumento Zezinho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E26F27D-584D-4FB3-B793-D0025E6DE959}" type="slidenum">
              <a:rPr lang="pt-BR" smtClean="0">
                <a:latin typeface="Tahoma" charset="0"/>
              </a:rPr>
              <a:pPr/>
              <a:t>14</a:t>
            </a:fld>
            <a:endParaRPr lang="pt-BR" smtClean="0">
              <a:latin typeface="Tahoma" charset="0"/>
            </a:endParaRP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8975" y="115888"/>
            <a:ext cx="8783638" cy="1143000"/>
          </a:xfrm>
        </p:spPr>
        <p:txBody>
          <a:bodyPr/>
          <a:lstStyle/>
          <a:p>
            <a:pPr eaLnBrk="1" hangingPunct="1"/>
            <a:r>
              <a:rPr lang="pt-BR" smtClean="0"/>
              <a:t>LPO: Semântica</a:t>
            </a:r>
          </a:p>
        </p:txBody>
      </p:sp>
      <p:sp>
        <p:nvSpPr>
          <p:cNvPr id="17412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920750" y="1892300"/>
            <a:ext cx="8782050" cy="3552825"/>
          </a:xfrm>
        </p:spPr>
        <p:txBody>
          <a:bodyPr/>
          <a:lstStyle/>
          <a:p>
            <a:r>
              <a:rPr lang="pt-BR" smtClean="0">
                <a:solidFill>
                  <a:srgbClr val="800080"/>
                </a:solidFill>
              </a:rPr>
              <a:t>Sentenças Atômicas</a:t>
            </a:r>
            <a:r>
              <a:rPr lang="pt-BR" smtClean="0"/>
              <a:t>: predicados + termos</a:t>
            </a:r>
          </a:p>
          <a:p>
            <a:pPr lvl="1">
              <a:spcBef>
                <a:spcPct val="25000"/>
              </a:spcBef>
              <a:buClr>
                <a:schemeClr val="accent2"/>
              </a:buClr>
            </a:pPr>
            <a:r>
              <a:rPr lang="pt-BR" smtClean="0"/>
              <a:t>o </a:t>
            </a:r>
            <a:r>
              <a:rPr lang="pt-BR" smtClean="0">
                <a:solidFill>
                  <a:srgbClr val="800080"/>
                </a:solidFill>
              </a:rPr>
              <a:t>valor-verdade</a:t>
            </a:r>
            <a:r>
              <a:rPr lang="pt-BR" smtClean="0"/>
              <a:t> de uma sentença depende da </a:t>
            </a:r>
            <a:r>
              <a:rPr lang="pt-BR" smtClean="0">
                <a:solidFill>
                  <a:srgbClr val="800080"/>
                </a:solidFill>
              </a:rPr>
              <a:t>interpretação</a:t>
            </a:r>
            <a:r>
              <a:rPr lang="pt-BR" smtClean="0"/>
              <a:t> e do </a:t>
            </a:r>
            <a:r>
              <a:rPr lang="pt-BR" smtClean="0">
                <a:solidFill>
                  <a:srgbClr val="800080"/>
                </a:solidFill>
              </a:rPr>
              <a:t>mundo</a:t>
            </a:r>
            <a:r>
              <a:rPr lang="pt-BR" smtClean="0"/>
              <a:t>.</a:t>
            </a:r>
          </a:p>
          <a:p>
            <a:pPr lvl="2">
              <a:lnSpc>
                <a:spcPct val="120000"/>
              </a:lnSpc>
              <a:spcBef>
                <a:spcPct val="0"/>
              </a:spcBef>
              <a:buClr>
                <a:schemeClr val="accent2"/>
              </a:buClr>
            </a:pPr>
            <a:r>
              <a:rPr lang="pt-BR" smtClean="0"/>
              <a:t>Irmão(Caetano, Betânia)</a:t>
            </a:r>
          </a:p>
          <a:p>
            <a:pPr lvl="3">
              <a:lnSpc>
                <a:spcPct val="120000"/>
              </a:lnSpc>
              <a:spcBef>
                <a:spcPct val="0"/>
              </a:spcBef>
              <a:buClr>
                <a:schemeClr val="accent2"/>
              </a:buClr>
            </a:pPr>
            <a:r>
              <a:rPr lang="pt-BR" sz="2200" smtClean="0"/>
              <a:t>termos simples</a:t>
            </a:r>
          </a:p>
          <a:p>
            <a:pPr lvl="2">
              <a:lnSpc>
                <a:spcPct val="120000"/>
              </a:lnSpc>
              <a:spcBef>
                <a:spcPct val="0"/>
              </a:spcBef>
              <a:buClr>
                <a:schemeClr val="accent2"/>
              </a:buClr>
            </a:pPr>
            <a:r>
              <a:rPr lang="pt-BR" smtClean="0"/>
              <a:t>Casados(PaiDe(Caetano),MãeDe(Betânia)) </a:t>
            </a:r>
          </a:p>
          <a:p>
            <a:pPr lvl="3">
              <a:lnSpc>
                <a:spcPct val="120000"/>
              </a:lnSpc>
              <a:spcBef>
                <a:spcPct val="0"/>
              </a:spcBef>
              <a:buClr>
                <a:schemeClr val="accent2"/>
              </a:buClr>
            </a:pPr>
            <a:r>
              <a:rPr lang="pt-BR" sz="2200" smtClean="0"/>
              <a:t>termos complexos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D4E5615-9937-4859-B404-FDAE95AF798E}" type="slidenum">
              <a:rPr lang="pt-BR" smtClean="0">
                <a:latin typeface="Tahoma" charset="0"/>
              </a:rPr>
              <a:pPr/>
              <a:t>15</a:t>
            </a:fld>
            <a:endParaRPr lang="pt-BR" smtClean="0">
              <a:latin typeface="Tahoma" charset="0"/>
            </a:endParaRP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688975" y="115888"/>
            <a:ext cx="8783638" cy="1143000"/>
          </a:xfrm>
        </p:spPr>
        <p:txBody>
          <a:bodyPr/>
          <a:lstStyle/>
          <a:p>
            <a:pPr eaLnBrk="1" hangingPunct="1"/>
            <a:r>
              <a:rPr lang="pt-BR" smtClean="0"/>
              <a:t>LPO: Semântica</a:t>
            </a:r>
          </a:p>
        </p:txBody>
      </p:sp>
      <p:sp>
        <p:nvSpPr>
          <p:cNvPr id="18436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8782050" cy="4953000"/>
          </a:xfrm>
        </p:spPr>
        <p:txBody>
          <a:bodyPr/>
          <a:lstStyle/>
          <a:p>
            <a:r>
              <a:rPr lang="pt-BR" smtClean="0">
                <a:solidFill>
                  <a:srgbClr val="800080"/>
                </a:solidFill>
              </a:rPr>
              <a:t> Sentenças Complexas</a:t>
            </a:r>
            <a:r>
              <a:rPr lang="pt-BR" smtClean="0"/>
              <a:t>:</a:t>
            </a:r>
          </a:p>
          <a:p>
            <a:pPr lvl="1">
              <a:spcBef>
                <a:spcPct val="25000"/>
              </a:spcBef>
              <a:buClr>
                <a:schemeClr val="accent2"/>
              </a:buClr>
            </a:pPr>
            <a:r>
              <a:rPr lang="pt-BR" smtClean="0"/>
              <a:t>usam conectivos e quantificadores</a:t>
            </a:r>
          </a:p>
          <a:p>
            <a:pPr lvl="1">
              <a:spcBef>
                <a:spcPct val="25000"/>
              </a:spcBef>
              <a:buClr>
                <a:schemeClr val="accent2"/>
              </a:buClr>
            </a:pPr>
            <a:r>
              <a:rPr lang="pt-BR" smtClean="0"/>
              <a:t>a semântica dessas sentenças é atribuída da mesma maneira que na lógica proposicional:</a:t>
            </a:r>
          </a:p>
          <a:p>
            <a:pPr lvl="2">
              <a:buClr>
                <a:schemeClr val="accent2"/>
              </a:buClr>
            </a:pPr>
            <a:r>
              <a:rPr lang="pt-BR" sz="2600" smtClean="0"/>
              <a:t>semântica dos conectivos + valor-verdade das sentenças individuais.</a:t>
            </a:r>
          </a:p>
          <a:p>
            <a:pPr lvl="2">
              <a:lnSpc>
                <a:spcPct val="120000"/>
              </a:lnSpc>
              <a:buClr>
                <a:schemeClr val="accent2"/>
              </a:buClr>
            </a:pPr>
            <a:r>
              <a:rPr lang="pt-BR" smtClean="0"/>
              <a:t>Irmão(Caetano, Betânia) </a:t>
            </a:r>
            <a:r>
              <a:rPr lang="pt-BR" smtClean="0">
                <a:latin typeface="Symbol" pitchFamily="18" charset="2"/>
              </a:rPr>
              <a:t>Ù </a:t>
            </a:r>
            <a:r>
              <a:rPr lang="pt-BR" smtClean="0"/>
              <a:t>Filho(Zeca,Caetano) =&gt; Tia(Betânia,Zeca)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76ABA65-3F0E-4A71-990F-AA6FC89525E2}" type="slidenum">
              <a:rPr lang="pt-BR" smtClean="0">
                <a:latin typeface="Tahoma" charset="0"/>
              </a:rPr>
              <a:pPr/>
              <a:t>16</a:t>
            </a:fld>
            <a:endParaRPr lang="pt-BR" smtClean="0">
              <a:latin typeface="Tahoma" charset="0"/>
            </a:endParaRPr>
          </a:p>
        </p:txBody>
      </p:sp>
      <p:sp>
        <p:nvSpPr>
          <p:cNvPr id="19459" name="Rectangle 1030"/>
          <p:cNvSpPr>
            <a:spLocks noGrp="1" noChangeArrowheads="1"/>
          </p:cNvSpPr>
          <p:nvPr>
            <p:ph type="title"/>
          </p:nvPr>
        </p:nvSpPr>
        <p:spPr>
          <a:xfrm>
            <a:off x="688975" y="115888"/>
            <a:ext cx="8783638" cy="1143000"/>
          </a:xfrm>
        </p:spPr>
        <p:txBody>
          <a:bodyPr/>
          <a:lstStyle/>
          <a:p>
            <a:pPr eaLnBrk="1" hangingPunct="1"/>
            <a:r>
              <a:rPr lang="pt-BR" smtClean="0"/>
              <a:t>LPO: Semântica</a:t>
            </a:r>
          </a:p>
        </p:txBody>
      </p:sp>
      <p:sp>
        <p:nvSpPr>
          <p:cNvPr id="19460" name="Rectangle 1031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9153525" cy="4114800"/>
          </a:xfrm>
        </p:spPr>
        <p:txBody>
          <a:bodyPr/>
          <a:lstStyle/>
          <a:p>
            <a:pPr eaLnBrk="1" hangingPunct="1"/>
            <a:r>
              <a:rPr lang="pt-BR" smtClean="0"/>
              <a:t>Igualdade:</a:t>
            </a:r>
          </a:p>
          <a:p>
            <a:pPr lvl="1" eaLnBrk="1" hangingPunct="1"/>
            <a:r>
              <a:rPr lang="pt-BR" smtClean="0"/>
              <a:t>declara que dois termos se referem ao mesmo objeto</a:t>
            </a:r>
          </a:p>
          <a:p>
            <a:pPr lvl="2" eaLnBrk="1" hangingPunct="1"/>
            <a:r>
              <a:rPr lang="pt-BR" smtClean="0"/>
              <a:t>Mãe(Roberto Carlos) = Lady Laura</a:t>
            </a:r>
          </a:p>
          <a:p>
            <a:pPr lvl="1" eaLnBrk="1" hangingPunct="1"/>
            <a:r>
              <a:rPr lang="pt-BR" smtClean="0"/>
              <a:t>pode ser visto como a relação identidade...</a:t>
            </a:r>
          </a:p>
          <a:p>
            <a:pPr eaLnBrk="1" hangingPunct="1"/>
            <a:r>
              <a:rPr lang="pt-BR" smtClean="0"/>
              <a:t>Exemplo</a:t>
            </a:r>
          </a:p>
          <a:p>
            <a:pPr lvl="1" eaLnBrk="1" hangingPunct="1"/>
            <a:r>
              <a:rPr lang="pt-BR" smtClean="0"/>
              <a:t>Para dizer que Huguinho tem pelo menos dois irmãos (Luizinho e Zezinho), escreve-se: </a:t>
            </a:r>
          </a:p>
          <a:p>
            <a:pPr lvl="1" eaLnBrk="1" hangingPunct="1"/>
            <a:r>
              <a:rPr lang="pt-BR" sz="2400" smtClean="0">
                <a:latin typeface="Symbol" pitchFamily="18" charset="2"/>
              </a:rPr>
              <a:t>$ </a:t>
            </a:r>
            <a:r>
              <a:rPr lang="pt-BR" sz="2400" smtClean="0"/>
              <a:t>x, y irmão(Huguinho,x)  </a:t>
            </a:r>
            <a:r>
              <a:rPr lang="pt-BR" sz="2400" smtClean="0">
                <a:latin typeface="Symbol" pitchFamily="18" charset="2"/>
              </a:rPr>
              <a:t>Ù </a:t>
            </a:r>
            <a:r>
              <a:rPr lang="pt-BR" sz="2400" smtClean="0"/>
              <a:t> irmão(Huguinho,y)  </a:t>
            </a:r>
            <a:r>
              <a:rPr lang="pt-BR" sz="2400" smtClean="0">
                <a:latin typeface="Symbol" pitchFamily="18" charset="2"/>
              </a:rPr>
              <a:t>Ù</a:t>
            </a:r>
            <a:r>
              <a:rPr lang="pt-BR" sz="2400" i="1" smtClean="0"/>
              <a:t> </a:t>
            </a:r>
            <a:r>
              <a:rPr lang="pt-BR" sz="2400" smtClean="0">
                <a:latin typeface="Symbol" pitchFamily="18" charset="2"/>
              </a:rPr>
              <a:t>Ø</a:t>
            </a:r>
            <a:r>
              <a:rPr lang="pt-BR" sz="2400" smtClean="0"/>
              <a:t>(x = y)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DE59D26-7828-4DE9-A032-32EAC5A7DCA6}" type="slidenum">
              <a:rPr lang="pt-BR" smtClean="0">
                <a:latin typeface="Tahoma" charset="0"/>
              </a:rPr>
              <a:pPr/>
              <a:t>17</a:t>
            </a:fld>
            <a:endParaRPr lang="pt-BR" smtClean="0">
              <a:latin typeface="Tahoma" charset="0"/>
            </a:endParaRP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688975" y="554038"/>
            <a:ext cx="8783638" cy="638175"/>
          </a:xfrm>
          <a:noFill/>
        </p:spPr>
        <p:txBody>
          <a:bodyPr lIns="90488" tIns="44450" rIns="90488" bIns="44450" anchor="ctr">
            <a:spAutoFit/>
          </a:bodyPr>
          <a:lstStyle/>
          <a:p>
            <a:r>
              <a:rPr lang="pt-BR" smtClean="0"/>
              <a:t>LPO: semântica dos quantificadores</a:t>
            </a:r>
          </a:p>
        </p:txBody>
      </p:sp>
      <p:sp>
        <p:nvSpPr>
          <p:cNvPr id="20484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74700" y="1524000"/>
            <a:ext cx="9283700" cy="5105400"/>
          </a:xfrm>
          <a:noFill/>
        </p:spPr>
        <p:txBody>
          <a:bodyPr lIns="90488" tIns="44450" rIns="90488" bIns="44450"/>
          <a:lstStyle/>
          <a:p>
            <a:r>
              <a:rPr lang="pt-BR" smtClean="0">
                <a:solidFill>
                  <a:srgbClr val="800080"/>
                </a:solidFill>
              </a:rPr>
              <a:t>Universal</a:t>
            </a:r>
            <a:r>
              <a:rPr lang="pt-BR" smtClean="0"/>
              <a:t> (</a:t>
            </a:r>
            <a:r>
              <a:rPr lang="pt-BR" smtClean="0">
                <a:latin typeface="Symbol" pitchFamily="18" charset="2"/>
              </a:rPr>
              <a:t>") </a:t>
            </a:r>
            <a:endParaRPr lang="pt-BR" smtClean="0"/>
          </a:p>
          <a:p>
            <a:pPr lvl="1">
              <a:buClr>
                <a:schemeClr val="accent2"/>
              </a:buClr>
            </a:pPr>
            <a:r>
              <a:rPr lang="pt-BR" smtClean="0">
                <a:solidFill>
                  <a:srgbClr val="800080"/>
                </a:solidFill>
              </a:rPr>
              <a:t>conjunção</a:t>
            </a:r>
            <a:r>
              <a:rPr lang="pt-BR" smtClean="0"/>
              <a:t> sobre o universo de objetos</a:t>
            </a:r>
          </a:p>
          <a:p>
            <a:pPr lvl="2">
              <a:buFont typeface="Wingdings" pitchFamily="2" charset="2"/>
              <a:buNone/>
            </a:pPr>
            <a:r>
              <a:rPr lang="pt-BR" smtClean="0"/>
              <a:t>	</a:t>
            </a:r>
            <a:r>
              <a:rPr lang="pt-BR" smtClean="0">
                <a:latin typeface="Symbol" pitchFamily="18" charset="2"/>
              </a:rPr>
              <a:t>"</a:t>
            </a:r>
            <a:r>
              <a:rPr lang="pt-BR" smtClean="0"/>
              <a:t>x P(x)  é </a:t>
            </a:r>
            <a:r>
              <a:rPr lang="pt-BR" smtClean="0">
                <a:solidFill>
                  <a:srgbClr val="800080"/>
                </a:solidFill>
              </a:rPr>
              <a:t>verdade</a:t>
            </a:r>
            <a:r>
              <a:rPr lang="pt-BR" smtClean="0"/>
              <a:t> </a:t>
            </a:r>
            <a:r>
              <a:rPr lang="pt-BR" i="1" smtClean="0"/>
              <a:t>sse</a:t>
            </a:r>
            <a:r>
              <a:rPr lang="pt-BR" smtClean="0"/>
              <a:t> P  é verdade para </a:t>
            </a:r>
            <a:r>
              <a:rPr lang="pt-BR" smtClean="0">
                <a:solidFill>
                  <a:srgbClr val="800080"/>
                </a:solidFill>
              </a:rPr>
              <a:t>todos</a:t>
            </a:r>
            <a:r>
              <a:rPr lang="pt-BR" smtClean="0"/>
              <a:t> os objetos no mundo</a:t>
            </a:r>
          </a:p>
          <a:p>
            <a:pPr lvl="1">
              <a:buClr>
                <a:schemeClr val="accent2"/>
              </a:buClr>
            </a:pPr>
            <a:r>
              <a:rPr lang="pt-BR" smtClean="0"/>
              <a:t>Ex.  </a:t>
            </a:r>
            <a:r>
              <a:rPr lang="pt-BR" smtClean="0">
                <a:latin typeface="Symbol" pitchFamily="18" charset="2"/>
              </a:rPr>
              <a:t>"</a:t>
            </a:r>
            <a:r>
              <a:rPr lang="pt-BR" smtClean="0"/>
              <a:t>x Gato(x) </a:t>
            </a:r>
            <a:r>
              <a:rPr lang="pt-BR" smtClean="0">
                <a:latin typeface="Symbol" pitchFamily="18" charset="2"/>
              </a:rPr>
              <a:t>Þ</a:t>
            </a:r>
            <a:r>
              <a:rPr lang="pt-BR" smtClean="0"/>
              <a:t> Mamífero(x)</a:t>
            </a:r>
          </a:p>
          <a:p>
            <a:pPr lvl="2">
              <a:buClr>
                <a:schemeClr val="accent2"/>
              </a:buClr>
            </a:pPr>
            <a:r>
              <a:rPr lang="pt-BR" smtClean="0"/>
              <a:t>o valor-verdade é dado pela semântica do quantificador universal e do conectivo </a:t>
            </a:r>
            <a:r>
              <a:rPr lang="pt-BR" smtClean="0">
                <a:latin typeface="Symbol" pitchFamily="18" charset="2"/>
              </a:rPr>
              <a:t>Þ</a:t>
            </a: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AE3DCBD-69F8-4839-9649-44A8C6D86FF4}" type="slidenum">
              <a:rPr lang="pt-BR" smtClean="0">
                <a:latin typeface="Tahoma" charset="0"/>
              </a:rPr>
              <a:pPr/>
              <a:t>18</a:t>
            </a:fld>
            <a:endParaRPr lang="pt-BR" smtClean="0">
              <a:latin typeface="Tahoma" charset="0"/>
            </a:endParaRP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688975" y="554038"/>
            <a:ext cx="8783638" cy="638175"/>
          </a:xfrm>
          <a:noFill/>
        </p:spPr>
        <p:txBody>
          <a:bodyPr lIns="90488" tIns="44450" rIns="90488" bIns="44450" anchor="ctr">
            <a:spAutoFit/>
          </a:bodyPr>
          <a:lstStyle/>
          <a:p>
            <a:r>
              <a:rPr lang="pt-BR" smtClean="0"/>
              <a:t>LPO: semântica dos quantificadores</a:t>
            </a:r>
          </a:p>
        </p:txBody>
      </p:sp>
      <p:sp>
        <p:nvSpPr>
          <p:cNvPr id="21508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74700" y="1524000"/>
            <a:ext cx="9283700" cy="4713288"/>
          </a:xfrm>
          <a:noFill/>
        </p:spPr>
        <p:txBody>
          <a:bodyPr lIns="90488" tIns="44450" rIns="90488" bIns="44450"/>
          <a:lstStyle/>
          <a:p>
            <a:r>
              <a:rPr lang="pt-BR" smtClean="0">
                <a:solidFill>
                  <a:srgbClr val="800080"/>
                </a:solidFill>
              </a:rPr>
              <a:t>Existencial</a:t>
            </a:r>
            <a:r>
              <a:rPr lang="pt-BR" smtClean="0"/>
              <a:t> (</a:t>
            </a:r>
            <a:r>
              <a:rPr lang="pt-BR" smtClean="0">
                <a:latin typeface="Symbol" pitchFamily="18" charset="2"/>
              </a:rPr>
              <a:t>$</a:t>
            </a:r>
            <a:r>
              <a:rPr lang="pt-BR" smtClean="0"/>
              <a:t>)</a:t>
            </a:r>
          </a:p>
          <a:p>
            <a:pPr lvl="1">
              <a:buClr>
                <a:schemeClr val="accent2"/>
              </a:buClr>
            </a:pPr>
            <a:r>
              <a:rPr lang="pt-BR" smtClean="0">
                <a:solidFill>
                  <a:srgbClr val="800080"/>
                </a:solidFill>
              </a:rPr>
              <a:t>disjunção</a:t>
            </a:r>
            <a:r>
              <a:rPr lang="pt-BR" smtClean="0"/>
              <a:t> sobre o universo de objetos</a:t>
            </a:r>
          </a:p>
          <a:p>
            <a:pPr lvl="2">
              <a:buFont typeface="Wingdings" pitchFamily="2" charset="2"/>
              <a:buNone/>
            </a:pPr>
            <a:r>
              <a:rPr lang="pt-BR" smtClean="0"/>
              <a:t>	 </a:t>
            </a:r>
            <a:r>
              <a:rPr lang="pt-BR" smtClean="0">
                <a:latin typeface="Symbol" pitchFamily="18" charset="2"/>
              </a:rPr>
              <a:t>$</a:t>
            </a:r>
            <a:r>
              <a:rPr lang="pt-BR" smtClean="0"/>
              <a:t>x P(x)  é </a:t>
            </a:r>
            <a:r>
              <a:rPr lang="pt-BR" smtClean="0">
                <a:solidFill>
                  <a:srgbClr val="800080"/>
                </a:solidFill>
              </a:rPr>
              <a:t>verdade</a:t>
            </a:r>
            <a:r>
              <a:rPr lang="pt-BR" smtClean="0"/>
              <a:t> </a:t>
            </a:r>
            <a:r>
              <a:rPr lang="pt-BR" i="1" smtClean="0"/>
              <a:t>sse</a:t>
            </a:r>
            <a:r>
              <a:rPr lang="pt-BR" smtClean="0"/>
              <a:t>  P é verdade para </a:t>
            </a:r>
            <a:r>
              <a:rPr lang="pt-BR" smtClean="0">
                <a:solidFill>
                  <a:srgbClr val="800080"/>
                </a:solidFill>
              </a:rPr>
              <a:t>algum</a:t>
            </a:r>
            <a:r>
              <a:rPr lang="pt-BR" smtClean="0"/>
              <a:t> objeto no mundo.</a:t>
            </a:r>
          </a:p>
          <a:p>
            <a:pPr lvl="1"/>
            <a:r>
              <a:rPr lang="pt-BR" smtClean="0"/>
              <a:t>Ex. </a:t>
            </a:r>
            <a:r>
              <a:rPr lang="pt-BR" smtClean="0">
                <a:latin typeface="Symbol" pitchFamily="18" charset="2"/>
              </a:rPr>
              <a:t>"</a:t>
            </a:r>
            <a:r>
              <a:rPr lang="pt-BR" smtClean="0"/>
              <a:t>x </a:t>
            </a:r>
            <a:r>
              <a:rPr lang="pt-BR" smtClean="0">
                <a:latin typeface="Symbol" pitchFamily="18" charset="2"/>
              </a:rPr>
              <a:t>$</a:t>
            </a:r>
            <a:r>
              <a:rPr lang="pt-BR" smtClean="0"/>
              <a:t>y pessoa(x) </a:t>
            </a:r>
            <a:r>
              <a:rPr lang="pt-BR" smtClean="0">
                <a:latin typeface="Symbol" pitchFamily="18" charset="2"/>
              </a:rPr>
              <a:t>Ù</a:t>
            </a:r>
            <a:r>
              <a:rPr lang="pt-BR" smtClean="0"/>
              <a:t> mãe(y,x)</a:t>
            </a:r>
          </a:p>
          <a:p>
            <a:pPr lvl="1"/>
            <a:endParaRPr lang="pt-BR" smtClean="0"/>
          </a:p>
          <a:p>
            <a:r>
              <a:rPr lang="pt-BR" smtClean="0"/>
              <a:t>Correspondência entre os dois quantificadores</a:t>
            </a:r>
          </a:p>
          <a:p>
            <a:pPr lvl="1"/>
            <a:r>
              <a:rPr lang="pt-BR" smtClean="0">
                <a:solidFill>
                  <a:srgbClr val="990099"/>
                </a:solidFill>
              </a:rPr>
              <a:t> </a:t>
            </a:r>
            <a:r>
              <a:rPr lang="pt-BR" smtClean="0">
                <a:solidFill>
                  <a:srgbClr val="990099"/>
                </a:solidFill>
                <a:latin typeface="Symbol" pitchFamily="18" charset="2"/>
              </a:rPr>
              <a:t>"</a:t>
            </a:r>
            <a:r>
              <a:rPr lang="pt-BR" smtClean="0">
                <a:solidFill>
                  <a:srgbClr val="990099"/>
                </a:solidFill>
              </a:rPr>
              <a:t>x Gosta(x,Banana) </a:t>
            </a:r>
            <a:r>
              <a:rPr lang="pt-BR" smtClean="0">
                <a:solidFill>
                  <a:srgbClr val="990099"/>
                </a:solidFill>
                <a:sym typeface="Symbol" pitchFamily="18" charset="2"/>
              </a:rPr>
              <a:t></a:t>
            </a:r>
            <a:r>
              <a:rPr lang="pt-BR" smtClean="0">
                <a:solidFill>
                  <a:srgbClr val="990099"/>
                </a:solidFill>
              </a:rPr>
              <a:t> </a:t>
            </a:r>
            <a:r>
              <a:rPr lang="pt-BR" smtClean="0">
                <a:solidFill>
                  <a:srgbClr val="990099"/>
                </a:solidFill>
                <a:sym typeface="Symbol" pitchFamily="18" charset="2"/>
              </a:rPr>
              <a:t></a:t>
            </a:r>
            <a:r>
              <a:rPr lang="pt-BR" smtClean="0">
                <a:solidFill>
                  <a:srgbClr val="990099"/>
                </a:solidFill>
                <a:latin typeface="Symbol" pitchFamily="18" charset="2"/>
              </a:rPr>
              <a:t>$</a:t>
            </a:r>
            <a:r>
              <a:rPr lang="pt-BR" smtClean="0">
                <a:solidFill>
                  <a:srgbClr val="990099"/>
                </a:solidFill>
              </a:rPr>
              <a:t>x </a:t>
            </a:r>
            <a:r>
              <a:rPr lang="pt-BR" smtClean="0">
                <a:solidFill>
                  <a:srgbClr val="990099"/>
                </a:solidFill>
                <a:sym typeface="Symbol" pitchFamily="18" charset="2"/>
              </a:rPr>
              <a:t></a:t>
            </a:r>
            <a:r>
              <a:rPr lang="pt-BR" smtClean="0">
                <a:solidFill>
                  <a:srgbClr val="990099"/>
                </a:solidFill>
              </a:rPr>
              <a:t> Gosta(x,Banana)</a:t>
            </a: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B70C763-B0E7-4DBB-8697-4CBC23F6421C}" type="slidenum">
              <a:rPr lang="pt-BR" smtClean="0">
                <a:latin typeface="Tahoma" charset="0"/>
              </a:rPr>
              <a:pPr/>
              <a:t>19</a:t>
            </a:fld>
            <a:endParaRPr lang="pt-BR" smtClean="0">
              <a:latin typeface="Tahoma" charset="0"/>
            </a:endParaRPr>
          </a:p>
        </p:txBody>
      </p:sp>
      <p:sp>
        <p:nvSpPr>
          <p:cNvPr id="2253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752600"/>
            <a:ext cx="8782050" cy="4724400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pt-BR" sz="2400" smtClean="0"/>
              <a:t>Leis de De Morgan: </a:t>
            </a:r>
            <a:r>
              <a:rPr lang="pt-BR" sz="2400" smtClean="0">
                <a:solidFill>
                  <a:srgbClr val="800080"/>
                </a:solidFill>
              </a:rPr>
              <a:t>Equivalência entre sentenças quantificadas e entre sentenças não quantificadas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pt-BR" sz="2200" smtClean="0">
                <a:latin typeface="Symbol" pitchFamily="18" charset="2"/>
              </a:rPr>
              <a:t>	"(</a:t>
            </a:r>
            <a:r>
              <a:rPr lang="pt-BR" sz="2200" smtClean="0"/>
              <a:t>x)</a:t>
            </a:r>
            <a:r>
              <a:rPr lang="pt-BR" sz="2200" smtClean="0">
                <a:latin typeface="Symbol" pitchFamily="18" charset="2"/>
              </a:rPr>
              <a:t>  Ø</a:t>
            </a:r>
            <a:r>
              <a:rPr lang="pt-BR" sz="2200" smtClean="0"/>
              <a:t>P</a:t>
            </a:r>
            <a:r>
              <a:rPr lang="pt-BR" sz="2200" smtClean="0">
                <a:latin typeface="Symbol" pitchFamily="18" charset="2"/>
              </a:rPr>
              <a:t>  º  Ø$</a:t>
            </a:r>
            <a:r>
              <a:rPr lang="pt-BR" sz="2200" smtClean="0"/>
              <a:t>(x)</a:t>
            </a:r>
            <a:r>
              <a:rPr lang="pt-BR" sz="2200" smtClean="0">
                <a:latin typeface="Symbol" pitchFamily="18" charset="2"/>
              </a:rPr>
              <a:t>  </a:t>
            </a:r>
            <a:r>
              <a:rPr lang="pt-BR" sz="2200" smtClean="0"/>
              <a:t>P		 </a:t>
            </a:r>
            <a:r>
              <a:rPr lang="pt-BR" sz="2200" smtClean="0">
                <a:latin typeface="Symbol" pitchFamily="18" charset="2"/>
              </a:rPr>
              <a:t>Ø</a:t>
            </a:r>
            <a:r>
              <a:rPr lang="pt-BR" sz="2200" smtClean="0"/>
              <a:t>P </a:t>
            </a:r>
            <a:r>
              <a:rPr lang="pt-BR" sz="2200" smtClean="0">
                <a:latin typeface="Symbol" pitchFamily="18" charset="2"/>
              </a:rPr>
              <a:t>Ù</a:t>
            </a:r>
            <a:r>
              <a:rPr lang="pt-BR" sz="2200" smtClean="0"/>
              <a:t> </a:t>
            </a:r>
            <a:r>
              <a:rPr lang="pt-BR" sz="2200" smtClean="0">
                <a:latin typeface="Symbol" pitchFamily="18" charset="2"/>
              </a:rPr>
              <a:t>Ø</a:t>
            </a:r>
            <a:r>
              <a:rPr lang="pt-BR" sz="2200" smtClean="0"/>
              <a:t>Q  </a:t>
            </a:r>
            <a:r>
              <a:rPr lang="pt-BR" sz="2200" smtClean="0">
                <a:latin typeface="Symbol" pitchFamily="18" charset="2"/>
              </a:rPr>
              <a:t>º  Ø (</a:t>
            </a:r>
            <a:r>
              <a:rPr lang="pt-BR" sz="2200" smtClean="0"/>
              <a:t>P </a:t>
            </a:r>
            <a:r>
              <a:rPr lang="pt-BR" sz="2200" smtClean="0">
                <a:latin typeface="Symbol" pitchFamily="18" charset="2"/>
              </a:rPr>
              <a:t>Ú</a:t>
            </a:r>
            <a:r>
              <a:rPr lang="pt-BR" sz="2200" smtClean="0"/>
              <a:t> Q )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pt-BR" sz="2200" smtClean="0">
                <a:latin typeface="Symbol" pitchFamily="18" charset="2"/>
              </a:rPr>
              <a:t>	Ø"</a:t>
            </a:r>
            <a:r>
              <a:rPr lang="pt-BR" sz="2200" smtClean="0"/>
              <a:t>(x)</a:t>
            </a:r>
            <a:r>
              <a:rPr lang="pt-BR" sz="2200" smtClean="0">
                <a:latin typeface="Symbol" pitchFamily="18" charset="2"/>
              </a:rPr>
              <a:t> </a:t>
            </a:r>
            <a:r>
              <a:rPr lang="pt-BR" sz="2200" smtClean="0"/>
              <a:t>P</a:t>
            </a:r>
            <a:r>
              <a:rPr lang="pt-BR" sz="2200" smtClean="0">
                <a:latin typeface="Symbol" pitchFamily="18" charset="2"/>
              </a:rPr>
              <a:t>   º  $</a:t>
            </a:r>
            <a:r>
              <a:rPr lang="pt-BR" sz="2200" smtClean="0"/>
              <a:t>(x)</a:t>
            </a:r>
            <a:r>
              <a:rPr lang="pt-BR" sz="2200" smtClean="0">
                <a:latin typeface="Symbol" pitchFamily="18" charset="2"/>
              </a:rPr>
              <a:t>  Ø</a:t>
            </a:r>
            <a:r>
              <a:rPr lang="pt-BR" sz="2200" smtClean="0"/>
              <a:t>P		 </a:t>
            </a:r>
            <a:r>
              <a:rPr lang="pt-BR" sz="2200" smtClean="0">
                <a:latin typeface="Symbol" pitchFamily="18" charset="2"/>
              </a:rPr>
              <a:t>Ø(</a:t>
            </a:r>
            <a:r>
              <a:rPr lang="pt-BR" sz="2200" smtClean="0"/>
              <a:t>P </a:t>
            </a:r>
            <a:r>
              <a:rPr lang="pt-BR" sz="2200" smtClean="0">
                <a:latin typeface="Symbol" pitchFamily="18" charset="2"/>
              </a:rPr>
              <a:t>Ù</a:t>
            </a:r>
            <a:r>
              <a:rPr lang="pt-BR" sz="2200" smtClean="0"/>
              <a:t> Q)  </a:t>
            </a:r>
            <a:r>
              <a:rPr lang="pt-BR" sz="2200" smtClean="0">
                <a:latin typeface="Symbol" pitchFamily="18" charset="2"/>
              </a:rPr>
              <a:t>º  Ø</a:t>
            </a:r>
            <a:r>
              <a:rPr lang="pt-BR" sz="2200" smtClean="0"/>
              <a:t>P </a:t>
            </a:r>
            <a:r>
              <a:rPr lang="pt-BR" sz="2200" smtClean="0">
                <a:latin typeface="Symbol" pitchFamily="18" charset="2"/>
              </a:rPr>
              <a:t>Ú</a:t>
            </a:r>
            <a:r>
              <a:rPr lang="pt-BR" sz="2200" smtClean="0"/>
              <a:t> </a:t>
            </a:r>
            <a:r>
              <a:rPr lang="pt-BR" sz="2200" smtClean="0">
                <a:latin typeface="Symbol" pitchFamily="18" charset="2"/>
              </a:rPr>
              <a:t>Ø</a:t>
            </a:r>
            <a:r>
              <a:rPr lang="pt-BR" sz="2200" smtClean="0"/>
              <a:t>Q 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pt-BR" sz="2200" smtClean="0">
                <a:latin typeface="Symbol" pitchFamily="18" charset="2"/>
              </a:rPr>
              <a:t>	 "</a:t>
            </a:r>
            <a:r>
              <a:rPr lang="pt-BR" sz="2200" smtClean="0"/>
              <a:t>(x)</a:t>
            </a:r>
            <a:r>
              <a:rPr lang="pt-BR" sz="2200" smtClean="0">
                <a:latin typeface="Symbol" pitchFamily="18" charset="2"/>
              </a:rPr>
              <a:t> </a:t>
            </a:r>
            <a:r>
              <a:rPr lang="pt-BR" sz="2200" smtClean="0"/>
              <a:t>P</a:t>
            </a:r>
            <a:r>
              <a:rPr lang="pt-BR" sz="2200" smtClean="0">
                <a:latin typeface="Symbol" pitchFamily="18" charset="2"/>
              </a:rPr>
              <a:t>     º  Ø$</a:t>
            </a:r>
            <a:r>
              <a:rPr lang="pt-BR" sz="2200" smtClean="0"/>
              <a:t>(x)</a:t>
            </a:r>
            <a:r>
              <a:rPr lang="pt-BR" sz="2200" smtClean="0">
                <a:latin typeface="Symbol" pitchFamily="18" charset="2"/>
              </a:rPr>
              <a:t> Ø</a:t>
            </a:r>
            <a:r>
              <a:rPr lang="pt-BR" sz="2200" smtClean="0"/>
              <a:t>P		    P </a:t>
            </a:r>
            <a:r>
              <a:rPr lang="pt-BR" sz="2200" smtClean="0">
                <a:latin typeface="Symbol" pitchFamily="18" charset="2"/>
              </a:rPr>
              <a:t>Ù</a:t>
            </a:r>
            <a:r>
              <a:rPr lang="pt-BR" sz="2200" smtClean="0"/>
              <a:t> Q    </a:t>
            </a:r>
            <a:r>
              <a:rPr lang="pt-BR" sz="2200" smtClean="0">
                <a:latin typeface="Symbol" pitchFamily="18" charset="2"/>
              </a:rPr>
              <a:t>º  Ø (Ø</a:t>
            </a:r>
            <a:r>
              <a:rPr lang="pt-BR" sz="2200" smtClean="0"/>
              <a:t>P </a:t>
            </a:r>
            <a:r>
              <a:rPr lang="pt-BR" sz="2200" smtClean="0">
                <a:latin typeface="Symbol" pitchFamily="18" charset="2"/>
              </a:rPr>
              <a:t>Ú</a:t>
            </a:r>
            <a:r>
              <a:rPr lang="pt-BR" sz="2200" smtClean="0"/>
              <a:t> </a:t>
            </a:r>
            <a:r>
              <a:rPr lang="pt-BR" sz="2200" smtClean="0">
                <a:latin typeface="Symbol" pitchFamily="18" charset="2"/>
              </a:rPr>
              <a:t>Ø</a:t>
            </a:r>
            <a:r>
              <a:rPr lang="pt-BR" sz="2200" smtClean="0"/>
              <a:t>Q)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pt-BR" sz="2200" smtClean="0">
                <a:latin typeface="Symbol" pitchFamily="18" charset="2"/>
              </a:rPr>
              <a:t>	 $</a:t>
            </a:r>
            <a:r>
              <a:rPr lang="pt-BR" sz="2200" smtClean="0"/>
              <a:t>(x)</a:t>
            </a:r>
            <a:r>
              <a:rPr lang="pt-BR" sz="2200" smtClean="0">
                <a:latin typeface="Symbol" pitchFamily="18" charset="2"/>
              </a:rPr>
              <a:t>  </a:t>
            </a:r>
            <a:r>
              <a:rPr lang="pt-BR" sz="2200" smtClean="0"/>
              <a:t>P</a:t>
            </a:r>
            <a:r>
              <a:rPr lang="pt-BR" sz="2200" smtClean="0">
                <a:latin typeface="Symbol" pitchFamily="18" charset="2"/>
              </a:rPr>
              <a:t>     º  Ø"</a:t>
            </a:r>
            <a:r>
              <a:rPr lang="pt-BR" sz="2200" smtClean="0"/>
              <a:t>(x)</a:t>
            </a:r>
            <a:r>
              <a:rPr lang="pt-BR" sz="2200" smtClean="0">
                <a:latin typeface="Symbol" pitchFamily="18" charset="2"/>
              </a:rPr>
              <a:t> Ø</a:t>
            </a:r>
            <a:r>
              <a:rPr lang="pt-BR" sz="2200" smtClean="0"/>
              <a:t>P		    P </a:t>
            </a:r>
            <a:r>
              <a:rPr lang="pt-BR" sz="2200" smtClean="0">
                <a:latin typeface="Symbol" pitchFamily="18" charset="2"/>
              </a:rPr>
              <a:t>Ú</a:t>
            </a:r>
            <a:r>
              <a:rPr lang="pt-BR" sz="2200" smtClean="0"/>
              <a:t> Q    </a:t>
            </a:r>
            <a:r>
              <a:rPr lang="pt-BR" sz="2200" smtClean="0">
                <a:latin typeface="Symbol" pitchFamily="18" charset="2"/>
              </a:rPr>
              <a:t>º  Ø (Ø</a:t>
            </a:r>
            <a:r>
              <a:rPr lang="pt-BR" sz="2200" smtClean="0"/>
              <a:t>P </a:t>
            </a:r>
            <a:r>
              <a:rPr lang="pt-BR" sz="2200" smtClean="0">
                <a:latin typeface="Symbol" pitchFamily="18" charset="2"/>
              </a:rPr>
              <a:t>Ù</a:t>
            </a:r>
            <a:r>
              <a:rPr lang="pt-BR" sz="2200" smtClean="0"/>
              <a:t> </a:t>
            </a:r>
            <a:r>
              <a:rPr lang="pt-BR" sz="2200" smtClean="0">
                <a:latin typeface="Symbol" pitchFamily="18" charset="2"/>
              </a:rPr>
              <a:t>Ø</a:t>
            </a:r>
            <a:r>
              <a:rPr lang="pt-BR" sz="2200" smtClean="0"/>
              <a:t>Q)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endParaRPr lang="pt-BR" sz="2200" i="1" smtClean="0"/>
          </a:p>
          <a:p>
            <a:pPr eaLnBrk="1" hangingPunct="1">
              <a:lnSpc>
                <a:spcPct val="90000"/>
              </a:lnSpc>
            </a:pPr>
            <a:r>
              <a:rPr lang="pt-BR" sz="2400" smtClean="0"/>
              <a:t>Moral da história: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200" smtClean="0"/>
              <a:t>Não precisamos de ambos os quantificadores </a:t>
            </a:r>
            <a:r>
              <a:rPr lang="pt-BR" sz="2200" smtClean="0">
                <a:latin typeface="Symbol" pitchFamily="18" charset="2"/>
              </a:rPr>
              <a:t>" </a:t>
            </a:r>
            <a:r>
              <a:rPr lang="pt-BR" sz="2200" smtClean="0"/>
              <a:t>e </a:t>
            </a:r>
            <a:r>
              <a:rPr lang="pt-BR" sz="2200" smtClean="0">
                <a:latin typeface="Symbol" pitchFamily="18" charset="2"/>
              </a:rPr>
              <a:t>$ </a:t>
            </a:r>
            <a:r>
              <a:rPr lang="pt-BR" sz="2200" smtClean="0"/>
              <a:t>nem de ambos os conectivos </a:t>
            </a:r>
            <a:r>
              <a:rPr lang="pt-BR" sz="2200" smtClean="0">
                <a:latin typeface="Symbol" pitchFamily="18" charset="2"/>
              </a:rPr>
              <a:t>Ù </a:t>
            </a:r>
            <a:r>
              <a:rPr lang="pt-BR" sz="2200" smtClean="0"/>
              <a:t>e </a:t>
            </a:r>
            <a:r>
              <a:rPr lang="pt-BR" sz="2200" smtClean="0">
                <a:latin typeface="Symbol" pitchFamily="18" charset="2"/>
              </a:rPr>
              <a:t>Ú  </a:t>
            </a:r>
            <a:r>
              <a:rPr lang="pt-BR" sz="2200" smtClean="0"/>
              <a:t>ao mesmo tempo!</a:t>
            </a:r>
          </a:p>
          <a:p>
            <a:pPr lvl="1" eaLnBrk="1" hangingPunct="1">
              <a:lnSpc>
                <a:spcPct val="90000"/>
              </a:lnSpc>
              <a:spcBef>
                <a:spcPct val="30000"/>
              </a:spcBef>
              <a:spcAft>
                <a:spcPct val="10000"/>
              </a:spcAft>
            </a:pPr>
            <a:r>
              <a:rPr lang="pt-BR" sz="2200" smtClean="0"/>
              <a:t>Útil para melhorar a eficiência da inferência </a:t>
            </a:r>
          </a:p>
          <a:p>
            <a:pPr lvl="2" eaLnBrk="1" hangingPunct="1">
              <a:lnSpc>
                <a:spcPct val="90000"/>
              </a:lnSpc>
            </a:pPr>
            <a:r>
              <a:rPr lang="pt-BR" sz="2000" smtClean="0"/>
              <a:t>ex. cláusulas de Horn (PROLOG)</a:t>
            </a:r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title"/>
          </p:nvPr>
        </p:nvSpPr>
        <p:spPr>
          <a:xfrm>
            <a:off x="922338" y="115888"/>
            <a:ext cx="8755062" cy="1066800"/>
          </a:xfrm>
        </p:spPr>
        <p:txBody>
          <a:bodyPr/>
          <a:lstStyle/>
          <a:p>
            <a:pPr eaLnBrk="1" hangingPunct="1"/>
            <a:r>
              <a:rPr lang="pt-BR" smtClean="0"/>
              <a:t>LPO: Leis de De Morgan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530F242-BD26-4CF8-903E-F2A2FED3CB9D}" type="slidenum">
              <a:rPr lang="pt-BR" smtClean="0">
                <a:latin typeface="Tahoma" charset="0"/>
              </a:rPr>
              <a:pPr/>
              <a:t>2</a:t>
            </a:fld>
            <a:endParaRPr lang="pt-BR" smtClean="0">
              <a:latin typeface="Tahoma" charset="0"/>
            </a:endParaRPr>
          </a:p>
        </p:txBody>
      </p:sp>
      <p:sp>
        <p:nvSpPr>
          <p:cNvPr id="6147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Plano da aula</a:t>
            </a:r>
          </a:p>
        </p:txBody>
      </p:sp>
      <p:sp>
        <p:nvSpPr>
          <p:cNvPr id="6148" name="Rectangle 7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49313" y="1762125"/>
            <a:ext cx="8782050" cy="4114800"/>
          </a:xfrm>
        </p:spPr>
        <p:txBody>
          <a:bodyPr/>
          <a:lstStyle/>
          <a:p>
            <a:r>
              <a:rPr lang="pt-BR" smtClean="0"/>
              <a:t>Engajamentos, sintaxe e semântica da LPO</a:t>
            </a:r>
          </a:p>
          <a:p>
            <a:r>
              <a:rPr lang="pt-BR" smtClean="0"/>
              <a:t>Uso da LPO em agentes baseados em conhecimento</a:t>
            </a:r>
          </a:p>
          <a:p>
            <a:r>
              <a:rPr lang="pt-BR" smtClean="0"/>
              <a:t>Aplicação ao mundo do Wumpus</a:t>
            </a:r>
          </a:p>
          <a:p>
            <a:r>
              <a:rPr lang="pt-BR" smtClean="0"/>
              <a:t>Representando mudanças no mundo </a:t>
            </a:r>
          </a:p>
          <a:p>
            <a:r>
              <a:rPr lang="pt-BR" smtClean="0"/>
              <a:t>Deduzindo propriedades escondidas do mundo</a:t>
            </a:r>
          </a:p>
          <a:p>
            <a:pPr eaLnBrk="1" hangingPunct="1"/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84A4FEA-0F46-4608-BE3D-3F3D6A296A85}" type="slidenum">
              <a:rPr lang="pt-BR" smtClean="0">
                <a:latin typeface="Tahoma" charset="0"/>
              </a:rPr>
              <a:pPr/>
              <a:t>20</a:t>
            </a:fld>
            <a:endParaRPr lang="pt-BR" smtClean="0">
              <a:latin typeface="Tahoma" charset="0"/>
            </a:endParaRPr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873125" y="487363"/>
            <a:ext cx="8758238" cy="579437"/>
          </a:xfrm>
        </p:spPr>
        <p:txBody>
          <a:bodyPr/>
          <a:lstStyle/>
          <a:p>
            <a:pPr eaLnBrk="1" hangingPunct="1"/>
            <a:r>
              <a:rPr lang="pt-BR" smtClean="0"/>
              <a:t>Propriedades da Inferência Lógica</a:t>
            </a:r>
          </a:p>
        </p:txBody>
      </p:sp>
      <p:sp>
        <p:nvSpPr>
          <p:cNvPr id="23556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914400" y="1752600"/>
            <a:ext cx="9085263" cy="4724400"/>
          </a:xfrm>
        </p:spPr>
        <p:txBody>
          <a:bodyPr/>
          <a:lstStyle/>
          <a:p>
            <a:pPr eaLnBrk="1" hangingPunct="1"/>
            <a:r>
              <a:rPr lang="pt-BR" sz="2400" smtClean="0"/>
              <a:t>Corretude</a:t>
            </a:r>
          </a:p>
          <a:p>
            <a:pPr lvl="1" eaLnBrk="1" hangingPunct="1"/>
            <a:r>
              <a:rPr lang="pt-BR" sz="2200" smtClean="0"/>
              <a:t>gera apenas sentenças válidas</a:t>
            </a:r>
          </a:p>
          <a:p>
            <a:pPr eaLnBrk="1" hangingPunct="1"/>
            <a:r>
              <a:rPr lang="pt-BR" sz="2400" smtClean="0"/>
              <a:t>Composicionalidade</a:t>
            </a:r>
          </a:p>
          <a:p>
            <a:pPr lvl="1" eaLnBrk="1" hangingPunct="1"/>
            <a:r>
              <a:rPr lang="pt-BR" sz="2200" smtClean="0"/>
              <a:t>o significado de uma sentença é função do de suas partes</a:t>
            </a:r>
          </a:p>
          <a:p>
            <a:pPr eaLnBrk="1" hangingPunct="1"/>
            <a:r>
              <a:rPr lang="pt-BR" sz="2400" smtClean="0"/>
              <a:t>Monotonicidade</a:t>
            </a:r>
          </a:p>
          <a:p>
            <a:pPr lvl="1" eaLnBrk="1" hangingPunct="1"/>
            <a:r>
              <a:rPr lang="pt-BR" sz="2200" smtClean="0"/>
              <a:t>Tudo que era verdade continua sendo depois de uma inferência</a:t>
            </a:r>
          </a:p>
          <a:p>
            <a:pPr eaLnBrk="1" hangingPunct="1"/>
            <a:r>
              <a:rPr lang="pt-BR" sz="2400" smtClean="0"/>
              <a:t>Localidade</a:t>
            </a:r>
          </a:p>
          <a:p>
            <a:pPr lvl="1" eaLnBrk="1" hangingPunct="1"/>
            <a:r>
              <a:rPr lang="pt-BR" sz="2200" smtClean="0"/>
              <a:t>inferência apenas com comparações locais (porção da BC).</a:t>
            </a:r>
          </a:p>
          <a:p>
            <a:pPr lvl="1" eaLnBrk="1" hangingPunct="1"/>
            <a:endParaRPr lang="pt-BR" sz="2200" smtClean="0"/>
          </a:p>
          <a:p>
            <a:pPr eaLnBrk="1" hangingPunct="1"/>
            <a:r>
              <a:rPr lang="pt-BR" sz="2400" smtClean="0">
                <a:solidFill>
                  <a:srgbClr val="800080"/>
                </a:solidFill>
              </a:rPr>
              <a:t>Localidade e composicionalidade </a:t>
            </a:r>
            <a:r>
              <a:rPr lang="pt-BR" sz="2400" b="1" smtClean="0">
                <a:solidFill>
                  <a:srgbClr val="800080"/>
                </a:solidFill>
              </a:rPr>
              <a:t>---&gt;</a:t>
            </a:r>
            <a:r>
              <a:rPr lang="pt-BR" sz="2400" smtClean="0">
                <a:solidFill>
                  <a:srgbClr val="800080"/>
                </a:solidFill>
              </a:rPr>
              <a:t> modularidade</a:t>
            </a:r>
            <a:r>
              <a:rPr lang="pt-BR" sz="2400" b="1" smtClean="0">
                <a:solidFill>
                  <a:srgbClr val="800080"/>
                </a:solidFill>
              </a:rPr>
              <a:t> ---&gt; </a:t>
            </a:r>
            <a:r>
              <a:rPr lang="pt-BR" sz="2400" smtClean="0">
                <a:solidFill>
                  <a:srgbClr val="800080"/>
                </a:solidFill>
              </a:rPr>
              <a:t>reusabilidade</a:t>
            </a:r>
            <a:r>
              <a:rPr lang="pt-BR" sz="2400" b="1" smtClean="0">
                <a:solidFill>
                  <a:srgbClr val="800080"/>
                </a:solidFill>
              </a:rPr>
              <a:t> </a:t>
            </a:r>
            <a:r>
              <a:rPr lang="pt-BR" sz="2400" smtClean="0">
                <a:solidFill>
                  <a:srgbClr val="800080"/>
                </a:solidFill>
              </a:rPr>
              <a:t>e extensibilidade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82B7229-B23D-4D47-8DB3-9547B00CA433}" type="slidenum">
              <a:rPr lang="pt-BR" smtClean="0">
                <a:latin typeface="Tahoma" charset="0"/>
              </a:rPr>
              <a:pPr/>
              <a:t>21</a:t>
            </a:fld>
            <a:endParaRPr lang="pt-BR" smtClean="0">
              <a:latin typeface="Tahoma" charset="0"/>
            </a:endParaRPr>
          </a:p>
        </p:txBody>
      </p:sp>
      <p:sp>
        <p:nvSpPr>
          <p:cNvPr id="24579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17575" y="1557338"/>
            <a:ext cx="8783638" cy="1143000"/>
          </a:xfrm>
        </p:spPr>
        <p:txBody>
          <a:bodyPr/>
          <a:lstStyle/>
          <a:p>
            <a:pPr eaLnBrk="1" hangingPunct="1"/>
            <a:r>
              <a:rPr lang="pt-BR" smtClean="0"/>
              <a:t>Agentes baseados em LPO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Espaço Reservado para Número de Slid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159EF08-B05B-49F2-A838-C281D59C963F}" type="slidenum">
              <a:rPr lang="pt-BR" smtClean="0">
                <a:latin typeface="Tahoma" charset="0"/>
              </a:rPr>
              <a:pPr/>
              <a:t>22</a:t>
            </a:fld>
            <a:endParaRPr lang="pt-BR" smtClean="0">
              <a:latin typeface="Tahoma" charset="0"/>
            </a:endParaRPr>
          </a:p>
        </p:txBody>
      </p:sp>
      <p:sp>
        <p:nvSpPr>
          <p:cNvPr id="25603" name="Rectangle 1026"/>
          <p:cNvSpPr>
            <a:spLocks noGrp="1" noChangeArrowheads="1"/>
          </p:cNvSpPr>
          <p:nvPr>
            <p:ph type="title"/>
          </p:nvPr>
        </p:nvSpPr>
        <p:spPr>
          <a:xfrm>
            <a:off x="533400" y="398463"/>
            <a:ext cx="9459913" cy="638175"/>
          </a:xfrm>
          <a:noFill/>
        </p:spPr>
        <p:txBody>
          <a:bodyPr lIns="90488" tIns="44450" rIns="90488" bIns="44450" anchor="ctr">
            <a:spAutoFit/>
          </a:bodyPr>
          <a:lstStyle/>
          <a:p>
            <a:r>
              <a:rPr lang="pt-BR" smtClean="0"/>
              <a:t>Agentes baseados em LPO</a:t>
            </a:r>
          </a:p>
        </p:txBody>
      </p:sp>
      <p:sp>
        <p:nvSpPr>
          <p:cNvPr id="25604" name="Rectangle 1035"/>
          <p:cNvSpPr>
            <a:spLocks noChangeArrowheads="1"/>
          </p:cNvSpPr>
          <p:nvPr/>
        </p:nvSpPr>
        <p:spPr bwMode="auto">
          <a:xfrm>
            <a:off x="917575" y="1700213"/>
            <a:ext cx="8982075" cy="380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>
              <a:lnSpc>
                <a:spcPct val="120000"/>
              </a:lnSpc>
            </a:pPr>
            <a:r>
              <a:rPr lang="pt-BR" sz="2800"/>
              <a:t>Representando sentenças no mundo:</a:t>
            </a:r>
          </a:p>
          <a:p>
            <a:pPr eaLnBrk="0" hangingPunct="0">
              <a:lnSpc>
                <a:spcPct val="120000"/>
              </a:lnSpc>
            </a:pPr>
            <a:r>
              <a:rPr lang="pt-BR" sz="2200"/>
              <a:t>	Pedro possui um cachorro.</a:t>
            </a:r>
          </a:p>
          <a:p>
            <a:pPr eaLnBrk="0" hangingPunct="0">
              <a:lnSpc>
                <a:spcPct val="120000"/>
              </a:lnSpc>
            </a:pPr>
            <a:r>
              <a:rPr lang="pt-BR" sz="2200"/>
              <a:t>	Todo dono de cachorro é um protetor dos animais.</a:t>
            </a:r>
          </a:p>
          <a:p>
            <a:pPr eaLnBrk="0" hangingPunct="0">
              <a:lnSpc>
                <a:spcPct val="120000"/>
              </a:lnSpc>
            </a:pPr>
            <a:r>
              <a:rPr lang="pt-BR" sz="2200"/>
              <a:t>	Nenhum protetor dos animais mata um animal.</a:t>
            </a:r>
          </a:p>
          <a:p>
            <a:pPr eaLnBrk="0" hangingPunct="0">
              <a:lnSpc>
                <a:spcPct val="120000"/>
              </a:lnSpc>
              <a:spcBef>
                <a:spcPct val="40000"/>
              </a:spcBef>
            </a:pPr>
            <a:r>
              <a:rPr lang="pt-BR" sz="2800"/>
              <a:t>Representando sentenças na Lógica:</a:t>
            </a:r>
          </a:p>
          <a:p>
            <a:pPr eaLnBrk="0" hangingPunct="0">
              <a:lnSpc>
                <a:spcPct val="120000"/>
              </a:lnSpc>
            </a:pPr>
            <a:r>
              <a:rPr lang="pt-BR" sz="2200"/>
              <a:t>	</a:t>
            </a:r>
            <a:r>
              <a:rPr lang="pt-BR">
                <a:latin typeface="Symbol" pitchFamily="18" charset="2"/>
              </a:rPr>
              <a:t>$</a:t>
            </a:r>
            <a:r>
              <a:rPr lang="pt-BR" sz="2000"/>
              <a:t>x cachorro(x)</a:t>
            </a:r>
            <a:r>
              <a:rPr lang="pt-BR">
                <a:latin typeface="Times New Roman" pitchFamily="18" charset="0"/>
              </a:rPr>
              <a:t> </a:t>
            </a:r>
            <a:r>
              <a:rPr lang="pt-BR">
                <a:latin typeface="Symbol" pitchFamily="18" charset="2"/>
              </a:rPr>
              <a:t>Ù</a:t>
            </a:r>
            <a:r>
              <a:rPr lang="pt-BR">
                <a:latin typeface="Times New Roman" pitchFamily="18" charset="0"/>
              </a:rPr>
              <a:t> </a:t>
            </a:r>
            <a:r>
              <a:rPr lang="pt-BR" sz="2000"/>
              <a:t>possui(Pedro,x)</a:t>
            </a:r>
          </a:p>
          <a:p>
            <a:pPr eaLnBrk="0" hangingPunct="0">
              <a:lnSpc>
                <a:spcPct val="120000"/>
              </a:lnSpc>
            </a:pPr>
            <a:r>
              <a:rPr lang="pt-BR">
                <a:latin typeface="Times New Roman" pitchFamily="18" charset="0"/>
              </a:rPr>
              <a:t>	</a:t>
            </a:r>
            <a:r>
              <a:rPr lang="pt-BR">
                <a:latin typeface="Symbol" pitchFamily="18" charset="2"/>
              </a:rPr>
              <a:t>"</a:t>
            </a:r>
            <a:r>
              <a:rPr lang="pt-BR">
                <a:latin typeface="Times New Roman" pitchFamily="18" charset="0"/>
              </a:rPr>
              <a:t>x </a:t>
            </a:r>
            <a:r>
              <a:rPr lang="pt-BR">
                <a:latin typeface="Symbol" pitchFamily="18" charset="2"/>
              </a:rPr>
              <a:t>$</a:t>
            </a:r>
            <a:r>
              <a:rPr lang="pt-BR">
                <a:latin typeface="Times New Roman" pitchFamily="18" charset="0"/>
              </a:rPr>
              <a:t>y </a:t>
            </a:r>
            <a:r>
              <a:rPr lang="pt-BR" sz="2000"/>
              <a:t>(cachorro(y)</a:t>
            </a:r>
            <a:r>
              <a:rPr lang="pt-BR">
                <a:latin typeface="Times New Roman" pitchFamily="18" charset="0"/>
              </a:rPr>
              <a:t> </a:t>
            </a:r>
            <a:r>
              <a:rPr lang="pt-BR">
                <a:latin typeface="Symbol" pitchFamily="18" charset="2"/>
              </a:rPr>
              <a:t>Ù</a:t>
            </a:r>
            <a:r>
              <a:rPr lang="pt-BR">
                <a:latin typeface="Times New Roman" pitchFamily="18" charset="0"/>
              </a:rPr>
              <a:t> </a:t>
            </a:r>
            <a:r>
              <a:rPr lang="pt-BR" sz="2000"/>
              <a:t>possui(x,y))</a:t>
            </a:r>
            <a:r>
              <a:rPr lang="pt-BR">
                <a:latin typeface="Times New Roman" pitchFamily="18" charset="0"/>
              </a:rPr>
              <a:t> </a:t>
            </a:r>
            <a:r>
              <a:rPr lang="pt-BR">
                <a:latin typeface="Symbol" pitchFamily="18" charset="2"/>
              </a:rPr>
              <a:t>Þ</a:t>
            </a:r>
            <a:r>
              <a:rPr lang="pt-BR">
                <a:latin typeface="Times New Roman" pitchFamily="18" charset="0"/>
              </a:rPr>
              <a:t> </a:t>
            </a:r>
            <a:r>
              <a:rPr lang="pt-BR" sz="2000"/>
              <a:t>protetorAnimais(x)</a:t>
            </a:r>
          </a:p>
          <a:p>
            <a:pPr eaLnBrk="0" hangingPunct="0">
              <a:lnSpc>
                <a:spcPct val="120000"/>
              </a:lnSpc>
            </a:pPr>
            <a:r>
              <a:rPr lang="pt-BR">
                <a:latin typeface="Times New Roman" pitchFamily="18" charset="0"/>
              </a:rPr>
              <a:t>	</a:t>
            </a:r>
            <a:r>
              <a:rPr lang="pt-BR">
                <a:latin typeface="Symbol" pitchFamily="18" charset="2"/>
              </a:rPr>
              <a:t>"</a:t>
            </a:r>
            <a:r>
              <a:rPr lang="pt-BR">
                <a:latin typeface="Times New Roman" pitchFamily="18" charset="0"/>
              </a:rPr>
              <a:t>x </a:t>
            </a:r>
            <a:r>
              <a:rPr lang="pt-BR" sz="2000"/>
              <a:t>protetorAnimais(x)</a:t>
            </a:r>
            <a:r>
              <a:rPr lang="pt-BR">
                <a:latin typeface="Times New Roman" pitchFamily="18" charset="0"/>
              </a:rPr>
              <a:t> </a:t>
            </a:r>
            <a:r>
              <a:rPr lang="pt-BR">
                <a:latin typeface="Symbol" pitchFamily="18" charset="2"/>
              </a:rPr>
              <a:t>Ù</a:t>
            </a:r>
            <a:r>
              <a:rPr lang="pt-BR">
                <a:latin typeface="Times New Roman" pitchFamily="18" charset="0"/>
              </a:rPr>
              <a:t> </a:t>
            </a:r>
            <a:r>
              <a:rPr lang="pt-BR">
                <a:latin typeface="Symbol" pitchFamily="18" charset="2"/>
              </a:rPr>
              <a:t>"</a:t>
            </a:r>
            <a:r>
              <a:rPr lang="pt-BR">
                <a:latin typeface="Times New Roman" pitchFamily="18" charset="0"/>
              </a:rPr>
              <a:t>y </a:t>
            </a:r>
            <a:r>
              <a:rPr lang="pt-BR" sz="2000"/>
              <a:t>animal(y)</a:t>
            </a:r>
            <a:r>
              <a:rPr lang="pt-BR">
                <a:latin typeface="Times New Roman" pitchFamily="18" charset="0"/>
              </a:rPr>
              <a:t> </a:t>
            </a:r>
            <a:r>
              <a:rPr lang="pt-BR">
                <a:latin typeface="Symbol" pitchFamily="18" charset="2"/>
              </a:rPr>
              <a:t>Þ</a:t>
            </a:r>
            <a:r>
              <a:rPr lang="pt-BR">
                <a:latin typeface="Times New Roman" pitchFamily="18" charset="0"/>
              </a:rPr>
              <a:t> </a:t>
            </a:r>
            <a:r>
              <a:rPr lang="pt-BR">
                <a:latin typeface="Symbol" pitchFamily="18" charset="2"/>
              </a:rPr>
              <a:t>Ø</a:t>
            </a:r>
            <a:r>
              <a:rPr lang="pt-BR" sz="2000"/>
              <a:t>mata(x,y)</a:t>
            </a:r>
          </a:p>
        </p:txBody>
      </p:sp>
      <p:sp>
        <p:nvSpPr>
          <p:cNvPr id="25605" name="Rectangle 1038"/>
          <p:cNvSpPr>
            <a:spLocks noChangeArrowheads="1"/>
          </p:cNvSpPr>
          <p:nvPr/>
        </p:nvSpPr>
        <p:spPr bwMode="auto">
          <a:xfrm>
            <a:off x="1062038" y="260350"/>
            <a:ext cx="8496300" cy="10080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62B310B-4A6F-4410-8CE3-1DC46705EF0A}" type="slidenum">
              <a:rPr lang="pt-BR" smtClean="0">
                <a:latin typeface="Tahoma" charset="0"/>
              </a:rPr>
              <a:pPr/>
              <a:t>23</a:t>
            </a:fld>
            <a:endParaRPr lang="pt-BR" smtClean="0">
              <a:latin typeface="Tahoma" charset="0"/>
            </a:endParaRPr>
          </a:p>
        </p:txBody>
      </p:sp>
      <p:sp>
        <p:nvSpPr>
          <p:cNvPr id="26627" name="Rectangle 8"/>
          <p:cNvSpPr>
            <a:spLocks noGrp="1" noChangeArrowheads="1"/>
          </p:cNvSpPr>
          <p:nvPr>
            <p:ph type="title"/>
          </p:nvPr>
        </p:nvSpPr>
        <p:spPr>
          <a:xfrm>
            <a:off x="609600" y="260350"/>
            <a:ext cx="9185275" cy="936625"/>
          </a:xfrm>
        </p:spPr>
        <p:txBody>
          <a:bodyPr/>
          <a:lstStyle/>
          <a:p>
            <a:pPr eaLnBrk="1" hangingPunct="1"/>
            <a:r>
              <a:rPr lang="pt-BR" smtClean="0"/>
              <a:t>Agentes baseados em LPO</a:t>
            </a:r>
          </a:p>
        </p:txBody>
      </p:sp>
      <p:sp>
        <p:nvSpPr>
          <p:cNvPr id="26628" name="Rectangle 9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28775"/>
            <a:ext cx="9372600" cy="4895850"/>
          </a:xfrm>
        </p:spPr>
        <p:txBody>
          <a:bodyPr/>
          <a:lstStyle/>
          <a:p>
            <a:pPr eaLnBrk="1" hangingPunct="1"/>
            <a:r>
              <a:rPr lang="pt-BR" smtClean="0"/>
              <a:t>Base de Conhecimento </a:t>
            </a:r>
          </a:p>
          <a:p>
            <a:pPr lvl="1" eaLnBrk="1" hangingPunct="1"/>
            <a:r>
              <a:rPr lang="pt-BR" sz="2400" smtClean="0"/>
              <a:t>fatos e regras básicos, gerais, permanentes </a:t>
            </a:r>
            <a:r>
              <a:rPr lang="pt-BR" sz="2400" smtClean="0">
                <a:solidFill>
                  <a:srgbClr val="800080"/>
                </a:solidFill>
              </a:rPr>
              <a:t>(só axiomas!)</a:t>
            </a:r>
          </a:p>
          <a:p>
            <a:pPr lvl="2" eaLnBrk="1" hangingPunct="1"/>
            <a:r>
              <a:rPr lang="pt-BR" sz="2200" smtClean="0">
                <a:latin typeface="Symbol" pitchFamily="18" charset="2"/>
              </a:rPr>
              <a:t>"</a:t>
            </a:r>
            <a:r>
              <a:rPr lang="pt-BR" sz="2200" smtClean="0"/>
              <a:t>(x,z) Avó(x,z) </a:t>
            </a:r>
            <a:r>
              <a:rPr lang="pt-BR" sz="2200" smtClean="0">
                <a:latin typeface="Symbol" pitchFamily="18" charset="2"/>
              </a:rPr>
              <a:t>Û $</a:t>
            </a:r>
            <a:r>
              <a:rPr lang="pt-BR" sz="2200" smtClean="0"/>
              <a:t>(y) Mãe(x,y) </a:t>
            </a:r>
            <a:r>
              <a:rPr lang="pt-BR" sz="2200" smtClean="0">
                <a:latin typeface="Symbol" pitchFamily="18" charset="2"/>
              </a:rPr>
              <a:t>Ù </a:t>
            </a:r>
            <a:r>
              <a:rPr lang="pt-BR" sz="2200" smtClean="0"/>
              <a:t>(Mãe(y,z) </a:t>
            </a:r>
            <a:r>
              <a:rPr lang="pt-BR" sz="2200" smtClean="0">
                <a:latin typeface="Symbol" pitchFamily="18" charset="2"/>
              </a:rPr>
              <a:t>Ú </a:t>
            </a:r>
            <a:r>
              <a:rPr lang="pt-BR" sz="2200" smtClean="0"/>
              <a:t>Pai(y,z))</a:t>
            </a:r>
          </a:p>
          <a:p>
            <a:pPr eaLnBrk="1" hangingPunct="1"/>
            <a:r>
              <a:rPr lang="pt-BR" smtClean="0"/>
              <a:t>Memória de Trabalho </a:t>
            </a:r>
          </a:p>
          <a:p>
            <a:pPr lvl="1" eaLnBrk="1" hangingPunct="1"/>
            <a:r>
              <a:rPr lang="pt-BR" sz="2400" smtClean="0"/>
              <a:t>fatos particulares à instância do problema </a:t>
            </a:r>
            <a:r>
              <a:rPr lang="pt-BR" sz="2400" smtClean="0">
                <a:solidFill>
                  <a:srgbClr val="800080"/>
                </a:solidFill>
              </a:rPr>
              <a:t>(axiomas)</a:t>
            </a:r>
          </a:p>
          <a:p>
            <a:pPr lvl="2" eaLnBrk="1" hangingPunct="1"/>
            <a:r>
              <a:rPr lang="pt-BR" sz="2200" smtClean="0"/>
              <a:t>Pai(Caetano,Zeca), Mãe(Canô, Caetano)</a:t>
            </a:r>
          </a:p>
          <a:p>
            <a:pPr lvl="1" eaLnBrk="1" hangingPunct="1"/>
            <a:r>
              <a:rPr lang="pt-BR" sz="2400" smtClean="0"/>
              <a:t> e fatos derivados </a:t>
            </a:r>
            <a:r>
              <a:rPr lang="pt-BR" sz="2400" smtClean="0">
                <a:solidFill>
                  <a:srgbClr val="800080"/>
                </a:solidFill>
              </a:rPr>
              <a:t>(teoremas) </a:t>
            </a:r>
          </a:p>
          <a:p>
            <a:pPr lvl="2" eaLnBrk="1" hangingPunct="1"/>
            <a:r>
              <a:rPr lang="pt-BR" sz="2200" smtClean="0"/>
              <a:t>Avó(Canô, Zeca)</a:t>
            </a:r>
          </a:p>
          <a:p>
            <a:pPr eaLnBrk="1" hangingPunct="1">
              <a:spcBef>
                <a:spcPct val="30000"/>
              </a:spcBef>
            </a:pPr>
            <a:r>
              <a:rPr lang="pt-BR" smtClean="0"/>
              <a:t>Máquina de Inferência </a:t>
            </a:r>
          </a:p>
          <a:p>
            <a:pPr lvl="1" eaLnBrk="1" hangingPunct="1"/>
            <a:r>
              <a:rPr lang="pt-BR" smtClean="0"/>
              <a:t>regras de inferência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A053BD5-14A3-4665-815B-CE2D31525312}" type="slidenum">
              <a:rPr lang="pt-BR" smtClean="0">
                <a:latin typeface="Tahoma" charset="0"/>
              </a:rPr>
              <a:pPr/>
              <a:t>24</a:t>
            </a:fld>
            <a:endParaRPr lang="pt-BR" smtClean="0">
              <a:latin typeface="Tahoma" charset="0"/>
            </a:endParaRPr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Relembrando...</a:t>
            </a:r>
            <a:br>
              <a:rPr lang="pt-BR" smtClean="0"/>
            </a:br>
            <a:r>
              <a:rPr lang="pt-BR" smtClean="0"/>
              <a:t>Raciocínio regressivo ou progressivo</a:t>
            </a:r>
          </a:p>
        </p:txBody>
      </p:sp>
      <p:sp>
        <p:nvSpPr>
          <p:cNvPr id="27652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762125"/>
            <a:ext cx="8782050" cy="4114800"/>
          </a:xfrm>
        </p:spPr>
        <p:txBody>
          <a:bodyPr/>
          <a:lstStyle/>
          <a:p>
            <a:pPr eaLnBrk="1" hangingPunct="1">
              <a:spcBef>
                <a:spcPct val="40000"/>
              </a:spcBef>
            </a:pPr>
            <a:r>
              <a:rPr lang="pt-BR" smtClean="0"/>
              <a:t>Primeiros passos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None/>
            </a:pPr>
            <a:r>
              <a:rPr lang="pt-BR" smtClean="0"/>
              <a:t>1. Armazenar as regras da BC na máquina de inferência (MI) e os fatos na memória de trabalho (MT)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None/>
            </a:pPr>
            <a:r>
              <a:rPr lang="pt-BR" smtClean="0"/>
              <a:t>2. Adicionar os dados iniciais à memória de trabalho</a:t>
            </a:r>
          </a:p>
          <a:p>
            <a:pPr eaLnBrk="1" hangingPunct="1"/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069B32E-C24A-44AD-B2CE-1500AA93208E}" type="slidenum">
              <a:rPr lang="pt-BR" smtClean="0">
                <a:latin typeface="Tahoma" charset="0"/>
              </a:rPr>
              <a:pPr/>
              <a:t>25</a:t>
            </a:fld>
            <a:endParaRPr lang="pt-BR" smtClean="0">
              <a:latin typeface="Tahoma" charset="0"/>
            </a:endParaRPr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550863"/>
            <a:ext cx="9372600" cy="638175"/>
          </a:xfrm>
          <a:noFill/>
        </p:spPr>
        <p:txBody>
          <a:bodyPr lIns="90488" tIns="44450" rIns="90488" bIns="44450" anchor="ctr">
            <a:spAutoFit/>
          </a:bodyPr>
          <a:lstStyle/>
          <a:p>
            <a:r>
              <a:rPr lang="pt-BR" smtClean="0"/>
              <a:t>Agentes baseados em LPO</a:t>
            </a:r>
          </a:p>
        </p:txBody>
      </p:sp>
      <p:sp>
        <p:nvSpPr>
          <p:cNvPr id="2662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74700" y="1676400"/>
            <a:ext cx="9207500" cy="4848225"/>
          </a:xfrm>
        </p:spPr>
        <p:txBody>
          <a:bodyPr lIns="90488" tIns="44450" rIns="90488" bIns="44450"/>
          <a:lstStyle/>
          <a:p>
            <a:pPr>
              <a:lnSpc>
                <a:spcPct val="90000"/>
              </a:lnSpc>
              <a:defRPr/>
            </a:pPr>
            <a:r>
              <a:rPr lang="pt-BR" sz="2400" smtClean="0"/>
              <a:t>  função Agente-BC(</a:t>
            </a:r>
            <a:r>
              <a:rPr lang="pt-BR" sz="2400" i="1" smtClean="0"/>
              <a:t>percepção</a:t>
            </a:r>
            <a:r>
              <a:rPr lang="pt-BR" sz="2400" smtClean="0"/>
              <a:t>) retorna uma </a:t>
            </a:r>
            <a:r>
              <a:rPr lang="pt-BR" sz="2400" i="1" smtClean="0"/>
              <a:t>ação</a:t>
            </a:r>
            <a:endParaRPr lang="pt-BR" sz="2400" smtClean="0"/>
          </a:p>
          <a:p>
            <a:pPr lvl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pt-BR" sz="2200" smtClean="0"/>
              <a:t>		</a:t>
            </a:r>
            <a:r>
              <a:rPr lang="pt-BR" sz="22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Tell</a:t>
            </a:r>
            <a:r>
              <a:rPr lang="pt-BR" sz="2200" smtClean="0"/>
              <a:t>(MT, </a:t>
            </a:r>
            <a:r>
              <a:rPr lang="pt-BR" sz="22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Percepções-Sentença</a:t>
            </a:r>
            <a:r>
              <a:rPr lang="pt-BR" sz="2200" smtClean="0"/>
              <a:t>(</a:t>
            </a:r>
            <a:r>
              <a:rPr lang="pt-BR" sz="2200" i="1" smtClean="0"/>
              <a:t>percepção,t</a:t>
            </a:r>
            <a:r>
              <a:rPr lang="pt-BR" sz="2200" smtClean="0"/>
              <a:t>))</a:t>
            </a:r>
          </a:p>
          <a:p>
            <a:pPr lvl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pt-BR" sz="2200" smtClean="0"/>
              <a:t>		</a:t>
            </a:r>
            <a:r>
              <a:rPr lang="pt-BR" sz="2200" i="1" smtClean="0"/>
              <a:t>ação</a:t>
            </a:r>
            <a:r>
              <a:rPr lang="pt-BR" sz="2200" smtClean="0"/>
              <a:t>  </a:t>
            </a:r>
            <a:r>
              <a:rPr lang="pt-BR" sz="2200" smtClean="0">
                <a:latin typeface="Symbol" pitchFamily="18" charset="2"/>
              </a:rPr>
              <a:t>¬</a:t>
            </a:r>
            <a:r>
              <a:rPr lang="pt-BR" sz="2200" smtClean="0"/>
              <a:t> </a:t>
            </a:r>
            <a:r>
              <a:rPr lang="pt-BR" sz="22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Ask</a:t>
            </a:r>
            <a:r>
              <a:rPr lang="pt-BR" sz="2200" smtClean="0"/>
              <a:t>(MT, </a:t>
            </a:r>
            <a:r>
              <a:rPr lang="pt-BR" sz="22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Pergunta-Ação</a:t>
            </a:r>
            <a:r>
              <a:rPr lang="pt-BR" sz="2200" smtClean="0"/>
              <a:t>(</a:t>
            </a:r>
            <a:r>
              <a:rPr lang="pt-BR" sz="2200" i="1" smtClean="0"/>
              <a:t>t</a:t>
            </a:r>
            <a:r>
              <a:rPr lang="pt-BR" sz="2200" smtClean="0"/>
              <a:t>))</a:t>
            </a:r>
          </a:p>
          <a:p>
            <a:pPr lvl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pt-BR" sz="2200" smtClean="0"/>
              <a:t>		</a:t>
            </a:r>
            <a:r>
              <a:rPr lang="pt-BR" sz="22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Tell</a:t>
            </a:r>
            <a:r>
              <a:rPr lang="pt-BR" sz="2200" smtClean="0"/>
              <a:t>(MT, </a:t>
            </a:r>
            <a:r>
              <a:rPr lang="pt-BR" sz="22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Ação-Sentença</a:t>
            </a:r>
            <a:r>
              <a:rPr lang="pt-BR" sz="2200" smtClean="0"/>
              <a:t>(</a:t>
            </a:r>
            <a:r>
              <a:rPr lang="pt-BR" sz="2200" i="1" smtClean="0"/>
              <a:t>ação,t</a:t>
            </a:r>
            <a:r>
              <a:rPr lang="pt-BR" sz="2200" smtClean="0"/>
              <a:t>))</a:t>
            </a:r>
          </a:p>
          <a:p>
            <a:pPr lvl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pt-BR" sz="2200" smtClean="0"/>
              <a:t>		</a:t>
            </a:r>
            <a:r>
              <a:rPr lang="pt-BR" sz="2200" i="1" smtClean="0"/>
              <a:t>t  </a:t>
            </a:r>
            <a:r>
              <a:rPr lang="pt-BR" sz="2200" smtClean="0">
                <a:latin typeface="Symbol" pitchFamily="18" charset="2"/>
              </a:rPr>
              <a:t>¬</a:t>
            </a:r>
            <a:r>
              <a:rPr lang="pt-BR" sz="2200" i="1" smtClean="0"/>
              <a:t> t</a:t>
            </a:r>
            <a:r>
              <a:rPr lang="pt-BR" sz="2200" smtClean="0"/>
              <a:t> + 1</a:t>
            </a:r>
          </a:p>
          <a:p>
            <a:pPr lvl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pt-BR" sz="2200" smtClean="0"/>
              <a:t>		retorna </a:t>
            </a:r>
            <a:r>
              <a:rPr lang="pt-BR" sz="2200" i="1" smtClean="0"/>
              <a:t>ação</a:t>
            </a:r>
            <a:r>
              <a:rPr lang="pt-BR" sz="2200" smtClean="0"/>
              <a:t> </a:t>
            </a:r>
          </a:p>
          <a:p>
            <a:pPr>
              <a:lnSpc>
                <a:spcPct val="90000"/>
              </a:lnSpc>
              <a:defRPr/>
            </a:pPr>
            <a:r>
              <a:rPr lang="pt-BR" sz="2400" b="1" smtClean="0"/>
              <a:t>Onde...</a:t>
            </a:r>
          </a:p>
          <a:p>
            <a:pPr lvl="1">
              <a:lnSpc>
                <a:spcPct val="90000"/>
              </a:lnSpc>
              <a:spcBef>
                <a:spcPct val="30000"/>
              </a:spcBef>
              <a:defRPr/>
            </a:pPr>
            <a:r>
              <a:rPr lang="pt-BR" sz="2200" smtClean="0"/>
              <a:t>MT – memória de trabalho</a:t>
            </a:r>
          </a:p>
          <a:p>
            <a:pPr lvl="1">
              <a:lnSpc>
                <a:spcPct val="90000"/>
              </a:lnSpc>
              <a:spcBef>
                <a:spcPct val="30000"/>
              </a:spcBef>
              <a:defRPr/>
            </a:pPr>
            <a:r>
              <a:rPr lang="pt-BR" sz="2200" smtClean="0"/>
              <a:t>função </a:t>
            </a:r>
            <a:r>
              <a:rPr lang="pt-BR" sz="22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Pergunta-Ação </a:t>
            </a:r>
            <a:r>
              <a:rPr lang="pt-BR" sz="2200" smtClean="0"/>
              <a:t>cria uma</a:t>
            </a:r>
            <a:r>
              <a:rPr lang="pt-BR" sz="22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pt-BR" sz="2200" smtClean="0"/>
              <a:t> </a:t>
            </a:r>
            <a:r>
              <a:rPr lang="pt-BR" sz="2200" i="1" smtClean="0"/>
              <a:t>query</a:t>
            </a:r>
            <a:r>
              <a:rPr lang="pt-BR" sz="2200" smtClean="0"/>
              <a:t>  como: </a:t>
            </a:r>
            <a:r>
              <a:rPr lang="pt-BR" sz="2200" smtClean="0">
                <a:solidFill>
                  <a:srgbClr val="800080"/>
                </a:solidFill>
                <a:latin typeface="Symbol" pitchFamily="18" charset="2"/>
              </a:rPr>
              <a:t>$ </a:t>
            </a:r>
            <a:r>
              <a:rPr lang="pt-BR" sz="2200" smtClean="0">
                <a:solidFill>
                  <a:srgbClr val="800080"/>
                </a:solidFill>
              </a:rPr>
              <a:t>a  Ação(a,6)</a:t>
            </a:r>
          </a:p>
          <a:p>
            <a:pPr lvl="1">
              <a:lnSpc>
                <a:spcPct val="90000"/>
              </a:lnSpc>
              <a:spcBef>
                <a:spcPct val="30000"/>
              </a:spcBef>
              <a:defRPr/>
            </a:pPr>
            <a:r>
              <a:rPr lang="pt-BR" sz="2200" smtClean="0"/>
              <a:t>função </a:t>
            </a:r>
            <a:r>
              <a:rPr lang="pt-BR" sz="22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ASK</a:t>
            </a:r>
            <a:r>
              <a:rPr lang="pt-BR" sz="2200" smtClean="0"/>
              <a:t> devolve uma lista de instanciações:</a:t>
            </a:r>
          </a:p>
          <a:p>
            <a:pPr lvl="2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pt-BR" sz="2000" smtClean="0"/>
              <a:t>	</a:t>
            </a:r>
            <a:r>
              <a:rPr lang="pt-BR" sz="2000" smtClean="0">
                <a:solidFill>
                  <a:srgbClr val="800080"/>
                </a:solidFill>
              </a:rPr>
              <a:t>{a / Pegar}</a:t>
            </a:r>
            <a:r>
              <a:rPr lang="pt-BR" sz="2000" smtClean="0"/>
              <a:t> -  </a:t>
            </a:r>
            <a:r>
              <a:rPr lang="pt-BR" sz="2000" u="sng" smtClean="0"/>
              <a:t>Pegar</a:t>
            </a:r>
            <a:r>
              <a:rPr lang="pt-BR" sz="2000" smtClean="0"/>
              <a:t> é atribuída à variável ação.</a:t>
            </a:r>
          </a:p>
          <a:p>
            <a:pPr lvl="1">
              <a:lnSpc>
                <a:spcPct val="90000"/>
              </a:lnSpc>
              <a:spcBef>
                <a:spcPct val="30000"/>
              </a:spcBef>
              <a:defRPr/>
            </a:pPr>
            <a:r>
              <a:rPr lang="pt-BR" sz="2200" smtClean="0"/>
              <a:t>função </a:t>
            </a:r>
            <a:r>
              <a:rPr lang="pt-BR" sz="22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TELL</a:t>
            </a:r>
            <a:r>
              <a:rPr lang="pt-BR" sz="2200" smtClean="0"/>
              <a:t> grava a ação escolhida na memória de trabalho.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BDB2B8C-20BD-4AB6-898E-F4BF7CEF3397}" type="slidenum">
              <a:rPr lang="pt-BR" smtClean="0">
                <a:latin typeface="Tahoma" charset="0"/>
              </a:rPr>
              <a:pPr/>
              <a:t>26</a:t>
            </a:fld>
            <a:endParaRPr lang="pt-BR" smtClean="0">
              <a:latin typeface="Tahoma" charset="0"/>
            </a:endParaRPr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04813"/>
            <a:ext cx="9185275" cy="822325"/>
          </a:xfrm>
        </p:spPr>
        <p:txBody>
          <a:bodyPr/>
          <a:lstStyle/>
          <a:p>
            <a:pPr eaLnBrk="1" hangingPunct="1"/>
            <a:r>
              <a:rPr lang="pt-BR" smtClean="0"/>
              <a:t>Agentes baseados em LPO</a:t>
            </a:r>
          </a:p>
        </p:txBody>
      </p:sp>
      <p:sp>
        <p:nvSpPr>
          <p:cNvPr id="2970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9372600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mtClean="0"/>
              <a:t> Como a função ASK responde as </a:t>
            </a:r>
            <a:r>
              <a:rPr lang="pt-BR" i="1" smtClean="0"/>
              <a:t>queries</a:t>
            </a:r>
          </a:p>
          <a:p>
            <a:pPr lvl="1" eaLnBrk="1" hangingPunct="1">
              <a:lnSpc>
                <a:spcPct val="110000"/>
              </a:lnSpc>
            </a:pPr>
            <a:r>
              <a:rPr lang="pt-BR" smtClean="0">
                <a:sym typeface="Symbol" pitchFamily="18" charset="2"/>
              </a:rPr>
              <a:t>Quantificador</a:t>
            </a:r>
            <a:r>
              <a:rPr lang="pt-BR" b="1" smtClean="0">
                <a:sym typeface="Symbol" pitchFamily="18" charset="2"/>
              </a:rPr>
              <a:t> </a:t>
            </a:r>
            <a:r>
              <a:rPr lang="pt-BR" smtClean="0">
                <a:sym typeface="Symbol" pitchFamily="18" charset="2"/>
              </a:rPr>
              <a:t>: </a:t>
            </a:r>
            <a:r>
              <a:rPr lang="pt-BR" smtClean="0"/>
              <a:t>a resposta é booleana</a:t>
            </a:r>
          </a:p>
          <a:p>
            <a:pPr lvl="2" eaLnBrk="1" hangingPunct="1">
              <a:lnSpc>
                <a:spcPct val="110000"/>
              </a:lnSpc>
            </a:pPr>
            <a:r>
              <a:rPr lang="pt-BR" sz="2200" smtClean="0"/>
              <a:t>ASK(BC, Irmã(Betânia,Caetano))	-&gt; </a:t>
            </a:r>
            <a:r>
              <a:rPr lang="pt-BR" sz="2200" b="1" smtClean="0"/>
              <a:t>true</a:t>
            </a:r>
            <a:endParaRPr lang="pt-BR" sz="2200" smtClean="0"/>
          </a:p>
          <a:p>
            <a:pPr lvl="2" eaLnBrk="1" hangingPunct="1">
              <a:lnSpc>
                <a:spcPct val="110000"/>
              </a:lnSpc>
            </a:pPr>
            <a:r>
              <a:rPr lang="pt-BR" sz="2200" smtClean="0"/>
              <a:t>ASK(BC, </a:t>
            </a:r>
            <a:r>
              <a:rPr lang="pt-BR" sz="2200" smtClean="0">
                <a:sym typeface="Symbol" pitchFamily="18" charset="2"/>
              </a:rPr>
              <a:t>x (</a:t>
            </a:r>
            <a:r>
              <a:rPr lang="pt-BR" sz="2200" smtClean="0"/>
              <a:t>Irmã(x,Caetano) </a:t>
            </a:r>
            <a:r>
              <a:rPr lang="pt-BR" sz="2200" smtClean="0">
                <a:latin typeface="Symbol" pitchFamily="18" charset="2"/>
              </a:rPr>
              <a:t>Ù</a:t>
            </a:r>
            <a:r>
              <a:rPr lang="pt-BR" sz="2200" smtClean="0"/>
              <a:t> Cantora(x))) -&gt; </a:t>
            </a:r>
            <a:r>
              <a:rPr lang="pt-BR" sz="2200" b="1" smtClean="0"/>
              <a:t>false</a:t>
            </a:r>
            <a:endParaRPr lang="pt-BR" sz="2200" smtClean="0"/>
          </a:p>
          <a:p>
            <a:pPr lvl="1" eaLnBrk="1" hangingPunct="1">
              <a:lnSpc>
                <a:spcPct val="110000"/>
              </a:lnSpc>
              <a:spcBef>
                <a:spcPct val="50000"/>
              </a:spcBef>
            </a:pPr>
            <a:r>
              <a:rPr lang="pt-BR" smtClean="0">
                <a:sym typeface="Symbol" pitchFamily="18" charset="2"/>
              </a:rPr>
              <a:t>Quantificador </a:t>
            </a:r>
            <a:r>
              <a:rPr lang="pt-BR" b="1" smtClean="0">
                <a:sym typeface="Symbol" pitchFamily="18" charset="2"/>
              </a:rPr>
              <a:t></a:t>
            </a:r>
            <a:r>
              <a:rPr lang="pt-BR" smtClean="0">
                <a:sym typeface="Symbol" pitchFamily="18" charset="2"/>
              </a:rPr>
              <a:t>: </a:t>
            </a:r>
            <a:r>
              <a:rPr lang="pt-BR" smtClean="0"/>
              <a:t>a resposta é uma lista de instanciações/substituições de variáveis - </a:t>
            </a:r>
            <a:r>
              <a:rPr lang="pt-BR" i="1" smtClean="0"/>
              <a:t>binding</a:t>
            </a:r>
          </a:p>
          <a:p>
            <a:pPr lvl="2" eaLnBrk="1" hangingPunct="1">
              <a:lnSpc>
                <a:spcPct val="110000"/>
              </a:lnSpc>
            </a:pPr>
            <a:r>
              <a:rPr lang="pt-BR" sz="2200" smtClean="0"/>
              <a:t>ASK (BC, </a:t>
            </a:r>
            <a:r>
              <a:rPr lang="pt-BR" sz="2200" smtClean="0">
                <a:latin typeface="Symbol" pitchFamily="18" charset="2"/>
              </a:rPr>
              <a:t>$</a:t>
            </a:r>
            <a:r>
              <a:rPr lang="pt-BR" sz="2200" smtClean="0"/>
              <a:t>x Irmã(x,Caetano)) -&gt; </a:t>
            </a:r>
            <a:r>
              <a:rPr lang="pt-BR" sz="2200" b="1" smtClean="0"/>
              <a:t>{x/Betânia,x/Irene}</a:t>
            </a:r>
            <a:endParaRPr lang="pt-BR" sz="2200" smtClean="0"/>
          </a:p>
          <a:p>
            <a:pPr lvl="2" eaLnBrk="1" hangingPunct="1">
              <a:lnSpc>
                <a:spcPct val="110000"/>
              </a:lnSpc>
            </a:pPr>
            <a:r>
              <a:rPr lang="pt-BR" sz="2200" smtClean="0"/>
              <a:t>ASK (BC, </a:t>
            </a:r>
            <a:r>
              <a:rPr lang="pt-BR" sz="2200" smtClean="0">
                <a:latin typeface="Symbol" pitchFamily="18" charset="2"/>
              </a:rPr>
              <a:t>$</a:t>
            </a:r>
            <a:r>
              <a:rPr lang="pt-BR" sz="2200" smtClean="0">
                <a:sym typeface="Symbol" pitchFamily="18" charset="2"/>
              </a:rPr>
              <a:t>x (</a:t>
            </a:r>
            <a:r>
              <a:rPr lang="pt-BR" sz="2200" smtClean="0"/>
              <a:t>Irmã(x,Caetano) </a:t>
            </a:r>
            <a:r>
              <a:rPr lang="pt-BR" sz="2200" smtClean="0">
                <a:latin typeface="Symbol" pitchFamily="18" charset="2"/>
              </a:rPr>
              <a:t>Ù</a:t>
            </a:r>
            <a:r>
              <a:rPr lang="pt-BR" sz="2200" smtClean="0"/>
              <a:t> Cantora(x))) -&gt; </a:t>
            </a:r>
            <a:r>
              <a:rPr lang="pt-BR" sz="2200" b="1" smtClean="0"/>
              <a:t>{x/Betânia}</a:t>
            </a:r>
            <a:endParaRPr lang="pt-BR" sz="22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64EF6AE-3F7E-4C26-8569-18E05A3F1168}" type="slidenum">
              <a:rPr lang="pt-BR" smtClean="0">
                <a:latin typeface="Tahoma" charset="0"/>
              </a:rPr>
              <a:pPr/>
              <a:t>27</a:t>
            </a:fld>
            <a:endParaRPr lang="pt-BR" smtClean="0">
              <a:latin typeface="Tahoma" charset="0"/>
            </a:endParaRPr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>
          <a:xfrm>
            <a:off x="688975" y="260350"/>
            <a:ext cx="8783638" cy="914400"/>
          </a:xfrm>
        </p:spPr>
        <p:txBody>
          <a:bodyPr/>
          <a:lstStyle/>
          <a:p>
            <a:pPr eaLnBrk="1" hangingPunct="1"/>
            <a:r>
              <a:rPr lang="pt-BR" smtClean="0"/>
              <a:t>Hipótese do Mundo Fechado</a:t>
            </a:r>
          </a:p>
        </p:txBody>
      </p:sp>
      <p:sp>
        <p:nvSpPr>
          <p:cNvPr id="30724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pt-BR" smtClean="0"/>
              <a:t>Tudo que não estiver presente na base é considerado </a:t>
            </a:r>
            <a:r>
              <a:rPr lang="pt-BR" smtClean="0">
                <a:solidFill>
                  <a:srgbClr val="990099"/>
                </a:solidFill>
              </a:rPr>
              <a:t>falso</a:t>
            </a:r>
          </a:p>
          <a:p>
            <a:pPr eaLnBrk="1" hangingPunct="1">
              <a:lnSpc>
                <a:spcPct val="110000"/>
              </a:lnSpc>
            </a:pPr>
            <a:r>
              <a:rPr lang="pt-BR" smtClean="0"/>
              <a:t>Isto simplifica (reduz) a BC</a:t>
            </a:r>
          </a:p>
          <a:p>
            <a:pPr lvl="1" eaLnBrk="1" hangingPunct="1">
              <a:lnSpc>
                <a:spcPct val="110000"/>
              </a:lnSpc>
            </a:pPr>
            <a:r>
              <a:rPr lang="pt-BR" smtClean="0"/>
              <a:t>Ex. Para dizer que a população dos países Nova Zelândia, África do Sul, Irlanda e França gostam do jogo Rugby, não precisa explicitamente dizer que os outros não gostam...</a:t>
            </a:r>
          </a:p>
          <a:p>
            <a:pPr lvl="1" eaLnBrk="1" hangingPunct="1"/>
            <a:endParaRPr lang="pt-BR" smtClean="0"/>
          </a:p>
          <a:p>
            <a:pPr lvl="1" eaLnBrk="1" hangingPunct="1"/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ED1BC6B-3EE9-4A86-89A7-DBED980776EF}" type="slidenum">
              <a:rPr lang="pt-BR" smtClean="0">
                <a:latin typeface="Tahoma" charset="0"/>
              </a:rPr>
              <a:pPr/>
              <a:t>28</a:t>
            </a:fld>
            <a:endParaRPr lang="pt-BR" smtClean="0">
              <a:latin typeface="Tahoma" charset="0"/>
            </a:endParaRPr>
          </a:p>
        </p:txBody>
      </p:sp>
      <p:sp>
        <p:nvSpPr>
          <p:cNvPr id="31747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Agentes LPO para o Mundo do Wumpus</a:t>
            </a:r>
          </a:p>
        </p:txBody>
      </p:sp>
      <p:sp>
        <p:nvSpPr>
          <p:cNvPr id="31748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DEF80D4-03E8-42CF-8401-1886B78E99B6}" type="slidenum">
              <a:rPr lang="pt-BR" smtClean="0">
                <a:latin typeface="Tahoma" charset="0"/>
              </a:rPr>
              <a:pPr/>
              <a:t>29</a:t>
            </a:fld>
            <a:endParaRPr lang="pt-BR" smtClean="0">
              <a:latin typeface="Tahoma" charset="0"/>
            </a:endParaRPr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>
          <a:xfrm>
            <a:off x="688975" y="279400"/>
            <a:ext cx="8783638" cy="1187450"/>
          </a:xfrm>
          <a:noFill/>
        </p:spPr>
        <p:txBody>
          <a:bodyPr lIns="90488" tIns="44450" rIns="90488" bIns="44450" anchor="ctr">
            <a:spAutoFit/>
          </a:bodyPr>
          <a:lstStyle/>
          <a:p>
            <a:r>
              <a:rPr lang="pt-BR" smtClean="0"/>
              <a:t>Um Agente LPO para o </a:t>
            </a:r>
            <a:br>
              <a:rPr lang="pt-BR" smtClean="0"/>
            </a:br>
            <a:r>
              <a:rPr lang="pt-BR" smtClean="0"/>
              <a:t>Mundo do Wumpus</a:t>
            </a:r>
          </a:p>
        </p:txBody>
      </p:sp>
      <p:sp>
        <p:nvSpPr>
          <p:cNvPr id="32772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9080500" cy="4848225"/>
          </a:xfrm>
          <a:noFill/>
        </p:spPr>
        <p:txBody>
          <a:bodyPr lIns="90488" tIns="44450" rIns="90488" bIns="44450"/>
          <a:lstStyle/>
          <a:p>
            <a:r>
              <a:rPr lang="pt-BR" smtClean="0"/>
              <a:t>Interface entre o agente e o ambiente:</a:t>
            </a:r>
          </a:p>
          <a:p>
            <a:pPr lvl="1">
              <a:buClr>
                <a:schemeClr val="accent2"/>
              </a:buClr>
            </a:pPr>
            <a:r>
              <a:rPr lang="pt-BR" smtClean="0">
                <a:solidFill>
                  <a:srgbClr val="800080"/>
                </a:solidFill>
              </a:rPr>
              <a:t>sentença de percepções</a:t>
            </a:r>
            <a:r>
              <a:rPr lang="pt-BR" smtClean="0"/>
              <a:t>, que inclui as </a:t>
            </a:r>
            <a:r>
              <a:rPr lang="pt-BR" smtClean="0">
                <a:solidFill>
                  <a:srgbClr val="800080"/>
                </a:solidFill>
              </a:rPr>
              <a:t>percepções</a:t>
            </a:r>
            <a:r>
              <a:rPr lang="pt-BR" smtClean="0"/>
              <a:t> e o </a:t>
            </a:r>
            <a:r>
              <a:rPr lang="pt-BR" smtClean="0">
                <a:solidFill>
                  <a:srgbClr val="800080"/>
                </a:solidFill>
              </a:rPr>
              <a:t>tempo</a:t>
            </a:r>
            <a:r>
              <a:rPr lang="pt-BR" smtClean="0"/>
              <a:t> (passo) em que elas ocorreram</a:t>
            </a:r>
          </a:p>
          <a:p>
            <a:pPr lvl="2">
              <a:buClr>
                <a:schemeClr val="accent2"/>
              </a:buClr>
            </a:pPr>
            <a:r>
              <a:rPr lang="pt-BR" sz="2000" smtClean="0"/>
              <a:t>e.g.:</a:t>
            </a:r>
          </a:p>
          <a:p>
            <a:pPr lvl="2">
              <a:buClr>
                <a:schemeClr val="accent2"/>
              </a:buClr>
            </a:pPr>
            <a:r>
              <a:rPr lang="pt-BR" sz="2000" smtClean="0"/>
              <a:t>Percepção ([Fedor, Vento, Brilho, nada(~choque), nada(~grito)], 6)</a:t>
            </a:r>
          </a:p>
          <a:p>
            <a:pPr lvl="2">
              <a:buFont typeface="Wingdings" pitchFamily="2" charset="2"/>
              <a:buNone/>
            </a:pPr>
            <a:endParaRPr lang="pt-BR" sz="2000" smtClean="0"/>
          </a:p>
          <a:p>
            <a:r>
              <a:rPr lang="pt-BR" smtClean="0"/>
              <a:t>Ações do agente:</a:t>
            </a:r>
          </a:p>
          <a:p>
            <a:pPr lvl="1">
              <a:buClr>
                <a:schemeClr val="accent2"/>
              </a:buClr>
            </a:pPr>
            <a:r>
              <a:rPr lang="pt-BR" smtClean="0"/>
              <a:t>Girar(Direita), Girar(Esquerda), Avançar, Atirar, Pegar, Soltar e Sair das cavernas</a:t>
            </a:r>
            <a:endParaRPr lang="pt-BR" i="1" smtClean="0"/>
          </a:p>
          <a:p>
            <a:endParaRPr lang="pt-BR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EA8019C-8FDE-4585-BF7D-A2969CE646B4}" type="slidenum">
              <a:rPr lang="pt-BR" smtClean="0">
                <a:latin typeface="Tahoma" charset="0"/>
              </a:rPr>
              <a:pPr/>
              <a:t>3</a:t>
            </a:fld>
            <a:endParaRPr lang="pt-BR" smtClean="0">
              <a:latin typeface="Tahoma" charset="0"/>
            </a:endParaRPr>
          </a:p>
        </p:txBody>
      </p:sp>
      <p:sp>
        <p:nvSpPr>
          <p:cNvPr id="7171" name="Rectangle 4"/>
          <p:cNvSpPr>
            <a:spLocks noGrp="1" noChangeArrowheads="1"/>
          </p:cNvSpPr>
          <p:nvPr>
            <p:ph type="title"/>
          </p:nvPr>
        </p:nvSpPr>
        <p:spPr>
          <a:xfrm>
            <a:off x="688975" y="304800"/>
            <a:ext cx="8783638" cy="990600"/>
          </a:xfrm>
        </p:spPr>
        <p:txBody>
          <a:bodyPr/>
          <a:lstStyle/>
          <a:p>
            <a:pPr eaLnBrk="1" hangingPunct="1"/>
            <a:r>
              <a:rPr lang="pt-BR" smtClean="0"/>
              <a:t>Lógica de Primeira Ordem - LPO</a:t>
            </a:r>
          </a:p>
        </p:txBody>
      </p:sp>
      <p:sp>
        <p:nvSpPr>
          <p:cNvPr id="7172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878205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mtClean="0"/>
              <a:t>É um formalismo de referência para representação </a:t>
            </a:r>
            <a:br>
              <a:rPr lang="pt-BR" smtClean="0"/>
            </a:br>
            <a:r>
              <a:rPr lang="pt-BR" smtClean="0"/>
              <a:t>de conhecimento </a:t>
            </a:r>
          </a:p>
          <a:p>
            <a:pPr lvl="1" eaLnBrk="1" hangingPunct="1">
              <a:lnSpc>
                <a:spcPct val="90000"/>
              </a:lnSpc>
            </a:pPr>
            <a:r>
              <a:rPr lang="pt-BR" smtClean="0"/>
              <a:t>o mais estudado e o melhor formalizado</a:t>
            </a:r>
          </a:p>
          <a:p>
            <a:pPr eaLnBrk="1" hangingPunct="1">
              <a:lnSpc>
                <a:spcPct val="90000"/>
              </a:lnSpc>
            </a:pPr>
            <a:r>
              <a:rPr lang="pt-BR" smtClean="0"/>
              <a:t>Satisfaz em grande parte os seguintes critérios:</a:t>
            </a:r>
          </a:p>
          <a:p>
            <a:pPr lvl="1" eaLnBrk="1" hangingPunct="1">
              <a:lnSpc>
                <a:spcPct val="90000"/>
              </a:lnSpc>
            </a:pPr>
            <a:r>
              <a:rPr lang="pt-BR" smtClean="0"/>
              <a:t>adequação representacional</a:t>
            </a:r>
          </a:p>
          <a:p>
            <a:pPr lvl="2" eaLnBrk="1" hangingPunct="1">
              <a:lnSpc>
                <a:spcPct val="90000"/>
              </a:lnSpc>
            </a:pPr>
            <a:r>
              <a:rPr lang="pt-BR" smtClean="0"/>
              <a:t>permite representar o mundo (expressividade)</a:t>
            </a:r>
          </a:p>
          <a:p>
            <a:pPr lvl="1" eaLnBrk="1" hangingPunct="1">
              <a:lnSpc>
                <a:spcPct val="90000"/>
              </a:lnSpc>
            </a:pPr>
            <a:r>
              <a:rPr lang="pt-BR" smtClean="0"/>
              <a:t>adequação inferencial</a:t>
            </a:r>
          </a:p>
          <a:p>
            <a:pPr lvl="2" eaLnBrk="1" hangingPunct="1">
              <a:lnSpc>
                <a:spcPct val="90000"/>
              </a:lnSpc>
            </a:pPr>
            <a:r>
              <a:rPr lang="pt-BR" smtClean="0"/>
              <a:t>permite inferência</a:t>
            </a:r>
          </a:p>
          <a:p>
            <a:pPr lvl="1" eaLnBrk="1" hangingPunct="1">
              <a:lnSpc>
                <a:spcPct val="90000"/>
              </a:lnSpc>
            </a:pPr>
            <a:r>
              <a:rPr lang="pt-BR" smtClean="0"/>
              <a:t>eficiência aquisicional</a:t>
            </a:r>
          </a:p>
          <a:p>
            <a:pPr lvl="2" eaLnBrk="1" hangingPunct="1">
              <a:lnSpc>
                <a:spcPct val="90000"/>
              </a:lnSpc>
            </a:pPr>
            <a:r>
              <a:rPr lang="pt-BR" smtClean="0"/>
              <a:t>facilidade de adicionar conhecimento</a:t>
            </a:r>
          </a:p>
          <a:p>
            <a:pPr lvl="1" eaLnBrk="1" hangingPunct="1">
              <a:lnSpc>
                <a:spcPct val="90000"/>
              </a:lnSpc>
            </a:pPr>
            <a:r>
              <a:rPr lang="pt-BR" smtClean="0"/>
              <a:t>modularidade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5DE448D-F8C8-4F04-904C-519A13B1EFBF}" type="slidenum">
              <a:rPr lang="pt-BR" smtClean="0">
                <a:latin typeface="Tahoma" charset="0"/>
              </a:rPr>
              <a:pPr/>
              <a:t>30</a:t>
            </a:fld>
            <a:endParaRPr lang="pt-BR" smtClean="0">
              <a:latin typeface="Tahoma" charset="0"/>
            </a:endParaRPr>
          </a:p>
        </p:txBody>
      </p:sp>
      <p:sp>
        <p:nvSpPr>
          <p:cNvPr id="3379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Um Agente LPO para o </a:t>
            </a:r>
            <a:br>
              <a:rPr lang="pt-BR" smtClean="0"/>
            </a:br>
            <a:r>
              <a:rPr lang="pt-BR" smtClean="0"/>
              <a:t>Mundo do Wumpus</a:t>
            </a:r>
          </a:p>
        </p:txBody>
      </p:sp>
      <p:sp>
        <p:nvSpPr>
          <p:cNvPr id="33796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835150"/>
            <a:ext cx="8782050" cy="4114800"/>
          </a:xfrm>
        </p:spPr>
        <p:txBody>
          <a:bodyPr/>
          <a:lstStyle/>
          <a:p>
            <a:pPr eaLnBrk="1" hangingPunct="1"/>
            <a:r>
              <a:rPr lang="pt-BR" smtClean="0"/>
              <a:t>Três arquiteturas de Agentes baseados em LPO:</a:t>
            </a:r>
          </a:p>
          <a:p>
            <a:pPr lvl="1" eaLnBrk="1" hangingPunct="1"/>
            <a:r>
              <a:rPr lang="pt-BR" smtClean="0"/>
              <a:t>Agente reativo</a:t>
            </a:r>
          </a:p>
          <a:p>
            <a:pPr lvl="1" eaLnBrk="1" hangingPunct="1"/>
            <a:r>
              <a:rPr lang="pt-BR" smtClean="0"/>
              <a:t>Agente com Modelo do Mundo </a:t>
            </a:r>
          </a:p>
          <a:p>
            <a:pPr lvl="1" eaLnBrk="1" hangingPunct="1"/>
            <a:r>
              <a:rPr lang="pt-BR" smtClean="0"/>
              <a:t>Agente baseado em Objetivo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50CA262-F660-438A-B783-36417015667E}" type="slidenum">
              <a:rPr lang="pt-BR" smtClean="0">
                <a:latin typeface="Tahoma" charset="0"/>
              </a:rPr>
              <a:pPr/>
              <a:t>31</a:t>
            </a:fld>
            <a:endParaRPr lang="pt-BR" smtClean="0">
              <a:latin typeface="Tahoma" charset="0"/>
            </a:endParaRPr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>
          <a:xfrm>
            <a:off x="688975" y="554038"/>
            <a:ext cx="8783638" cy="638175"/>
          </a:xfrm>
          <a:noFill/>
        </p:spPr>
        <p:txBody>
          <a:bodyPr lIns="90488" tIns="44450" rIns="90488" bIns="44450" anchor="ctr">
            <a:spAutoFit/>
          </a:bodyPr>
          <a:lstStyle/>
          <a:p>
            <a:r>
              <a:rPr lang="pt-BR" smtClean="0"/>
              <a:t>Agente reativo baseado em LPO</a:t>
            </a:r>
          </a:p>
        </p:txBody>
      </p:sp>
      <p:sp>
        <p:nvSpPr>
          <p:cNvPr id="3482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9067800" cy="4953000"/>
          </a:xfrm>
          <a:noFill/>
        </p:spPr>
        <p:txBody>
          <a:bodyPr lIns="90488" tIns="44450" rIns="90488" bIns="44450"/>
          <a:lstStyle/>
          <a:p>
            <a:pPr>
              <a:lnSpc>
                <a:spcPct val="90000"/>
              </a:lnSpc>
            </a:pPr>
            <a:r>
              <a:rPr lang="pt-BR" sz="2400" smtClean="0"/>
              <a:t>Possui regras ligando as </a:t>
            </a:r>
            <a:r>
              <a:rPr lang="pt-BR" sz="2400" smtClean="0">
                <a:solidFill>
                  <a:srgbClr val="800080"/>
                </a:solidFill>
              </a:rPr>
              <a:t>seqüências de percepções</a:t>
            </a:r>
            <a:r>
              <a:rPr lang="pt-BR" sz="2400" smtClean="0"/>
              <a:t> a </a:t>
            </a:r>
            <a:r>
              <a:rPr lang="pt-BR" sz="2400" smtClean="0">
                <a:solidFill>
                  <a:srgbClr val="800080"/>
                </a:solidFill>
              </a:rPr>
              <a:t>ações</a:t>
            </a:r>
          </a:p>
          <a:p>
            <a:pPr lvl="1">
              <a:lnSpc>
                <a:spcPct val="90000"/>
              </a:lnSpc>
            </a:pPr>
            <a:r>
              <a:rPr lang="pt-BR" sz="2200" smtClean="0"/>
              <a:t>Essas regras assemelham-se a </a:t>
            </a:r>
            <a:r>
              <a:rPr lang="pt-BR" sz="2200" smtClean="0">
                <a:solidFill>
                  <a:srgbClr val="800080"/>
                </a:solidFill>
              </a:rPr>
              <a:t>reações</a:t>
            </a:r>
            <a:r>
              <a:rPr lang="pt-BR" sz="2200" smtClean="0"/>
              <a:t> 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pt-BR" sz="2200" smtClean="0">
                <a:latin typeface="Symbol" pitchFamily="18" charset="2"/>
              </a:rPr>
              <a:t>	" </a:t>
            </a:r>
            <a:r>
              <a:rPr lang="pt-BR" sz="2200" smtClean="0"/>
              <a:t>f,v,c,g,t  Percepção([f,v, Brilho,c,g], t) </a:t>
            </a:r>
            <a:r>
              <a:rPr lang="pt-BR" sz="2200" smtClean="0">
                <a:latin typeface="Symbol" pitchFamily="18" charset="2"/>
              </a:rPr>
              <a:t>Þ </a:t>
            </a:r>
            <a:r>
              <a:rPr lang="pt-BR" sz="2200" smtClean="0"/>
              <a:t>Ação(Pegar, t)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endParaRPr lang="pt-BR" sz="2200" smtClean="0"/>
          </a:p>
          <a:p>
            <a:pPr>
              <a:lnSpc>
                <a:spcPct val="90000"/>
              </a:lnSpc>
            </a:pPr>
            <a:r>
              <a:rPr lang="pt-BR" sz="2400" smtClean="0"/>
              <a:t>Essas regras dividem-se entre </a:t>
            </a:r>
          </a:p>
          <a:p>
            <a:pPr lvl="1">
              <a:lnSpc>
                <a:spcPct val="90000"/>
              </a:lnSpc>
            </a:pPr>
            <a:r>
              <a:rPr lang="pt-BR" sz="2200" smtClean="0">
                <a:solidFill>
                  <a:srgbClr val="800080"/>
                </a:solidFill>
              </a:rPr>
              <a:t>Regras de (interpretação) da percepção</a:t>
            </a:r>
          </a:p>
          <a:p>
            <a:pPr lvl="1">
              <a:buFont typeface="Wingdings" pitchFamily="2" charset="2"/>
              <a:buNone/>
            </a:pPr>
            <a:r>
              <a:rPr lang="pt-BR" sz="2200" smtClean="0">
                <a:latin typeface="Symbol" pitchFamily="18" charset="2"/>
              </a:rPr>
              <a:t>	" </a:t>
            </a:r>
            <a:r>
              <a:rPr lang="pt-BR" sz="2200" smtClean="0"/>
              <a:t>v,b,c,g,t  Percepção([Fedor,v,b,c,g], t) </a:t>
            </a:r>
            <a:r>
              <a:rPr lang="pt-BR" sz="2200" smtClean="0">
                <a:latin typeface="Symbol" pitchFamily="18" charset="2"/>
              </a:rPr>
              <a:t>Þ </a:t>
            </a:r>
            <a:r>
              <a:rPr lang="pt-BR" sz="2200" smtClean="0"/>
              <a:t>Fedor (t)</a:t>
            </a:r>
          </a:p>
          <a:p>
            <a:pPr lvl="1">
              <a:buFont typeface="Wingdings" pitchFamily="2" charset="2"/>
              <a:buNone/>
            </a:pPr>
            <a:r>
              <a:rPr lang="pt-BR" sz="2200" smtClean="0">
                <a:latin typeface="Symbol" pitchFamily="18" charset="2"/>
              </a:rPr>
              <a:t>	" </a:t>
            </a:r>
            <a:r>
              <a:rPr lang="pt-BR" sz="2200" smtClean="0"/>
              <a:t>f,b,c,g,t  Percepção([f,Vento,b,c,g], t) </a:t>
            </a:r>
            <a:r>
              <a:rPr lang="pt-BR" sz="2200" smtClean="0">
                <a:latin typeface="Symbol" pitchFamily="18" charset="2"/>
              </a:rPr>
              <a:t>Þ </a:t>
            </a:r>
            <a:r>
              <a:rPr lang="pt-BR" sz="2200" smtClean="0"/>
              <a:t> Vento (t)</a:t>
            </a:r>
          </a:p>
          <a:p>
            <a:pPr lvl="1">
              <a:buFont typeface="Wingdings" pitchFamily="2" charset="2"/>
              <a:buNone/>
            </a:pPr>
            <a:r>
              <a:rPr lang="pt-BR" sz="2200" smtClean="0">
                <a:latin typeface="Symbol" pitchFamily="18" charset="2"/>
              </a:rPr>
              <a:t>	" </a:t>
            </a:r>
            <a:r>
              <a:rPr lang="pt-BR" sz="2200" smtClean="0"/>
              <a:t>f,v,c,g,t  Percepção([f,v,Brilho,c,g], t) </a:t>
            </a:r>
            <a:r>
              <a:rPr lang="pt-BR" sz="2200" smtClean="0">
                <a:latin typeface="Symbol" pitchFamily="18" charset="2"/>
              </a:rPr>
              <a:t>Þ </a:t>
            </a:r>
            <a:r>
              <a:rPr lang="pt-BR" sz="2200" smtClean="0"/>
              <a:t> Junto-do-Ouro (t)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pt-BR" sz="2200" smtClean="0"/>
              <a:t>	</a:t>
            </a:r>
            <a:r>
              <a:rPr lang="pt-BR" sz="2200" b="1" smtClean="0"/>
              <a:t>. . .</a:t>
            </a:r>
          </a:p>
          <a:p>
            <a:pPr lvl="1">
              <a:lnSpc>
                <a:spcPct val="90000"/>
              </a:lnSpc>
              <a:spcBef>
                <a:spcPct val="35000"/>
              </a:spcBef>
            </a:pPr>
            <a:r>
              <a:rPr lang="pt-BR" sz="2200" b="1" smtClean="0"/>
              <a:t> </a:t>
            </a:r>
            <a:r>
              <a:rPr lang="pt-BR" sz="2200" smtClean="0">
                <a:solidFill>
                  <a:srgbClr val="800080"/>
                </a:solidFill>
              </a:rPr>
              <a:t>Regras de ação</a:t>
            </a:r>
            <a:endParaRPr lang="pt-BR" sz="2200" smtClean="0">
              <a:latin typeface="Symbol" pitchFamily="18" charset="2"/>
            </a:endParaRP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pt-BR" sz="2200" smtClean="0">
                <a:latin typeface="Symbol" pitchFamily="18" charset="2"/>
              </a:rPr>
              <a:t>	" </a:t>
            </a:r>
            <a:r>
              <a:rPr lang="pt-BR" sz="2200" smtClean="0"/>
              <a:t>t  Junto-do-Ouro (t) </a:t>
            </a:r>
            <a:r>
              <a:rPr lang="pt-BR" sz="2200" smtClean="0">
                <a:latin typeface="Symbol" pitchFamily="18" charset="2"/>
              </a:rPr>
              <a:t>Þ </a:t>
            </a:r>
            <a:r>
              <a:rPr lang="pt-BR" sz="2200" smtClean="0"/>
              <a:t>Ação(Pegar, t)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C334DCC-6AEE-4603-8257-249BCB771CF6}" type="slidenum">
              <a:rPr lang="pt-BR" smtClean="0">
                <a:latin typeface="Tahoma" charset="0"/>
              </a:rPr>
              <a:pPr/>
              <a:t>32</a:t>
            </a:fld>
            <a:endParaRPr lang="pt-BR" smtClean="0">
              <a:latin typeface="Tahoma" charset="0"/>
            </a:endParaRPr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>
          <a:xfrm>
            <a:off x="688975" y="557213"/>
            <a:ext cx="8783638" cy="638175"/>
          </a:xfrm>
          <a:noFill/>
        </p:spPr>
        <p:txBody>
          <a:bodyPr lIns="90488" tIns="44450" rIns="90488" bIns="44450" anchor="ctr">
            <a:spAutoFit/>
          </a:bodyPr>
          <a:lstStyle/>
          <a:p>
            <a:r>
              <a:rPr lang="pt-BR" smtClean="0"/>
              <a:t>Limitações do agente reativo puro</a:t>
            </a:r>
          </a:p>
        </p:txBody>
      </p:sp>
      <p:sp>
        <p:nvSpPr>
          <p:cNvPr id="35844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914400" y="1720850"/>
            <a:ext cx="9055100" cy="4876800"/>
          </a:xfrm>
          <a:noFill/>
        </p:spPr>
        <p:txBody>
          <a:bodyPr lIns="90488" tIns="44450" rIns="90488" bIns="44450"/>
          <a:lstStyle/>
          <a:p>
            <a:r>
              <a:rPr lang="pt-BR" smtClean="0"/>
              <a:t>Como já vimos, um agente reativo puro nunca sabe quando parar</a:t>
            </a:r>
          </a:p>
          <a:p>
            <a:pPr lvl="1"/>
            <a:r>
              <a:rPr lang="pt-BR" smtClean="0">
                <a:solidFill>
                  <a:srgbClr val="800080"/>
                </a:solidFill>
              </a:rPr>
              <a:t>estar com o ouro</a:t>
            </a:r>
            <a:r>
              <a:rPr lang="pt-BR" smtClean="0"/>
              <a:t> e </a:t>
            </a:r>
            <a:r>
              <a:rPr lang="pt-BR" smtClean="0">
                <a:solidFill>
                  <a:srgbClr val="800080"/>
                </a:solidFill>
              </a:rPr>
              <a:t>estar na caverna (1,1)</a:t>
            </a:r>
            <a:r>
              <a:rPr lang="pt-BR" smtClean="0"/>
              <a:t> não fazem parte da sua percepção </a:t>
            </a:r>
          </a:p>
          <a:p>
            <a:pPr lvl="2"/>
            <a:r>
              <a:rPr lang="pt-BR" smtClean="0"/>
              <a:t>se pegou, esqueceu</a:t>
            </a:r>
          </a:p>
          <a:p>
            <a:pPr lvl="1">
              <a:buClr>
                <a:schemeClr val="accent2"/>
              </a:buClr>
            </a:pPr>
            <a:r>
              <a:rPr lang="pt-BR" smtClean="0"/>
              <a:t>esses agentes podem entrar em laços infinitos.</a:t>
            </a:r>
          </a:p>
          <a:p>
            <a:r>
              <a:rPr lang="pt-BR" smtClean="0"/>
              <a:t>Para ter essas informações, o agente precisa guardar uma </a:t>
            </a:r>
            <a:r>
              <a:rPr lang="pt-BR" smtClean="0">
                <a:solidFill>
                  <a:srgbClr val="800080"/>
                </a:solidFill>
              </a:rPr>
              <a:t>representação do mundo</a:t>
            </a:r>
            <a:r>
              <a:rPr lang="pt-BR" smtClean="0"/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7AE419A-A3EA-43A8-BDC3-D59E0347CCD8}" type="slidenum">
              <a:rPr lang="pt-BR" smtClean="0">
                <a:latin typeface="Tahoma" charset="0"/>
              </a:rPr>
              <a:pPr/>
              <a:t>33</a:t>
            </a:fld>
            <a:endParaRPr lang="pt-BR" smtClean="0">
              <a:latin typeface="Tahoma" charset="0"/>
            </a:endParaRPr>
          </a:p>
        </p:txBody>
      </p:sp>
      <p:sp>
        <p:nvSpPr>
          <p:cNvPr id="36867" name="Rectangle 4"/>
          <p:cNvSpPr>
            <a:spLocks noGrp="1" noChangeArrowheads="1"/>
          </p:cNvSpPr>
          <p:nvPr>
            <p:ph type="title"/>
          </p:nvPr>
        </p:nvSpPr>
        <p:spPr>
          <a:xfrm>
            <a:off x="688975" y="188913"/>
            <a:ext cx="8783638" cy="1143000"/>
          </a:xfrm>
        </p:spPr>
        <p:txBody>
          <a:bodyPr/>
          <a:lstStyle/>
          <a:p>
            <a:pPr eaLnBrk="1" hangingPunct="1"/>
            <a:r>
              <a:rPr lang="pt-BR" smtClean="0"/>
              <a:t>Agentes LPO com Estado Interno</a:t>
            </a:r>
          </a:p>
        </p:txBody>
      </p:sp>
      <p:sp>
        <p:nvSpPr>
          <p:cNvPr id="36868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8782050" cy="4632325"/>
          </a:xfrm>
        </p:spPr>
        <p:txBody>
          <a:bodyPr/>
          <a:lstStyle/>
          <a:p>
            <a:pPr eaLnBrk="1" hangingPunct="1"/>
            <a:r>
              <a:rPr lang="pt-BR" smtClean="0"/>
              <a:t>Guardando </a:t>
            </a:r>
            <a:r>
              <a:rPr lang="pt-BR" smtClean="0">
                <a:solidFill>
                  <a:schemeClr val="tx2"/>
                </a:solidFill>
              </a:rPr>
              <a:t>modelo interno do mundo</a:t>
            </a:r>
            <a:r>
              <a:rPr lang="pt-BR" smtClean="0"/>
              <a:t> (MT)</a:t>
            </a:r>
          </a:p>
          <a:p>
            <a:pPr lvl="1" eaLnBrk="1" hangingPunct="1"/>
            <a:r>
              <a:rPr lang="pt-BR" smtClean="0"/>
              <a:t>sentenças sobre o estado atual do mundo</a:t>
            </a:r>
          </a:p>
          <a:p>
            <a:pPr lvl="2" eaLnBrk="1" hangingPunct="1"/>
            <a:r>
              <a:rPr lang="pt-BR" smtClean="0"/>
              <a:t>“agente está com o ouro” </a:t>
            </a:r>
          </a:p>
          <a:p>
            <a:pPr lvl="1" eaLnBrk="1" hangingPunct="1"/>
            <a:r>
              <a:rPr lang="pt-BR" smtClean="0"/>
              <a:t>O modelo será atualizado quando</a:t>
            </a:r>
          </a:p>
          <a:p>
            <a:pPr lvl="2" eaLnBrk="1" hangingPunct="1"/>
            <a:r>
              <a:rPr lang="pt-BR" smtClean="0"/>
              <a:t>O agente receber novas percepções e realizar ações</a:t>
            </a:r>
          </a:p>
          <a:p>
            <a:pPr lvl="2" eaLnBrk="1" hangingPunct="1"/>
            <a:r>
              <a:rPr lang="pt-BR" smtClean="0"/>
              <a:t>ex. o agente pegou o ouro,..</a:t>
            </a:r>
          </a:p>
          <a:p>
            <a:pPr eaLnBrk="1" hangingPunct="1"/>
            <a:r>
              <a:rPr lang="pt-BR" smtClean="0">
                <a:solidFill>
                  <a:schemeClr val="tx2"/>
                </a:solidFill>
              </a:rPr>
              <a:t>Questão</a:t>
            </a:r>
          </a:p>
          <a:p>
            <a:pPr lvl="1" eaLnBrk="1" hangingPunct="1"/>
            <a:r>
              <a:rPr lang="pt-BR" smtClean="0"/>
              <a:t>Como manter, com simplicidade, o modelo do mundo corretamente atualizado?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8BE69F8-9F85-4501-84C2-DABFC3C08463}" type="slidenum">
              <a:rPr lang="pt-BR" smtClean="0">
                <a:latin typeface="Tahoma" charset="0"/>
              </a:rPr>
              <a:pPr/>
              <a:t>34</a:t>
            </a:fld>
            <a:endParaRPr lang="pt-BR" smtClean="0">
              <a:latin typeface="Tahoma" charset="0"/>
            </a:endParaRPr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>
          <a:xfrm>
            <a:off x="873125" y="474663"/>
            <a:ext cx="8758238" cy="638175"/>
          </a:xfrm>
          <a:noFill/>
        </p:spPr>
        <p:txBody>
          <a:bodyPr lIns="90488" tIns="44450" rIns="90488" bIns="44450" anchor="ctr">
            <a:spAutoFit/>
          </a:bodyPr>
          <a:lstStyle/>
          <a:p>
            <a:r>
              <a:rPr lang="pt-BR" smtClean="0"/>
              <a:t>Representando Mudanças no Mundo</a:t>
            </a:r>
          </a:p>
        </p:txBody>
      </p:sp>
      <p:sp>
        <p:nvSpPr>
          <p:cNvPr id="37892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50900" y="1676400"/>
            <a:ext cx="9055100" cy="4724400"/>
          </a:xfrm>
          <a:noFill/>
        </p:spPr>
        <p:txBody>
          <a:bodyPr lIns="90488" tIns="44450" rIns="90488" bIns="44450"/>
          <a:lstStyle/>
          <a:p>
            <a:pPr marL="457200" indent="-457200"/>
            <a:r>
              <a:rPr lang="pt-BR" smtClean="0"/>
              <a:t>Como representar as mudanças?</a:t>
            </a:r>
          </a:p>
          <a:p>
            <a:pPr marL="876300" lvl="1" indent="-419100"/>
            <a:r>
              <a:rPr lang="pt-BR" smtClean="0">
                <a:solidFill>
                  <a:srgbClr val="800080"/>
                </a:solidFill>
              </a:rPr>
              <a:t>Ex., “O agente foi de [1,1] para [1,2]”</a:t>
            </a:r>
          </a:p>
          <a:p>
            <a:pPr marL="876300" lvl="1" indent="-419100">
              <a:buFont typeface="Wingdings" pitchFamily="2" charset="2"/>
              <a:buNone/>
            </a:pPr>
            <a:r>
              <a:rPr lang="pt-BR" smtClean="0"/>
              <a:t>1. Apagar da MT sentenças que já não são verdade</a:t>
            </a:r>
          </a:p>
          <a:p>
            <a:pPr marL="1295400" lvl="2" indent="-381000"/>
            <a:r>
              <a:rPr lang="pt-BR" b="1" smtClean="0">
                <a:solidFill>
                  <a:srgbClr val="800080"/>
                </a:solidFill>
              </a:rPr>
              <a:t>ruim</a:t>
            </a:r>
            <a:r>
              <a:rPr lang="pt-BR" b="1" smtClean="0"/>
              <a:t>:</a:t>
            </a:r>
            <a:r>
              <a:rPr lang="pt-BR" smtClean="0"/>
              <a:t> perdemos o conhecimento sobre o passado, o que impossibilita previsões de diferentes futuros.</a:t>
            </a:r>
          </a:p>
          <a:p>
            <a:pPr marL="876300" lvl="1" indent="-419100">
              <a:buFont typeface="Wingdings" pitchFamily="2" charset="2"/>
              <a:buNone/>
            </a:pPr>
            <a:r>
              <a:rPr lang="pt-BR" smtClean="0"/>
              <a:t>2. Cada estado é representado por uma BC/MT diferente:</a:t>
            </a:r>
          </a:p>
          <a:p>
            <a:pPr marL="1295400" lvl="2" indent="-381000">
              <a:buClr>
                <a:schemeClr val="accent2"/>
              </a:buClr>
            </a:pPr>
            <a:r>
              <a:rPr lang="pt-BR" b="1" smtClean="0">
                <a:solidFill>
                  <a:srgbClr val="800080"/>
                </a:solidFill>
              </a:rPr>
              <a:t>ruim</a:t>
            </a:r>
            <a:r>
              <a:rPr lang="pt-BR" smtClean="0"/>
              <a:t>: pode explorar situações hipotéticas, porém não pode raciocinar sobre mais de uma situação ao mesmo tempo.</a:t>
            </a:r>
          </a:p>
          <a:p>
            <a:pPr marL="1714500" lvl="3" indent="-342900">
              <a:buClr>
                <a:schemeClr val="accent2"/>
              </a:buClr>
            </a:pPr>
            <a:r>
              <a:rPr lang="pt-BR" sz="2200" smtClean="0"/>
              <a:t>ex. “existiam buracos em (1,2) e (3,2)?”</a:t>
            </a:r>
          </a:p>
          <a:p>
            <a:pPr marL="1714500" lvl="3" indent="-342900">
              <a:buClr>
                <a:schemeClr val="accent2"/>
              </a:buClr>
              <a:buFont typeface="Wingdings" pitchFamily="2" charset="2"/>
              <a:buNone/>
            </a:pPr>
            <a:endParaRPr lang="pt-BR" sz="22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6D3A3E1-5B89-47E5-AA78-1490C076062C}" type="slidenum">
              <a:rPr lang="pt-BR" smtClean="0">
                <a:latin typeface="Tahoma" charset="0"/>
              </a:rPr>
              <a:pPr/>
              <a:t>35</a:t>
            </a:fld>
            <a:endParaRPr lang="pt-BR" smtClean="0">
              <a:latin typeface="Tahoma" charset="0"/>
            </a:endParaRPr>
          </a:p>
        </p:txBody>
      </p:sp>
      <p:sp>
        <p:nvSpPr>
          <p:cNvPr id="38915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8975" y="487363"/>
            <a:ext cx="8783638" cy="638175"/>
          </a:xfrm>
          <a:noFill/>
        </p:spPr>
        <p:txBody>
          <a:bodyPr lIns="90488" tIns="44450" rIns="90488" bIns="44450" anchor="ctr">
            <a:spAutoFit/>
          </a:bodyPr>
          <a:lstStyle/>
          <a:p>
            <a:r>
              <a:rPr lang="pt-BR" smtClean="0"/>
              <a:t>Cálculo Situacional</a:t>
            </a:r>
          </a:p>
        </p:txBody>
      </p:sp>
      <p:sp>
        <p:nvSpPr>
          <p:cNvPr id="38916" name="Rectangle 1027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9342438" cy="4800600"/>
          </a:xfrm>
          <a:noFill/>
        </p:spPr>
        <p:txBody>
          <a:bodyPr lIns="90488" tIns="44450" rIns="90488" bIns="44450"/>
          <a:lstStyle/>
          <a:p>
            <a:r>
              <a:rPr lang="pt-BR" smtClean="0"/>
              <a:t> Solução:  </a:t>
            </a:r>
            <a:r>
              <a:rPr lang="pt-BR" smtClean="0">
                <a:solidFill>
                  <a:schemeClr val="tx2"/>
                </a:solidFill>
              </a:rPr>
              <a:t>Cálculo situacional</a:t>
            </a:r>
            <a:r>
              <a:rPr lang="pt-BR" smtClean="0"/>
              <a:t> !</a:t>
            </a:r>
          </a:p>
          <a:p>
            <a:pPr lvl="1">
              <a:buClr>
                <a:schemeClr val="accent2"/>
              </a:buClr>
            </a:pPr>
            <a:r>
              <a:rPr lang="pt-BR" smtClean="0"/>
              <a:t>uma maneira de escrever mudanças no tempo em LPO</a:t>
            </a:r>
          </a:p>
          <a:p>
            <a:pPr lvl="1"/>
            <a:r>
              <a:rPr lang="pt-BR" smtClean="0"/>
              <a:t>Permite a representação de diferentes </a:t>
            </a:r>
            <a:r>
              <a:rPr lang="pt-BR" smtClean="0">
                <a:solidFill>
                  <a:schemeClr val="tx2"/>
                </a:solidFill>
              </a:rPr>
              <a:t>situações</a:t>
            </a:r>
            <a:r>
              <a:rPr lang="pt-BR" smtClean="0"/>
              <a:t> na mesma BC/MT</a:t>
            </a:r>
          </a:p>
          <a:p>
            <a:pPr lvl="1"/>
            <a:endParaRPr lang="pt-BR" smtClean="0"/>
          </a:p>
          <a:p>
            <a:r>
              <a:rPr lang="pt-BR" smtClean="0">
                <a:solidFill>
                  <a:srgbClr val="800080"/>
                </a:solidFill>
              </a:rPr>
              <a:t>Cap 10, pag. 329 do livro novo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B38336E-8DFD-4564-BF2F-DDF88DD9E35D}" type="slidenum">
              <a:rPr lang="pt-BR" smtClean="0">
                <a:latin typeface="Tahoma" charset="0"/>
              </a:rPr>
              <a:pPr/>
              <a:t>36</a:t>
            </a:fld>
            <a:endParaRPr lang="pt-BR" smtClean="0">
              <a:latin typeface="Tahoma" charset="0"/>
            </a:endParaRPr>
          </a:p>
        </p:txBody>
      </p:sp>
      <p:sp>
        <p:nvSpPr>
          <p:cNvPr id="39939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8975" y="557213"/>
            <a:ext cx="8783638" cy="638175"/>
          </a:xfrm>
          <a:noFill/>
        </p:spPr>
        <p:txBody>
          <a:bodyPr lIns="90488" tIns="44450" rIns="90488" bIns="44450" anchor="ctr">
            <a:spAutoFit/>
          </a:bodyPr>
          <a:lstStyle/>
          <a:p>
            <a:r>
              <a:rPr lang="pt-BR" smtClean="0"/>
              <a:t>Cálculo Situacional</a:t>
            </a:r>
          </a:p>
        </p:txBody>
      </p:sp>
      <p:sp>
        <p:nvSpPr>
          <p:cNvPr id="39940" name="Rectangle 1027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9013825" cy="4648200"/>
          </a:xfrm>
          <a:noFill/>
        </p:spPr>
        <p:txBody>
          <a:bodyPr lIns="90488" tIns="44450" rIns="90488" bIns="44450"/>
          <a:lstStyle/>
          <a:p>
            <a:r>
              <a:rPr lang="pt-BR" smtClean="0"/>
              <a:t>Predicados que </a:t>
            </a:r>
            <a:r>
              <a:rPr lang="pt-BR" smtClean="0">
                <a:solidFill>
                  <a:srgbClr val="800080"/>
                </a:solidFill>
              </a:rPr>
              <a:t>mudam</a:t>
            </a:r>
            <a:r>
              <a:rPr lang="pt-BR" smtClean="0"/>
              <a:t> com o tempo têm um argumento adicional de </a:t>
            </a:r>
            <a:r>
              <a:rPr lang="pt-BR" smtClean="0">
                <a:solidFill>
                  <a:srgbClr val="800080"/>
                </a:solidFill>
              </a:rPr>
              <a:t>situação </a:t>
            </a:r>
            <a:r>
              <a:rPr lang="pt-BR" smtClean="0"/>
              <a:t>(tempo, turno)</a:t>
            </a:r>
          </a:p>
          <a:p>
            <a:pPr lvl="1">
              <a:buClr>
                <a:schemeClr val="accent2"/>
              </a:buClr>
            </a:pPr>
            <a:r>
              <a:rPr lang="pt-BR" sz="2400" smtClean="0"/>
              <a:t>Ao invés de </a:t>
            </a:r>
            <a:r>
              <a:rPr lang="pt-BR" sz="2400" smtClean="0">
                <a:solidFill>
                  <a:srgbClr val="800080"/>
                </a:solidFill>
              </a:rPr>
              <a:t>Em(Agente,local)</a:t>
            </a:r>
            <a:r>
              <a:rPr lang="pt-BR" sz="2400" smtClean="0"/>
              <a:t> </a:t>
            </a:r>
          </a:p>
          <a:p>
            <a:pPr lvl="1">
              <a:buClr>
                <a:schemeClr val="accent2"/>
              </a:buClr>
            </a:pPr>
            <a:r>
              <a:rPr lang="pt-BR" sz="2400" smtClean="0"/>
              <a:t>teremos </a:t>
            </a:r>
            <a:r>
              <a:rPr lang="pt-BR" sz="2400" smtClean="0">
                <a:solidFill>
                  <a:srgbClr val="800080"/>
                </a:solidFill>
              </a:rPr>
              <a:t>Em(Agente,[1,1],S0) </a:t>
            </a:r>
            <a:r>
              <a:rPr lang="pt-BR" sz="2400" smtClean="0">
                <a:solidFill>
                  <a:srgbClr val="800080"/>
                </a:solidFill>
                <a:latin typeface="Symbol" pitchFamily="18" charset="2"/>
              </a:rPr>
              <a:t>Ù</a:t>
            </a:r>
            <a:r>
              <a:rPr lang="pt-BR" sz="2400" smtClean="0">
                <a:solidFill>
                  <a:srgbClr val="800080"/>
                </a:solidFill>
              </a:rPr>
              <a:t> Em(Agente,[1,2],S1)</a:t>
            </a:r>
          </a:p>
          <a:p>
            <a:pPr lvl="1">
              <a:buClr>
                <a:schemeClr val="accent2"/>
              </a:buClr>
            </a:pPr>
            <a:endParaRPr lang="pt-BR" sz="2400" smtClean="0">
              <a:solidFill>
                <a:srgbClr val="800080"/>
              </a:solidFill>
            </a:endParaRPr>
          </a:p>
          <a:p>
            <a:r>
              <a:rPr lang="pt-BR" smtClean="0"/>
              <a:t>Predicados que denotam propriedades que não mudam com o tempo não necessitam de argumentos de situação</a:t>
            </a:r>
          </a:p>
          <a:p>
            <a:pPr lvl="1">
              <a:buClr>
                <a:schemeClr val="accent2"/>
              </a:buClr>
            </a:pPr>
            <a:r>
              <a:rPr lang="pt-BR" sz="2400" smtClean="0">
                <a:solidFill>
                  <a:srgbClr val="800080"/>
                </a:solidFill>
              </a:rPr>
              <a:t>Parede(0,1) e Parede(1,0)</a:t>
            </a:r>
          </a:p>
          <a:p>
            <a:endParaRPr lang="pt-BR" sz="2400" smtClean="0">
              <a:solidFill>
                <a:srgbClr val="80008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01AC760-AA5F-4346-A790-F6EB8D6EECE3}" type="slidenum">
              <a:rPr lang="pt-BR" smtClean="0">
                <a:latin typeface="Tahoma" charset="0"/>
              </a:rPr>
              <a:pPr/>
              <a:t>37</a:t>
            </a:fld>
            <a:endParaRPr lang="pt-BR" smtClean="0">
              <a:latin typeface="Tahoma" charset="0"/>
            </a:endParaRPr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>
          <a:xfrm>
            <a:off x="688975" y="487363"/>
            <a:ext cx="8783638" cy="638175"/>
          </a:xfrm>
          <a:noFill/>
        </p:spPr>
        <p:txBody>
          <a:bodyPr lIns="90488" tIns="44450" rIns="90488" bIns="44450" anchor="ctr">
            <a:spAutoFit/>
          </a:bodyPr>
          <a:lstStyle/>
          <a:p>
            <a:r>
              <a:rPr lang="pt-BR" smtClean="0"/>
              <a:t>Cálculo Situacional</a:t>
            </a:r>
          </a:p>
        </p:txBody>
      </p:sp>
      <p:sp>
        <p:nvSpPr>
          <p:cNvPr id="40964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868488"/>
            <a:ext cx="9342438" cy="4008437"/>
          </a:xfrm>
          <a:noFill/>
        </p:spPr>
        <p:txBody>
          <a:bodyPr lIns="90488" tIns="44450" rIns="90488" bIns="44450"/>
          <a:lstStyle/>
          <a:p>
            <a:r>
              <a:rPr lang="pt-BR" smtClean="0"/>
              <a:t> O mundo consiste em uma seqüência de situações</a:t>
            </a:r>
          </a:p>
          <a:p>
            <a:pPr lvl="1"/>
            <a:r>
              <a:rPr lang="pt-BR" smtClean="0">
                <a:solidFill>
                  <a:schemeClr val="tx2"/>
                </a:solidFill>
              </a:rPr>
              <a:t>situação N ===</a:t>
            </a:r>
            <a:r>
              <a:rPr lang="pt-BR" b="1" smtClean="0">
                <a:solidFill>
                  <a:schemeClr val="tx2"/>
                </a:solidFill>
              </a:rPr>
              <a:t>ação</a:t>
            </a:r>
            <a:r>
              <a:rPr lang="pt-BR" smtClean="0">
                <a:solidFill>
                  <a:schemeClr val="tx2"/>
                </a:solidFill>
              </a:rPr>
              <a:t>===&gt; situação N+1</a:t>
            </a:r>
          </a:p>
          <a:p>
            <a:pPr lvl="1"/>
            <a:endParaRPr lang="pt-BR" smtClean="0">
              <a:solidFill>
                <a:schemeClr val="tx2"/>
              </a:solidFill>
            </a:endParaRPr>
          </a:p>
          <a:p>
            <a:r>
              <a:rPr lang="pt-BR" smtClean="0"/>
              <a:t>Utiliza uma função </a:t>
            </a:r>
            <a:r>
              <a:rPr lang="pt-BR" i="1" smtClean="0"/>
              <a:t>Resultado</a:t>
            </a:r>
            <a:r>
              <a:rPr lang="pt-BR" smtClean="0"/>
              <a:t> para representar as mudanças no mundo: </a:t>
            </a:r>
          </a:p>
          <a:p>
            <a:pPr lvl="1">
              <a:buClr>
                <a:schemeClr val="accent2"/>
              </a:buClr>
            </a:pPr>
            <a:r>
              <a:rPr lang="pt-BR" smtClean="0">
                <a:solidFill>
                  <a:schemeClr val="tx2"/>
                </a:solidFill>
              </a:rPr>
              <a:t>Resultado (ação,situação N) = situação N+1</a:t>
            </a:r>
          </a:p>
          <a:p>
            <a:pPr lvl="1"/>
            <a:endParaRPr lang="pt-BR" smtClean="0">
              <a:solidFill>
                <a:srgbClr val="80008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Espaço Reservado para Número de Slid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89DEBB8-DB73-498F-9AEC-50489D780EEF}" type="slidenum">
              <a:rPr lang="pt-BR" smtClean="0">
                <a:latin typeface="Tahoma" charset="0"/>
              </a:rPr>
              <a:pPr/>
              <a:t>38</a:t>
            </a:fld>
            <a:endParaRPr lang="pt-BR" smtClean="0">
              <a:latin typeface="Tahoma" charset="0"/>
            </a:endParaRPr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688975" y="557213"/>
            <a:ext cx="8783638" cy="638175"/>
          </a:xfrm>
          <a:noFill/>
        </p:spPr>
        <p:txBody>
          <a:bodyPr lIns="90488" tIns="44450" rIns="90488" bIns="44450" anchor="ctr">
            <a:spAutoFit/>
          </a:bodyPr>
          <a:lstStyle/>
          <a:p>
            <a:r>
              <a:rPr lang="pt-BR" smtClean="0"/>
              <a:t>Exemplo de cálculo situacional</a:t>
            </a:r>
          </a:p>
        </p:txBody>
      </p:sp>
      <p:graphicFrame>
        <p:nvGraphicFramePr>
          <p:cNvPr id="2050" name="Object 0"/>
          <p:cNvGraphicFramePr>
            <a:graphicFrameLocks/>
          </p:cNvGraphicFramePr>
          <p:nvPr/>
        </p:nvGraphicFramePr>
        <p:xfrm>
          <a:off x="774700" y="1512888"/>
          <a:ext cx="5213350" cy="4437062"/>
        </p:xfrm>
        <a:graphic>
          <a:graphicData uri="http://schemas.openxmlformats.org/presentationml/2006/ole">
            <p:oleObj spid="_x0000_s2050" name="Image" r:id="rId3" imgW="5213160" imgH="4437000" progId="Photoshop.Image.4">
              <p:embed/>
            </p:oleObj>
          </a:graphicData>
        </a:graphic>
      </p:graphicFrame>
      <p:sp>
        <p:nvSpPr>
          <p:cNvPr id="2053" name="Rectangle 4"/>
          <p:cNvSpPr>
            <a:spLocks noChangeArrowheads="1"/>
          </p:cNvSpPr>
          <p:nvPr/>
        </p:nvSpPr>
        <p:spPr bwMode="auto">
          <a:xfrm>
            <a:off x="5670550" y="5084763"/>
            <a:ext cx="4038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lnSpc>
                <a:spcPct val="110000"/>
              </a:lnSpc>
            </a:pPr>
            <a:r>
              <a:rPr lang="pt-BR" sz="2200">
                <a:latin typeface="Arial" charset="0"/>
              </a:rPr>
              <a:t>Resultado(Forward,S</a:t>
            </a:r>
            <a:r>
              <a:rPr lang="pt-BR" sz="2200" baseline="-25000">
                <a:latin typeface="Arial" charset="0"/>
              </a:rPr>
              <a:t>0</a:t>
            </a:r>
            <a:r>
              <a:rPr lang="pt-BR" sz="2200">
                <a:latin typeface="Arial" charset="0"/>
              </a:rPr>
              <a:t>) = S</a:t>
            </a:r>
            <a:r>
              <a:rPr lang="pt-BR" sz="2200" baseline="-25000">
                <a:latin typeface="Arial" charset="0"/>
              </a:rPr>
              <a:t>1 </a:t>
            </a:r>
          </a:p>
          <a:p>
            <a:pPr marL="342900" indent="-342900" eaLnBrk="0" hangingPunct="0">
              <a:lnSpc>
                <a:spcPct val="110000"/>
              </a:lnSpc>
            </a:pPr>
            <a:r>
              <a:rPr lang="pt-BR" sz="2200">
                <a:latin typeface="Arial" charset="0"/>
              </a:rPr>
              <a:t>Resultado(Turn(Right),S</a:t>
            </a:r>
            <a:r>
              <a:rPr lang="pt-BR" sz="2200" baseline="-25000">
                <a:latin typeface="Arial" charset="0"/>
              </a:rPr>
              <a:t>1</a:t>
            </a:r>
            <a:r>
              <a:rPr lang="pt-BR" sz="2200">
                <a:latin typeface="Arial" charset="0"/>
              </a:rPr>
              <a:t>) = S</a:t>
            </a:r>
            <a:r>
              <a:rPr lang="pt-BR" sz="2200" baseline="-25000">
                <a:latin typeface="Arial" charset="0"/>
              </a:rPr>
              <a:t>2</a:t>
            </a:r>
          </a:p>
          <a:p>
            <a:pPr marL="342900" indent="-342900" eaLnBrk="0" hangingPunct="0">
              <a:lnSpc>
                <a:spcPct val="110000"/>
              </a:lnSpc>
            </a:pPr>
            <a:r>
              <a:rPr lang="pt-BR" sz="2200">
                <a:latin typeface="Arial" charset="0"/>
              </a:rPr>
              <a:t>Resultado(Forward,S</a:t>
            </a:r>
            <a:r>
              <a:rPr lang="pt-BR" sz="2200" baseline="-25000">
                <a:latin typeface="Arial" charset="0"/>
              </a:rPr>
              <a:t>2</a:t>
            </a:r>
            <a:r>
              <a:rPr lang="pt-BR" sz="2200">
                <a:latin typeface="Arial" charset="0"/>
              </a:rPr>
              <a:t>) = S</a:t>
            </a:r>
            <a:r>
              <a:rPr lang="pt-BR" sz="2200" baseline="-25000">
                <a:latin typeface="Arial" charset="0"/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BEDA05E-721B-4E7C-A37F-A1D08469DC89}" type="slidenum">
              <a:rPr lang="pt-BR" smtClean="0">
                <a:latin typeface="Tahoma" charset="0"/>
              </a:rPr>
              <a:pPr/>
              <a:t>39</a:t>
            </a:fld>
            <a:endParaRPr lang="pt-BR" smtClean="0">
              <a:latin typeface="Tahoma" charset="0"/>
            </a:endParaRPr>
          </a:p>
        </p:txBody>
      </p:sp>
      <p:sp>
        <p:nvSpPr>
          <p:cNvPr id="4198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74700" y="1676400"/>
            <a:ext cx="9207500" cy="4876800"/>
          </a:xfrm>
          <a:noFill/>
        </p:spPr>
        <p:txBody>
          <a:bodyPr lIns="90488" tIns="44450" rIns="90488" bIns="44450"/>
          <a:lstStyle/>
          <a:p>
            <a:r>
              <a:rPr lang="pt-BR" sz="2400" smtClean="0"/>
              <a:t>Descrição completa de como o </a:t>
            </a:r>
            <a:r>
              <a:rPr lang="pt-BR" sz="2400" smtClean="0">
                <a:solidFill>
                  <a:srgbClr val="800080"/>
                </a:solidFill>
              </a:rPr>
              <a:t>mundo evolui</a:t>
            </a:r>
            <a:r>
              <a:rPr lang="pt-BR" sz="2400" smtClean="0"/>
              <a:t> </a:t>
            </a:r>
          </a:p>
          <a:p>
            <a:pPr lvl="1"/>
            <a:r>
              <a:rPr lang="pt-BR" sz="2200" i="1" smtClean="0"/>
              <a:t>	</a:t>
            </a:r>
            <a:r>
              <a:rPr lang="pt-BR" sz="2200" smtClean="0">
                <a:solidFill>
                  <a:srgbClr val="800080"/>
                </a:solidFill>
              </a:rPr>
              <a:t>uma coisa é verdade depois </a:t>
            </a:r>
            <a:r>
              <a:rPr lang="pt-BR" sz="2200" smtClean="0">
                <a:solidFill>
                  <a:srgbClr val="800080"/>
                </a:solidFill>
                <a:latin typeface="Symbol" pitchFamily="18" charset="2"/>
              </a:rPr>
              <a:t>Û  </a:t>
            </a:r>
            <a:br>
              <a:rPr lang="pt-BR" sz="2200" smtClean="0">
                <a:solidFill>
                  <a:srgbClr val="800080"/>
                </a:solidFill>
                <a:latin typeface="Symbol" pitchFamily="18" charset="2"/>
              </a:rPr>
            </a:br>
            <a:r>
              <a:rPr lang="pt-BR" sz="2200" smtClean="0">
                <a:solidFill>
                  <a:srgbClr val="800080"/>
                </a:solidFill>
                <a:latin typeface="Symbol" pitchFamily="18" charset="2"/>
              </a:rPr>
              <a:t>		</a:t>
            </a:r>
            <a:r>
              <a:rPr lang="pt-BR" sz="2200" smtClean="0">
                <a:solidFill>
                  <a:srgbClr val="800080"/>
                </a:solidFill>
              </a:rPr>
              <a:t>[uma ação acabou de torná-la verdade</a:t>
            </a:r>
          </a:p>
          <a:p>
            <a:pPr lvl="1">
              <a:buFont typeface="Wingdings" pitchFamily="2" charset="2"/>
              <a:buNone/>
            </a:pPr>
            <a:r>
              <a:rPr lang="pt-BR" sz="2200" smtClean="0">
                <a:solidFill>
                  <a:srgbClr val="800080"/>
                </a:solidFill>
              </a:rPr>
              <a:t>			</a:t>
            </a:r>
            <a:r>
              <a:rPr lang="pt-BR" sz="2200" smtClean="0">
                <a:solidFill>
                  <a:srgbClr val="800080"/>
                </a:solidFill>
                <a:latin typeface="Symbol" pitchFamily="18" charset="2"/>
              </a:rPr>
              <a:t>Ú  </a:t>
            </a:r>
            <a:r>
              <a:rPr lang="pt-BR" sz="2200" smtClean="0">
                <a:solidFill>
                  <a:srgbClr val="800080"/>
                </a:solidFill>
              </a:rPr>
              <a:t>ela já era verdade e nenhuma ação a tornou falsa ]</a:t>
            </a:r>
          </a:p>
          <a:p>
            <a:pPr lvl="1"/>
            <a:endParaRPr lang="pt-BR" sz="2200" smtClean="0">
              <a:solidFill>
                <a:srgbClr val="800080"/>
              </a:solidFill>
            </a:endParaRPr>
          </a:p>
          <a:p>
            <a:pPr lvl="1"/>
            <a:r>
              <a:rPr lang="pt-BR" sz="2200" smtClean="0"/>
              <a:t>	Ex. </a:t>
            </a:r>
            <a:r>
              <a:rPr lang="pt-BR" sz="2200" b="1" smtClean="0">
                <a:latin typeface="Symbol" pitchFamily="18" charset="2"/>
              </a:rPr>
              <a:t>" </a:t>
            </a:r>
            <a:r>
              <a:rPr lang="pt-BR" sz="2200" b="1" smtClean="0"/>
              <a:t>a </a:t>
            </a:r>
            <a:r>
              <a:rPr lang="pt-BR" sz="2200" smtClean="0"/>
              <a:t>–</a:t>
            </a:r>
            <a:r>
              <a:rPr lang="pt-BR" sz="2200" i="1" smtClean="0"/>
              <a:t>ação-</a:t>
            </a:r>
            <a:r>
              <a:rPr lang="pt-BR" sz="2200" smtClean="0"/>
              <a:t>,</a:t>
            </a:r>
            <a:r>
              <a:rPr lang="pt-BR" sz="2200" b="1" smtClean="0"/>
              <a:t>o</a:t>
            </a:r>
            <a:r>
              <a:rPr lang="pt-BR" sz="2200" smtClean="0"/>
              <a:t> –</a:t>
            </a:r>
            <a:r>
              <a:rPr lang="pt-BR" sz="2200" i="1" smtClean="0"/>
              <a:t>ouro-</a:t>
            </a:r>
            <a:r>
              <a:rPr lang="pt-BR" sz="2200" smtClean="0"/>
              <a:t>,</a:t>
            </a:r>
            <a:r>
              <a:rPr lang="pt-BR" sz="2200" b="1" smtClean="0"/>
              <a:t>sit</a:t>
            </a:r>
            <a:r>
              <a:rPr lang="pt-BR" sz="2200" smtClean="0">
                <a:latin typeface="Symbol" pitchFamily="18" charset="2"/>
              </a:rPr>
              <a:t> </a:t>
            </a:r>
            <a:r>
              <a:rPr lang="pt-BR" sz="2200" smtClean="0"/>
              <a:t> </a:t>
            </a:r>
            <a:r>
              <a:rPr lang="pt-BR" sz="2200" b="1" smtClean="0"/>
              <a:t>Segurando(o, Resultado(a,s)) </a:t>
            </a:r>
            <a:r>
              <a:rPr lang="pt-BR" sz="2200" b="1" smtClean="0">
                <a:latin typeface="Symbol" pitchFamily="18" charset="2"/>
              </a:rPr>
              <a:t>Û </a:t>
            </a:r>
            <a:endParaRPr lang="pt-BR" sz="2200" b="1" smtClean="0"/>
          </a:p>
          <a:p>
            <a:pPr lvl="1">
              <a:buFont typeface="Wingdings" pitchFamily="2" charset="2"/>
              <a:buNone/>
            </a:pPr>
            <a:r>
              <a:rPr lang="pt-BR" sz="2200" b="1" smtClean="0">
                <a:latin typeface="Symbol" pitchFamily="18" charset="2"/>
              </a:rPr>
              <a:t> 		   		[</a:t>
            </a:r>
            <a:r>
              <a:rPr lang="pt-BR" sz="2200" b="1" smtClean="0"/>
              <a:t>(a = Pegar </a:t>
            </a:r>
            <a:r>
              <a:rPr lang="pt-BR" sz="2200" b="1" smtClean="0">
                <a:latin typeface="Symbol" pitchFamily="18" charset="2"/>
              </a:rPr>
              <a:t>Ù (</a:t>
            </a:r>
            <a:r>
              <a:rPr lang="pt-BR" sz="2200" b="1" smtClean="0"/>
              <a:t>Junto-do-ouro(s)) </a:t>
            </a:r>
          </a:p>
          <a:p>
            <a:pPr lvl="1">
              <a:buFont typeface="Symbol" pitchFamily="18" charset="2"/>
              <a:buChar char=" "/>
            </a:pPr>
            <a:r>
              <a:rPr lang="pt-BR" sz="2200" b="1" smtClean="0">
                <a:latin typeface="Symbol" pitchFamily="18" charset="2"/>
              </a:rPr>
              <a:t>Ú  </a:t>
            </a:r>
            <a:r>
              <a:rPr lang="pt-BR" sz="2200" b="1" smtClean="0"/>
              <a:t> (Segurando (o,s) </a:t>
            </a:r>
            <a:r>
              <a:rPr lang="pt-BR" sz="2200" b="1" smtClean="0">
                <a:latin typeface="Symbol" pitchFamily="18" charset="2"/>
              </a:rPr>
              <a:t>Ù </a:t>
            </a:r>
            <a:r>
              <a:rPr lang="pt-BR" sz="2200" b="1" smtClean="0"/>
              <a:t>(a </a:t>
            </a:r>
            <a:r>
              <a:rPr lang="pt-BR" sz="2200" b="1" smtClean="0">
                <a:latin typeface="Symbol" pitchFamily="18" charset="2"/>
              </a:rPr>
              <a:t>¹</a:t>
            </a:r>
            <a:r>
              <a:rPr lang="pt-BR" sz="2200" b="1" smtClean="0"/>
              <a:t> Soltar)]</a:t>
            </a:r>
          </a:p>
          <a:p>
            <a:pPr lvl="1">
              <a:buFont typeface="Symbol" pitchFamily="18" charset="2"/>
              <a:buChar char=" "/>
            </a:pPr>
            <a:r>
              <a:rPr lang="pt-BR" sz="2200" b="1" smtClean="0">
                <a:solidFill>
                  <a:srgbClr val="7030A0"/>
                </a:solidFill>
              </a:rPr>
              <a:t>Obs.: Resultado(a,s) = s+1</a:t>
            </a:r>
          </a:p>
          <a:p>
            <a:pPr lvl="1">
              <a:buFont typeface="Wingdings" pitchFamily="2" charset="2"/>
              <a:buNone/>
            </a:pPr>
            <a:endParaRPr lang="pt-BR" sz="2200" smtClean="0"/>
          </a:p>
          <a:p>
            <a:r>
              <a:rPr lang="pt-BR" sz="2400" smtClean="0"/>
              <a:t>É necessário escrever uma axioma estado-sucessor para cada predicado que pode mudar seu valor no tempo.</a:t>
            </a:r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title"/>
          </p:nvPr>
        </p:nvSpPr>
        <p:spPr>
          <a:xfrm>
            <a:off x="688975" y="228600"/>
            <a:ext cx="8783638" cy="1143000"/>
          </a:xfrm>
        </p:spPr>
        <p:txBody>
          <a:bodyPr/>
          <a:lstStyle/>
          <a:p>
            <a:pPr eaLnBrk="1" hangingPunct="1"/>
            <a:r>
              <a:rPr lang="pt-BR" smtClean="0"/>
              <a:t>Representando Mudanças no Mundo </a:t>
            </a:r>
            <a:r>
              <a:rPr lang="pt-BR" sz="3200" smtClean="0"/>
              <a:t>Axiomas estado-sucessor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624B598-A855-4A38-8E5E-60E7566D7440}" type="slidenum">
              <a:rPr lang="pt-BR" smtClean="0">
                <a:latin typeface="Tahoma" charset="0"/>
              </a:rPr>
              <a:pPr/>
              <a:t>4</a:t>
            </a:fld>
            <a:endParaRPr lang="pt-BR" smtClean="0">
              <a:latin typeface="Tahoma" charset="0"/>
            </a:endParaRP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874713" y="474663"/>
            <a:ext cx="8755062" cy="638175"/>
          </a:xfrm>
          <a:noFill/>
        </p:spPr>
        <p:txBody>
          <a:bodyPr lIns="90488" tIns="44450" rIns="90488" bIns="44450" anchor="ctr">
            <a:spAutoFit/>
          </a:bodyPr>
          <a:lstStyle/>
          <a:p>
            <a:r>
              <a:rPr lang="pt-BR" smtClean="0"/>
              <a:t>Engajamento Ontológico</a:t>
            </a:r>
          </a:p>
        </p:txBody>
      </p:sp>
      <p:sp>
        <p:nvSpPr>
          <p:cNvPr id="8196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9224963" cy="5029200"/>
          </a:xfrm>
          <a:noFill/>
        </p:spPr>
        <p:txBody>
          <a:bodyPr lIns="90488" tIns="44450" rIns="90488" bIns="44450"/>
          <a:lstStyle/>
          <a:p>
            <a:pPr>
              <a:buFont typeface="Wingdings" pitchFamily="2" charset="2"/>
              <a:buNone/>
            </a:pPr>
            <a:r>
              <a:rPr lang="pt-BR" sz="2400" smtClean="0"/>
              <a:t>    </a:t>
            </a:r>
            <a:r>
              <a:rPr lang="pt-BR" sz="2400" smtClean="0">
                <a:solidFill>
                  <a:srgbClr val="990099"/>
                </a:solidFill>
              </a:rPr>
              <a:t>Natureza da realidade, descrição do mundo</a:t>
            </a:r>
          </a:p>
          <a:p>
            <a:pPr>
              <a:spcBef>
                <a:spcPct val="40000"/>
              </a:spcBef>
            </a:pPr>
            <a:r>
              <a:rPr lang="pt-BR" sz="2400" smtClean="0"/>
              <a:t>Na Lógica Proposicional, o mundo consiste em </a:t>
            </a:r>
            <a:r>
              <a:rPr lang="pt-BR" sz="2400" smtClean="0">
                <a:solidFill>
                  <a:srgbClr val="800080"/>
                </a:solidFill>
              </a:rPr>
              <a:t>fatos</a:t>
            </a:r>
            <a:r>
              <a:rPr lang="pt-BR" sz="2400" smtClean="0"/>
              <a:t>.</a:t>
            </a:r>
          </a:p>
          <a:p>
            <a:r>
              <a:rPr lang="pt-BR" sz="2400" smtClean="0"/>
              <a:t>Na Lógica de Primeira Ordem, o mundo consiste em:</a:t>
            </a:r>
          </a:p>
          <a:p>
            <a:pPr lvl="1">
              <a:spcBef>
                <a:spcPct val="30000"/>
              </a:spcBef>
              <a:buClr>
                <a:schemeClr val="accent2"/>
              </a:buClr>
            </a:pPr>
            <a:r>
              <a:rPr lang="pt-BR" sz="2200" smtClean="0">
                <a:solidFill>
                  <a:srgbClr val="800080"/>
                </a:solidFill>
              </a:rPr>
              <a:t>objetos</a:t>
            </a:r>
            <a:r>
              <a:rPr lang="pt-BR" sz="2200" smtClean="0"/>
              <a:t>: “coisas” com identidade própria</a:t>
            </a:r>
          </a:p>
          <a:p>
            <a:pPr lvl="2">
              <a:buClr>
                <a:schemeClr val="accent2"/>
              </a:buClr>
            </a:pPr>
            <a:r>
              <a:rPr lang="pt-BR" sz="2000" smtClean="0"/>
              <a:t>ex. pessoas, casas, Wumpus, caverna, etc.</a:t>
            </a:r>
          </a:p>
          <a:p>
            <a:pPr lvl="1">
              <a:spcBef>
                <a:spcPct val="30000"/>
              </a:spcBef>
              <a:buClr>
                <a:schemeClr val="accent2"/>
              </a:buClr>
            </a:pPr>
            <a:r>
              <a:rPr lang="pt-BR" sz="2200" smtClean="0">
                <a:solidFill>
                  <a:srgbClr val="800080"/>
                </a:solidFill>
              </a:rPr>
              <a:t>relações</a:t>
            </a:r>
            <a:r>
              <a:rPr lang="pt-BR" sz="2200" smtClean="0"/>
              <a:t> entre esses objetos</a:t>
            </a:r>
          </a:p>
          <a:p>
            <a:pPr lvl="2">
              <a:buClr>
                <a:schemeClr val="accent2"/>
              </a:buClr>
            </a:pPr>
            <a:r>
              <a:rPr lang="pt-BR" sz="2000" smtClean="0"/>
              <a:t>ex. irmão-de, tem-cor, parte-de, adjacente, etc.</a:t>
            </a:r>
          </a:p>
          <a:p>
            <a:pPr lvl="1">
              <a:spcBef>
                <a:spcPct val="30000"/>
              </a:spcBef>
              <a:buClr>
                <a:schemeClr val="accent2"/>
              </a:buClr>
            </a:pPr>
            <a:r>
              <a:rPr lang="pt-BR" sz="2200" smtClean="0">
                <a:solidFill>
                  <a:srgbClr val="800080"/>
                </a:solidFill>
              </a:rPr>
              <a:t>propriedades </a:t>
            </a:r>
            <a:r>
              <a:rPr lang="pt-BR" sz="2200" smtClean="0"/>
              <a:t>(que distinguem esses objetos)</a:t>
            </a:r>
          </a:p>
          <a:p>
            <a:pPr lvl="2">
              <a:buClr>
                <a:schemeClr val="accent2"/>
              </a:buClr>
            </a:pPr>
            <a:r>
              <a:rPr lang="pt-BR" sz="2000" smtClean="0"/>
              <a:t>ex. vermelho, redondo, fundo, fedorento, etc.</a:t>
            </a:r>
          </a:p>
          <a:p>
            <a:pPr lvl="1">
              <a:spcBef>
                <a:spcPct val="30000"/>
              </a:spcBef>
            </a:pPr>
            <a:r>
              <a:rPr lang="pt-BR" sz="2200" smtClean="0">
                <a:solidFill>
                  <a:srgbClr val="800080"/>
                </a:solidFill>
              </a:rPr>
              <a:t>funções</a:t>
            </a:r>
            <a:r>
              <a:rPr lang="pt-BR" sz="2200" smtClean="0"/>
              <a:t>: um ou mais objetos se  relacionam com um único objeto</a:t>
            </a:r>
          </a:p>
          <a:p>
            <a:pPr lvl="2"/>
            <a:r>
              <a:rPr lang="pt-BR" sz="2000" smtClean="0"/>
              <a:t>ex. dobro, distância, pai_de, etc.</a:t>
            </a:r>
          </a:p>
        </p:txBody>
      </p:sp>
      <p:sp>
        <p:nvSpPr>
          <p:cNvPr id="8197" name="AutoShape 4"/>
          <p:cNvSpPr>
            <a:spLocks noChangeArrowheads="1"/>
          </p:cNvSpPr>
          <p:nvPr/>
        </p:nvSpPr>
        <p:spPr bwMode="auto">
          <a:xfrm>
            <a:off x="914400" y="1752600"/>
            <a:ext cx="304800" cy="3048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800080"/>
          </a:solidFill>
          <a:ln w="12700">
            <a:solidFill>
              <a:srgbClr val="80008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7AAC58B-6547-4BBD-9D10-B9E24E7B5DB3}" type="slidenum">
              <a:rPr lang="pt-BR" smtClean="0">
                <a:latin typeface="Tahoma" charset="0"/>
              </a:rPr>
              <a:pPr/>
              <a:t>40</a:t>
            </a:fld>
            <a:endParaRPr lang="pt-BR" smtClean="0">
              <a:latin typeface="Tahoma" charset="0"/>
            </a:endParaRPr>
          </a:p>
        </p:txBody>
      </p:sp>
      <p:sp>
        <p:nvSpPr>
          <p:cNvPr id="4301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920750" y="1816100"/>
            <a:ext cx="8782050" cy="4060825"/>
          </a:xfrm>
          <a:noFill/>
        </p:spPr>
        <p:txBody>
          <a:bodyPr lIns="90488" tIns="44450" rIns="90488" bIns="44450"/>
          <a:lstStyle/>
          <a:p>
            <a:pPr>
              <a:lnSpc>
                <a:spcPct val="90000"/>
              </a:lnSpc>
            </a:pPr>
            <a:r>
              <a:rPr lang="pt-BR" smtClean="0"/>
              <a:t> O que muda com o tempo no mundo do Wumpus?</a:t>
            </a:r>
          </a:p>
          <a:p>
            <a:pPr lvl="1">
              <a:lnSpc>
                <a:spcPct val="90000"/>
              </a:lnSpc>
            </a:pPr>
            <a:r>
              <a:rPr lang="pt-BR" sz="2400" smtClean="0">
                <a:solidFill>
                  <a:schemeClr val="tx2"/>
                </a:solidFill>
              </a:rPr>
              <a:t>Pegar ouro, localização e orientação do agente</a:t>
            </a:r>
          </a:p>
          <a:p>
            <a:pPr lvl="1">
              <a:lnSpc>
                <a:spcPct val="90000"/>
              </a:lnSpc>
            </a:pPr>
            <a:endParaRPr lang="pt-BR" sz="2400" smtClean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</a:pPr>
            <a:r>
              <a:rPr lang="pt-BR" smtClean="0">
                <a:solidFill>
                  <a:schemeClr val="tx2"/>
                </a:solidFill>
              </a:rPr>
              <a:t> Guardando localizações</a:t>
            </a:r>
            <a:r>
              <a:rPr lang="pt-BR" smtClean="0"/>
              <a:t> </a:t>
            </a:r>
          </a:p>
          <a:p>
            <a:pPr lvl="1">
              <a:lnSpc>
                <a:spcPct val="90000"/>
              </a:lnSpc>
            </a:pPr>
            <a:r>
              <a:rPr lang="pt-BR" sz="2400" smtClean="0"/>
              <a:t>O agente precisa lembrar por onde andou e o que viu</a:t>
            </a:r>
          </a:p>
          <a:p>
            <a:pPr lvl="1">
              <a:lnSpc>
                <a:spcPct val="90000"/>
              </a:lnSpc>
            </a:pPr>
            <a:r>
              <a:rPr lang="pt-BR" sz="2400" smtClean="0"/>
              <a:t>para poder deduzir onde estão os buracos e o Wumpus, e </a:t>
            </a:r>
          </a:p>
          <a:p>
            <a:pPr lvl="1">
              <a:lnSpc>
                <a:spcPct val="90000"/>
              </a:lnSpc>
            </a:pPr>
            <a:r>
              <a:rPr lang="pt-BR" sz="2400" smtClean="0"/>
              <a:t>para garantir uma exploração completa das cavernas</a:t>
            </a:r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title"/>
          </p:nvPr>
        </p:nvSpPr>
        <p:spPr>
          <a:xfrm>
            <a:off x="688975" y="333375"/>
            <a:ext cx="9158288" cy="1008063"/>
          </a:xfrm>
        </p:spPr>
        <p:txBody>
          <a:bodyPr/>
          <a:lstStyle/>
          <a:p>
            <a:pPr eaLnBrk="1" hangingPunct="1"/>
            <a:r>
              <a:rPr lang="pt-BR" sz="3200" smtClean="0"/>
              <a:t>Representando Mudanças no Mundo do Wumpus </a:t>
            </a:r>
            <a:br>
              <a:rPr lang="pt-BR" sz="3200" smtClean="0"/>
            </a:br>
            <a:r>
              <a:rPr lang="pt-BR" sz="3200" smtClean="0"/>
              <a:t>Axiomas estado-sucessor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6D5B8E2-C396-4151-BC25-56D098997F08}" type="slidenum">
              <a:rPr lang="pt-BR" smtClean="0">
                <a:latin typeface="Tahoma" charset="0"/>
              </a:rPr>
              <a:pPr/>
              <a:t>41</a:t>
            </a:fld>
            <a:endParaRPr lang="pt-BR" smtClean="0">
              <a:latin typeface="Tahoma" charset="0"/>
            </a:endParaRPr>
          </a:p>
        </p:txBody>
      </p:sp>
      <p:sp>
        <p:nvSpPr>
          <p:cNvPr id="44035" name="Rectangle 2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8782050" cy="5029200"/>
          </a:xfrm>
          <a:noFill/>
        </p:spPr>
        <p:txBody>
          <a:bodyPr lIns="90488" tIns="44450" rIns="90488" bIns="44450"/>
          <a:lstStyle/>
          <a:p>
            <a:pPr>
              <a:lnSpc>
                <a:spcPct val="90000"/>
              </a:lnSpc>
            </a:pPr>
            <a:r>
              <a:rPr lang="pt-BR" smtClean="0"/>
              <a:t>O agente precisa saber:</a:t>
            </a:r>
          </a:p>
          <a:p>
            <a:pPr lvl="1">
              <a:lnSpc>
                <a:spcPct val="110000"/>
              </a:lnSpc>
              <a:buClr>
                <a:schemeClr val="accent2"/>
              </a:buClr>
            </a:pPr>
            <a:r>
              <a:rPr lang="pt-BR" smtClean="0">
                <a:solidFill>
                  <a:srgbClr val="800080"/>
                </a:solidFill>
              </a:rPr>
              <a:t>localização inicial</a:t>
            </a:r>
            <a:r>
              <a:rPr lang="pt-BR" smtClean="0"/>
              <a:t> = onde o agente está</a:t>
            </a:r>
          </a:p>
          <a:p>
            <a:pPr lvl="2">
              <a:lnSpc>
                <a:spcPct val="110000"/>
              </a:lnSpc>
              <a:buFont typeface="Wingdings" pitchFamily="2" charset="2"/>
              <a:buNone/>
            </a:pPr>
            <a:r>
              <a:rPr lang="pt-BR" sz="2200" smtClean="0"/>
              <a:t>Em (Agente,[1,1],S0 )</a:t>
            </a:r>
          </a:p>
          <a:p>
            <a:pPr lvl="1">
              <a:lnSpc>
                <a:spcPct val="110000"/>
              </a:lnSpc>
              <a:buClr>
                <a:schemeClr val="accent2"/>
              </a:buClr>
            </a:pPr>
            <a:r>
              <a:rPr lang="pt-BR" smtClean="0">
                <a:solidFill>
                  <a:srgbClr val="800080"/>
                </a:solidFill>
              </a:rPr>
              <a:t>orientação</a:t>
            </a:r>
            <a:r>
              <a:rPr lang="pt-BR" smtClean="0"/>
              <a:t>: a direção do agente (em graus)</a:t>
            </a:r>
          </a:p>
          <a:p>
            <a:pPr lvl="2">
              <a:lnSpc>
                <a:spcPct val="110000"/>
              </a:lnSpc>
              <a:buFont typeface="Wingdings" pitchFamily="2" charset="2"/>
              <a:buNone/>
            </a:pPr>
            <a:r>
              <a:rPr lang="pt-BR" sz="2200" smtClean="0"/>
              <a:t>Orientação (Agente,S0 ) = 0</a:t>
            </a:r>
          </a:p>
          <a:p>
            <a:pPr lvl="1">
              <a:lnSpc>
                <a:spcPct val="110000"/>
              </a:lnSpc>
              <a:buClr>
                <a:schemeClr val="accent2"/>
              </a:buClr>
            </a:pPr>
            <a:r>
              <a:rPr lang="pt-BR" smtClean="0">
                <a:solidFill>
                  <a:srgbClr val="800080"/>
                </a:solidFill>
              </a:rPr>
              <a:t>localização um passo à frente</a:t>
            </a:r>
            <a:r>
              <a:rPr lang="pt-BR" smtClean="0"/>
              <a:t>: função de locais e orientações</a:t>
            </a:r>
          </a:p>
          <a:p>
            <a:pPr lvl="2">
              <a:buFont typeface="Wingdings" pitchFamily="2" charset="2"/>
              <a:buNone/>
            </a:pPr>
            <a:r>
              <a:rPr lang="pt-BR" sz="2200" smtClean="0">
                <a:latin typeface="Symbol" pitchFamily="18" charset="2"/>
              </a:rPr>
              <a:t>" </a:t>
            </a:r>
            <a:r>
              <a:rPr lang="pt-BR" sz="2200" smtClean="0"/>
              <a:t>x,y PróximaLocalização ([x,y ],0)    = [x+1,y] </a:t>
            </a:r>
          </a:p>
          <a:p>
            <a:pPr lvl="2">
              <a:buFont typeface="Wingdings" pitchFamily="2" charset="2"/>
              <a:buNone/>
            </a:pPr>
            <a:r>
              <a:rPr lang="pt-BR" sz="2200" smtClean="0">
                <a:latin typeface="Symbol" pitchFamily="18" charset="2"/>
              </a:rPr>
              <a:t>" </a:t>
            </a:r>
            <a:r>
              <a:rPr lang="pt-BR" sz="2200" smtClean="0"/>
              <a:t>x,y PróximaLocalização ([x,y ],90)  = [x,y+1]</a:t>
            </a:r>
          </a:p>
          <a:p>
            <a:pPr lvl="2">
              <a:buFont typeface="Wingdings" pitchFamily="2" charset="2"/>
              <a:buNone/>
            </a:pPr>
            <a:r>
              <a:rPr lang="pt-BR" sz="2200" smtClean="0">
                <a:latin typeface="Symbol" pitchFamily="18" charset="2"/>
              </a:rPr>
              <a:t>" </a:t>
            </a:r>
            <a:r>
              <a:rPr lang="pt-BR" sz="2200" smtClean="0"/>
              <a:t>x,y PróximaLocalização ([x,y ],180) = [x-1,y]</a:t>
            </a:r>
          </a:p>
          <a:p>
            <a:pPr lvl="2">
              <a:buFont typeface="Wingdings" pitchFamily="2" charset="2"/>
              <a:buNone/>
            </a:pPr>
            <a:r>
              <a:rPr lang="pt-BR" sz="2200" smtClean="0">
                <a:latin typeface="Symbol" pitchFamily="18" charset="2"/>
              </a:rPr>
              <a:t>" </a:t>
            </a:r>
            <a:r>
              <a:rPr lang="pt-BR" sz="2200" smtClean="0"/>
              <a:t>x,y PróximaLocalização ([x,y ],270) = [x,y-1]</a:t>
            </a:r>
          </a:p>
        </p:txBody>
      </p:sp>
      <p:sp>
        <p:nvSpPr>
          <p:cNvPr id="44036" name="Rectangle 3"/>
          <p:cNvSpPr>
            <a:spLocks noGrp="1" noChangeArrowheads="1"/>
          </p:cNvSpPr>
          <p:nvPr>
            <p:ph type="title"/>
          </p:nvPr>
        </p:nvSpPr>
        <p:spPr>
          <a:xfrm>
            <a:off x="558800" y="404813"/>
            <a:ext cx="9229725" cy="685800"/>
          </a:xfrm>
        </p:spPr>
        <p:txBody>
          <a:bodyPr/>
          <a:lstStyle/>
          <a:p>
            <a:pPr eaLnBrk="1" hangingPunct="1"/>
            <a:r>
              <a:rPr lang="pt-BR" sz="3200" smtClean="0"/>
              <a:t>Representando Mudanças no Mundo do Wumpus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02CD968-770A-4F27-AD3B-CF8A7C69089A}" type="slidenum">
              <a:rPr lang="pt-BR" smtClean="0">
                <a:latin typeface="Tahoma" charset="0"/>
              </a:rPr>
              <a:pPr/>
              <a:t>42</a:t>
            </a:fld>
            <a:endParaRPr lang="pt-BR" smtClean="0">
              <a:latin typeface="Tahoma" charset="0"/>
            </a:endParaRPr>
          </a:p>
        </p:txBody>
      </p:sp>
      <p:sp>
        <p:nvSpPr>
          <p:cNvPr id="45059" name="Rectangle 1027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792288"/>
            <a:ext cx="8720138" cy="4516437"/>
          </a:xfrm>
          <a:noFill/>
        </p:spPr>
        <p:txBody>
          <a:bodyPr lIns="90488" tIns="44450" rIns="90488" bIns="44450"/>
          <a:lstStyle/>
          <a:p>
            <a:r>
              <a:rPr lang="pt-BR" sz="2600" smtClean="0"/>
              <a:t>A partir desses axiomas, pode-se deduzir que caverna está em frente ao agente “ag” que está na localização “loc”:</a:t>
            </a:r>
          </a:p>
          <a:p>
            <a:pPr lvl="1">
              <a:lnSpc>
                <a:spcPct val="110000"/>
              </a:lnSpc>
              <a:buFont typeface="Wingdings" pitchFamily="2" charset="2"/>
              <a:buNone/>
            </a:pPr>
            <a:r>
              <a:rPr lang="pt-BR" sz="2400" smtClean="0">
                <a:latin typeface="Symbol" pitchFamily="18" charset="2"/>
              </a:rPr>
              <a:t>" </a:t>
            </a:r>
            <a:r>
              <a:rPr lang="pt-BR" sz="2400" smtClean="0"/>
              <a:t>ag,loc,s Em (ag,loc,s) </a:t>
            </a:r>
            <a:r>
              <a:rPr lang="pt-BR" sz="2400" smtClean="0">
                <a:latin typeface="Symbol" pitchFamily="18" charset="2"/>
              </a:rPr>
              <a:t>Þ</a:t>
            </a: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>
                <a:solidFill>
                  <a:schemeClr val="tx2"/>
                </a:solidFill>
              </a:rPr>
              <a:t>localizaçãoEmFrente (ag,s)</a:t>
            </a:r>
            <a:r>
              <a:rPr lang="pt-BR" sz="2400" smtClean="0"/>
              <a:t> = </a:t>
            </a:r>
          </a:p>
          <a:p>
            <a:pPr lvl="1">
              <a:lnSpc>
                <a:spcPct val="110000"/>
              </a:lnSpc>
              <a:buFont typeface="Wingdings" pitchFamily="2" charset="2"/>
              <a:buNone/>
            </a:pPr>
            <a:r>
              <a:rPr lang="pt-BR" sz="2400" smtClean="0"/>
              <a:t>		PróximaLocalização (loc,Orientação (ag,s))</a:t>
            </a:r>
          </a:p>
          <a:p>
            <a:pPr>
              <a:spcBef>
                <a:spcPct val="50000"/>
              </a:spcBef>
            </a:pPr>
            <a:r>
              <a:rPr lang="pt-BR" sz="2600" smtClean="0"/>
              <a:t>Assim, a informação sobre a </a:t>
            </a:r>
            <a:r>
              <a:rPr lang="pt-BR" sz="2600" smtClean="0">
                <a:solidFill>
                  <a:schemeClr val="tx2"/>
                </a:solidFill>
              </a:rPr>
              <a:t>localização em frente ao agente</a:t>
            </a:r>
            <a:r>
              <a:rPr lang="pt-BR" sz="2600" smtClean="0"/>
              <a:t> em cada </a:t>
            </a:r>
            <a:r>
              <a:rPr lang="pt-BR" sz="2600" smtClean="0">
                <a:solidFill>
                  <a:schemeClr val="tx2"/>
                </a:solidFill>
              </a:rPr>
              <a:t>situação</a:t>
            </a:r>
            <a:r>
              <a:rPr lang="pt-BR" sz="2600" smtClean="0"/>
              <a:t> fica diretamente disponível  na MT</a:t>
            </a:r>
            <a:endParaRPr lang="pt-BR" smtClean="0"/>
          </a:p>
        </p:txBody>
      </p:sp>
      <p:sp>
        <p:nvSpPr>
          <p:cNvPr id="45060" name="Rectangle 1028"/>
          <p:cNvSpPr>
            <a:spLocks noGrp="1" noChangeArrowheads="1"/>
          </p:cNvSpPr>
          <p:nvPr>
            <p:ph type="title"/>
          </p:nvPr>
        </p:nvSpPr>
        <p:spPr>
          <a:xfrm>
            <a:off x="558800" y="260350"/>
            <a:ext cx="9158288" cy="838200"/>
          </a:xfrm>
        </p:spPr>
        <p:txBody>
          <a:bodyPr/>
          <a:lstStyle/>
          <a:p>
            <a:pPr eaLnBrk="1" hangingPunct="1"/>
            <a:r>
              <a:rPr lang="pt-BR" sz="3200" smtClean="0"/>
              <a:t>Representando Mudanças no Mundo do Wumpus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A287366-E3A8-4389-92C5-AE264E797B1D}" type="slidenum">
              <a:rPr lang="pt-BR" smtClean="0">
                <a:latin typeface="Tahoma" charset="0"/>
              </a:rPr>
              <a:pPr/>
              <a:t>43</a:t>
            </a:fld>
            <a:endParaRPr lang="pt-BR" smtClean="0">
              <a:latin typeface="Tahoma" charset="0"/>
            </a:endParaRPr>
          </a:p>
        </p:txBody>
      </p:sp>
      <p:sp>
        <p:nvSpPr>
          <p:cNvPr id="46083" name="Rectangle 2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60425" y="1773238"/>
            <a:ext cx="8915400" cy="4464050"/>
          </a:xfrm>
          <a:noFill/>
        </p:spPr>
        <p:txBody>
          <a:bodyPr lIns="90488" tIns="44450" rIns="90488" bIns="44450"/>
          <a:lstStyle/>
          <a:p>
            <a:r>
              <a:rPr lang="pt-BR" smtClean="0"/>
              <a:t>Podemos também definir </a:t>
            </a:r>
            <a:r>
              <a:rPr lang="pt-BR" smtClean="0">
                <a:solidFill>
                  <a:srgbClr val="800080"/>
                </a:solidFill>
              </a:rPr>
              <a:t>adjacência</a:t>
            </a:r>
            <a:r>
              <a:rPr lang="pt-BR" smtClean="0"/>
              <a:t>:</a:t>
            </a:r>
          </a:p>
          <a:p>
            <a:pPr lvl="1">
              <a:buFont typeface="Symbol" pitchFamily="18" charset="2"/>
              <a:buNone/>
            </a:pPr>
            <a:r>
              <a:rPr lang="pt-BR" sz="2400" smtClean="0"/>
              <a:t>loc1,loc2 Adjacente (loc1,loc2 ) </a:t>
            </a:r>
            <a:r>
              <a:rPr lang="pt-BR" sz="2400" smtClean="0">
                <a:latin typeface="Symbol" pitchFamily="18" charset="2"/>
              </a:rPr>
              <a:t>Û </a:t>
            </a:r>
          </a:p>
          <a:p>
            <a:pPr lvl="1">
              <a:buFont typeface="Symbol" pitchFamily="18" charset="2"/>
              <a:buChar char=" "/>
            </a:pPr>
            <a:r>
              <a:rPr lang="pt-BR" sz="2400" smtClean="0">
                <a:latin typeface="Symbol" pitchFamily="18" charset="2"/>
              </a:rPr>
              <a:t>$ </a:t>
            </a:r>
            <a:r>
              <a:rPr lang="pt-BR" sz="2400" smtClean="0"/>
              <a:t>d  loc1 = PróximaLocalização (loc2,d )</a:t>
            </a:r>
            <a:endParaRPr lang="pt-BR" smtClean="0"/>
          </a:p>
          <a:p>
            <a:r>
              <a:rPr lang="pt-BR" smtClean="0"/>
              <a:t>E detalhes geográficos do mapa:</a:t>
            </a:r>
          </a:p>
          <a:p>
            <a:pPr lvl="1">
              <a:buFont typeface="Symbol" pitchFamily="18" charset="2"/>
              <a:buNone/>
            </a:pPr>
            <a:r>
              <a:rPr lang="pt-BR" sz="2400" smtClean="0"/>
              <a:t>x,y Parede([x,y]) </a:t>
            </a:r>
            <a:r>
              <a:rPr lang="pt-BR" sz="2400" smtClean="0">
                <a:latin typeface="Symbol" pitchFamily="18" charset="2"/>
              </a:rPr>
              <a:t>Û </a:t>
            </a:r>
            <a:r>
              <a:rPr lang="pt-BR" sz="2400" smtClean="0"/>
              <a:t>(x =0 </a:t>
            </a:r>
            <a:r>
              <a:rPr lang="pt-BR" sz="2400" smtClean="0">
                <a:latin typeface="Symbol" pitchFamily="18" charset="2"/>
              </a:rPr>
              <a:t>Ú </a:t>
            </a:r>
            <a:r>
              <a:rPr lang="pt-BR" sz="2400" smtClean="0"/>
              <a:t>x =5 </a:t>
            </a:r>
            <a:r>
              <a:rPr lang="pt-BR" sz="2400" smtClean="0">
                <a:latin typeface="Symbol" pitchFamily="18" charset="2"/>
              </a:rPr>
              <a:t>Ú </a:t>
            </a:r>
            <a:r>
              <a:rPr lang="pt-BR" sz="2400" smtClean="0"/>
              <a:t>y =0 </a:t>
            </a:r>
            <a:r>
              <a:rPr lang="pt-BR" sz="2400" smtClean="0">
                <a:latin typeface="Symbol" pitchFamily="18" charset="2"/>
              </a:rPr>
              <a:t>Ú </a:t>
            </a:r>
            <a:r>
              <a:rPr lang="pt-BR" sz="2400" smtClean="0"/>
              <a:t>y =5)</a:t>
            </a:r>
            <a:r>
              <a:rPr lang="pt-BR" sz="2400" smtClean="0">
                <a:latin typeface="Symbol" pitchFamily="18" charset="2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pt-BR" sz="2600" smtClean="0"/>
              <a:t>Assim, informações sobre o mapa do ambiente ficam disponível  na BC/MT</a:t>
            </a:r>
            <a:endParaRPr lang="pt-BR" smtClean="0"/>
          </a:p>
          <a:p>
            <a:pPr>
              <a:buFont typeface="Symbol" pitchFamily="18" charset="2"/>
              <a:buNone/>
            </a:pPr>
            <a:endParaRPr lang="pt-BR" sz="2600" b="1" smtClean="0"/>
          </a:p>
        </p:txBody>
      </p:sp>
      <p:sp>
        <p:nvSpPr>
          <p:cNvPr id="46084" name="Rectangle 3"/>
          <p:cNvSpPr>
            <a:spLocks noGrp="1" noChangeArrowheads="1"/>
          </p:cNvSpPr>
          <p:nvPr>
            <p:ph type="title"/>
          </p:nvPr>
        </p:nvSpPr>
        <p:spPr>
          <a:xfrm>
            <a:off x="558800" y="260350"/>
            <a:ext cx="9158288" cy="838200"/>
          </a:xfrm>
        </p:spPr>
        <p:txBody>
          <a:bodyPr/>
          <a:lstStyle/>
          <a:p>
            <a:pPr eaLnBrk="1" hangingPunct="1"/>
            <a:r>
              <a:rPr lang="pt-BR" sz="3200" smtClean="0"/>
              <a:t>Representando Mudanças no Mundo do Wumpus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6C08580-446D-4587-AF8E-3A1F5DD70A6D}" type="slidenum">
              <a:rPr lang="pt-BR" smtClean="0">
                <a:latin typeface="Tahoma" charset="0"/>
              </a:rPr>
              <a:pPr/>
              <a:t>44</a:t>
            </a:fld>
            <a:endParaRPr lang="pt-BR" smtClean="0">
              <a:latin typeface="Tahoma" charset="0"/>
            </a:endParaRPr>
          </a:p>
        </p:txBody>
      </p:sp>
      <p:sp>
        <p:nvSpPr>
          <p:cNvPr id="47107" name="Rectangle 1027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9229725" cy="4724400"/>
          </a:xfrm>
          <a:noFill/>
        </p:spPr>
        <p:txBody>
          <a:bodyPr lIns="90488" tIns="44450" rIns="90488" bIns="44450"/>
          <a:lstStyle/>
          <a:p>
            <a:pPr>
              <a:buClr>
                <a:schemeClr val="accent2"/>
              </a:buClr>
            </a:pPr>
            <a:r>
              <a:rPr lang="pt-BR" smtClean="0"/>
              <a:t>Axioma Estado-Sucessor</a:t>
            </a:r>
          </a:p>
          <a:p>
            <a:pPr lvl="1">
              <a:buClr>
                <a:schemeClr val="accent2"/>
              </a:buClr>
            </a:pPr>
            <a:r>
              <a:rPr lang="pt-BR" smtClean="0">
                <a:solidFill>
                  <a:schemeClr val="tx2"/>
                </a:solidFill>
              </a:rPr>
              <a:t>avançar</a:t>
            </a:r>
            <a:r>
              <a:rPr lang="pt-BR" smtClean="0"/>
              <a:t> é a única ação </a:t>
            </a:r>
            <a:r>
              <a:rPr lang="pt-BR" smtClean="0">
                <a:solidFill>
                  <a:schemeClr val="tx2"/>
                </a:solidFill>
              </a:rPr>
              <a:t>que muda a localização</a:t>
            </a:r>
            <a:r>
              <a:rPr lang="pt-BR" smtClean="0"/>
              <a:t> do agente (a menos que haja uma parede)</a:t>
            </a:r>
          </a:p>
          <a:p>
            <a:pPr>
              <a:lnSpc>
                <a:spcPct val="110000"/>
              </a:lnSpc>
              <a:buFont typeface="Wingdings" pitchFamily="2" charset="2"/>
              <a:buNone/>
            </a:pPr>
            <a:r>
              <a:rPr lang="pt-BR" smtClean="0">
                <a:latin typeface="Symbol" pitchFamily="18" charset="2"/>
              </a:rPr>
              <a:t>	</a:t>
            </a:r>
            <a:r>
              <a:rPr lang="pt-BR" sz="2200" smtClean="0">
                <a:latin typeface="Symbol" pitchFamily="18" charset="2"/>
              </a:rPr>
              <a:t>" </a:t>
            </a:r>
            <a:r>
              <a:rPr lang="pt-BR" sz="2200" smtClean="0"/>
              <a:t>a,loc,ag,s Em(ag,loc,Resultado(a,s)) </a:t>
            </a:r>
            <a:r>
              <a:rPr lang="pt-BR" sz="2200" smtClean="0">
                <a:latin typeface="Symbol" pitchFamily="18" charset="2"/>
              </a:rPr>
              <a:t>Û </a:t>
            </a:r>
          </a:p>
          <a:p>
            <a:pPr>
              <a:lnSpc>
                <a:spcPct val="110000"/>
              </a:lnSpc>
              <a:buFont typeface="Wingdings" pitchFamily="2" charset="2"/>
              <a:buNone/>
            </a:pPr>
            <a:r>
              <a:rPr lang="pt-BR" sz="2200" smtClean="0">
                <a:latin typeface="Symbol" pitchFamily="18" charset="2"/>
              </a:rPr>
              <a:t>     	</a:t>
            </a:r>
            <a:r>
              <a:rPr lang="pt-BR" sz="2200" smtClean="0"/>
              <a:t>[(a = Avançar </a:t>
            </a:r>
            <a:r>
              <a:rPr lang="pt-BR" sz="2200" smtClean="0">
                <a:latin typeface="Symbol" pitchFamily="18" charset="2"/>
              </a:rPr>
              <a:t>Ù </a:t>
            </a:r>
            <a:r>
              <a:rPr lang="pt-BR" sz="2200" smtClean="0"/>
              <a:t>loc = localizaçãoEmFrente(ag,s) </a:t>
            </a:r>
            <a:r>
              <a:rPr lang="pt-BR" sz="2200" smtClean="0">
                <a:latin typeface="Symbol" pitchFamily="18" charset="2"/>
              </a:rPr>
              <a:t>Ù</a:t>
            </a:r>
            <a:r>
              <a:rPr lang="pt-BR" sz="2200" smtClean="0"/>
              <a:t> </a:t>
            </a:r>
            <a:r>
              <a:rPr lang="pt-BR" sz="2200" smtClean="0">
                <a:latin typeface="Symbol" pitchFamily="18" charset="2"/>
              </a:rPr>
              <a:t>Ø</a:t>
            </a:r>
            <a:r>
              <a:rPr lang="pt-BR" sz="2200" smtClean="0"/>
              <a:t>Parede(loc)) </a:t>
            </a:r>
            <a:br>
              <a:rPr lang="pt-BR" sz="2200" smtClean="0"/>
            </a:br>
            <a:r>
              <a:rPr lang="pt-BR" sz="2200" smtClean="0"/>
              <a:t>	 </a:t>
            </a:r>
            <a:r>
              <a:rPr lang="pt-BR" sz="2200" smtClean="0">
                <a:latin typeface="Symbol" pitchFamily="18" charset="2"/>
              </a:rPr>
              <a:t>Ú</a:t>
            </a:r>
            <a:r>
              <a:rPr lang="pt-BR" sz="2200" smtClean="0"/>
              <a:t> (Em(ag,loc,s) </a:t>
            </a:r>
            <a:r>
              <a:rPr lang="pt-BR" sz="2200" smtClean="0">
                <a:latin typeface="Symbol" pitchFamily="18" charset="2"/>
              </a:rPr>
              <a:t>Ù </a:t>
            </a:r>
            <a:r>
              <a:rPr lang="pt-BR" sz="2200" smtClean="0"/>
              <a:t>a </a:t>
            </a:r>
            <a:r>
              <a:rPr lang="pt-BR" sz="2200" b="1" smtClean="0">
                <a:latin typeface="Symbol" pitchFamily="18" charset="2"/>
              </a:rPr>
              <a:t>¹</a:t>
            </a:r>
            <a:r>
              <a:rPr lang="pt-BR" sz="2200" smtClean="0"/>
              <a:t> Avançar)]</a:t>
            </a:r>
          </a:p>
          <a:p>
            <a:pPr lvl="1">
              <a:lnSpc>
                <a:spcPct val="110000"/>
              </a:lnSpc>
              <a:buFont typeface="Wingdings" pitchFamily="2" charset="2"/>
              <a:buNone/>
            </a:pPr>
            <a:endParaRPr lang="pt-BR" sz="2200" smtClean="0"/>
          </a:p>
        </p:txBody>
      </p:sp>
      <p:sp>
        <p:nvSpPr>
          <p:cNvPr id="47108" name="Rectangle 1028"/>
          <p:cNvSpPr>
            <a:spLocks noGrp="1" noChangeArrowheads="1"/>
          </p:cNvSpPr>
          <p:nvPr>
            <p:ph type="title"/>
          </p:nvPr>
        </p:nvSpPr>
        <p:spPr>
          <a:xfrm>
            <a:off x="558800" y="0"/>
            <a:ext cx="9302750" cy="1341438"/>
          </a:xfrm>
        </p:spPr>
        <p:txBody>
          <a:bodyPr/>
          <a:lstStyle/>
          <a:p>
            <a:pPr eaLnBrk="1" hangingPunct="1"/>
            <a:r>
              <a:rPr lang="pt-BR" sz="3200" smtClean="0"/>
              <a:t>Resultado das ações do agente sobre </a:t>
            </a:r>
            <a:br>
              <a:rPr lang="pt-BR" sz="3200" smtClean="0"/>
            </a:br>
            <a:r>
              <a:rPr lang="pt-BR" sz="3200" smtClean="0"/>
              <a:t>sua localização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C223025-5ABB-42BD-951F-B40E2AA961C3}" type="slidenum">
              <a:rPr lang="pt-BR" smtClean="0">
                <a:latin typeface="Tahoma" charset="0"/>
              </a:rPr>
              <a:pPr/>
              <a:t>45</a:t>
            </a:fld>
            <a:endParaRPr lang="pt-BR" smtClean="0">
              <a:latin typeface="Tahoma" charset="0"/>
            </a:endParaRPr>
          </a:p>
        </p:txBody>
      </p:sp>
      <p:sp>
        <p:nvSpPr>
          <p:cNvPr id="48131" name="Rectangle 2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30238" y="1676400"/>
            <a:ext cx="9418637" cy="4724400"/>
          </a:xfrm>
          <a:noFill/>
        </p:spPr>
        <p:txBody>
          <a:bodyPr lIns="90488" tIns="44450" rIns="90488" bIns="44450"/>
          <a:lstStyle/>
          <a:p>
            <a:pPr>
              <a:buClr>
                <a:schemeClr val="accent2"/>
              </a:buClr>
            </a:pPr>
            <a:r>
              <a:rPr lang="pt-BR" smtClean="0"/>
              <a:t>Axioma Estado-Sucessor</a:t>
            </a:r>
          </a:p>
          <a:p>
            <a:pPr lvl="1">
              <a:buClr>
                <a:schemeClr val="accent2"/>
              </a:buClr>
            </a:pPr>
            <a:r>
              <a:rPr lang="pt-BR" smtClean="0">
                <a:solidFill>
                  <a:srgbClr val="800080"/>
                </a:solidFill>
              </a:rPr>
              <a:t>girar</a:t>
            </a:r>
            <a:r>
              <a:rPr lang="pt-BR" smtClean="0"/>
              <a:t> é a única ação que muda a </a:t>
            </a:r>
            <a:r>
              <a:rPr lang="pt-BR" smtClean="0">
                <a:solidFill>
                  <a:srgbClr val="800080"/>
                </a:solidFill>
              </a:rPr>
              <a:t>direção do agente</a:t>
            </a:r>
            <a:endParaRPr lang="pt-BR" smtClean="0"/>
          </a:p>
          <a:p>
            <a:pPr lvl="1">
              <a:lnSpc>
                <a:spcPct val="110000"/>
              </a:lnSpc>
              <a:spcBef>
                <a:spcPct val="60000"/>
              </a:spcBef>
              <a:buFont typeface="Wingdings" pitchFamily="2" charset="2"/>
              <a:buNone/>
            </a:pPr>
            <a:r>
              <a:rPr lang="pt-BR" sz="2200" smtClean="0">
                <a:latin typeface="Symbol" pitchFamily="18" charset="2"/>
              </a:rPr>
              <a:t>	" </a:t>
            </a:r>
            <a:r>
              <a:rPr lang="pt-BR" sz="2200" smtClean="0"/>
              <a:t>a,d,ag,s Orientação(ag,Resultado(a,s)) = d </a:t>
            </a:r>
            <a:r>
              <a:rPr lang="pt-BR" sz="2200" smtClean="0">
                <a:latin typeface="Symbol" pitchFamily="18" charset="2"/>
              </a:rPr>
              <a:t>Û </a:t>
            </a:r>
          </a:p>
          <a:p>
            <a:pPr lvl="1">
              <a:lnSpc>
                <a:spcPct val="110000"/>
              </a:lnSpc>
              <a:buFont typeface="Wingdings" pitchFamily="2" charset="2"/>
              <a:buNone/>
            </a:pPr>
            <a:r>
              <a:rPr lang="pt-BR" sz="2200" smtClean="0"/>
              <a:t>		  [(a = Girar(Direita) </a:t>
            </a:r>
            <a:r>
              <a:rPr lang="pt-BR" sz="2200" smtClean="0">
                <a:latin typeface="Symbol" pitchFamily="18" charset="2"/>
              </a:rPr>
              <a:t>Ù </a:t>
            </a:r>
            <a:r>
              <a:rPr lang="pt-BR" sz="2200" smtClean="0"/>
              <a:t>d =  Mod(Orientação(ag,s) - 90, 360)</a:t>
            </a:r>
          </a:p>
          <a:p>
            <a:pPr lvl="1">
              <a:lnSpc>
                <a:spcPct val="110000"/>
              </a:lnSpc>
              <a:buFont typeface="Wingdings" pitchFamily="2" charset="2"/>
              <a:buNone/>
            </a:pPr>
            <a:r>
              <a:rPr lang="pt-BR" sz="2200" smtClean="0"/>
              <a:t>		  </a:t>
            </a:r>
            <a:r>
              <a:rPr lang="pt-BR" sz="2200" smtClean="0">
                <a:latin typeface="Symbol" pitchFamily="18" charset="2"/>
              </a:rPr>
              <a:t>Ú</a:t>
            </a:r>
            <a:r>
              <a:rPr lang="pt-BR" sz="2200" smtClean="0"/>
              <a:t> (a = Girar(Esquerda) </a:t>
            </a:r>
            <a:r>
              <a:rPr lang="pt-BR" sz="2200" smtClean="0">
                <a:latin typeface="Symbol" pitchFamily="18" charset="2"/>
              </a:rPr>
              <a:t>Ù </a:t>
            </a:r>
            <a:r>
              <a:rPr lang="pt-BR" sz="2200" smtClean="0"/>
              <a:t>d =  Mod(Orientação(ag,s) + 90, 360)</a:t>
            </a:r>
          </a:p>
          <a:p>
            <a:pPr lvl="1">
              <a:lnSpc>
                <a:spcPct val="110000"/>
              </a:lnSpc>
              <a:buFont typeface="Wingdings" pitchFamily="2" charset="2"/>
              <a:buNone/>
            </a:pPr>
            <a:r>
              <a:rPr lang="pt-BR" sz="2200" smtClean="0"/>
              <a:t>		  </a:t>
            </a:r>
            <a:r>
              <a:rPr lang="pt-BR" sz="2200" smtClean="0">
                <a:latin typeface="Symbol" pitchFamily="18" charset="2"/>
              </a:rPr>
              <a:t>Ú </a:t>
            </a:r>
            <a:r>
              <a:rPr lang="pt-BR" sz="2200" smtClean="0"/>
              <a:t>(Orientação(ag,s) = d </a:t>
            </a:r>
            <a:r>
              <a:rPr lang="pt-BR" sz="2200" smtClean="0">
                <a:latin typeface="Symbol" pitchFamily="18" charset="2"/>
              </a:rPr>
              <a:t>Ù</a:t>
            </a:r>
            <a:r>
              <a:rPr lang="pt-BR" sz="2200" smtClean="0"/>
              <a:t> </a:t>
            </a:r>
            <a:r>
              <a:rPr lang="pt-BR" sz="2200" smtClean="0">
                <a:latin typeface="Symbol" pitchFamily="18" charset="2"/>
              </a:rPr>
              <a:t>Ø</a:t>
            </a:r>
            <a:r>
              <a:rPr lang="pt-BR" sz="2200" smtClean="0"/>
              <a:t> (a = Girar(Direita) </a:t>
            </a:r>
            <a:r>
              <a:rPr lang="pt-BR" sz="2200" smtClean="0">
                <a:latin typeface="Symbol" pitchFamily="18" charset="2"/>
              </a:rPr>
              <a:t>Ù </a:t>
            </a:r>
            <a:r>
              <a:rPr lang="pt-BR" sz="2200" smtClean="0"/>
              <a:t>a =      </a:t>
            </a:r>
          </a:p>
          <a:p>
            <a:pPr lvl="1">
              <a:lnSpc>
                <a:spcPct val="110000"/>
              </a:lnSpc>
              <a:buFont typeface="Wingdings" pitchFamily="2" charset="2"/>
              <a:buNone/>
            </a:pPr>
            <a:r>
              <a:rPr lang="pt-BR" sz="2200" smtClean="0"/>
              <a:t>	         Girar(Esquerda))]</a:t>
            </a:r>
          </a:p>
        </p:txBody>
      </p:sp>
      <p:sp>
        <p:nvSpPr>
          <p:cNvPr id="48132" name="Rectangle 3"/>
          <p:cNvSpPr>
            <a:spLocks noGrp="1" noChangeArrowheads="1"/>
          </p:cNvSpPr>
          <p:nvPr>
            <p:ph type="title"/>
          </p:nvPr>
        </p:nvSpPr>
        <p:spPr>
          <a:xfrm>
            <a:off x="688975" y="533400"/>
            <a:ext cx="8783638" cy="762000"/>
          </a:xfrm>
        </p:spPr>
        <p:txBody>
          <a:bodyPr/>
          <a:lstStyle/>
          <a:p>
            <a:pPr eaLnBrk="1" hangingPunct="1"/>
            <a:r>
              <a:rPr lang="pt-BR" sz="3200" smtClean="0"/>
              <a:t>Resultado das ações do agente sobre </a:t>
            </a:r>
            <a:br>
              <a:rPr lang="pt-BR" sz="3200" smtClean="0"/>
            </a:br>
            <a:r>
              <a:rPr lang="pt-BR" sz="3200" smtClean="0"/>
              <a:t>sua orientação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2E70CC9-86AB-464A-B1C0-CC3E53D1C0F9}" type="slidenum">
              <a:rPr lang="pt-BR" smtClean="0">
                <a:latin typeface="Tahoma" charset="0"/>
              </a:rPr>
              <a:pPr/>
              <a:t>46</a:t>
            </a:fld>
            <a:endParaRPr lang="pt-BR" smtClean="0">
              <a:latin typeface="Tahoma" charset="0"/>
            </a:endParaRPr>
          </a:p>
        </p:txBody>
      </p:sp>
      <p:sp>
        <p:nvSpPr>
          <p:cNvPr id="49155" name="Rectangle 1027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74700" y="1676400"/>
            <a:ext cx="8955088" cy="4560888"/>
          </a:xfrm>
          <a:noFill/>
        </p:spPr>
        <p:txBody>
          <a:bodyPr lIns="90488" tIns="44450" rIns="90488" bIns="44450"/>
          <a:lstStyle/>
          <a:p>
            <a:r>
              <a:rPr lang="pt-BR" smtClean="0"/>
              <a:t>Agora que o agente sabe onde está em cada situação, ele pode associar  </a:t>
            </a:r>
            <a:r>
              <a:rPr lang="pt-BR" smtClean="0">
                <a:solidFill>
                  <a:srgbClr val="800080"/>
                </a:solidFill>
              </a:rPr>
              <a:t>propriedades</a:t>
            </a:r>
            <a:r>
              <a:rPr lang="pt-BR" smtClean="0"/>
              <a:t> aos </a:t>
            </a:r>
            <a:r>
              <a:rPr lang="pt-BR" smtClean="0">
                <a:solidFill>
                  <a:srgbClr val="800080"/>
                </a:solidFill>
              </a:rPr>
              <a:t>locais</a:t>
            </a:r>
            <a:r>
              <a:rPr lang="pt-BR" smtClean="0"/>
              <a:t>:</a:t>
            </a:r>
          </a:p>
          <a:p>
            <a:pPr lvl="1">
              <a:buFont typeface="Wingdings" pitchFamily="2" charset="2"/>
              <a:buNone/>
            </a:pPr>
            <a:r>
              <a:rPr lang="pt-BR" smtClean="0">
                <a:latin typeface="Symbol" pitchFamily="18" charset="2"/>
              </a:rPr>
              <a:t>	"</a:t>
            </a:r>
            <a:r>
              <a:rPr lang="pt-BR" smtClean="0"/>
              <a:t> ag,loc,s Em(ag,loc,s) </a:t>
            </a:r>
            <a:r>
              <a:rPr lang="pt-BR" smtClean="0">
                <a:latin typeface="Symbol" pitchFamily="18" charset="2"/>
              </a:rPr>
              <a:t>Ù</a:t>
            </a:r>
            <a:r>
              <a:rPr lang="pt-BR" smtClean="0"/>
              <a:t> Vento(s) </a:t>
            </a:r>
            <a:r>
              <a:rPr lang="pt-BR" smtClean="0">
                <a:latin typeface="Symbol" pitchFamily="18" charset="2"/>
              </a:rPr>
              <a:t>Þ</a:t>
            </a:r>
            <a:r>
              <a:rPr lang="pt-BR" smtClean="0"/>
              <a:t> Ventilado(loc)</a:t>
            </a:r>
          </a:p>
          <a:p>
            <a:pPr lvl="1">
              <a:buFont typeface="Wingdings" pitchFamily="2" charset="2"/>
              <a:buNone/>
            </a:pPr>
            <a:r>
              <a:rPr lang="pt-BR" smtClean="0">
                <a:latin typeface="Symbol" pitchFamily="18" charset="2"/>
              </a:rPr>
              <a:t>	"</a:t>
            </a:r>
            <a:r>
              <a:rPr lang="pt-BR" smtClean="0"/>
              <a:t> ag,loc,s Em(ag,loc,s) </a:t>
            </a:r>
            <a:r>
              <a:rPr lang="pt-BR" smtClean="0">
                <a:latin typeface="Symbol" pitchFamily="18" charset="2"/>
              </a:rPr>
              <a:t>Ù</a:t>
            </a:r>
            <a:r>
              <a:rPr lang="pt-BR" smtClean="0"/>
              <a:t> Fedor(s) </a:t>
            </a:r>
            <a:r>
              <a:rPr lang="pt-BR" smtClean="0">
                <a:latin typeface="Symbol" pitchFamily="18" charset="2"/>
              </a:rPr>
              <a:t>Þ</a:t>
            </a:r>
            <a:r>
              <a:rPr lang="pt-BR" smtClean="0"/>
              <a:t> Fedorento(loc) </a:t>
            </a:r>
          </a:p>
          <a:p>
            <a:pPr lvl="1"/>
            <a:r>
              <a:rPr lang="pt-BR" smtClean="0"/>
              <a:t>Observem que os predicados </a:t>
            </a:r>
            <a:r>
              <a:rPr lang="pt-BR" smtClean="0">
                <a:solidFill>
                  <a:srgbClr val="800080"/>
                </a:solidFill>
              </a:rPr>
              <a:t>Ventilado</a:t>
            </a:r>
            <a:r>
              <a:rPr lang="pt-BR" smtClean="0"/>
              <a:t> e </a:t>
            </a:r>
            <a:r>
              <a:rPr lang="pt-BR" smtClean="0">
                <a:solidFill>
                  <a:srgbClr val="800080"/>
                </a:solidFill>
              </a:rPr>
              <a:t>Fedorento</a:t>
            </a:r>
            <a:r>
              <a:rPr lang="pt-BR" smtClean="0"/>
              <a:t> não necessitam do argumento de situação</a:t>
            </a:r>
          </a:p>
          <a:p>
            <a:pPr>
              <a:spcBef>
                <a:spcPct val="50000"/>
              </a:spcBef>
            </a:pPr>
            <a:r>
              <a:rPr lang="pt-BR" smtClean="0"/>
              <a:t>Sabendo isto, o agente pode </a:t>
            </a:r>
            <a:r>
              <a:rPr lang="pt-BR" smtClean="0">
                <a:solidFill>
                  <a:srgbClr val="800080"/>
                </a:solidFill>
              </a:rPr>
              <a:t>deduzir</a:t>
            </a:r>
            <a:r>
              <a:rPr lang="pt-BR" smtClean="0"/>
              <a:t>:</a:t>
            </a:r>
          </a:p>
          <a:p>
            <a:pPr lvl="1"/>
            <a:r>
              <a:rPr lang="pt-BR" smtClean="0"/>
              <a:t>onde estão os buracos e o Wumpus, e</a:t>
            </a:r>
          </a:p>
          <a:p>
            <a:pPr lvl="1">
              <a:buClr>
                <a:schemeClr val="accent2"/>
              </a:buClr>
            </a:pPr>
            <a:r>
              <a:rPr lang="pt-BR" smtClean="0"/>
              <a:t>quais são as cavernas seguras (predicado </a:t>
            </a:r>
            <a:r>
              <a:rPr lang="pt-BR" i="1" smtClean="0"/>
              <a:t>OK</a:t>
            </a:r>
            <a:r>
              <a:rPr lang="pt-BR" smtClean="0"/>
              <a:t>).</a:t>
            </a:r>
          </a:p>
        </p:txBody>
      </p:sp>
      <p:sp>
        <p:nvSpPr>
          <p:cNvPr id="49156" name="Rectangle 1028"/>
          <p:cNvSpPr>
            <a:spLocks noGrp="1" noChangeArrowheads="1"/>
          </p:cNvSpPr>
          <p:nvPr>
            <p:ph type="title"/>
          </p:nvPr>
        </p:nvSpPr>
        <p:spPr>
          <a:xfrm>
            <a:off x="688975" y="260350"/>
            <a:ext cx="8783638" cy="841375"/>
          </a:xfrm>
        </p:spPr>
        <p:txBody>
          <a:bodyPr/>
          <a:lstStyle/>
          <a:p>
            <a:pPr eaLnBrk="1" hangingPunct="1"/>
            <a:r>
              <a:rPr lang="pt-BR" smtClean="0"/>
              <a:t>Deduzindo Propriedades do Mundo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C65561B-3C06-43C9-B779-B01BB5476D37}" type="slidenum">
              <a:rPr lang="pt-BR" smtClean="0">
                <a:latin typeface="Tahoma" charset="0"/>
              </a:rPr>
              <a:pPr/>
              <a:t>47</a:t>
            </a:fld>
            <a:endParaRPr lang="pt-BR" smtClean="0">
              <a:latin typeface="Tahoma" charset="0"/>
            </a:endParaRPr>
          </a:p>
        </p:txBody>
      </p:sp>
      <p:sp>
        <p:nvSpPr>
          <p:cNvPr id="50179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119188" y="1752600"/>
            <a:ext cx="7935912" cy="884238"/>
          </a:xfrm>
        </p:spPr>
        <p:txBody>
          <a:bodyPr/>
          <a:lstStyle/>
          <a:p>
            <a:pPr eaLnBrk="1" hangingPunct="1"/>
            <a:r>
              <a:rPr lang="pt-BR" smtClean="0"/>
              <a:t>Tipos de regras</a:t>
            </a:r>
          </a:p>
        </p:txBody>
      </p:sp>
      <p:sp>
        <p:nvSpPr>
          <p:cNvPr id="50180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Que definem o tipo de sistema construído...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FBE2EEC-73EE-4FE3-9364-58689852B2BC}" type="slidenum">
              <a:rPr lang="pt-BR" smtClean="0">
                <a:latin typeface="Tahoma" charset="0"/>
              </a:rPr>
              <a:pPr/>
              <a:t>48</a:t>
            </a:fld>
            <a:endParaRPr lang="pt-BR" smtClean="0">
              <a:latin typeface="Tahoma" charset="0"/>
            </a:endParaRPr>
          </a:p>
        </p:txBody>
      </p:sp>
      <p:sp>
        <p:nvSpPr>
          <p:cNvPr id="51203" name="Rectangle 1027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74700" y="1716088"/>
            <a:ext cx="9288463" cy="4953000"/>
          </a:xfrm>
          <a:noFill/>
        </p:spPr>
        <p:txBody>
          <a:bodyPr lIns="90488" tIns="44450" rIns="90488" bIns="44450"/>
          <a:lstStyle/>
          <a:p>
            <a:r>
              <a:rPr lang="pt-BR" sz="2600" smtClean="0">
                <a:solidFill>
                  <a:srgbClr val="800080"/>
                </a:solidFill>
              </a:rPr>
              <a:t>Regras Diacrônicas</a:t>
            </a:r>
            <a:r>
              <a:rPr lang="pt-BR" sz="2600" smtClean="0"/>
              <a:t> (do grego “através do tempo”)</a:t>
            </a:r>
          </a:p>
          <a:p>
            <a:pPr lvl="1">
              <a:buClr>
                <a:schemeClr val="accent2"/>
              </a:buClr>
            </a:pPr>
            <a:r>
              <a:rPr lang="pt-BR" sz="2200" smtClean="0"/>
              <a:t>descrevem como o mundo evolui (muda ou não) com o </a:t>
            </a:r>
            <a:r>
              <a:rPr lang="pt-BR" sz="2200" smtClean="0">
                <a:solidFill>
                  <a:srgbClr val="800080"/>
                </a:solidFill>
              </a:rPr>
              <a:t>tempo</a:t>
            </a:r>
          </a:p>
          <a:p>
            <a:pPr lvl="2">
              <a:buFont typeface="Wingdings" pitchFamily="2" charset="2"/>
              <a:buNone/>
            </a:pPr>
            <a:r>
              <a:rPr lang="pt-BR" sz="2200" smtClean="0">
                <a:solidFill>
                  <a:srgbClr val="800080"/>
                </a:solidFill>
              </a:rPr>
              <a:t>	</a:t>
            </a:r>
            <a:r>
              <a:rPr lang="pt-BR" sz="2200" smtClean="0">
                <a:latin typeface="Symbol" pitchFamily="18" charset="2"/>
              </a:rPr>
              <a:t>" </a:t>
            </a:r>
            <a:r>
              <a:rPr lang="pt-BR" sz="2200" smtClean="0"/>
              <a:t>x,s Presente(x,s) </a:t>
            </a:r>
            <a:r>
              <a:rPr lang="pt-BR" sz="2200" smtClean="0">
                <a:latin typeface="Symbol" pitchFamily="18" charset="2"/>
              </a:rPr>
              <a:t>Ù </a:t>
            </a:r>
            <a:r>
              <a:rPr lang="pt-BR" sz="2200" smtClean="0"/>
              <a:t>Portável(x) </a:t>
            </a:r>
            <a:r>
              <a:rPr lang="pt-BR" sz="2200" smtClean="0">
                <a:latin typeface="Symbol" pitchFamily="18" charset="2"/>
              </a:rPr>
              <a:t>Þ    </a:t>
            </a:r>
            <a:r>
              <a:rPr lang="pt-BR" sz="2200" smtClean="0"/>
              <a:t>Segurando(x,Resultado(Pegar,s))</a:t>
            </a:r>
          </a:p>
          <a:p>
            <a:pPr>
              <a:spcBef>
                <a:spcPct val="80000"/>
              </a:spcBef>
            </a:pPr>
            <a:r>
              <a:rPr lang="pt-BR" sz="2600" smtClean="0">
                <a:solidFill>
                  <a:srgbClr val="800080"/>
                </a:solidFill>
              </a:rPr>
              <a:t>Regras Síncronas</a:t>
            </a:r>
            <a:endParaRPr lang="pt-BR" sz="2600" smtClean="0"/>
          </a:p>
          <a:p>
            <a:pPr lvl="1">
              <a:buClr>
                <a:schemeClr val="accent2"/>
              </a:buClr>
            </a:pPr>
            <a:r>
              <a:rPr lang="pt-BR" sz="2200" smtClean="0"/>
              <a:t>relacionam propriedades na mesma situação (tempo).</a:t>
            </a:r>
          </a:p>
          <a:p>
            <a:pPr lvl="1">
              <a:buFont typeface="Wingdings" pitchFamily="2" charset="2"/>
              <a:buNone/>
            </a:pPr>
            <a:r>
              <a:rPr lang="pt-BR" sz="2200" smtClean="0">
                <a:latin typeface="Symbol" pitchFamily="18" charset="2"/>
              </a:rPr>
              <a:t>		  "</a:t>
            </a:r>
            <a:r>
              <a:rPr lang="pt-BR" sz="2200" smtClean="0"/>
              <a:t> loc,s Em(Agente,loc,s) </a:t>
            </a:r>
            <a:r>
              <a:rPr lang="pt-BR" sz="2200" smtClean="0">
                <a:latin typeface="Symbol" pitchFamily="18" charset="2"/>
              </a:rPr>
              <a:t>Ù</a:t>
            </a:r>
            <a:r>
              <a:rPr lang="pt-BR" sz="2200" smtClean="0"/>
              <a:t> Vento(s) </a:t>
            </a:r>
            <a:r>
              <a:rPr lang="pt-BR" sz="2200" smtClean="0">
                <a:latin typeface="Symbol" pitchFamily="18" charset="2"/>
              </a:rPr>
              <a:t>Þ</a:t>
            </a:r>
            <a:r>
              <a:rPr lang="pt-BR" sz="2200" smtClean="0"/>
              <a:t> Ventilado(loc)</a:t>
            </a:r>
          </a:p>
          <a:p>
            <a:pPr lvl="1">
              <a:buClr>
                <a:schemeClr val="accent2"/>
              </a:buClr>
            </a:pPr>
            <a:r>
              <a:rPr lang="pt-BR" sz="2200" smtClean="0"/>
              <a:t>possibilitam deduzir propriedades escondidas no mundo </a:t>
            </a:r>
          </a:p>
          <a:p>
            <a:pPr lvl="1">
              <a:spcBef>
                <a:spcPct val="50000"/>
              </a:spcBef>
              <a:buClr>
                <a:schemeClr val="accent2"/>
              </a:buClr>
            </a:pPr>
            <a:r>
              <a:rPr lang="pt-BR" sz="2200" smtClean="0"/>
              <a:t>Existem dois tipos principais de regras síncronas:</a:t>
            </a:r>
          </a:p>
          <a:p>
            <a:pPr lvl="2">
              <a:buClr>
                <a:schemeClr val="accent2"/>
              </a:buClr>
            </a:pPr>
            <a:r>
              <a:rPr lang="pt-BR" sz="2200" smtClean="0">
                <a:solidFill>
                  <a:srgbClr val="800080"/>
                </a:solidFill>
              </a:rPr>
              <a:t>Regras Causais e Regras de Diagnóstico.</a:t>
            </a:r>
          </a:p>
        </p:txBody>
      </p:sp>
      <p:sp>
        <p:nvSpPr>
          <p:cNvPr id="51204" name="Rectangle 1028"/>
          <p:cNvSpPr>
            <a:spLocks noGrp="1" noChangeArrowheads="1"/>
          </p:cNvSpPr>
          <p:nvPr>
            <p:ph type="title"/>
          </p:nvPr>
        </p:nvSpPr>
        <p:spPr>
          <a:xfrm>
            <a:off x="688975" y="304800"/>
            <a:ext cx="8783638" cy="838200"/>
          </a:xfrm>
        </p:spPr>
        <p:txBody>
          <a:bodyPr/>
          <a:lstStyle/>
          <a:p>
            <a:pPr eaLnBrk="1" hangingPunct="1"/>
            <a:r>
              <a:rPr lang="pt-BR" smtClean="0"/>
              <a:t>Tipos de regras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0610425-614E-4555-ADCF-F19F61FB3BE8}" type="slidenum">
              <a:rPr lang="pt-BR" smtClean="0">
                <a:latin typeface="Tahoma" charset="0"/>
              </a:rPr>
              <a:pPr/>
              <a:t>49</a:t>
            </a:fld>
            <a:endParaRPr lang="pt-BR" smtClean="0">
              <a:latin typeface="Tahoma" charset="0"/>
            </a:endParaRPr>
          </a:p>
        </p:txBody>
      </p:sp>
      <p:sp>
        <p:nvSpPr>
          <p:cNvPr id="52227" name="Rectangle 1026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8782050" cy="4776788"/>
          </a:xfrm>
          <a:noFill/>
        </p:spPr>
        <p:txBody>
          <a:bodyPr lIns="90488" tIns="44450" rIns="90488" bIns="44450"/>
          <a:lstStyle/>
          <a:p>
            <a:r>
              <a:rPr lang="pt-BR" smtClean="0"/>
              <a:t>Regras Causais assumem </a:t>
            </a:r>
            <a:r>
              <a:rPr lang="pt-BR" smtClean="0">
                <a:solidFill>
                  <a:srgbClr val="800080"/>
                </a:solidFill>
              </a:rPr>
              <a:t>causalidade</a:t>
            </a:r>
            <a:r>
              <a:rPr lang="pt-BR" smtClean="0"/>
              <a:t> </a:t>
            </a:r>
          </a:p>
          <a:p>
            <a:pPr lvl="1"/>
            <a:r>
              <a:rPr lang="pt-BR" smtClean="0"/>
              <a:t>algumas propriedades no mundo causam certas percepções.</a:t>
            </a:r>
          </a:p>
          <a:p>
            <a:pPr lvl="1">
              <a:buClr>
                <a:schemeClr val="accent2"/>
              </a:buClr>
            </a:pPr>
            <a:r>
              <a:rPr lang="pt-BR" smtClean="0"/>
              <a:t>Exemplos</a:t>
            </a:r>
          </a:p>
          <a:p>
            <a:pPr lvl="2">
              <a:buClr>
                <a:schemeClr val="accent2"/>
              </a:buClr>
            </a:pPr>
            <a:r>
              <a:rPr lang="pt-BR" smtClean="0"/>
              <a:t>as cavernas adjacentes ao Wumpus são </a:t>
            </a:r>
            <a:r>
              <a:rPr lang="pt-BR" smtClean="0">
                <a:solidFill>
                  <a:srgbClr val="800080"/>
                </a:solidFill>
              </a:rPr>
              <a:t>fedorentas</a:t>
            </a:r>
            <a:r>
              <a:rPr lang="pt-BR" smtClean="0"/>
              <a:t> :</a:t>
            </a:r>
          </a:p>
          <a:p>
            <a:pPr lvl="2">
              <a:buFont typeface="Wingdings" pitchFamily="2" charset="2"/>
              <a:buNone/>
            </a:pPr>
            <a:r>
              <a:rPr lang="pt-BR" smtClean="0">
                <a:latin typeface="Symbol" pitchFamily="18" charset="2"/>
              </a:rPr>
              <a:t>	</a:t>
            </a:r>
            <a:r>
              <a:rPr lang="pt-BR" sz="2200" smtClean="0">
                <a:latin typeface="Symbol" pitchFamily="18" charset="2"/>
              </a:rPr>
              <a:t>"</a:t>
            </a:r>
            <a:r>
              <a:rPr lang="pt-BR" sz="2200" smtClean="0"/>
              <a:t>  loc1, loc2,s Em (Wumpus,loc1,s) </a:t>
            </a:r>
            <a:r>
              <a:rPr lang="pt-BR" sz="2200" smtClean="0">
                <a:latin typeface="Symbol" pitchFamily="18" charset="2"/>
              </a:rPr>
              <a:t>Ù</a:t>
            </a:r>
            <a:r>
              <a:rPr lang="pt-BR" sz="2200" smtClean="0"/>
              <a:t> Adjacente(loc1,loc2) </a:t>
            </a:r>
            <a:r>
              <a:rPr lang="pt-BR" sz="2200" smtClean="0">
                <a:latin typeface="Symbol" pitchFamily="18" charset="2"/>
              </a:rPr>
              <a:t>Þ</a:t>
            </a:r>
            <a:r>
              <a:rPr lang="pt-BR" sz="2200" smtClean="0"/>
              <a:t> Fedorento (loc2)</a:t>
            </a:r>
          </a:p>
          <a:p>
            <a:pPr lvl="2"/>
            <a:r>
              <a:rPr lang="pt-BR" smtClean="0">
                <a:solidFill>
                  <a:srgbClr val="800080"/>
                </a:solidFill>
              </a:rPr>
              <a:t>Se choveu, a grama está molhada</a:t>
            </a:r>
            <a:endParaRPr lang="pt-BR" smtClean="0">
              <a:solidFill>
                <a:srgbClr val="800080"/>
              </a:solidFill>
              <a:latin typeface="Symbol" pitchFamily="18" charset="2"/>
            </a:endParaRPr>
          </a:p>
          <a:p>
            <a:pPr lvl="1"/>
            <a:r>
              <a:rPr lang="pt-BR" smtClean="0"/>
              <a:t>Sistemas que raciocinam com regras causais são conhecidos como </a:t>
            </a:r>
            <a:r>
              <a:rPr lang="pt-BR" smtClean="0">
                <a:solidFill>
                  <a:srgbClr val="800080"/>
                </a:solidFill>
              </a:rPr>
              <a:t>Sistemas Baseados em Modelos</a:t>
            </a:r>
            <a:r>
              <a:rPr lang="pt-BR" smtClean="0"/>
              <a:t>.</a:t>
            </a:r>
          </a:p>
        </p:txBody>
      </p:sp>
      <p:sp>
        <p:nvSpPr>
          <p:cNvPr id="52228" name="Rectangle 1027"/>
          <p:cNvSpPr>
            <a:spLocks noGrp="1" noChangeArrowheads="1"/>
          </p:cNvSpPr>
          <p:nvPr>
            <p:ph type="title"/>
          </p:nvPr>
        </p:nvSpPr>
        <p:spPr>
          <a:xfrm>
            <a:off x="688975" y="381000"/>
            <a:ext cx="8783638" cy="838200"/>
          </a:xfrm>
        </p:spPr>
        <p:txBody>
          <a:bodyPr/>
          <a:lstStyle/>
          <a:p>
            <a:pPr eaLnBrk="1" hangingPunct="1"/>
            <a:r>
              <a:rPr lang="pt-BR" smtClean="0"/>
              <a:t>Regras síncronas causais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E334FB3-5BDA-4AA8-AAC7-3FBFA44A1669}" type="slidenum">
              <a:rPr lang="pt-BR" smtClean="0">
                <a:latin typeface="Tahoma" charset="0"/>
              </a:rPr>
              <a:pPr/>
              <a:t>5</a:t>
            </a:fld>
            <a:endParaRPr lang="pt-BR" smtClean="0">
              <a:latin typeface="Tahoma" charset="0"/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688975" y="554038"/>
            <a:ext cx="8783638" cy="638175"/>
          </a:xfrm>
          <a:noFill/>
        </p:spPr>
        <p:txBody>
          <a:bodyPr lIns="90488" tIns="44450" rIns="90488" bIns="44450" anchor="ctr">
            <a:spAutoFit/>
          </a:bodyPr>
          <a:lstStyle/>
          <a:p>
            <a:r>
              <a:rPr lang="pt-BR" smtClean="0"/>
              <a:t>Engajamento Ontológico</a:t>
            </a:r>
          </a:p>
        </p:txBody>
      </p:sp>
      <p:sp>
        <p:nvSpPr>
          <p:cNvPr id="922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8782050" cy="5181600"/>
          </a:xfrm>
          <a:noFill/>
        </p:spPr>
        <p:txBody>
          <a:bodyPr lIns="90488" tIns="44450" rIns="90488" bIns="44450"/>
          <a:lstStyle/>
          <a:p>
            <a:r>
              <a:rPr lang="pt-BR" sz="2400" smtClean="0"/>
              <a:t>Além disso, a LPO exprime: </a:t>
            </a:r>
          </a:p>
          <a:p>
            <a:pPr lvl="1"/>
            <a:r>
              <a:rPr lang="pt-BR" sz="2200" smtClean="0"/>
              <a:t>fatos sobre </a:t>
            </a:r>
            <a:r>
              <a:rPr lang="pt-BR" sz="2200" smtClean="0">
                <a:solidFill>
                  <a:srgbClr val="800080"/>
                </a:solidFill>
              </a:rPr>
              <a:t>todos objetos</a:t>
            </a:r>
            <a:r>
              <a:rPr lang="pt-BR" sz="2200" smtClean="0"/>
              <a:t> do universo 	(</a:t>
            </a:r>
            <a:r>
              <a:rPr lang="pt-BR" sz="2200" smtClean="0">
                <a:sym typeface="Symbol" pitchFamily="18" charset="2"/>
              </a:rPr>
              <a:t></a:t>
            </a:r>
            <a:r>
              <a:rPr lang="pt-BR" sz="2200" smtClean="0"/>
              <a:t>)</a:t>
            </a:r>
          </a:p>
          <a:p>
            <a:pPr lvl="1"/>
            <a:r>
              <a:rPr lang="pt-BR" sz="2200" smtClean="0"/>
              <a:t>fatos sobre </a:t>
            </a:r>
            <a:r>
              <a:rPr lang="pt-BR" sz="2200" smtClean="0">
                <a:solidFill>
                  <a:srgbClr val="800080"/>
                </a:solidFill>
              </a:rPr>
              <a:t>objetos particulares </a:t>
            </a:r>
            <a:r>
              <a:rPr lang="pt-BR" sz="2200" smtClean="0"/>
              <a:t>(</a:t>
            </a:r>
            <a:r>
              <a:rPr lang="pt-BR" sz="2200" smtClean="0">
                <a:sym typeface="Symbol" pitchFamily="18" charset="2"/>
              </a:rPr>
              <a:t></a:t>
            </a:r>
            <a:r>
              <a:rPr lang="pt-BR" sz="2200" smtClean="0"/>
              <a:t>)</a:t>
            </a:r>
          </a:p>
          <a:p>
            <a:r>
              <a:rPr lang="pt-BR" sz="2400" smtClean="0"/>
              <a:t>Exemplos:</a:t>
            </a:r>
          </a:p>
          <a:p>
            <a:pPr lvl="1"/>
            <a:r>
              <a:rPr lang="pt-BR" sz="2200" smtClean="0"/>
              <a:t>1 + 1 = 2</a:t>
            </a:r>
          </a:p>
          <a:p>
            <a:pPr lvl="2"/>
            <a:r>
              <a:rPr lang="pt-BR" sz="2000" u="sng" smtClean="0"/>
              <a:t>objetos</a:t>
            </a:r>
            <a:r>
              <a:rPr lang="pt-BR" sz="2000" smtClean="0"/>
              <a:t>: 1, 2; </a:t>
            </a:r>
            <a:r>
              <a:rPr lang="pt-BR" sz="2000" u="sng" smtClean="0"/>
              <a:t>relação</a:t>
            </a:r>
            <a:r>
              <a:rPr lang="pt-BR" sz="2000" smtClean="0"/>
              <a:t>: =; função: +.</a:t>
            </a:r>
          </a:p>
          <a:p>
            <a:pPr lvl="1">
              <a:spcBef>
                <a:spcPct val="30000"/>
              </a:spcBef>
            </a:pPr>
            <a:r>
              <a:rPr lang="pt-BR" sz="2200" smtClean="0"/>
              <a:t>Todas as Cavernas adjacentes ao Wumpus são fedorentas.</a:t>
            </a:r>
          </a:p>
          <a:p>
            <a:pPr lvl="2"/>
            <a:r>
              <a:rPr lang="pt-BR" sz="2000" u="sng" smtClean="0"/>
              <a:t>objetos</a:t>
            </a:r>
            <a:r>
              <a:rPr lang="pt-BR" sz="2000" smtClean="0"/>
              <a:t>: cavernas, Wumpus; </a:t>
            </a:r>
            <a:r>
              <a:rPr lang="pt-BR" sz="2000" u="sng" smtClean="0"/>
              <a:t>propriedade</a:t>
            </a:r>
            <a:r>
              <a:rPr lang="pt-BR" sz="2000" smtClean="0"/>
              <a:t>: fedorento; </a:t>
            </a:r>
            <a:r>
              <a:rPr lang="pt-BR" sz="2000" u="sng" smtClean="0"/>
              <a:t>relação</a:t>
            </a:r>
            <a:r>
              <a:rPr lang="pt-BR" sz="2000" smtClean="0"/>
              <a:t>: adjacente.</a:t>
            </a:r>
          </a:p>
          <a:p>
            <a:r>
              <a:rPr lang="pt-BR" sz="2400" smtClean="0"/>
              <a:t>A LPO </a:t>
            </a:r>
            <a:r>
              <a:rPr lang="pt-BR" sz="2400" smtClean="0">
                <a:solidFill>
                  <a:srgbClr val="800080"/>
                </a:solidFill>
              </a:rPr>
              <a:t>não faz</a:t>
            </a:r>
            <a:r>
              <a:rPr lang="pt-BR" sz="2400" smtClean="0"/>
              <a:t> engajamentos ontológicos para tempo, categorias e eventos...</a:t>
            </a:r>
          </a:p>
          <a:p>
            <a:pPr lvl="1"/>
            <a:r>
              <a:rPr lang="pt-BR" sz="2200" smtClean="0"/>
              <a:t>neutralidade favorece flexibilidade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C9BECF2-B327-483D-A551-1A216430BD5F}" type="slidenum">
              <a:rPr lang="pt-BR" smtClean="0">
                <a:latin typeface="Tahoma" charset="0"/>
              </a:rPr>
              <a:pPr/>
              <a:t>50</a:t>
            </a:fld>
            <a:endParaRPr lang="pt-BR" smtClean="0">
              <a:latin typeface="Tahoma" charset="0"/>
            </a:endParaRPr>
          </a:p>
        </p:txBody>
      </p:sp>
      <p:sp>
        <p:nvSpPr>
          <p:cNvPr id="53251" name="Rectangle 2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00200"/>
            <a:ext cx="8763000" cy="5029200"/>
          </a:xfrm>
          <a:noFill/>
        </p:spPr>
        <p:txBody>
          <a:bodyPr lIns="90488" tIns="44450" rIns="90488" bIns="44450"/>
          <a:lstStyle/>
          <a:p>
            <a:r>
              <a:rPr lang="pt-BR" smtClean="0"/>
              <a:t>Regras de Diagnóstico:</a:t>
            </a:r>
          </a:p>
          <a:p>
            <a:pPr lvl="1">
              <a:buClr>
                <a:schemeClr val="accent2"/>
              </a:buClr>
            </a:pPr>
            <a:r>
              <a:rPr lang="pt-BR" sz="2400" smtClean="0"/>
              <a:t>Raciocínio abdutivo: supõe a presença de propriedades escondidas a partir das percepções do agente</a:t>
            </a:r>
          </a:p>
          <a:p>
            <a:pPr lvl="1">
              <a:buClr>
                <a:schemeClr val="accent2"/>
              </a:buClr>
            </a:pPr>
            <a:r>
              <a:rPr lang="pt-BR" sz="2400" smtClean="0"/>
              <a:t>Ex., a </a:t>
            </a:r>
            <a:r>
              <a:rPr lang="pt-BR" sz="2400" smtClean="0">
                <a:solidFill>
                  <a:srgbClr val="800080"/>
                </a:solidFill>
              </a:rPr>
              <a:t>ausência</a:t>
            </a:r>
            <a:r>
              <a:rPr lang="pt-BR" sz="2400" smtClean="0"/>
              <a:t> de </a:t>
            </a:r>
            <a:r>
              <a:rPr lang="pt-BR" sz="2400" smtClean="0">
                <a:solidFill>
                  <a:srgbClr val="800080"/>
                </a:solidFill>
              </a:rPr>
              <a:t>fedor</a:t>
            </a:r>
            <a:r>
              <a:rPr lang="pt-BR" sz="2400" smtClean="0"/>
              <a:t> ou </a:t>
            </a:r>
            <a:r>
              <a:rPr lang="pt-BR" sz="2400" smtClean="0">
                <a:solidFill>
                  <a:srgbClr val="800080"/>
                </a:solidFill>
              </a:rPr>
              <a:t>Vento</a:t>
            </a:r>
            <a:r>
              <a:rPr lang="pt-BR" sz="2400" smtClean="0"/>
              <a:t> implica que esse local e os adjacentes estão OK</a:t>
            </a:r>
          </a:p>
          <a:p>
            <a:pPr lvl="2">
              <a:buFont typeface="Wingdings" pitchFamily="2" charset="2"/>
              <a:buNone/>
            </a:pPr>
            <a:r>
              <a:rPr lang="pt-BR" smtClean="0">
                <a:latin typeface="Symbol" pitchFamily="18" charset="2"/>
              </a:rPr>
              <a:t>	    </a:t>
            </a:r>
            <a:r>
              <a:rPr lang="pt-BR" sz="2200" smtClean="0">
                <a:latin typeface="Symbol" pitchFamily="18" charset="2"/>
              </a:rPr>
              <a:t>"</a:t>
            </a:r>
            <a:r>
              <a:rPr lang="pt-BR" sz="2200" smtClean="0"/>
              <a:t> loc1,loc2,b,g,c,s Percepção ([nada, nada, b,g,c],s) </a:t>
            </a:r>
            <a:r>
              <a:rPr lang="pt-BR" sz="2200" smtClean="0">
                <a:latin typeface="Symbol" pitchFamily="18" charset="2"/>
              </a:rPr>
              <a:t>Ù</a:t>
            </a:r>
            <a:r>
              <a:rPr lang="pt-BR" sz="2200" smtClean="0"/>
              <a:t> </a:t>
            </a:r>
          </a:p>
          <a:p>
            <a:pPr lvl="2">
              <a:buFont typeface="Wingdings" pitchFamily="2" charset="2"/>
              <a:buNone/>
            </a:pPr>
            <a:r>
              <a:rPr lang="pt-BR" sz="2200" smtClean="0"/>
              <a:t>		Em (Agente,loc1,s) </a:t>
            </a:r>
            <a:r>
              <a:rPr lang="pt-BR" sz="2200" smtClean="0">
                <a:latin typeface="Symbol" pitchFamily="18" charset="2"/>
              </a:rPr>
              <a:t>Ù</a:t>
            </a:r>
            <a:r>
              <a:rPr lang="pt-BR" sz="2200" smtClean="0"/>
              <a:t> Adjacente(loc1,loc2) </a:t>
            </a:r>
            <a:r>
              <a:rPr lang="pt-BR" sz="2200" smtClean="0">
                <a:latin typeface="Symbol" pitchFamily="18" charset="2"/>
              </a:rPr>
              <a:t>Þ</a:t>
            </a:r>
            <a:r>
              <a:rPr lang="pt-BR" sz="2200" smtClean="0"/>
              <a:t> OK(loc2)</a:t>
            </a:r>
          </a:p>
          <a:p>
            <a:pPr lvl="2"/>
            <a:r>
              <a:rPr lang="pt-BR" sz="2200" smtClean="0">
                <a:solidFill>
                  <a:srgbClr val="800080"/>
                </a:solidFill>
              </a:rPr>
              <a:t>se a grama está molhada, então é porque o aguador ficou ligado</a:t>
            </a:r>
          </a:p>
          <a:p>
            <a:pPr lvl="1"/>
            <a:r>
              <a:rPr lang="pt-BR" smtClean="0"/>
              <a:t>Sistemas que raciocinam com regras de diagnóstico são conhecidos como </a:t>
            </a:r>
            <a:r>
              <a:rPr lang="pt-BR" smtClean="0">
                <a:solidFill>
                  <a:srgbClr val="800080"/>
                </a:solidFill>
              </a:rPr>
              <a:t>Sistemas de Diagnóstico</a:t>
            </a:r>
            <a:endParaRPr lang="pt-BR" i="1" smtClean="0"/>
          </a:p>
        </p:txBody>
      </p:sp>
      <p:sp>
        <p:nvSpPr>
          <p:cNvPr id="53252" name="Rectangle 3"/>
          <p:cNvSpPr>
            <a:spLocks noGrp="1" noChangeArrowheads="1"/>
          </p:cNvSpPr>
          <p:nvPr>
            <p:ph type="title"/>
          </p:nvPr>
        </p:nvSpPr>
        <p:spPr>
          <a:xfrm>
            <a:off x="688975" y="381000"/>
            <a:ext cx="8783638" cy="914400"/>
          </a:xfrm>
        </p:spPr>
        <p:txBody>
          <a:bodyPr/>
          <a:lstStyle/>
          <a:p>
            <a:pPr eaLnBrk="1" hangingPunct="1"/>
            <a:r>
              <a:rPr lang="pt-BR" smtClean="0"/>
              <a:t>Regras síncronas de diagnóstico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57F86F6-82CD-453A-8286-321DDDF4D68E}" type="slidenum">
              <a:rPr lang="pt-BR" smtClean="0">
                <a:latin typeface="Tahoma" charset="0"/>
              </a:rPr>
              <a:pPr/>
              <a:t>51</a:t>
            </a:fld>
            <a:endParaRPr lang="pt-BR" smtClean="0">
              <a:latin typeface="Tahoma" charset="0"/>
            </a:endParaRPr>
          </a:p>
        </p:txBody>
      </p:sp>
      <p:sp>
        <p:nvSpPr>
          <p:cNvPr id="54275" name="Rectangle 2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00200"/>
            <a:ext cx="8763000" cy="5029200"/>
          </a:xfrm>
          <a:noFill/>
        </p:spPr>
        <p:txBody>
          <a:bodyPr lIns="90488" tIns="44450" rIns="90488" bIns="44450"/>
          <a:lstStyle/>
          <a:p>
            <a:r>
              <a:rPr lang="pt-BR" smtClean="0">
                <a:solidFill>
                  <a:srgbClr val="800080"/>
                </a:solidFill>
              </a:rPr>
              <a:t>Atenção:</a:t>
            </a:r>
          </a:p>
          <a:p>
            <a:pPr lvl="1"/>
            <a:r>
              <a:rPr lang="pt-BR" smtClean="0"/>
              <a:t>Não se deve misturar numa mesma BC regras causais e de diagnóstico!!!</a:t>
            </a:r>
          </a:p>
          <a:p>
            <a:pPr lvl="1">
              <a:buClr>
                <a:schemeClr val="accent2"/>
              </a:buClr>
            </a:pPr>
            <a:r>
              <a:rPr lang="pt-BR" smtClean="0">
                <a:solidFill>
                  <a:srgbClr val="800080"/>
                </a:solidFill>
              </a:rPr>
              <a:t>se choveu é porque o aguador estava ligado...</a:t>
            </a:r>
            <a:endParaRPr lang="pt-BR" i="1" smtClean="0">
              <a:solidFill>
                <a:srgbClr val="800080"/>
              </a:solidFill>
            </a:endParaRPr>
          </a:p>
        </p:txBody>
      </p:sp>
      <p:sp>
        <p:nvSpPr>
          <p:cNvPr id="54276" name="Rectangle 3"/>
          <p:cNvSpPr>
            <a:spLocks noGrp="1" noChangeArrowheads="1"/>
          </p:cNvSpPr>
          <p:nvPr>
            <p:ph type="title"/>
          </p:nvPr>
        </p:nvSpPr>
        <p:spPr>
          <a:xfrm>
            <a:off x="688975" y="381000"/>
            <a:ext cx="8783638" cy="914400"/>
          </a:xfrm>
        </p:spPr>
        <p:txBody>
          <a:bodyPr/>
          <a:lstStyle/>
          <a:p>
            <a:pPr eaLnBrk="1" hangingPunct="1"/>
            <a:r>
              <a:rPr lang="pt-BR" smtClean="0"/>
              <a:t>Tipos de regras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14B9C6D-D504-4F2F-A51D-514F2E011D64}" type="slidenum">
              <a:rPr lang="pt-BR" smtClean="0">
                <a:latin typeface="Tahoma" charset="0"/>
              </a:rPr>
              <a:pPr/>
              <a:t>52</a:t>
            </a:fld>
            <a:endParaRPr lang="pt-BR" smtClean="0">
              <a:latin typeface="Tahoma" charset="0"/>
            </a:endParaRPr>
          </a:p>
        </p:txBody>
      </p:sp>
      <p:sp>
        <p:nvSpPr>
          <p:cNvPr id="55299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119188" y="1752600"/>
            <a:ext cx="8783637" cy="955675"/>
          </a:xfrm>
        </p:spPr>
        <p:txBody>
          <a:bodyPr/>
          <a:lstStyle/>
          <a:p>
            <a:pPr eaLnBrk="1" hangingPunct="1"/>
            <a:r>
              <a:rPr lang="pt-BR" smtClean="0"/>
              <a:t>Sistema de Ação-Valor</a:t>
            </a:r>
          </a:p>
        </p:txBody>
      </p:sp>
      <p:sp>
        <p:nvSpPr>
          <p:cNvPr id="55300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Modularidade das Regras</a:t>
            </a:r>
          </a:p>
          <a:p>
            <a:pPr eaLnBrk="1" hangingPunct="1"/>
            <a:r>
              <a:rPr lang="pt-BR" smtClean="0"/>
              <a:t>Adequação das regras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287C242-B3AD-492E-B7A6-0E07DC3E7576}" type="slidenum">
              <a:rPr lang="pt-BR" smtClean="0">
                <a:latin typeface="Tahoma" charset="0"/>
              </a:rPr>
              <a:pPr/>
              <a:t>53</a:t>
            </a:fld>
            <a:endParaRPr lang="pt-BR" smtClean="0">
              <a:latin typeface="Tahoma" charset="0"/>
            </a:endParaRPr>
          </a:p>
        </p:txBody>
      </p:sp>
      <p:sp>
        <p:nvSpPr>
          <p:cNvPr id="5632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74700" y="1600200"/>
            <a:ext cx="9283700" cy="4876800"/>
          </a:xfrm>
          <a:noFill/>
        </p:spPr>
        <p:txBody>
          <a:bodyPr lIns="90488" tIns="44450" rIns="90488" bIns="44450"/>
          <a:lstStyle/>
          <a:p>
            <a:r>
              <a:rPr lang="pt-BR" smtClean="0"/>
              <a:t>As regras que definimos até agora não são  totalmente </a:t>
            </a:r>
            <a:r>
              <a:rPr lang="pt-BR" smtClean="0">
                <a:solidFill>
                  <a:srgbClr val="800080"/>
                </a:solidFill>
              </a:rPr>
              <a:t>modulares</a:t>
            </a:r>
            <a:endParaRPr lang="pt-BR" smtClean="0"/>
          </a:p>
          <a:p>
            <a:pPr lvl="1">
              <a:buClr>
                <a:schemeClr val="accent2"/>
              </a:buClr>
            </a:pPr>
            <a:r>
              <a:rPr lang="pt-BR" smtClean="0"/>
              <a:t>mudanças nas crenças do agente sobre algum aspecto do mundo requerem mudanças nas regras que lidam com outros aspectos que não mudaram</a:t>
            </a:r>
          </a:p>
          <a:p>
            <a:pPr>
              <a:spcBef>
                <a:spcPct val="80000"/>
              </a:spcBef>
              <a:buClr>
                <a:schemeClr val="accent2"/>
              </a:buClr>
            </a:pPr>
            <a:r>
              <a:rPr lang="pt-BR" smtClean="0"/>
              <a:t>Para tornar essas regras mais modulares, separamos fatos e regras sobre </a:t>
            </a:r>
            <a:r>
              <a:rPr lang="pt-BR" smtClean="0">
                <a:solidFill>
                  <a:srgbClr val="800080"/>
                </a:solidFill>
              </a:rPr>
              <a:t>ações</a:t>
            </a:r>
            <a:r>
              <a:rPr lang="pt-BR" smtClean="0"/>
              <a:t> de fatos e regras sobre </a:t>
            </a:r>
            <a:r>
              <a:rPr lang="pt-BR" smtClean="0">
                <a:solidFill>
                  <a:srgbClr val="800080"/>
                </a:solidFill>
              </a:rPr>
              <a:t>objetivos</a:t>
            </a:r>
            <a:endParaRPr lang="pt-BR" smtClean="0"/>
          </a:p>
          <a:p>
            <a:pPr lvl="1">
              <a:buClr>
                <a:schemeClr val="accent2"/>
              </a:buClr>
            </a:pPr>
            <a:r>
              <a:rPr lang="pt-BR" smtClean="0"/>
              <a:t>assim, o agente pode ser  “reprogramado” mudando-se o seu </a:t>
            </a:r>
            <a:r>
              <a:rPr lang="pt-BR" smtClean="0">
                <a:solidFill>
                  <a:srgbClr val="800080"/>
                </a:solidFill>
              </a:rPr>
              <a:t>objetivo </a:t>
            </a:r>
            <a:r>
              <a:rPr lang="pt-BR" smtClean="0"/>
              <a:t>quando necessário</a:t>
            </a:r>
          </a:p>
        </p:txBody>
      </p:sp>
      <p:sp>
        <p:nvSpPr>
          <p:cNvPr id="56324" name="Rectangle 5"/>
          <p:cNvSpPr>
            <a:spLocks noGrp="1" noChangeArrowheads="1"/>
          </p:cNvSpPr>
          <p:nvPr>
            <p:ph type="title"/>
          </p:nvPr>
        </p:nvSpPr>
        <p:spPr>
          <a:xfrm>
            <a:off x="688975" y="609600"/>
            <a:ext cx="8783638" cy="609600"/>
          </a:xfrm>
        </p:spPr>
        <p:txBody>
          <a:bodyPr/>
          <a:lstStyle/>
          <a:p>
            <a:pPr eaLnBrk="1" hangingPunct="1"/>
            <a:r>
              <a:rPr lang="pt-BR" smtClean="0"/>
              <a:t>Modularidade das Regras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9362E74-C95A-495C-8B09-556D1F1ECD9C}" type="slidenum">
              <a:rPr lang="pt-BR" smtClean="0">
                <a:latin typeface="Tahoma" charset="0"/>
              </a:rPr>
              <a:pPr/>
              <a:t>54</a:t>
            </a:fld>
            <a:endParaRPr lang="pt-BR" smtClean="0">
              <a:latin typeface="Tahoma" charset="0"/>
            </a:endParaRPr>
          </a:p>
        </p:txBody>
      </p:sp>
      <p:sp>
        <p:nvSpPr>
          <p:cNvPr id="57347" name="Rectangle 2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74700" y="1744663"/>
            <a:ext cx="8783638" cy="4205287"/>
          </a:xfrm>
          <a:noFill/>
        </p:spPr>
        <p:txBody>
          <a:bodyPr lIns="90488" tIns="44450" rIns="90488" bIns="44450"/>
          <a:lstStyle/>
          <a:p>
            <a:r>
              <a:rPr lang="pt-BR" smtClean="0"/>
              <a:t> </a:t>
            </a:r>
            <a:r>
              <a:rPr lang="pt-BR" smtClean="0">
                <a:solidFill>
                  <a:srgbClr val="800080"/>
                </a:solidFill>
              </a:rPr>
              <a:t>Ações</a:t>
            </a:r>
            <a:r>
              <a:rPr lang="pt-BR" smtClean="0"/>
              <a:t> descrevem </a:t>
            </a:r>
            <a:r>
              <a:rPr lang="pt-BR" smtClean="0">
                <a:solidFill>
                  <a:srgbClr val="800080"/>
                </a:solidFill>
              </a:rPr>
              <a:t>como</a:t>
            </a:r>
            <a:r>
              <a:rPr lang="pt-BR" smtClean="0"/>
              <a:t> alcançar resultados.</a:t>
            </a:r>
          </a:p>
          <a:p>
            <a:r>
              <a:rPr lang="pt-BR" smtClean="0"/>
              <a:t> </a:t>
            </a:r>
            <a:r>
              <a:rPr lang="pt-BR" smtClean="0">
                <a:solidFill>
                  <a:srgbClr val="800080"/>
                </a:solidFill>
              </a:rPr>
              <a:t>Objetivos</a:t>
            </a:r>
            <a:r>
              <a:rPr lang="pt-BR" smtClean="0"/>
              <a:t> descrevem a </a:t>
            </a:r>
            <a:r>
              <a:rPr lang="pt-BR" smtClean="0">
                <a:solidFill>
                  <a:srgbClr val="800080"/>
                </a:solidFill>
              </a:rPr>
              <a:t>adequação</a:t>
            </a:r>
            <a:r>
              <a:rPr lang="pt-BR" smtClean="0"/>
              <a:t> (</a:t>
            </a:r>
            <a:r>
              <a:rPr lang="pt-BR" i="1" smtClean="0"/>
              <a:t>desirability</a:t>
            </a:r>
            <a:r>
              <a:rPr lang="pt-BR" smtClean="0"/>
              <a:t>) de  estados resultado</a:t>
            </a:r>
          </a:p>
          <a:p>
            <a:pPr lvl="1"/>
            <a:r>
              <a:rPr lang="pt-BR" smtClean="0"/>
              <a:t>não importando como foram alcançados.</a:t>
            </a:r>
          </a:p>
          <a:p>
            <a:r>
              <a:rPr lang="pt-BR" smtClean="0"/>
              <a:t> Assim, descrevemos a </a:t>
            </a:r>
            <a:r>
              <a:rPr lang="pt-BR" smtClean="0">
                <a:solidFill>
                  <a:srgbClr val="800080"/>
                </a:solidFill>
              </a:rPr>
              <a:t>adequação das regras</a:t>
            </a:r>
            <a:r>
              <a:rPr lang="pt-BR" smtClean="0"/>
              <a:t> e deixamos que a máquina de inferência escolha a </a:t>
            </a:r>
            <a:r>
              <a:rPr lang="pt-BR" smtClean="0">
                <a:solidFill>
                  <a:srgbClr val="800080"/>
                </a:solidFill>
              </a:rPr>
              <a:t>ação mais adequada</a:t>
            </a:r>
          </a:p>
        </p:txBody>
      </p:sp>
      <p:sp>
        <p:nvSpPr>
          <p:cNvPr id="57348" name="Rectangle 3"/>
          <p:cNvSpPr>
            <a:spLocks noGrp="1" noChangeArrowheads="1"/>
          </p:cNvSpPr>
          <p:nvPr>
            <p:ph type="title"/>
          </p:nvPr>
        </p:nvSpPr>
        <p:spPr>
          <a:xfrm>
            <a:off x="688975" y="609600"/>
            <a:ext cx="8783638" cy="609600"/>
          </a:xfrm>
        </p:spPr>
        <p:txBody>
          <a:bodyPr/>
          <a:lstStyle/>
          <a:p>
            <a:pPr eaLnBrk="1" hangingPunct="1"/>
            <a:r>
              <a:rPr lang="pt-BR" smtClean="0"/>
              <a:t>Modularidade das Regras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B4D0E8-AEEB-445E-A4F8-A44DDF3DCFCB}" type="slidenum">
              <a:rPr lang="pt-BR" smtClean="0">
                <a:latin typeface="Tahoma" charset="0"/>
              </a:rPr>
              <a:pPr/>
              <a:t>55</a:t>
            </a:fld>
            <a:endParaRPr lang="pt-BR" smtClean="0">
              <a:latin typeface="Tahoma" charset="0"/>
            </a:endParaRPr>
          </a:p>
        </p:txBody>
      </p:sp>
      <p:sp>
        <p:nvSpPr>
          <p:cNvPr id="5837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01675" y="1676400"/>
            <a:ext cx="9290050" cy="4895850"/>
          </a:xfrm>
          <a:noFill/>
        </p:spPr>
        <p:txBody>
          <a:bodyPr lIns="90488" tIns="44450" rIns="90488" bIns="44450"/>
          <a:lstStyle/>
          <a:p>
            <a:pPr>
              <a:buClr>
                <a:schemeClr val="accent2"/>
              </a:buClr>
            </a:pPr>
            <a:r>
              <a:rPr lang="pt-BR" sz="2600" smtClean="0"/>
              <a:t>Ações podem ser</a:t>
            </a:r>
          </a:p>
          <a:p>
            <a:pPr lvl="1">
              <a:buClr>
                <a:schemeClr val="accent2"/>
              </a:buClr>
            </a:pPr>
            <a:r>
              <a:rPr lang="pt-BR" sz="2400" smtClean="0">
                <a:solidFill>
                  <a:srgbClr val="800080"/>
                </a:solidFill>
              </a:rPr>
              <a:t>ótimas, boas, médias, arriscadas ou mortais</a:t>
            </a:r>
            <a:r>
              <a:rPr lang="pt-BR" sz="2400" smtClean="0"/>
              <a:t>.</a:t>
            </a:r>
          </a:p>
          <a:p>
            <a:pPr lvl="1"/>
            <a:r>
              <a:rPr lang="pt-BR" sz="2400" smtClean="0"/>
              <a:t>Escala, em ordem decrescente de adequação</a:t>
            </a:r>
          </a:p>
          <a:p>
            <a:pPr>
              <a:buClr>
                <a:schemeClr val="accent2"/>
              </a:buClr>
            </a:pPr>
            <a:r>
              <a:rPr lang="pt-BR" sz="2600" smtClean="0"/>
              <a:t>Assim, pode-se escolher a ação mais adequada para a situação atual </a:t>
            </a:r>
          </a:p>
          <a:p>
            <a:pPr lvl="1">
              <a:buClr>
                <a:schemeClr val="accent2"/>
              </a:buClr>
            </a:pPr>
            <a:r>
              <a:rPr lang="pt-BR" sz="1800" smtClean="0">
                <a:solidFill>
                  <a:srgbClr val="7030A0"/>
                </a:solidFill>
              </a:rPr>
              <a:t>meta regras que determinam a prioridade de execução das regras – desempate</a:t>
            </a:r>
          </a:p>
          <a:p>
            <a:pPr lvl="1"/>
            <a:r>
              <a:rPr lang="pt-BR" sz="2200" smtClean="0">
                <a:latin typeface="Symbol" pitchFamily="18" charset="2"/>
              </a:rPr>
              <a:t>	"</a:t>
            </a:r>
            <a:r>
              <a:rPr lang="pt-BR" sz="2200" smtClean="0"/>
              <a:t>  a,s  Ótima(a,s) </a:t>
            </a:r>
            <a:r>
              <a:rPr lang="pt-BR" sz="2200" b="1" smtClean="0">
                <a:latin typeface="Symbol" pitchFamily="18" charset="2"/>
              </a:rPr>
              <a:t>Þ</a:t>
            </a:r>
            <a:r>
              <a:rPr lang="pt-BR" sz="2200" smtClean="0"/>
              <a:t> Ação(a,s)</a:t>
            </a:r>
          </a:p>
          <a:p>
            <a:pPr lvl="1"/>
            <a:r>
              <a:rPr lang="pt-BR" sz="2200" smtClean="0">
                <a:latin typeface="Symbol" pitchFamily="18" charset="2"/>
              </a:rPr>
              <a:t>	"</a:t>
            </a:r>
            <a:r>
              <a:rPr lang="pt-BR" sz="2200" smtClean="0"/>
              <a:t>  a,s Boa(a,s) </a:t>
            </a:r>
            <a:r>
              <a:rPr lang="pt-BR" sz="2200" smtClean="0">
                <a:latin typeface="Symbol" pitchFamily="18" charset="2"/>
              </a:rPr>
              <a:t>Ù</a:t>
            </a:r>
            <a:r>
              <a:rPr lang="pt-BR" sz="2200" smtClean="0"/>
              <a:t> (</a:t>
            </a:r>
            <a:r>
              <a:rPr lang="pt-BR" sz="2200" smtClean="0">
                <a:latin typeface="Symbol" pitchFamily="18" charset="2"/>
              </a:rPr>
              <a:t>Ø $</a:t>
            </a:r>
            <a:r>
              <a:rPr lang="pt-BR" sz="2200" smtClean="0"/>
              <a:t> b Ótima(b,s)) </a:t>
            </a:r>
            <a:r>
              <a:rPr lang="pt-BR" sz="2200" b="1" smtClean="0">
                <a:latin typeface="Symbol" pitchFamily="18" charset="2"/>
              </a:rPr>
              <a:t>Þ</a:t>
            </a:r>
            <a:r>
              <a:rPr lang="pt-BR" sz="2200" smtClean="0"/>
              <a:t> Ação(a,s)</a:t>
            </a:r>
          </a:p>
          <a:p>
            <a:pPr lvl="1"/>
            <a:r>
              <a:rPr lang="pt-BR" sz="2200" smtClean="0">
                <a:latin typeface="Symbol" pitchFamily="18" charset="2"/>
              </a:rPr>
              <a:t>	"</a:t>
            </a:r>
            <a:r>
              <a:rPr lang="pt-BR" sz="2200" smtClean="0"/>
              <a:t>  a,s Média(a,s) </a:t>
            </a:r>
            <a:r>
              <a:rPr lang="pt-BR" sz="2200" smtClean="0">
                <a:latin typeface="Symbol" pitchFamily="18" charset="2"/>
              </a:rPr>
              <a:t>Ù</a:t>
            </a:r>
            <a:r>
              <a:rPr lang="pt-BR" sz="2200" smtClean="0"/>
              <a:t> (</a:t>
            </a:r>
            <a:r>
              <a:rPr lang="pt-BR" sz="2200" smtClean="0">
                <a:latin typeface="Symbol" pitchFamily="18" charset="2"/>
              </a:rPr>
              <a:t>Ø $</a:t>
            </a:r>
            <a:r>
              <a:rPr lang="pt-BR" sz="2200" smtClean="0"/>
              <a:t> b (Ótima(b,s) </a:t>
            </a:r>
            <a:r>
              <a:rPr lang="pt-BR" sz="2200" smtClean="0">
                <a:latin typeface="Symbol" pitchFamily="18" charset="2"/>
              </a:rPr>
              <a:t>Ú </a:t>
            </a:r>
            <a:r>
              <a:rPr lang="pt-BR" sz="2200" smtClean="0"/>
              <a:t>Boa(b,s) )) </a:t>
            </a:r>
            <a:r>
              <a:rPr lang="pt-BR" sz="2200" b="1" smtClean="0">
                <a:latin typeface="Symbol" pitchFamily="18" charset="2"/>
              </a:rPr>
              <a:t>Þ</a:t>
            </a:r>
            <a:r>
              <a:rPr lang="pt-BR" sz="2200" smtClean="0"/>
              <a:t> Ação(a,s)</a:t>
            </a:r>
          </a:p>
          <a:p>
            <a:pPr lvl="1"/>
            <a:r>
              <a:rPr lang="pt-BR" sz="2200" smtClean="0">
                <a:latin typeface="Symbol" pitchFamily="18" charset="2"/>
              </a:rPr>
              <a:t>	"</a:t>
            </a:r>
            <a:r>
              <a:rPr lang="pt-BR" sz="2200" smtClean="0"/>
              <a:t>  a,s Arriscada(a,s) </a:t>
            </a:r>
            <a:r>
              <a:rPr lang="pt-BR" sz="2200" smtClean="0">
                <a:latin typeface="Symbol" pitchFamily="18" charset="2"/>
              </a:rPr>
              <a:t>Ù</a:t>
            </a:r>
            <a:r>
              <a:rPr lang="pt-BR" sz="2200" smtClean="0"/>
              <a:t> (</a:t>
            </a:r>
            <a:r>
              <a:rPr lang="pt-BR" sz="2200" smtClean="0">
                <a:latin typeface="Symbol" pitchFamily="18" charset="2"/>
              </a:rPr>
              <a:t>Ø $</a:t>
            </a:r>
            <a:r>
              <a:rPr lang="pt-BR" sz="2200" smtClean="0"/>
              <a:t> b (Ótima(b,s) </a:t>
            </a:r>
            <a:r>
              <a:rPr lang="pt-BR" sz="2200" smtClean="0">
                <a:latin typeface="Symbol" pitchFamily="18" charset="2"/>
              </a:rPr>
              <a:t>Ú </a:t>
            </a:r>
            <a:r>
              <a:rPr lang="pt-BR" sz="2200" smtClean="0"/>
              <a:t>Boa(b,s) </a:t>
            </a:r>
            <a:r>
              <a:rPr lang="pt-BR" sz="2200" smtClean="0">
                <a:latin typeface="Symbol" pitchFamily="18" charset="2"/>
              </a:rPr>
              <a:t>Ú </a:t>
            </a:r>
            <a:r>
              <a:rPr lang="pt-BR" sz="2200" smtClean="0"/>
              <a:t>Média(a,s)))  </a:t>
            </a:r>
            <a:r>
              <a:rPr lang="pt-BR" sz="2200" b="1" smtClean="0">
                <a:latin typeface="Symbol" pitchFamily="18" charset="2"/>
              </a:rPr>
              <a:t>Þ</a:t>
            </a:r>
            <a:r>
              <a:rPr lang="pt-BR" sz="2200" smtClean="0"/>
              <a:t> Ação(a,s)</a:t>
            </a:r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title"/>
          </p:nvPr>
        </p:nvSpPr>
        <p:spPr>
          <a:xfrm>
            <a:off x="688975" y="609600"/>
            <a:ext cx="8783638" cy="685800"/>
          </a:xfrm>
        </p:spPr>
        <p:txBody>
          <a:bodyPr/>
          <a:lstStyle/>
          <a:p>
            <a:pPr eaLnBrk="1" hangingPunct="1"/>
            <a:r>
              <a:rPr lang="pt-BR" smtClean="0"/>
              <a:t>Adequação das Regras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2F88761-6B2F-4B3C-9B96-94F6EFF78695}" type="slidenum">
              <a:rPr lang="pt-BR" smtClean="0">
                <a:latin typeface="Tahoma" charset="0"/>
              </a:rPr>
              <a:pPr/>
              <a:t>56</a:t>
            </a:fld>
            <a:endParaRPr lang="pt-BR" smtClean="0">
              <a:latin typeface="Tahoma" charset="0"/>
            </a:endParaRPr>
          </a:p>
        </p:txBody>
      </p:sp>
      <p:sp>
        <p:nvSpPr>
          <p:cNvPr id="59395" name="Rectangle 2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919163" y="1804988"/>
            <a:ext cx="8783637" cy="4648200"/>
          </a:xfrm>
          <a:noFill/>
        </p:spPr>
        <p:txBody>
          <a:bodyPr lIns="90488" tIns="44450" rIns="90488" bIns="44450"/>
          <a:lstStyle/>
          <a:p>
            <a:pPr>
              <a:lnSpc>
                <a:spcPct val="90000"/>
              </a:lnSpc>
            </a:pPr>
            <a:r>
              <a:rPr lang="pt-BR" smtClean="0"/>
              <a:t>Essas regras são gerais, e podem ser usadas em situações diferentes:</a:t>
            </a:r>
          </a:p>
          <a:p>
            <a:pPr lvl="1">
              <a:lnSpc>
                <a:spcPct val="90000"/>
              </a:lnSpc>
              <a:buClr>
                <a:schemeClr val="accent2"/>
              </a:buClr>
            </a:pPr>
            <a:r>
              <a:rPr lang="pt-BR" sz="2400" smtClean="0"/>
              <a:t>uma ação </a:t>
            </a:r>
            <a:r>
              <a:rPr lang="pt-BR" sz="2400" u="sng" smtClean="0">
                <a:solidFill>
                  <a:srgbClr val="800080"/>
                </a:solidFill>
              </a:rPr>
              <a:t>arriscada</a:t>
            </a:r>
            <a:r>
              <a:rPr lang="pt-BR" sz="2400" smtClean="0"/>
              <a:t> na situação S0 </a:t>
            </a:r>
          </a:p>
          <a:p>
            <a:pPr lvl="2">
              <a:lnSpc>
                <a:spcPct val="90000"/>
              </a:lnSpc>
              <a:buClr>
                <a:schemeClr val="accent2"/>
              </a:buClr>
            </a:pPr>
            <a:r>
              <a:rPr lang="pt-BR" sz="2000" smtClean="0"/>
              <a:t>onde o Wumpus está vivo</a:t>
            </a:r>
          </a:p>
          <a:p>
            <a:pPr lvl="1">
              <a:lnSpc>
                <a:spcPct val="90000"/>
              </a:lnSpc>
              <a:buClr>
                <a:schemeClr val="accent2"/>
              </a:buClr>
            </a:pPr>
            <a:r>
              <a:rPr lang="pt-BR" sz="2400" smtClean="0"/>
              <a:t>pode ser </a:t>
            </a:r>
            <a:r>
              <a:rPr lang="pt-BR" sz="2400" u="sng" smtClean="0">
                <a:solidFill>
                  <a:srgbClr val="800080"/>
                </a:solidFill>
              </a:rPr>
              <a:t>ótima</a:t>
            </a:r>
            <a:r>
              <a:rPr lang="pt-BR" sz="2400" smtClean="0"/>
              <a:t> na situação S2</a:t>
            </a:r>
          </a:p>
          <a:p>
            <a:pPr lvl="2">
              <a:lnSpc>
                <a:spcPct val="90000"/>
              </a:lnSpc>
              <a:buClr>
                <a:schemeClr val="accent2"/>
              </a:buClr>
            </a:pPr>
            <a:r>
              <a:rPr lang="pt-BR" sz="2000" smtClean="0"/>
              <a:t>quando o Wumpus já está morto</a:t>
            </a:r>
          </a:p>
          <a:p>
            <a:pPr>
              <a:lnSpc>
                <a:spcPct val="90000"/>
              </a:lnSpc>
              <a:buClr>
                <a:schemeClr val="accent2"/>
              </a:buClr>
            </a:pPr>
            <a:endParaRPr lang="pt-BR" sz="2400" smtClean="0"/>
          </a:p>
          <a:p>
            <a:pPr>
              <a:lnSpc>
                <a:spcPct val="90000"/>
              </a:lnSpc>
            </a:pPr>
            <a:r>
              <a:rPr lang="pt-BR" smtClean="0">
                <a:solidFill>
                  <a:srgbClr val="800080"/>
                </a:solidFill>
              </a:rPr>
              <a:t>Sistema de Ação-Valor</a:t>
            </a:r>
            <a:r>
              <a:rPr lang="pt-BR" b="1" smtClean="0">
                <a:solidFill>
                  <a:srgbClr val="800080"/>
                </a:solidFill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pt-BR" sz="2400" smtClean="0"/>
              <a:t>Sistema baseado em </a:t>
            </a:r>
            <a:r>
              <a:rPr lang="pt-BR" sz="2400" smtClean="0">
                <a:solidFill>
                  <a:srgbClr val="800080"/>
                </a:solidFill>
              </a:rPr>
              <a:t>regras de adequação</a:t>
            </a:r>
            <a:endParaRPr lang="pt-BR" sz="2400" u="sng" smtClean="0">
              <a:solidFill>
                <a:srgbClr val="800080"/>
              </a:solidFill>
            </a:endParaRPr>
          </a:p>
          <a:p>
            <a:pPr lvl="1">
              <a:lnSpc>
                <a:spcPct val="90000"/>
              </a:lnSpc>
              <a:buClr>
                <a:schemeClr val="accent2"/>
              </a:buClr>
            </a:pPr>
            <a:r>
              <a:rPr lang="pt-BR" sz="2400" smtClean="0"/>
              <a:t>Não se refere ao que a ação faz, mas a quão desejável     ela é.</a:t>
            </a:r>
          </a:p>
        </p:txBody>
      </p:sp>
      <p:sp>
        <p:nvSpPr>
          <p:cNvPr id="59396" name="Rectangle 3"/>
          <p:cNvSpPr>
            <a:spLocks noGrp="1" noChangeArrowheads="1"/>
          </p:cNvSpPr>
          <p:nvPr>
            <p:ph type="title"/>
          </p:nvPr>
        </p:nvSpPr>
        <p:spPr>
          <a:xfrm>
            <a:off x="688975" y="609600"/>
            <a:ext cx="8783638" cy="685800"/>
          </a:xfrm>
        </p:spPr>
        <p:txBody>
          <a:bodyPr/>
          <a:lstStyle/>
          <a:p>
            <a:pPr eaLnBrk="1" hangingPunct="1"/>
            <a:r>
              <a:rPr lang="pt-BR" smtClean="0"/>
              <a:t>Adequação das Regras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BC9826F-F86D-452A-9F9F-A1AB05584DAD}" type="slidenum">
              <a:rPr lang="pt-BR" smtClean="0">
                <a:latin typeface="Tahoma" charset="0"/>
              </a:rPr>
              <a:pPr/>
              <a:t>57</a:t>
            </a:fld>
            <a:endParaRPr lang="pt-BR" smtClean="0">
              <a:latin typeface="Tahoma" charset="0"/>
            </a:endParaRPr>
          </a:p>
        </p:txBody>
      </p:sp>
      <p:sp>
        <p:nvSpPr>
          <p:cNvPr id="6041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8716963" cy="4953000"/>
          </a:xfrm>
          <a:noFill/>
        </p:spPr>
        <p:txBody>
          <a:bodyPr lIns="90488" tIns="44450" rIns="90488" bIns="44450"/>
          <a:lstStyle/>
          <a:p>
            <a:pPr>
              <a:spcBef>
                <a:spcPct val="60000"/>
              </a:spcBef>
            </a:pPr>
            <a:r>
              <a:rPr lang="pt-BR" smtClean="0"/>
              <a:t>Prioridades do agente até encontrar o ouro:</a:t>
            </a:r>
          </a:p>
          <a:p>
            <a:pPr lvl="1">
              <a:buClr>
                <a:schemeClr val="accent2"/>
              </a:buClr>
            </a:pPr>
            <a:r>
              <a:rPr lang="pt-BR" sz="2400" b="1" smtClean="0"/>
              <a:t>ações ótimas:</a:t>
            </a:r>
            <a:r>
              <a:rPr lang="pt-BR" sz="2400" smtClean="0"/>
              <a:t> pegar o ouro quando ele é encontrado, e sair das cavernas</a:t>
            </a:r>
            <a:r>
              <a:rPr lang="pt-BR" sz="2400" b="1" smtClean="0"/>
              <a:t>.</a:t>
            </a:r>
          </a:p>
          <a:p>
            <a:pPr lvl="1">
              <a:buClr>
                <a:schemeClr val="accent2"/>
              </a:buClr>
            </a:pPr>
            <a:r>
              <a:rPr lang="pt-BR" sz="2400" b="1" smtClean="0"/>
              <a:t>ações boas:</a:t>
            </a:r>
            <a:r>
              <a:rPr lang="pt-BR" sz="2400" smtClean="0"/>
              <a:t> mover-se para uma caverna que está OK e ainda não foi visitada.</a:t>
            </a:r>
          </a:p>
          <a:p>
            <a:pPr lvl="1">
              <a:buClr>
                <a:schemeClr val="accent2"/>
              </a:buClr>
            </a:pPr>
            <a:r>
              <a:rPr lang="pt-BR" sz="2400" b="1" smtClean="0"/>
              <a:t>ações médias:</a:t>
            </a:r>
            <a:r>
              <a:rPr lang="pt-BR" sz="2400" smtClean="0"/>
              <a:t> mover-se para uma caverna que está OK e já foi visitada.</a:t>
            </a:r>
          </a:p>
          <a:p>
            <a:pPr lvl="1">
              <a:buClr>
                <a:schemeClr val="accent2"/>
              </a:buClr>
            </a:pPr>
            <a:r>
              <a:rPr lang="pt-BR" sz="2400" b="1" smtClean="0"/>
              <a:t>ações arriscadas</a:t>
            </a:r>
            <a:r>
              <a:rPr lang="pt-BR" sz="2400" smtClean="0"/>
              <a:t>:mover-se para uma caverna que não se sabe com certeza que não é mortal, mas também não é OK</a:t>
            </a:r>
          </a:p>
          <a:p>
            <a:pPr lvl="1">
              <a:buClr>
                <a:schemeClr val="accent2"/>
              </a:buClr>
            </a:pPr>
            <a:r>
              <a:rPr lang="pt-BR" sz="2400" b="1" smtClean="0"/>
              <a:t>ações mortais</a:t>
            </a:r>
            <a:r>
              <a:rPr lang="pt-BR" sz="2400" smtClean="0"/>
              <a:t>: mover-se para cavernas que sabidamente contêm buracos ou o Wumpus vivo.</a:t>
            </a:r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title"/>
          </p:nvPr>
        </p:nvSpPr>
        <p:spPr>
          <a:xfrm>
            <a:off x="688975" y="304800"/>
            <a:ext cx="8783638" cy="914400"/>
          </a:xfrm>
        </p:spPr>
        <p:txBody>
          <a:bodyPr/>
          <a:lstStyle/>
          <a:p>
            <a:pPr eaLnBrk="1" hangingPunct="1"/>
            <a:r>
              <a:rPr lang="pt-BR" smtClean="0"/>
              <a:t>Sistema de Ação-Valor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9434A9D-612D-464E-84C7-83C8E81B4C2C}" type="slidenum">
              <a:rPr lang="pt-BR" smtClean="0">
                <a:latin typeface="Tahoma" charset="0"/>
              </a:rPr>
              <a:pPr/>
              <a:t>58</a:t>
            </a:fld>
            <a:endParaRPr lang="pt-BR" smtClean="0">
              <a:latin typeface="Tahoma" charset="0"/>
            </a:endParaRPr>
          </a:p>
        </p:txBody>
      </p:sp>
      <p:sp>
        <p:nvSpPr>
          <p:cNvPr id="61443" name="Rectangle 1027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74700" y="1600200"/>
            <a:ext cx="8963025" cy="4876800"/>
          </a:xfrm>
          <a:noFill/>
        </p:spPr>
        <p:txBody>
          <a:bodyPr lIns="90488" tIns="44450" rIns="90488" bIns="44450"/>
          <a:lstStyle/>
          <a:p>
            <a:r>
              <a:rPr lang="pt-BR" sz="2600" smtClean="0"/>
              <a:t>O conjunto de regras de adequação (ações-valores) é suficiente para prescrever uma boa estratégia de exploração inteligente das cavernas</a:t>
            </a:r>
          </a:p>
          <a:p>
            <a:pPr lvl="1">
              <a:buClr>
                <a:schemeClr val="accent2"/>
              </a:buClr>
            </a:pPr>
            <a:r>
              <a:rPr lang="pt-BR" sz="2400" smtClean="0"/>
              <a:t>quando houver uma seqüência segura de ações , ele acha o ouro</a:t>
            </a:r>
          </a:p>
          <a:p>
            <a:pPr>
              <a:buClr>
                <a:schemeClr val="accent2"/>
              </a:buClr>
            </a:pPr>
            <a:r>
              <a:rPr lang="pt-BR" smtClean="0"/>
              <a:t> </a:t>
            </a:r>
            <a:r>
              <a:rPr lang="pt-BR" sz="2600" smtClean="0"/>
              <a:t>Depois de encontrar o ouro,  a estratégia deve mudar...</a:t>
            </a:r>
          </a:p>
          <a:p>
            <a:pPr lvl="1">
              <a:buClr>
                <a:schemeClr val="accent2"/>
              </a:buClr>
            </a:pPr>
            <a:r>
              <a:rPr lang="pt-BR" sz="2400" smtClean="0">
                <a:solidFill>
                  <a:srgbClr val="800080"/>
                </a:solidFill>
              </a:rPr>
              <a:t>novo objetivo</a:t>
            </a:r>
            <a:r>
              <a:rPr lang="pt-BR" sz="2400" smtClean="0"/>
              <a:t>: estar na caverna (1,1) e sair.</a:t>
            </a:r>
          </a:p>
          <a:p>
            <a:pPr lvl="2">
              <a:buFont typeface="Wingdings" pitchFamily="2" charset="2"/>
              <a:buNone/>
            </a:pPr>
            <a:r>
              <a:rPr lang="pt-BR" smtClean="0">
                <a:latin typeface="Symbol" pitchFamily="18" charset="2"/>
              </a:rPr>
              <a:t>	</a:t>
            </a:r>
            <a:r>
              <a:rPr lang="pt-BR" smtClean="0">
                <a:solidFill>
                  <a:srgbClr val="800080"/>
                </a:solidFill>
                <a:latin typeface="Symbol" pitchFamily="18" charset="2"/>
              </a:rPr>
              <a:t>"</a:t>
            </a:r>
            <a:r>
              <a:rPr lang="pt-BR" smtClean="0">
                <a:solidFill>
                  <a:srgbClr val="800080"/>
                </a:solidFill>
              </a:rPr>
              <a:t> s  Segurando(ouro,s) </a:t>
            </a:r>
            <a:r>
              <a:rPr lang="pt-BR" smtClean="0">
                <a:solidFill>
                  <a:srgbClr val="800080"/>
                </a:solidFill>
                <a:latin typeface="Symbol" pitchFamily="18" charset="2"/>
              </a:rPr>
              <a:t>Þ</a:t>
            </a:r>
            <a:r>
              <a:rPr lang="pt-BR" smtClean="0">
                <a:solidFill>
                  <a:srgbClr val="800080"/>
                </a:solidFill>
              </a:rPr>
              <a:t> LocalObjetivo ([1,1],s)</a:t>
            </a:r>
          </a:p>
          <a:p>
            <a:r>
              <a:rPr lang="pt-BR" sz="2600" smtClean="0"/>
              <a:t>A presença de um </a:t>
            </a:r>
            <a:r>
              <a:rPr lang="pt-BR" sz="2600" smtClean="0">
                <a:solidFill>
                  <a:srgbClr val="800080"/>
                </a:solidFill>
              </a:rPr>
              <a:t>objetivo explícito</a:t>
            </a:r>
            <a:r>
              <a:rPr lang="pt-BR" sz="2600" smtClean="0"/>
              <a:t> permite que o agente encontre uma seqüência de ações que alcançam esse objetivo</a:t>
            </a:r>
          </a:p>
        </p:txBody>
      </p:sp>
      <p:sp>
        <p:nvSpPr>
          <p:cNvPr id="61444" name="Rectangle 1028"/>
          <p:cNvSpPr>
            <a:spLocks noGrp="1" noChangeArrowheads="1"/>
          </p:cNvSpPr>
          <p:nvPr>
            <p:ph type="title"/>
          </p:nvPr>
        </p:nvSpPr>
        <p:spPr>
          <a:xfrm>
            <a:off x="688975" y="457200"/>
            <a:ext cx="8783638" cy="838200"/>
          </a:xfrm>
        </p:spPr>
        <p:txBody>
          <a:bodyPr/>
          <a:lstStyle/>
          <a:p>
            <a:pPr eaLnBrk="1" hangingPunct="1"/>
            <a:r>
              <a:rPr lang="pt-BR" smtClean="0"/>
              <a:t>Agentes Baseados em Objetivos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AF45814-E7A2-4E45-9DF6-59AD91CF0C04}" type="slidenum">
              <a:rPr lang="pt-BR" smtClean="0">
                <a:latin typeface="Tahoma" charset="0"/>
              </a:rPr>
              <a:pPr/>
              <a:t>59</a:t>
            </a:fld>
            <a:endParaRPr lang="pt-BR" smtClean="0">
              <a:latin typeface="Tahoma" charset="0"/>
            </a:endParaRPr>
          </a:p>
        </p:txBody>
      </p:sp>
      <p:sp>
        <p:nvSpPr>
          <p:cNvPr id="62467" name="Rectangle 1027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524000"/>
            <a:ext cx="9156700" cy="4876800"/>
          </a:xfrm>
          <a:noFill/>
        </p:spPr>
        <p:txBody>
          <a:bodyPr lIns="90488" tIns="44450" rIns="90488" bIns="44450"/>
          <a:lstStyle/>
          <a:p>
            <a:pPr>
              <a:buClr>
                <a:schemeClr val="accent2"/>
              </a:buClr>
              <a:buFont typeface="Wingdings" pitchFamily="2" charset="2"/>
              <a:buNone/>
            </a:pPr>
            <a:r>
              <a:rPr lang="pt-BR" smtClean="0"/>
              <a:t>(1) Inferência:</a:t>
            </a:r>
          </a:p>
          <a:p>
            <a:pPr lvl="1">
              <a:buClr>
                <a:schemeClr val="accent2"/>
              </a:buClr>
            </a:pPr>
            <a:r>
              <a:rPr lang="pt-BR" b="1" smtClean="0"/>
              <a:t>Idéia</a:t>
            </a:r>
            <a:r>
              <a:rPr lang="pt-BR" smtClean="0"/>
              <a:t>: escrever axiomas que perguntam à BC/MT uma seqüência de ações  que com certeza alcança o objetivo.</a:t>
            </a:r>
          </a:p>
          <a:p>
            <a:pPr lvl="1">
              <a:buClr>
                <a:schemeClr val="accent2"/>
              </a:buClr>
            </a:pPr>
            <a:r>
              <a:rPr lang="pt-BR" b="1" smtClean="0"/>
              <a:t>Porém, </a:t>
            </a:r>
            <a:r>
              <a:rPr lang="pt-BR" smtClean="0"/>
              <a:t>para um mundo mais complexo, isto se torna muito caro</a:t>
            </a:r>
          </a:p>
          <a:p>
            <a:pPr lvl="2">
              <a:buClr>
                <a:schemeClr val="accent2"/>
              </a:buClr>
            </a:pPr>
            <a:r>
              <a:rPr lang="pt-BR" smtClean="0"/>
              <a:t>como distinguir entre boas soluções e soluções mais dispendiosas (onde o agente anda “à toa” pelas cavernas)?</a:t>
            </a:r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title"/>
          </p:nvPr>
        </p:nvSpPr>
        <p:spPr>
          <a:xfrm>
            <a:off x="688975" y="381000"/>
            <a:ext cx="8783638" cy="838200"/>
          </a:xfrm>
        </p:spPr>
        <p:txBody>
          <a:bodyPr/>
          <a:lstStyle/>
          <a:p>
            <a:pPr eaLnBrk="1" hangingPunct="1"/>
            <a:r>
              <a:rPr lang="pt-BR" smtClean="0"/>
              <a:t>Como encontrar seqüências de ações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69C78FC-E02B-4627-96A5-122B94763A99}" type="slidenum">
              <a:rPr lang="pt-BR" smtClean="0">
                <a:latin typeface="Tahoma" charset="0"/>
              </a:rPr>
              <a:pPr/>
              <a:t>6</a:t>
            </a:fld>
            <a:endParaRPr lang="pt-BR" smtClean="0">
              <a:latin typeface="Tahoma" charset="0"/>
            </a:endParaRP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688975" y="557213"/>
            <a:ext cx="8783638" cy="638175"/>
          </a:xfrm>
          <a:noFill/>
        </p:spPr>
        <p:txBody>
          <a:bodyPr lIns="90488" tIns="44450" rIns="90488" bIns="44450" anchor="ctr">
            <a:spAutoFit/>
          </a:bodyPr>
          <a:lstStyle/>
          <a:p>
            <a:r>
              <a:rPr lang="pt-BR" smtClean="0"/>
              <a:t>Engajamento Epistemológico</a:t>
            </a:r>
          </a:p>
        </p:txBody>
      </p:sp>
      <p:sp>
        <p:nvSpPr>
          <p:cNvPr id="10244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8782050" cy="4648200"/>
          </a:xfrm>
          <a:noFill/>
        </p:spPr>
        <p:txBody>
          <a:bodyPr lIns="90488" tIns="44450" rIns="90488" bIns="44450"/>
          <a:lstStyle/>
          <a:p>
            <a:pPr>
              <a:lnSpc>
                <a:spcPct val="120000"/>
              </a:lnSpc>
              <a:buFont typeface="Wingdings" pitchFamily="2" charset="2"/>
              <a:buNone/>
            </a:pPr>
            <a:r>
              <a:rPr lang="pt-BR" smtClean="0"/>
              <a:t>    </a:t>
            </a:r>
            <a:r>
              <a:rPr lang="pt-BR" smtClean="0">
                <a:solidFill>
                  <a:srgbClr val="990099"/>
                </a:solidFill>
              </a:rPr>
              <a:t>Estados do conhecimento (crenças)</a:t>
            </a:r>
          </a:p>
          <a:p>
            <a:pPr>
              <a:lnSpc>
                <a:spcPct val="120000"/>
              </a:lnSpc>
            </a:pPr>
            <a:r>
              <a:rPr lang="pt-BR" smtClean="0"/>
              <a:t>A LPO tem o mesmo engajamento epistemológico que a lógica proposicional</a:t>
            </a:r>
          </a:p>
          <a:p>
            <a:pPr lvl="1">
              <a:lnSpc>
                <a:spcPct val="120000"/>
              </a:lnSpc>
            </a:pPr>
            <a:r>
              <a:rPr lang="pt-BR" smtClean="0"/>
              <a:t>tudo é </a:t>
            </a:r>
            <a:r>
              <a:rPr lang="pt-BR" smtClean="0">
                <a:solidFill>
                  <a:srgbClr val="800080"/>
                </a:solidFill>
              </a:rPr>
              <a:t>verdadeiro</a:t>
            </a:r>
            <a:r>
              <a:rPr lang="pt-BR" smtClean="0"/>
              <a:t> ou </a:t>
            </a:r>
            <a:r>
              <a:rPr lang="pt-BR" smtClean="0">
                <a:solidFill>
                  <a:srgbClr val="800080"/>
                </a:solidFill>
              </a:rPr>
              <a:t>falso</a:t>
            </a:r>
          </a:p>
          <a:p>
            <a:pPr>
              <a:lnSpc>
                <a:spcPct val="120000"/>
              </a:lnSpc>
            </a:pPr>
            <a:r>
              <a:rPr lang="pt-BR" smtClean="0"/>
              <a:t>Para tratar </a:t>
            </a:r>
            <a:r>
              <a:rPr lang="pt-BR" smtClean="0">
                <a:solidFill>
                  <a:srgbClr val="800080"/>
                </a:solidFill>
              </a:rPr>
              <a:t>incerteza, </a:t>
            </a:r>
            <a:r>
              <a:rPr lang="pt-BR" smtClean="0"/>
              <a:t>usamos</a:t>
            </a:r>
            <a:endParaRPr lang="pt-BR" b="1" smtClean="0"/>
          </a:p>
          <a:p>
            <a:pPr lvl="1">
              <a:lnSpc>
                <a:spcPct val="120000"/>
              </a:lnSpc>
            </a:pPr>
            <a:r>
              <a:rPr lang="pt-BR" smtClean="0"/>
              <a:t>Outras lógicas (n-valoradas, fuzzy, para-consistente, etc.) </a:t>
            </a:r>
          </a:p>
          <a:p>
            <a:pPr lvl="1">
              <a:lnSpc>
                <a:spcPct val="120000"/>
              </a:lnSpc>
            </a:pPr>
            <a:r>
              <a:rPr lang="pt-BR" smtClean="0"/>
              <a:t>Probabilidade</a:t>
            </a:r>
          </a:p>
        </p:txBody>
      </p:sp>
      <p:sp>
        <p:nvSpPr>
          <p:cNvPr id="10245" name="AutoShape 4"/>
          <p:cNvSpPr>
            <a:spLocks noChangeArrowheads="1"/>
          </p:cNvSpPr>
          <p:nvPr/>
        </p:nvSpPr>
        <p:spPr bwMode="auto">
          <a:xfrm>
            <a:off x="914400" y="1828800"/>
            <a:ext cx="304800" cy="3048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800080"/>
          </a:solidFill>
          <a:ln w="12700">
            <a:solidFill>
              <a:srgbClr val="80008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D9B5FD-E577-4422-B249-B89B07A20F4E}" type="slidenum">
              <a:rPr lang="pt-BR" smtClean="0">
                <a:latin typeface="Tahoma" charset="0"/>
              </a:rPr>
              <a:pPr/>
              <a:t>60</a:t>
            </a:fld>
            <a:endParaRPr lang="pt-BR" smtClean="0">
              <a:latin typeface="Tahoma" charset="0"/>
            </a:endParaRPr>
          </a:p>
        </p:txBody>
      </p:sp>
      <p:sp>
        <p:nvSpPr>
          <p:cNvPr id="63491" name="Rectangle 1027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9080500" cy="1371600"/>
          </a:xfrm>
          <a:noFill/>
        </p:spPr>
        <p:txBody>
          <a:bodyPr lIns="90488" tIns="44450" rIns="90488" bIns="44450"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pt-BR" sz="2400" smtClean="0"/>
              <a:t>	(2) Planejamento</a:t>
            </a:r>
          </a:p>
          <a:p>
            <a:pPr lvl="1">
              <a:lnSpc>
                <a:spcPct val="90000"/>
              </a:lnSpc>
              <a:buClr>
                <a:schemeClr val="accent2"/>
              </a:buClr>
            </a:pPr>
            <a:r>
              <a:rPr lang="pt-BR" sz="2200" smtClean="0"/>
              <a:t>utiliza um sistema de raciocínio dedicado, projetado para raciocinar sobre ações e conseqüências para </a:t>
            </a:r>
            <a:r>
              <a:rPr lang="pt-BR" sz="2200" smtClean="0">
                <a:solidFill>
                  <a:srgbClr val="800080"/>
                </a:solidFill>
              </a:rPr>
              <a:t>objetivos diferentes</a:t>
            </a:r>
            <a:r>
              <a:rPr lang="pt-BR" sz="2200" smtClean="0"/>
              <a:t>.</a:t>
            </a:r>
          </a:p>
        </p:txBody>
      </p:sp>
      <p:grpSp>
        <p:nvGrpSpPr>
          <p:cNvPr id="63492" name="Group 1043"/>
          <p:cNvGrpSpPr>
            <a:grpSpLocks/>
          </p:cNvGrpSpPr>
          <p:nvPr/>
        </p:nvGrpSpPr>
        <p:grpSpPr bwMode="auto">
          <a:xfrm>
            <a:off x="1438275" y="2940050"/>
            <a:ext cx="6845300" cy="3513138"/>
            <a:chOff x="906" y="1623"/>
            <a:chExt cx="4312" cy="2213"/>
          </a:xfrm>
        </p:grpSpPr>
        <p:sp>
          <p:nvSpPr>
            <p:cNvPr id="63494" name="Rectangle 1028"/>
            <p:cNvSpPr>
              <a:spLocks noChangeArrowheads="1"/>
            </p:cNvSpPr>
            <p:nvPr/>
          </p:nvSpPr>
          <p:spPr bwMode="auto">
            <a:xfrm>
              <a:off x="2373" y="1623"/>
              <a:ext cx="1194" cy="25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ctr" eaLnBrk="0" hangingPunct="0"/>
              <a:r>
                <a:rPr lang="pt-BR" sz="2000">
                  <a:solidFill>
                    <a:schemeClr val="tx2"/>
                  </a:solidFill>
                </a:rPr>
                <a:t>ficar rico e feliz</a:t>
              </a:r>
            </a:p>
          </p:txBody>
        </p:sp>
        <p:grpSp>
          <p:nvGrpSpPr>
            <p:cNvPr id="63495" name="Group 1042"/>
            <p:cNvGrpSpPr>
              <a:grpSpLocks/>
            </p:cNvGrpSpPr>
            <p:nvPr/>
          </p:nvGrpSpPr>
          <p:grpSpPr bwMode="auto">
            <a:xfrm>
              <a:off x="906" y="1974"/>
              <a:ext cx="4312" cy="1862"/>
              <a:chOff x="906" y="1974"/>
              <a:chExt cx="4312" cy="1862"/>
            </a:xfrm>
          </p:grpSpPr>
          <p:sp>
            <p:nvSpPr>
              <p:cNvPr id="63496" name="Line 1029"/>
              <p:cNvSpPr>
                <a:spLocks noChangeShapeType="1"/>
              </p:cNvSpPr>
              <p:nvPr/>
            </p:nvSpPr>
            <p:spPr bwMode="auto">
              <a:xfrm flipH="1">
                <a:off x="2196" y="1974"/>
                <a:ext cx="774" cy="75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63497" name="Line 1030"/>
              <p:cNvSpPr>
                <a:spLocks noChangeShapeType="1"/>
              </p:cNvSpPr>
              <p:nvPr/>
            </p:nvSpPr>
            <p:spPr bwMode="auto">
              <a:xfrm>
                <a:off x="2972" y="1974"/>
                <a:ext cx="758" cy="75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grpSp>
            <p:nvGrpSpPr>
              <p:cNvPr id="63498" name="Group 1041"/>
              <p:cNvGrpSpPr>
                <a:grpSpLocks/>
              </p:cNvGrpSpPr>
              <p:nvPr/>
            </p:nvGrpSpPr>
            <p:grpSpPr bwMode="auto">
              <a:xfrm>
                <a:off x="906" y="2670"/>
                <a:ext cx="4312" cy="1166"/>
                <a:chOff x="906" y="2670"/>
                <a:chExt cx="4312" cy="1166"/>
              </a:xfrm>
            </p:grpSpPr>
            <p:sp>
              <p:nvSpPr>
                <p:cNvPr id="63499" name="Rectangle 1031"/>
                <p:cNvSpPr>
                  <a:spLocks noChangeArrowheads="1"/>
                </p:cNvSpPr>
                <p:nvPr/>
              </p:nvSpPr>
              <p:spPr bwMode="auto">
                <a:xfrm>
                  <a:off x="1323" y="2670"/>
                  <a:ext cx="1080" cy="254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algn="ctr" eaLnBrk="0" hangingPunct="0"/>
                  <a:r>
                    <a:rPr lang="pt-BR" sz="2000">
                      <a:solidFill>
                        <a:schemeClr val="tx2"/>
                      </a:solidFill>
                    </a:rPr>
                    <a:t> pegar o ouro</a:t>
                  </a:r>
                </a:p>
              </p:txBody>
            </p:sp>
            <p:sp>
              <p:nvSpPr>
                <p:cNvPr id="63500" name="Line 1032"/>
                <p:cNvSpPr>
                  <a:spLocks noChangeShapeType="1"/>
                </p:cNvSpPr>
                <p:nvPr/>
              </p:nvSpPr>
              <p:spPr bwMode="auto">
                <a:xfrm>
                  <a:off x="1910" y="3030"/>
                  <a:ext cx="0" cy="37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63501" name="Rectangle 1033"/>
                <p:cNvSpPr>
                  <a:spLocks noChangeArrowheads="1"/>
                </p:cNvSpPr>
                <p:nvPr/>
              </p:nvSpPr>
              <p:spPr bwMode="auto">
                <a:xfrm>
                  <a:off x="1142" y="3495"/>
                  <a:ext cx="1549" cy="254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algn="ctr" eaLnBrk="0" hangingPunct="0"/>
                  <a:r>
                    <a:rPr lang="pt-BR" sz="2000">
                      <a:solidFill>
                        <a:schemeClr val="tx2"/>
                      </a:solidFill>
                      <a:latin typeface="Times New Roman" pitchFamily="18" charset="0"/>
                    </a:rPr>
                    <a:t>ações e conseqüências</a:t>
                  </a:r>
                </a:p>
              </p:txBody>
            </p:sp>
            <p:sp>
              <p:nvSpPr>
                <p:cNvPr id="63502" name="Rectangle 1034"/>
                <p:cNvSpPr>
                  <a:spLocks noChangeArrowheads="1"/>
                </p:cNvSpPr>
                <p:nvPr/>
              </p:nvSpPr>
              <p:spPr bwMode="auto">
                <a:xfrm>
                  <a:off x="906" y="3460"/>
                  <a:ext cx="2008" cy="376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503" name="Rectangle 1035"/>
                <p:cNvSpPr>
                  <a:spLocks noChangeArrowheads="1"/>
                </p:cNvSpPr>
                <p:nvPr/>
              </p:nvSpPr>
              <p:spPr bwMode="auto">
                <a:xfrm>
                  <a:off x="1055" y="3495"/>
                  <a:ext cx="1719" cy="24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algn="ctr" eaLnBrk="0" hangingPunct="0"/>
                  <a:r>
                    <a:rPr lang="pt-BR" sz="2000">
                      <a:solidFill>
                        <a:schemeClr val="tx2"/>
                      </a:solidFill>
                    </a:rPr>
                    <a:t>ações e conseqüências</a:t>
                  </a:r>
                </a:p>
              </p:txBody>
            </p:sp>
            <p:sp>
              <p:nvSpPr>
                <p:cNvPr id="63504" name="Rectangle 1036"/>
                <p:cNvSpPr>
                  <a:spLocks noChangeArrowheads="1"/>
                </p:cNvSpPr>
                <p:nvPr/>
              </p:nvSpPr>
              <p:spPr bwMode="auto">
                <a:xfrm>
                  <a:off x="3446" y="3495"/>
                  <a:ext cx="1549" cy="254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algn="ctr" eaLnBrk="0" hangingPunct="0"/>
                  <a:r>
                    <a:rPr lang="pt-BR" sz="2000">
                      <a:solidFill>
                        <a:schemeClr val="tx2"/>
                      </a:solidFill>
                      <a:latin typeface="Times New Roman" pitchFamily="18" charset="0"/>
                    </a:rPr>
                    <a:t>ações e conseqüências</a:t>
                  </a:r>
                </a:p>
              </p:txBody>
            </p:sp>
            <p:sp>
              <p:nvSpPr>
                <p:cNvPr id="63505" name="Rectangle 1037"/>
                <p:cNvSpPr>
                  <a:spLocks noChangeArrowheads="1"/>
                </p:cNvSpPr>
                <p:nvPr/>
              </p:nvSpPr>
              <p:spPr bwMode="auto">
                <a:xfrm>
                  <a:off x="3210" y="3460"/>
                  <a:ext cx="2008" cy="376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506" name="Rectangle 1038"/>
                <p:cNvSpPr>
                  <a:spLocks noChangeArrowheads="1"/>
                </p:cNvSpPr>
                <p:nvPr/>
              </p:nvSpPr>
              <p:spPr bwMode="auto">
                <a:xfrm>
                  <a:off x="3359" y="3495"/>
                  <a:ext cx="1719" cy="24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algn="ctr" eaLnBrk="0" hangingPunct="0"/>
                  <a:r>
                    <a:rPr lang="pt-BR" sz="2000">
                      <a:solidFill>
                        <a:schemeClr val="tx2"/>
                      </a:solidFill>
                    </a:rPr>
                    <a:t>ações e conseqüências</a:t>
                  </a:r>
                </a:p>
              </p:txBody>
            </p:sp>
            <p:sp>
              <p:nvSpPr>
                <p:cNvPr id="63507" name="Rectangle 1039"/>
                <p:cNvSpPr>
                  <a:spLocks noChangeArrowheads="1"/>
                </p:cNvSpPr>
                <p:nvPr/>
              </p:nvSpPr>
              <p:spPr bwMode="auto">
                <a:xfrm>
                  <a:off x="3454" y="2775"/>
                  <a:ext cx="1337" cy="254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algn="ctr" eaLnBrk="0" hangingPunct="0"/>
                  <a:r>
                    <a:rPr lang="pt-BR" sz="2000">
                      <a:solidFill>
                        <a:schemeClr val="tx2"/>
                      </a:solidFill>
                    </a:rPr>
                    <a:t>sair das cavernas</a:t>
                  </a:r>
                </a:p>
              </p:txBody>
            </p:sp>
            <p:sp>
              <p:nvSpPr>
                <p:cNvPr id="63508" name="Line 1040"/>
                <p:cNvSpPr>
                  <a:spLocks noChangeShapeType="1"/>
                </p:cNvSpPr>
                <p:nvPr/>
              </p:nvSpPr>
              <p:spPr bwMode="auto">
                <a:xfrm>
                  <a:off x="4022" y="3030"/>
                  <a:ext cx="0" cy="37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</p:grpSp>
        </p:grpSp>
      </p:grpSp>
      <p:sp>
        <p:nvSpPr>
          <p:cNvPr id="63493" name="Rectangle 1044"/>
          <p:cNvSpPr>
            <a:spLocks noGrp="1" noChangeArrowheads="1"/>
          </p:cNvSpPr>
          <p:nvPr>
            <p:ph type="title"/>
          </p:nvPr>
        </p:nvSpPr>
        <p:spPr>
          <a:xfrm>
            <a:off x="688975" y="533400"/>
            <a:ext cx="8783638" cy="685800"/>
          </a:xfrm>
        </p:spPr>
        <p:txBody>
          <a:bodyPr/>
          <a:lstStyle/>
          <a:p>
            <a:pPr eaLnBrk="1" hangingPunct="1"/>
            <a:r>
              <a:rPr lang="pt-BR" smtClean="0"/>
              <a:t>Como encontrar seqüências de ações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43AB82F-CB3D-45F9-8F6E-C5AC34EFE70E}" type="slidenum">
              <a:rPr lang="pt-BR" smtClean="0">
                <a:latin typeface="Tahoma" charset="0"/>
              </a:rPr>
              <a:pPr/>
              <a:t>61</a:t>
            </a:fld>
            <a:endParaRPr lang="pt-BR" smtClean="0">
              <a:latin typeface="Tahoma" charset="0"/>
            </a:endParaRPr>
          </a:p>
        </p:txBody>
      </p:sp>
      <p:sp>
        <p:nvSpPr>
          <p:cNvPr id="64515" name="Rectangle 2"/>
          <p:cNvSpPr>
            <a:spLocks noGrp="1" noChangeArrowheads="1"/>
          </p:cNvSpPr>
          <p:nvPr>
            <p:ph type="title"/>
          </p:nvPr>
        </p:nvSpPr>
        <p:spPr>
          <a:xfrm>
            <a:off x="715963" y="76200"/>
            <a:ext cx="9061450" cy="762000"/>
          </a:xfrm>
        </p:spPr>
        <p:txBody>
          <a:bodyPr/>
          <a:lstStyle/>
          <a:p>
            <a:pPr algn="l" eaLnBrk="1" hangingPunct="1"/>
            <a:r>
              <a:rPr lang="pt-BR" smtClean="0"/>
              <a:t>Sistemas baseados em conhecimento</a:t>
            </a:r>
          </a:p>
        </p:txBody>
      </p:sp>
      <p:grpSp>
        <p:nvGrpSpPr>
          <p:cNvPr id="64516" name="Group 3"/>
          <p:cNvGrpSpPr>
            <a:grpSpLocks/>
          </p:cNvGrpSpPr>
          <p:nvPr/>
        </p:nvGrpSpPr>
        <p:grpSpPr bwMode="auto">
          <a:xfrm>
            <a:off x="231775" y="1228725"/>
            <a:ext cx="9613900" cy="4956175"/>
            <a:chOff x="345" y="1062"/>
            <a:chExt cx="5806" cy="3122"/>
          </a:xfrm>
        </p:grpSpPr>
        <p:sp>
          <p:nvSpPr>
            <p:cNvPr id="64517" name="Text Box 4"/>
            <p:cNvSpPr txBox="1">
              <a:spLocks noChangeArrowheads="1"/>
            </p:cNvSpPr>
            <p:nvPr/>
          </p:nvSpPr>
          <p:spPr bwMode="auto">
            <a:xfrm>
              <a:off x="1984" y="1062"/>
              <a:ext cx="2436" cy="45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 sz="2000">
                  <a:latin typeface="Arial" charset="0"/>
                </a:rPr>
                <a:t>Principais sistemas de </a:t>
              </a:r>
              <a:br>
                <a:rPr lang="pt-BR" sz="2000">
                  <a:latin typeface="Arial" charset="0"/>
                </a:rPr>
              </a:br>
              <a:r>
                <a:rPr lang="pt-BR" sz="2000">
                  <a:latin typeface="Arial" charset="0"/>
                </a:rPr>
                <a:t>raciocínio </a:t>
              </a:r>
              <a:r>
                <a:rPr lang="pt-BR" sz="2000">
                  <a:solidFill>
                    <a:schemeClr val="tx2"/>
                  </a:solidFill>
                  <a:latin typeface="Arial" charset="0"/>
                </a:rPr>
                <a:t>declarativos/dedutivos</a:t>
              </a:r>
            </a:p>
          </p:txBody>
        </p:sp>
        <p:sp>
          <p:nvSpPr>
            <p:cNvPr id="64518" name="Text Box 5"/>
            <p:cNvSpPr txBox="1">
              <a:spLocks noChangeArrowheads="1"/>
            </p:cNvSpPr>
            <p:nvPr/>
          </p:nvSpPr>
          <p:spPr bwMode="auto">
            <a:xfrm>
              <a:off x="2257" y="2070"/>
              <a:ext cx="613" cy="25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pt-BR" sz="2000" b="1">
                  <a:solidFill>
                    <a:srgbClr val="FF0000"/>
                  </a:solidFill>
                  <a:latin typeface="Arial" charset="0"/>
                </a:rPr>
                <a:t>regras</a:t>
              </a:r>
              <a:endParaRPr lang="pt-BR" sz="2000" b="1">
                <a:latin typeface="Arial" charset="0"/>
              </a:endParaRPr>
            </a:p>
          </p:txBody>
        </p:sp>
        <p:sp>
          <p:nvSpPr>
            <p:cNvPr id="64519" name="Text Box 6"/>
            <p:cNvSpPr txBox="1">
              <a:spLocks noChangeArrowheads="1"/>
            </p:cNvSpPr>
            <p:nvPr/>
          </p:nvSpPr>
          <p:spPr bwMode="auto">
            <a:xfrm>
              <a:off x="960" y="2070"/>
              <a:ext cx="543" cy="25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pt-BR" sz="2000">
                  <a:latin typeface="Arial" charset="0"/>
                </a:rPr>
                <a:t>lógica</a:t>
              </a:r>
            </a:p>
          </p:txBody>
        </p:sp>
        <p:sp>
          <p:nvSpPr>
            <p:cNvPr id="64520" name="Text Box 7"/>
            <p:cNvSpPr txBox="1">
              <a:spLocks noChangeArrowheads="1"/>
            </p:cNvSpPr>
            <p:nvPr/>
          </p:nvSpPr>
          <p:spPr bwMode="auto">
            <a:xfrm>
              <a:off x="3540" y="2070"/>
              <a:ext cx="640" cy="25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pt-BR" sz="2000">
                  <a:latin typeface="Arial" charset="0"/>
                </a:rPr>
                <a:t>objetos</a:t>
              </a:r>
            </a:p>
          </p:txBody>
        </p:sp>
        <p:sp>
          <p:nvSpPr>
            <p:cNvPr id="64521" name="Text Box 8"/>
            <p:cNvSpPr txBox="1">
              <a:spLocks noChangeArrowheads="1"/>
            </p:cNvSpPr>
            <p:nvPr/>
          </p:nvSpPr>
          <p:spPr bwMode="auto">
            <a:xfrm>
              <a:off x="4934" y="2070"/>
              <a:ext cx="693" cy="25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pt-BR" sz="2000">
                  <a:latin typeface="Arial" charset="0"/>
                </a:rPr>
                <a:t>híbridos</a:t>
              </a:r>
            </a:p>
          </p:txBody>
        </p:sp>
        <p:sp>
          <p:nvSpPr>
            <p:cNvPr id="64522" name="Line 9"/>
            <p:cNvSpPr>
              <a:spLocks noChangeShapeType="1"/>
            </p:cNvSpPr>
            <p:nvPr/>
          </p:nvSpPr>
          <p:spPr bwMode="auto">
            <a:xfrm flipH="1">
              <a:off x="1200" y="2358"/>
              <a:ext cx="0" cy="4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64523" name="Text Box 10"/>
            <p:cNvSpPr txBox="1">
              <a:spLocks noChangeArrowheads="1"/>
            </p:cNvSpPr>
            <p:nvPr/>
          </p:nvSpPr>
          <p:spPr bwMode="auto">
            <a:xfrm>
              <a:off x="1216" y="3542"/>
              <a:ext cx="2658" cy="6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 sz="2000" b="1">
                  <a:solidFill>
                    <a:srgbClr val="FF3300"/>
                  </a:solidFill>
                  <a:latin typeface="Arial" charset="0"/>
                </a:rPr>
                <a:t>Programação em lógica - Prolog</a:t>
              </a:r>
            </a:p>
            <a:p>
              <a:pPr algn="ctr"/>
              <a:r>
                <a:rPr lang="pt-BR" sz="2000">
                  <a:latin typeface="Arial" charset="0"/>
                </a:rPr>
                <a:t>Sistemas de produção</a:t>
              </a:r>
            </a:p>
            <a:p>
              <a:pPr algn="ctr"/>
              <a:r>
                <a:rPr lang="pt-BR" sz="2000">
                  <a:latin typeface="Arial" charset="0"/>
                </a:rPr>
                <a:t>Sistemas de manutenção da verdade</a:t>
              </a:r>
            </a:p>
          </p:txBody>
        </p:sp>
        <p:sp>
          <p:nvSpPr>
            <p:cNvPr id="64524" name="Line 11"/>
            <p:cNvSpPr>
              <a:spLocks noChangeShapeType="1"/>
            </p:cNvSpPr>
            <p:nvPr/>
          </p:nvSpPr>
          <p:spPr bwMode="auto">
            <a:xfrm>
              <a:off x="2544" y="2358"/>
              <a:ext cx="0" cy="119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64525" name="Line 12"/>
            <p:cNvSpPr>
              <a:spLocks noChangeShapeType="1"/>
            </p:cNvSpPr>
            <p:nvPr/>
          </p:nvSpPr>
          <p:spPr bwMode="auto">
            <a:xfrm flipV="1">
              <a:off x="1248" y="1494"/>
              <a:ext cx="1968" cy="5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64526" name="Line 13"/>
            <p:cNvSpPr>
              <a:spLocks noChangeShapeType="1"/>
            </p:cNvSpPr>
            <p:nvPr/>
          </p:nvSpPr>
          <p:spPr bwMode="auto">
            <a:xfrm flipH="1">
              <a:off x="2592" y="1494"/>
              <a:ext cx="624" cy="5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64527" name="Line 14"/>
            <p:cNvSpPr>
              <a:spLocks noChangeShapeType="1"/>
            </p:cNvSpPr>
            <p:nvPr/>
          </p:nvSpPr>
          <p:spPr bwMode="auto">
            <a:xfrm>
              <a:off x="3216" y="1494"/>
              <a:ext cx="672" cy="5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64528" name="Line 15"/>
            <p:cNvSpPr>
              <a:spLocks noChangeShapeType="1"/>
            </p:cNvSpPr>
            <p:nvPr/>
          </p:nvSpPr>
          <p:spPr bwMode="auto">
            <a:xfrm>
              <a:off x="3216" y="1494"/>
              <a:ext cx="2064" cy="5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64529" name="Text Box 16"/>
            <p:cNvSpPr txBox="1">
              <a:spLocks noChangeArrowheads="1"/>
            </p:cNvSpPr>
            <p:nvPr/>
          </p:nvSpPr>
          <p:spPr bwMode="auto">
            <a:xfrm>
              <a:off x="345" y="2726"/>
              <a:ext cx="1794" cy="25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 sz="2000">
                  <a:latin typeface="Arial" charset="0"/>
                </a:rPr>
                <a:t>Provadores de teorema</a:t>
              </a:r>
            </a:p>
          </p:txBody>
        </p:sp>
        <p:sp>
          <p:nvSpPr>
            <p:cNvPr id="64530" name="Text Box 17"/>
            <p:cNvSpPr txBox="1">
              <a:spLocks noChangeArrowheads="1"/>
            </p:cNvSpPr>
            <p:nvPr/>
          </p:nvSpPr>
          <p:spPr bwMode="auto">
            <a:xfrm>
              <a:off x="2772" y="2592"/>
              <a:ext cx="2240" cy="83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 sz="2000">
                  <a:latin typeface="Arial" charset="0"/>
                </a:rPr>
                <a:t>Sistemas Redes Semânticas</a:t>
              </a:r>
            </a:p>
            <a:p>
              <a:pPr algn="ctr"/>
              <a:r>
                <a:rPr lang="pt-BR" sz="2000">
                  <a:latin typeface="Arial" charset="0"/>
                </a:rPr>
                <a:t>Sistemas Frames</a:t>
              </a:r>
            </a:p>
            <a:p>
              <a:pPr algn="ctr"/>
              <a:r>
                <a:rPr lang="pt-BR" sz="2000">
                  <a:latin typeface="Arial" charset="0"/>
                </a:rPr>
                <a:t>Sistemas de Lógica descritiva</a:t>
              </a:r>
              <a:br>
                <a:rPr lang="pt-BR" sz="2000">
                  <a:latin typeface="Arial" charset="0"/>
                </a:rPr>
              </a:br>
              <a:r>
                <a:rPr lang="pt-BR" sz="2000">
                  <a:latin typeface="Arial" charset="0"/>
                </a:rPr>
                <a:t>Sistemas  OO</a:t>
              </a:r>
            </a:p>
          </p:txBody>
        </p:sp>
        <p:sp>
          <p:nvSpPr>
            <p:cNvPr id="64531" name="Line 18"/>
            <p:cNvSpPr>
              <a:spLocks noChangeShapeType="1"/>
            </p:cNvSpPr>
            <p:nvPr/>
          </p:nvSpPr>
          <p:spPr bwMode="auto">
            <a:xfrm>
              <a:off x="3888" y="2358"/>
              <a:ext cx="0" cy="28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64532" name="Text Box 19"/>
            <p:cNvSpPr txBox="1">
              <a:spLocks noChangeArrowheads="1"/>
            </p:cNvSpPr>
            <p:nvPr/>
          </p:nvSpPr>
          <p:spPr bwMode="auto">
            <a:xfrm>
              <a:off x="4346" y="3542"/>
              <a:ext cx="1805" cy="6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 sz="2000">
                  <a:latin typeface="Arial" charset="0"/>
                </a:rPr>
                <a:t>regras+objetos</a:t>
              </a:r>
            </a:p>
            <a:p>
              <a:pPr algn="ctr"/>
              <a:r>
                <a:rPr lang="pt-BR" sz="2000">
                  <a:latin typeface="Arial" charset="0"/>
                </a:rPr>
                <a:t>lógica+objetos</a:t>
              </a:r>
            </a:p>
            <a:p>
              <a:pPr algn="ctr"/>
              <a:r>
                <a:rPr lang="pt-BR" sz="2000">
                  <a:latin typeface="Arial" charset="0"/>
                </a:rPr>
                <a:t>lógica+objetos+funções</a:t>
              </a:r>
            </a:p>
          </p:txBody>
        </p:sp>
        <p:sp>
          <p:nvSpPr>
            <p:cNvPr id="64533" name="Line 20"/>
            <p:cNvSpPr>
              <a:spLocks noChangeShapeType="1"/>
            </p:cNvSpPr>
            <p:nvPr/>
          </p:nvSpPr>
          <p:spPr bwMode="auto">
            <a:xfrm>
              <a:off x="5280" y="2352"/>
              <a:ext cx="0" cy="119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85D2207-F55C-4127-B8A5-2D76FD36363D}" type="slidenum">
              <a:rPr lang="pt-BR" smtClean="0">
                <a:latin typeface="Tahoma" charset="0"/>
              </a:rPr>
              <a:pPr/>
              <a:t>62</a:t>
            </a:fld>
            <a:endParaRPr lang="pt-BR" smtClean="0">
              <a:latin typeface="Tahoma" charset="0"/>
            </a:endParaRPr>
          </a:p>
        </p:txBody>
      </p:sp>
      <p:sp>
        <p:nvSpPr>
          <p:cNvPr id="655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Proxima aula</a:t>
            </a:r>
          </a:p>
        </p:txBody>
      </p:sp>
      <p:sp>
        <p:nvSpPr>
          <p:cNvPr id="6554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Regras + OO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EE72596-6C30-41ED-BE54-B65811F1680D}" type="slidenum">
              <a:rPr lang="pt-BR" smtClean="0">
                <a:latin typeface="Tahoma" charset="0"/>
              </a:rPr>
              <a:pPr/>
              <a:t>7</a:t>
            </a:fld>
            <a:endParaRPr lang="pt-BR" smtClean="0">
              <a:latin typeface="Tahoma" charset="0"/>
            </a:endParaRPr>
          </a:p>
        </p:txBody>
      </p:sp>
      <p:sp>
        <p:nvSpPr>
          <p:cNvPr id="102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8975" y="557213"/>
            <a:ext cx="8783638" cy="638175"/>
          </a:xfrm>
          <a:noFill/>
        </p:spPr>
        <p:txBody>
          <a:bodyPr lIns="90488" tIns="44450" rIns="90488" bIns="44450" anchor="ctr">
            <a:spAutoFit/>
          </a:bodyPr>
          <a:lstStyle/>
          <a:p>
            <a:r>
              <a:rPr lang="pt-BR" smtClean="0"/>
              <a:t>Resumo</a:t>
            </a:r>
          </a:p>
        </p:txBody>
      </p:sp>
      <p:graphicFrame>
        <p:nvGraphicFramePr>
          <p:cNvPr id="1026" name="Object 1027"/>
          <p:cNvGraphicFramePr>
            <a:graphicFrameLocks/>
          </p:cNvGraphicFramePr>
          <p:nvPr/>
        </p:nvGraphicFramePr>
        <p:xfrm>
          <a:off x="1524000" y="1619250"/>
          <a:ext cx="7391400" cy="5772150"/>
        </p:xfrm>
        <a:graphic>
          <a:graphicData uri="http://schemas.openxmlformats.org/presentationml/2006/ole">
            <p:oleObj spid="_x0000_s1026" name="Documento" r:id="rId3" imgW="7187400" imgH="5771520" progId="Word.Document.8">
              <p:embed/>
            </p:oleObj>
          </a:graphicData>
        </a:graphic>
      </p:graphicFrame>
      <p:sp>
        <p:nvSpPr>
          <p:cNvPr id="1029" name="Line 1028"/>
          <p:cNvSpPr>
            <a:spLocks noChangeShapeType="1"/>
          </p:cNvSpPr>
          <p:nvPr/>
        </p:nvSpPr>
        <p:spPr bwMode="auto">
          <a:xfrm>
            <a:off x="8983663" y="1628775"/>
            <a:ext cx="0" cy="4608513"/>
          </a:xfrm>
          <a:prstGeom prst="line">
            <a:avLst/>
          </a:prstGeom>
          <a:noFill/>
          <a:ln w="12700">
            <a:solidFill>
              <a:srgbClr val="05050B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type="title"/>
          </p:nvPr>
        </p:nvSpPr>
        <p:spPr>
          <a:xfrm>
            <a:off x="2141538" y="188913"/>
            <a:ext cx="5867400" cy="609600"/>
          </a:xfrm>
          <a:ln>
            <a:solidFill>
              <a:srgbClr val="800080"/>
            </a:solidFill>
          </a:ln>
        </p:spPr>
        <p:txBody>
          <a:bodyPr/>
          <a:lstStyle/>
          <a:p>
            <a:pPr eaLnBrk="1" hangingPunct="1"/>
            <a:r>
              <a:rPr lang="pt-BR" smtClean="0"/>
              <a:t>Sistema Formal em LPO</a:t>
            </a:r>
          </a:p>
        </p:txBody>
      </p:sp>
      <p:sp>
        <p:nvSpPr>
          <p:cNvPr id="11267" name="Line 4"/>
          <p:cNvSpPr>
            <a:spLocks noChangeShapeType="1"/>
          </p:cNvSpPr>
          <p:nvPr/>
        </p:nvSpPr>
        <p:spPr bwMode="auto">
          <a:xfrm>
            <a:off x="4953000" y="838200"/>
            <a:ext cx="14478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1268" name="Text Box 5"/>
          <p:cNvSpPr txBox="1">
            <a:spLocks noChangeArrowheads="1"/>
          </p:cNvSpPr>
          <p:nvPr/>
        </p:nvSpPr>
        <p:spPr bwMode="auto">
          <a:xfrm>
            <a:off x="376238" y="1447800"/>
            <a:ext cx="3657600" cy="7921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>
                <a:latin typeface="Times New Roman" pitchFamily="18" charset="0"/>
              </a:rPr>
              <a:t>              </a:t>
            </a:r>
            <a:r>
              <a:rPr lang="pt-BR" sz="2200" b="1">
                <a:latin typeface="Arial" charset="0"/>
              </a:rPr>
              <a:t>Cálculo</a:t>
            </a:r>
            <a:r>
              <a:rPr lang="pt-BR" sz="2200" b="1">
                <a:solidFill>
                  <a:schemeClr val="accent2"/>
                </a:solidFill>
                <a:latin typeface="Arial" charset="0"/>
              </a:rPr>
              <a:t/>
            </a:r>
            <a:br>
              <a:rPr lang="pt-BR" sz="2200" b="1">
                <a:solidFill>
                  <a:schemeClr val="accent2"/>
                </a:solidFill>
                <a:latin typeface="Arial" charset="0"/>
              </a:rPr>
            </a:br>
            <a:r>
              <a:rPr lang="pt-BR" sz="220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pt-BR" sz="2200">
                <a:solidFill>
                  <a:schemeClr val="hlink"/>
                </a:solidFill>
                <a:latin typeface="Arial" charset="0"/>
              </a:rPr>
              <a:t>=   Cálculo de Predicados</a:t>
            </a:r>
            <a:endParaRPr lang="pt-BR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11269" name="Text Box 6"/>
          <p:cNvSpPr txBox="1">
            <a:spLocks noChangeArrowheads="1"/>
          </p:cNvSpPr>
          <p:nvPr/>
        </p:nvSpPr>
        <p:spPr bwMode="auto">
          <a:xfrm>
            <a:off x="6858000" y="1524000"/>
            <a:ext cx="1023938" cy="4270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pt-BR" sz="2200" b="1">
                <a:latin typeface="Arial" charset="0"/>
              </a:rPr>
              <a:t>Teoria</a:t>
            </a:r>
            <a:endParaRPr lang="pt-BR">
              <a:latin typeface="Times New Roman" pitchFamily="18" charset="0"/>
            </a:endParaRPr>
          </a:p>
        </p:txBody>
      </p:sp>
      <p:sp>
        <p:nvSpPr>
          <p:cNvPr id="11270" name="Line 7"/>
          <p:cNvSpPr>
            <a:spLocks noChangeShapeType="1"/>
          </p:cNvSpPr>
          <p:nvPr/>
        </p:nvSpPr>
        <p:spPr bwMode="auto">
          <a:xfrm flipH="1">
            <a:off x="1066800" y="2209800"/>
            <a:ext cx="9144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1271" name="Line 8"/>
          <p:cNvSpPr>
            <a:spLocks noChangeShapeType="1"/>
          </p:cNvSpPr>
          <p:nvPr/>
        </p:nvSpPr>
        <p:spPr bwMode="auto">
          <a:xfrm>
            <a:off x="1981200" y="2209800"/>
            <a:ext cx="9906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1272" name="Text Box 9"/>
          <p:cNvSpPr txBox="1">
            <a:spLocks noChangeArrowheads="1"/>
          </p:cNvSpPr>
          <p:nvPr/>
        </p:nvSpPr>
        <p:spPr bwMode="auto">
          <a:xfrm>
            <a:off x="76200" y="2730500"/>
            <a:ext cx="1677988" cy="7620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pt-BR" sz="2200" b="1">
                <a:latin typeface="Arial" charset="0"/>
              </a:rPr>
              <a:t>Linguagem</a:t>
            </a:r>
            <a:endParaRPr lang="pt-BR" sz="2200">
              <a:latin typeface="Arial" charset="0"/>
            </a:endParaRPr>
          </a:p>
          <a:p>
            <a:r>
              <a:rPr lang="pt-BR" sz="2200">
                <a:solidFill>
                  <a:schemeClr val="hlink"/>
                </a:solidFill>
                <a:latin typeface="Arial" charset="0"/>
              </a:rPr>
              <a:t>= LPO</a:t>
            </a:r>
            <a:endParaRPr lang="pt-BR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11273" name="Text Box 10"/>
          <p:cNvSpPr txBox="1">
            <a:spLocks noChangeArrowheads="1"/>
          </p:cNvSpPr>
          <p:nvPr/>
        </p:nvSpPr>
        <p:spPr bwMode="auto">
          <a:xfrm>
            <a:off x="1828800" y="2730500"/>
            <a:ext cx="2921000" cy="7620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pt-BR" sz="2200" b="1">
                <a:latin typeface="Arial" charset="0"/>
              </a:rPr>
              <a:t>Regras de derivação</a:t>
            </a:r>
            <a:endParaRPr lang="pt-BR" sz="2200">
              <a:latin typeface="Arial" charset="0"/>
            </a:endParaRPr>
          </a:p>
          <a:p>
            <a:r>
              <a:rPr lang="pt-BR" sz="2200">
                <a:solidFill>
                  <a:schemeClr val="hlink"/>
                </a:solidFill>
                <a:latin typeface="Arial" charset="0"/>
              </a:rPr>
              <a:t>= regras de inferência</a:t>
            </a:r>
            <a:endParaRPr lang="pt-BR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11274" name="Text Box 11"/>
          <p:cNvSpPr txBox="1">
            <a:spLocks noChangeArrowheads="1"/>
          </p:cNvSpPr>
          <p:nvPr/>
        </p:nvSpPr>
        <p:spPr bwMode="auto">
          <a:xfrm>
            <a:off x="76200" y="4060825"/>
            <a:ext cx="2836863" cy="4270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pt-BR" sz="2200" b="1">
                <a:latin typeface="Arial" charset="0"/>
              </a:rPr>
              <a:t>sintaxe + semântica</a:t>
            </a:r>
            <a:endParaRPr lang="pt-BR" sz="2200">
              <a:latin typeface="Arial" charset="0"/>
            </a:endParaRPr>
          </a:p>
        </p:txBody>
      </p:sp>
      <p:sp>
        <p:nvSpPr>
          <p:cNvPr id="11275" name="Line 12"/>
          <p:cNvSpPr>
            <a:spLocks noChangeShapeType="1"/>
          </p:cNvSpPr>
          <p:nvPr/>
        </p:nvSpPr>
        <p:spPr bwMode="auto">
          <a:xfrm>
            <a:off x="762000" y="35052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1276" name="Line 13"/>
          <p:cNvSpPr>
            <a:spLocks noChangeShapeType="1"/>
          </p:cNvSpPr>
          <p:nvPr/>
        </p:nvSpPr>
        <p:spPr bwMode="auto">
          <a:xfrm flipH="1">
            <a:off x="3195638" y="838200"/>
            <a:ext cx="17526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1277" name="Text Box 14"/>
          <p:cNvSpPr txBox="1">
            <a:spLocks noChangeArrowheads="1"/>
          </p:cNvSpPr>
          <p:nvPr/>
        </p:nvSpPr>
        <p:spPr bwMode="auto">
          <a:xfrm>
            <a:off x="7848600" y="2286000"/>
            <a:ext cx="2509838" cy="14620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pt-BR">
                <a:latin typeface="Times New Roman" pitchFamily="18" charset="0"/>
              </a:rPr>
              <a:t>        </a:t>
            </a:r>
            <a:r>
              <a:rPr lang="pt-BR" sz="2200" b="1">
                <a:latin typeface="Arial" charset="0"/>
              </a:rPr>
              <a:t>Teoremas</a:t>
            </a:r>
            <a:r>
              <a:rPr lang="pt-BR" sz="2200">
                <a:latin typeface="Arial" charset="0"/>
              </a:rPr>
              <a:t> </a:t>
            </a:r>
          </a:p>
          <a:p>
            <a:r>
              <a:rPr lang="pt-BR" sz="2200">
                <a:latin typeface="Arial" charset="0"/>
              </a:rPr>
              <a:t>=</a:t>
            </a:r>
            <a:r>
              <a:rPr lang="pt-BR" sz="220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pt-BR" sz="2200">
                <a:solidFill>
                  <a:srgbClr val="800080"/>
                </a:solidFill>
                <a:latin typeface="Arial" charset="0"/>
              </a:rPr>
              <a:t>fatos derivados</a:t>
            </a:r>
          </a:p>
          <a:p>
            <a:r>
              <a:rPr lang="pt-BR" sz="2200">
                <a:solidFill>
                  <a:srgbClr val="800080"/>
                </a:solidFill>
                <a:latin typeface="Arial" charset="0"/>
              </a:rPr>
              <a:t>(axiomas + regras </a:t>
            </a:r>
          </a:p>
          <a:p>
            <a:r>
              <a:rPr lang="pt-BR" sz="2200">
                <a:solidFill>
                  <a:srgbClr val="800080"/>
                </a:solidFill>
                <a:latin typeface="Arial" charset="0"/>
              </a:rPr>
              <a:t>       de derivação)</a:t>
            </a:r>
            <a:endParaRPr lang="pt-BR">
              <a:solidFill>
                <a:srgbClr val="800080"/>
              </a:solidFill>
              <a:latin typeface="Times New Roman" pitchFamily="18" charset="0"/>
            </a:endParaRPr>
          </a:p>
        </p:txBody>
      </p:sp>
      <p:sp>
        <p:nvSpPr>
          <p:cNvPr id="11278" name="Text Box 15"/>
          <p:cNvSpPr txBox="1">
            <a:spLocks noChangeArrowheads="1"/>
          </p:cNvSpPr>
          <p:nvPr/>
        </p:nvSpPr>
        <p:spPr bwMode="auto">
          <a:xfrm>
            <a:off x="4991100" y="2392363"/>
            <a:ext cx="1755775" cy="109696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pt-BR" sz="2200" b="1">
                <a:latin typeface="Arial" charset="0"/>
              </a:rPr>
              <a:t>Axiomas</a:t>
            </a:r>
            <a:endParaRPr lang="pt-BR" sz="2200">
              <a:latin typeface="Arial" charset="0"/>
            </a:endParaRPr>
          </a:p>
          <a:p>
            <a:r>
              <a:rPr lang="pt-BR" sz="2200">
                <a:latin typeface="Arial" charset="0"/>
              </a:rPr>
              <a:t>=</a:t>
            </a:r>
            <a:r>
              <a:rPr lang="pt-BR" sz="2200">
                <a:solidFill>
                  <a:schemeClr val="accent1"/>
                </a:solidFill>
                <a:latin typeface="Arial" charset="0"/>
              </a:rPr>
              <a:t> </a:t>
            </a:r>
            <a:r>
              <a:rPr lang="pt-BR" sz="2200">
                <a:solidFill>
                  <a:srgbClr val="800080"/>
                </a:solidFill>
                <a:latin typeface="Arial" charset="0"/>
              </a:rPr>
              <a:t>fatos</a:t>
            </a:r>
            <a:r>
              <a:rPr lang="pt-BR" sz="220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pt-BR" sz="2200">
                <a:latin typeface="Arial" charset="0"/>
              </a:rPr>
              <a:t>+</a:t>
            </a:r>
            <a:r>
              <a:rPr lang="pt-BR" sz="2200">
                <a:solidFill>
                  <a:schemeClr val="accent2"/>
                </a:solidFill>
                <a:latin typeface="Arial" charset="0"/>
              </a:rPr>
              <a:t> </a:t>
            </a:r>
          </a:p>
          <a:p>
            <a:r>
              <a:rPr lang="pt-BR" sz="2200">
                <a:solidFill>
                  <a:schemeClr val="accent2"/>
                </a:solidFill>
                <a:latin typeface="Arial" charset="0"/>
              </a:rPr>
              <a:t>          </a:t>
            </a:r>
            <a:r>
              <a:rPr lang="pt-BR" sz="2200">
                <a:solidFill>
                  <a:srgbClr val="FF3300"/>
                </a:solidFill>
                <a:latin typeface="Arial" charset="0"/>
              </a:rPr>
              <a:t>regras</a:t>
            </a:r>
            <a:endParaRPr lang="pt-BR">
              <a:latin typeface="Times New Roman" pitchFamily="18" charset="0"/>
            </a:endParaRPr>
          </a:p>
        </p:txBody>
      </p:sp>
      <p:sp>
        <p:nvSpPr>
          <p:cNvPr id="11279" name="Text Box 16"/>
          <p:cNvSpPr txBox="1">
            <a:spLocks noChangeArrowheads="1"/>
          </p:cNvSpPr>
          <p:nvPr/>
        </p:nvSpPr>
        <p:spPr bwMode="auto">
          <a:xfrm>
            <a:off x="6762750" y="3805238"/>
            <a:ext cx="1598613" cy="4270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pt-BR" sz="2200">
                <a:solidFill>
                  <a:srgbClr val="FF3300"/>
                </a:solidFill>
                <a:latin typeface="Arial" charset="0"/>
              </a:rPr>
              <a:t>diacrônicas</a:t>
            </a:r>
            <a:endParaRPr lang="pt-BR">
              <a:latin typeface="Times New Roman" pitchFamily="18" charset="0"/>
            </a:endParaRPr>
          </a:p>
        </p:txBody>
      </p:sp>
      <p:sp>
        <p:nvSpPr>
          <p:cNvPr id="11280" name="Text Box 17"/>
          <p:cNvSpPr txBox="1">
            <a:spLocks noChangeArrowheads="1"/>
          </p:cNvSpPr>
          <p:nvPr/>
        </p:nvSpPr>
        <p:spPr bwMode="auto">
          <a:xfrm>
            <a:off x="5254625" y="3763963"/>
            <a:ext cx="1397000" cy="4270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pt-BR" sz="2200">
                <a:solidFill>
                  <a:srgbClr val="FF3300"/>
                </a:solidFill>
                <a:latin typeface="Arial" charset="0"/>
              </a:rPr>
              <a:t>síncronas</a:t>
            </a:r>
            <a:endParaRPr lang="pt-BR">
              <a:latin typeface="Times New Roman" pitchFamily="18" charset="0"/>
            </a:endParaRPr>
          </a:p>
        </p:txBody>
      </p:sp>
      <p:sp>
        <p:nvSpPr>
          <p:cNvPr id="11281" name="Text Box 18"/>
          <p:cNvSpPr txBox="1">
            <a:spLocks noChangeArrowheads="1"/>
          </p:cNvSpPr>
          <p:nvPr/>
        </p:nvSpPr>
        <p:spPr bwMode="auto">
          <a:xfrm>
            <a:off x="4800600" y="4525963"/>
            <a:ext cx="1131888" cy="4270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pt-BR" sz="2200">
                <a:solidFill>
                  <a:srgbClr val="FF3300"/>
                </a:solidFill>
                <a:latin typeface="Arial" charset="0"/>
              </a:rPr>
              <a:t>causais</a:t>
            </a:r>
            <a:endParaRPr lang="pt-BR">
              <a:latin typeface="Times New Roman" pitchFamily="18" charset="0"/>
            </a:endParaRPr>
          </a:p>
        </p:txBody>
      </p:sp>
      <p:sp>
        <p:nvSpPr>
          <p:cNvPr id="11282" name="Text Box 19"/>
          <p:cNvSpPr txBox="1">
            <a:spLocks noChangeArrowheads="1"/>
          </p:cNvSpPr>
          <p:nvPr/>
        </p:nvSpPr>
        <p:spPr bwMode="auto">
          <a:xfrm>
            <a:off x="6242050" y="4525963"/>
            <a:ext cx="1987550" cy="4270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pt-BR" sz="2200">
                <a:solidFill>
                  <a:srgbClr val="FF3300"/>
                </a:solidFill>
                <a:latin typeface="Arial" charset="0"/>
              </a:rPr>
              <a:t>de diagnóstico</a:t>
            </a:r>
            <a:endParaRPr lang="pt-BR">
              <a:latin typeface="Times New Roman" pitchFamily="18" charset="0"/>
            </a:endParaRPr>
          </a:p>
        </p:txBody>
      </p:sp>
      <p:sp>
        <p:nvSpPr>
          <p:cNvPr id="11283" name="Line 20"/>
          <p:cNvSpPr>
            <a:spLocks noChangeShapeType="1"/>
          </p:cNvSpPr>
          <p:nvPr/>
        </p:nvSpPr>
        <p:spPr bwMode="auto">
          <a:xfrm flipH="1">
            <a:off x="5864225" y="3505200"/>
            <a:ext cx="381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1284" name="Line 21"/>
          <p:cNvSpPr>
            <a:spLocks noChangeShapeType="1"/>
          </p:cNvSpPr>
          <p:nvPr/>
        </p:nvSpPr>
        <p:spPr bwMode="auto">
          <a:xfrm>
            <a:off x="6245225" y="3505200"/>
            <a:ext cx="1219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1285" name="Line 22"/>
          <p:cNvSpPr>
            <a:spLocks noChangeShapeType="1"/>
          </p:cNvSpPr>
          <p:nvPr/>
        </p:nvSpPr>
        <p:spPr bwMode="auto">
          <a:xfrm flipH="1">
            <a:off x="5407025" y="4122738"/>
            <a:ext cx="457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1286" name="Line 23"/>
          <p:cNvSpPr>
            <a:spLocks noChangeShapeType="1"/>
          </p:cNvSpPr>
          <p:nvPr/>
        </p:nvSpPr>
        <p:spPr bwMode="auto">
          <a:xfrm>
            <a:off x="5864225" y="4122738"/>
            <a:ext cx="1219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1287" name="Text Box 24"/>
          <p:cNvSpPr txBox="1">
            <a:spLocks noChangeArrowheads="1"/>
          </p:cNvSpPr>
          <p:nvPr/>
        </p:nvSpPr>
        <p:spPr bwMode="auto">
          <a:xfrm>
            <a:off x="688975" y="5257800"/>
            <a:ext cx="8942388" cy="1323975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pt-BR" sz="2000" b="1">
                <a:solidFill>
                  <a:srgbClr val="05050B"/>
                </a:solidFill>
                <a:latin typeface="Arial" charset="0"/>
              </a:rPr>
              <a:t>Base de Conhecimento</a:t>
            </a:r>
            <a:r>
              <a:rPr lang="pt-BR" sz="2000">
                <a:solidFill>
                  <a:srgbClr val="05050B"/>
                </a:solidFill>
                <a:latin typeface="Arial" charset="0"/>
              </a:rPr>
              <a:t> = fatos e regras básicos (só axiomas!)</a:t>
            </a:r>
          </a:p>
          <a:p>
            <a:r>
              <a:rPr lang="pt-BR" sz="2000" b="1">
                <a:solidFill>
                  <a:srgbClr val="05050B"/>
                </a:solidFill>
                <a:latin typeface="Arial" charset="0"/>
              </a:rPr>
              <a:t>Memória de Trabalho</a:t>
            </a:r>
            <a:r>
              <a:rPr lang="pt-BR" sz="2000">
                <a:solidFill>
                  <a:srgbClr val="05050B"/>
                </a:solidFill>
                <a:latin typeface="Arial" charset="0"/>
              </a:rPr>
              <a:t> = fatos particulares à instância do problema e fatos derivados</a:t>
            </a:r>
          </a:p>
          <a:p>
            <a:r>
              <a:rPr lang="pt-BR" sz="2000" b="1">
                <a:solidFill>
                  <a:srgbClr val="05050B"/>
                </a:solidFill>
                <a:latin typeface="Arial" charset="0"/>
              </a:rPr>
              <a:t>Máquina de Inferência</a:t>
            </a:r>
            <a:r>
              <a:rPr lang="pt-BR" sz="2000">
                <a:solidFill>
                  <a:srgbClr val="05050B"/>
                </a:solidFill>
                <a:latin typeface="Arial" charset="0"/>
              </a:rPr>
              <a:t> = regras de inferência</a:t>
            </a:r>
            <a:endParaRPr lang="pt-BR" sz="2000">
              <a:solidFill>
                <a:srgbClr val="05050B"/>
              </a:solidFill>
              <a:latin typeface="Times New Roman" pitchFamily="18" charset="0"/>
            </a:endParaRPr>
          </a:p>
        </p:txBody>
      </p:sp>
      <p:grpSp>
        <p:nvGrpSpPr>
          <p:cNvPr id="11288" name="Group 25"/>
          <p:cNvGrpSpPr>
            <a:grpSpLocks/>
          </p:cNvGrpSpPr>
          <p:nvPr/>
        </p:nvGrpSpPr>
        <p:grpSpPr bwMode="auto">
          <a:xfrm>
            <a:off x="5638800" y="1981200"/>
            <a:ext cx="3200400" cy="457200"/>
            <a:chOff x="3552" y="1344"/>
            <a:chExt cx="2016" cy="288"/>
          </a:xfrm>
        </p:grpSpPr>
        <p:sp>
          <p:nvSpPr>
            <p:cNvPr id="11289" name="Line 26"/>
            <p:cNvSpPr>
              <a:spLocks noChangeShapeType="1"/>
            </p:cNvSpPr>
            <p:nvPr/>
          </p:nvSpPr>
          <p:spPr bwMode="auto">
            <a:xfrm flipH="1">
              <a:off x="3552" y="1344"/>
              <a:ext cx="1056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1290" name="Line 27"/>
            <p:cNvSpPr>
              <a:spLocks noChangeShapeType="1"/>
            </p:cNvSpPr>
            <p:nvPr/>
          </p:nvSpPr>
          <p:spPr bwMode="auto">
            <a:xfrm>
              <a:off x="4608" y="1344"/>
              <a:ext cx="96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16B440F-D88F-45BA-8DD2-DCAAD048C128}" type="slidenum">
              <a:rPr lang="pt-BR" smtClean="0">
                <a:latin typeface="Tahoma" charset="0"/>
              </a:rPr>
              <a:pPr/>
              <a:t>9</a:t>
            </a:fld>
            <a:endParaRPr lang="pt-BR" smtClean="0">
              <a:latin typeface="Tahoma" charset="0"/>
            </a:endParaRP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688975" y="557213"/>
            <a:ext cx="8783638" cy="638175"/>
          </a:xfrm>
          <a:noFill/>
        </p:spPr>
        <p:txBody>
          <a:bodyPr lIns="90488" tIns="44450" rIns="90488" bIns="44450" anchor="ctr">
            <a:spAutoFit/>
          </a:bodyPr>
          <a:lstStyle/>
          <a:p>
            <a:r>
              <a:rPr lang="pt-BR" smtClean="0"/>
              <a:t>LPO: Sintaxe</a:t>
            </a:r>
          </a:p>
        </p:txBody>
      </p:sp>
      <p:sp>
        <p:nvSpPr>
          <p:cNvPr id="12292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9601200" cy="4876800"/>
          </a:xfrm>
          <a:noFill/>
        </p:spPr>
        <p:txBody>
          <a:bodyPr lIns="90488" tIns="44450" rIns="90488" bIns="44450"/>
          <a:lstStyle/>
          <a:p>
            <a:pPr lvl="1">
              <a:lnSpc>
                <a:spcPct val="120000"/>
              </a:lnSpc>
              <a:buFont typeface="Wingdings" pitchFamily="2" charset="2"/>
              <a:buNone/>
            </a:pPr>
            <a:r>
              <a:rPr lang="pt-BR" sz="2000" smtClean="0"/>
              <a:t>Sentença </a:t>
            </a:r>
            <a:r>
              <a:rPr lang="pt-BR" sz="2000" smtClean="0">
                <a:latin typeface="Symbol" pitchFamily="18" charset="2"/>
              </a:rPr>
              <a:t>®</a:t>
            </a:r>
            <a:r>
              <a:rPr lang="pt-BR" sz="2000" smtClean="0"/>
              <a:t> SentençaAtômica | Sentença Conectivo Sentença </a:t>
            </a:r>
          </a:p>
          <a:p>
            <a:pPr lvl="1">
              <a:lnSpc>
                <a:spcPct val="120000"/>
              </a:lnSpc>
              <a:buFont typeface="Wingdings" pitchFamily="2" charset="2"/>
              <a:buNone/>
            </a:pPr>
            <a:r>
              <a:rPr lang="pt-BR" sz="2000" smtClean="0"/>
              <a:t>			   | Quantificador Variável,... Sentença</a:t>
            </a:r>
          </a:p>
          <a:p>
            <a:pPr lvl="1">
              <a:lnSpc>
                <a:spcPct val="120000"/>
              </a:lnSpc>
              <a:buFont typeface="Wingdings" pitchFamily="2" charset="2"/>
              <a:buNone/>
            </a:pPr>
            <a:r>
              <a:rPr lang="pt-BR" sz="2000" smtClean="0"/>
              <a:t>			   | </a:t>
            </a:r>
            <a:r>
              <a:rPr lang="pt-BR" sz="2000" smtClean="0">
                <a:latin typeface="Symbol" pitchFamily="18" charset="2"/>
              </a:rPr>
              <a:t>Ø</a:t>
            </a:r>
            <a:r>
              <a:rPr lang="pt-BR" sz="2000" smtClean="0"/>
              <a:t> Sentença | (Sentença)</a:t>
            </a:r>
          </a:p>
          <a:p>
            <a:pPr lvl="1">
              <a:lnSpc>
                <a:spcPct val="120000"/>
              </a:lnSpc>
              <a:buFont typeface="Wingdings" pitchFamily="2" charset="2"/>
              <a:buNone/>
            </a:pPr>
            <a:r>
              <a:rPr lang="pt-BR" sz="2000" smtClean="0"/>
              <a:t>SentençaAtômica </a:t>
            </a:r>
            <a:r>
              <a:rPr lang="pt-BR" sz="2000" smtClean="0">
                <a:latin typeface="Symbol" pitchFamily="18" charset="2"/>
              </a:rPr>
              <a:t>®</a:t>
            </a:r>
            <a:r>
              <a:rPr lang="pt-BR" sz="2000" smtClean="0"/>
              <a:t> Predicado(Termo,...) | Termo = Termo | Verdade | Falso</a:t>
            </a:r>
          </a:p>
          <a:p>
            <a:pPr lvl="1">
              <a:lnSpc>
                <a:spcPct val="120000"/>
              </a:lnSpc>
              <a:buFont typeface="Wingdings" pitchFamily="2" charset="2"/>
              <a:buNone/>
            </a:pPr>
            <a:r>
              <a:rPr lang="pt-BR" sz="2000" smtClean="0"/>
              <a:t>Termo </a:t>
            </a:r>
            <a:r>
              <a:rPr lang="pt-BR" sz="2000" smtClean="0">
                <a:latin typeface="Symbol" pitchFamily="18" charset="2"/>
              </a:rPr>
              <a:t>® </a:t>
            </a:r>
            <a:r>
              <a:rPr lang="pt-BR" sz="2000" smtClean="0"/>
              <a:t>Função(Termo,...)  | Constante  |  Variável</a:t>
            </a:r>
          </a:p>
          <a:p>
            <a:pPr lvl="1">
              <a:lnSpc>
                <a:spcPct val="120000"/>
              </a:lnSpc>
              <a:buFont typeface="Wingdings" pitchFamily="2" charset="2"/>
              <a:buNone/>
            </a:pPr>
            <a:r>
              <a:rPr lang="pt-BR" sz="2000" smtClean="0"/>
              <a:t>Conectivo </a:t>
            </a:r>
            <a:r>
              <a:rPr lang="pt-BR" sz="2000" smtClean="0">
                <a:latin typeface="Symbol" pitchFamily="18" charset="2"/>
              </a:rPr>
              <a:t>® </a:t>
            </a:r>
            <a:r>
              <a:rPr lang="pt-BR" sz="2000" smtClean="0"/>
              <a:t> </a:t>
            </a:r>
            <a:r>
              <a:rPr lang="pt-BR" sz="2000" smtClean="0">
                <a:latin typeface="Symbol" pitchFamily="18" charset="2"/>
              </a:rPr>
              <a:t>Ù | Ú | Þ | Û</a:t>
            </a:r>
          </a:p>
          <a:p>
            <a:pPr lvl="1">
              <a:lnSpc>
                <a:spcPct val="120000"/>
              </a:lnSpc>
              <a:buFont typeface="Wingdings" pitchFamily="2" charset="2"/>
              <a:buNone/>
            </a:pPr>
            <a:r>
              <a:rPr lang="pt-BR" sz="2000" smtClean="0"/>
              <a:t>Quantificador  </a:t>
            </a:r>
            <a:r>
              <a:rPr lang="pt-BR" sz="2000" smtClean="0">
                <a:latin typeface="Symbol" pitchFamily="18" charset="2"/>
              </a:rPr>
              <a:t>®  " |  $</a:t>
            </a:r>
          </a:p>
          <a:p>
            <a:pPr lvl="1">
              <a:lnSpc>
                <a:spcPct val="120000"/>
              </a:lnSpc>
              <a:buFont typeface="Wingdings" pitchFamily="2" charset="2"/>
              <a:buNone/>
            </a:pPr>
            <a:r>
              <a:rPr lang="pt-BR" sz="2000" smtClean="0"/>
              <a:t>Constante </a:t>
            </a:r>
            <a:r>
              <a:rPr lang="pt-BR" sz="2000" smtClean="0">
                <a:latin typeface="Symbol" pitchFamily="18" charset="2"/>
              </a:rPr>
              <a:t>® </a:t>
            </a:r>
            <a:r>
              <a:rPr lang="pt-BR" sz="2000" smtClean="0"/>
              <a:t>A | X | João | ...</a:t>
            </a:r>
          </a:p>
          <a:p>
            <a:pPr lvl="1">
              <a:lnSpc>
                <a:spcPct val="120000"/>
              </a:lnSpc>
              <a:buFont typeface="Wingdings" pitchFamily="2" charset="2"/>
              <a:buNone/>
            </a:pPr>
            <a:r>
              <a:rPr lang="pt-BR" sz="2000" smtClean="0"/>
              <a:t>Variável </a:t>
            </a:r>
            <a:r>
              <a:rPr lang="pt-BR" sz="2000" smtClean="0">
                <a:latin typeface="Symbol" pitchFamily="18" charset="2"/>
              </a:rPr>
              <a:t>® </a:t>
            </a:r>
            <a:r>
              <a:rPr lang="pt-BR" sz="2000" smtClean="0"/>
              <a:t>a | x | s | ...	(letras minúsculas)</a:t>
            </a:r>
          </a:p>
          <a:p>
            <a:pPr lvl="1">
              <a:lnSpc>
                <a:spcPct val="120000"/>
              </a:lnSpc>
              <a:buFont typeface="Wingdings" pitchFamily="2" charset="2"/>
              <a:buNone/>
            </a:pPr>
            <a:r>
              <a:rPr lang="pt-BR" sz="2000" smtClean="0"/>
              <a:t>Predicado </a:t>
            </a:r>
            <a:r>
              <a:rPr lang="pt-BR" sz="2000" smtClean="0">
                <a:latin typeface="Symbol" pitchFamily="18" charset="2"/>
              </a:rPr>
              <a:t>® </a:t>
            </a:r>
            <a:r>
              <a:rPr lang="pt-BR" sz="2000" smtClean="0"/>
              <a:t>Vermelho | Tem-cor | IrmãoDe | ...</a:t>
            </a:r>
          </a:p>
          <a:p>
            <a:pPr lvl="1">
              <a:lnSpc>
                <a:spcPct val="120000"/>
              </a:lnSpc>
              <a:buFont typeface="Wingdings" pitchFamily="2" charset="2"/>
              <a:buNone/>
            </a:pPr>
            <a:r>
              <a:rPr lang="pt-BR" sz="2000" smtClean="0"/>
              <a:t>Função </a:t>
            </a:r>
            <a:r>
              <a:rPr lang="pt-BR" sz="2000" smtClean="0">
                <a:latin typeface="Symbol" pitchFamily="18" charset="2"/>
              </a:rPr>
              <a:t>® </a:t>
            </a:r>
            <a:r>
              <a:rPr lang="pt-BR" sz="2000" smtClean="0"/>
              <a:t>Mãe |  MelhorAmigo | ...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no grafico">
  <a:themeElements>
    <a:clrScheme name="Plano grafico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Plano grafico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Plano grafico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grafico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grafico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grafico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Office\Templates\Estruturas de apresentação\Plano grafico.pot</Template>
  <TotalTime>2054</TotalTime>
  <Pages>32</Pages>
  <Words>2520</Words>
  <Application>Microsoft Office PowerPoint</Application>
  <PresentationFormat>Personalizar</PresentationFormat>
  <Paragraphs>527</Paragraphs>
  <Slides>62</Slides>
  <Notes>1</Notes>
  <HiddenSlides>11</HiddenSlides>
  <MMClips>0</MMClips>
  <ScaleCrop>false</ScaleCrop>
  <HeadingPairs>
    <vt:vector size="8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Servidores OLE incorporados</vt:lpstr>
      </vt:variant>
      <vt:variant>
        <vt:i4>2</vt:i4>
      </vt:variant>
      <vt:variant>
        <vt:lpstr>Títulos de slides</vt:lpstr>
      </vt:variant>
      <vt:variant>
        <vt:i4>62</vt:i4>
      </vt:variant>
    </vt:vector>
  </HeadingPairs>
  <TitlesOfParts>
    <vt:vector size="70" baseType="lpstr">
      <vt:lpstr>Tahoma</vt:lpstr>
      <vt:lpstr>Arial</vt:lpstr>
      <vt:lpstr>Wingdings</vt:lpstr>
      <vt:lpstr>Times New Roman</vt:lpstr>
      <vt:lpstr>Symbol</vt:lpstr>
      <vt:lpstr>Plano grafico</vt:lpstr>
      <vt:lpstr>Documento do Microsoft Word</vt:lpstr>
      <vt:lpstr>Image</vt:lpstr>
      <vt:lpstr>Introdução aos Agentes Inteligentes Agentes Baseados em Lógica de 1ª Ordem</vt:lpstr>
      <vt:lpstr>Plano da aula</vt:lpstr>
      <vt:lpstr>Lógica de Primeira Ordem - LPO</vt:lpstr>
      <vt:lpstr>Engajamento Ontológico</vt:lpstr>
      <vt:lpstr>Engajamento Ontológico</vt:lpstr>
      <vt:lpstr>Engajamento Epistemológico</vt:lpstr>
      <vt:lpstr>Resumo</vt:lpstr>
      <vt:lpstr>Sistema Formal em LPO</vt:lpstr>
      <vt:lpstr>LPO: Sintaxe</vt:lpstr>
      <vt:lpstr>LPO: Semântica</vt:lpstr>
      <vt:lpstr>LPO: Semântica</vt:lpstr>
      <vt:lpstr>LPO: Semântica</vt:lpstr>
      <vt:lpstr>LPO: Semântica</vt:lpstr>
      <vt:lpstr>LPO: Semântica</vt:lpstr>
      <vt:lpstr>LPO: Semântica</vt:lpstr>
      <vt:lpstr>LPO: Semântica</vt:lpstr>
      <vt:lpstr>LPO: semântica dos quantificadores</vt:lpstr>
      <vt:lpstr>LPO: semântica dos quantificadores</vt:lpstr>
      <vt:lpstr>LPO: Leis de De Morgan</vt:lpstr>
      <vt:lpstr>Propriedades da Inferência Lógica</vt:lpstr>
      <vt:lpstr>Agentes baseados em LPO</vt:lpstr>
      <vt:lpstr>Agentes baseados em LPO</vt:lpstr>
      <vt:lpstr>Agentes baseados em LPO</vt:lpstr>
      <vt:lpstr>Relembrando... Raciocínio regressivo ou progressivo</vt:lpstr>
      <vt:lpstr>Agentes baseados em LPO</vt:lpstr>
      <vt:lpstr>Agentes baseados em LPO</vt:lpstr>
      <vt:lpstr>Hipótese do Mundo Fechado</vt:lpstr>
      <vt:lpstr>Agentes LPO para o Mundo do Wumpus</vt:lpstr>
      <vt:lpstr>Um Agente LPO para o  Mundo do Wumpus</vt:lpstr>
      <vt:lpstr>Um Agente LPO para o  Mundo do Wumpus</vt:lpstr>
      <vt:lpstr>Agente reativo baseado em LPO</vt:lpstr>
      <vt:lpstr>Limitações do agente reativo puro</vt:lpstr>
      <vt:lpstr>Agentes LPO com Estado Interno</vt:lpstr>
      <vt:lpstr>Representando Mudanças no Mundo</vt:lpstr>
      <vt:lpstr>Cálculo Situacional</vt:lpstr>
      <vt:lpstr>Cálculo Situacional</vt:lpstr>
      <vt:lpstr>Cálculo Situacional</vt:lpstr>
      <vt:lpstr>Exemplo de cálculo situacional</vt:lpstr>
      <vt:lpstr>Representando Mudanças no Mundo Axiomas estado-sucessor</vt:lpstr>
      <vt:lpstr>Representando Mudanças no Mundo do Wumpus  Axiomas estado-sucessor</vt:lpstr>
      <vt:lpstr>Representando Mudanças no Mundo do Wumpus</vt:lpstr>
      <vt:lpstr>Representando Mudanças no Mundo do Wumpus</vt:lpstr>
      <vt:lpstr>Representando Mudanças no Mundo do Wumpus</vt:lpstr>
      <vt:lpstr>Resultado das ações do agente sobre  sua localização</vt:lpstr>
      <vt:lpstr>Resultado das ações do agente sobre  sua orientação</vt:lpstr>
      <vt:lpstr>Deduzindo Propriedades do Mundo</vt:lpstr>
      <vt:lpstr>Tipos de regras</vt:lpstr>
      <vt:lpstr>Tipos de regras</vt:lpstr>
      <vt:lpstr>Regras síncronas causais</vt:lpstr>
      <vt:lpstr>Regras síncronas de diagnóstico</vt:lpstr>
      <vt:lpstr>Tipos de regras</vt:lpstr>
      <vt:lpstr>Sistema de Ação-Valor</vt:lpstr>
      <vt:lpstr>Modularidade das Regras</vt:lpstr>
      <vt:lpstr>Modularidade das Regras</vt:lpstr>
      <vt:lpstr>Adequação das Regras</vt:lpstr>
      <vt:lpstr>Adequação das Regras</vt:lpstr>
      <vt:lpstr>Sistema de Ação-Valor</vt:lpstr>
      <vt:lpstr>Agentes Baseados em Objetivos</vt:lpstr>
      <vt:lpstr>Como encontrar seqüências de ações</vt:lpstr>
      <vt:lpstr>Como encontrar seqüências de ações</vt:lpstr>
      <vt:lpstr>Sistemas baseados em conhecimento</vt:lpstr>
      <vt:lpstr>Proxima aula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Representa‹o do Conhecimento</dc:title>
  <dc:creator>Departamento de Inform‡tica</dc:creator>
  <cp:lastModifiedBy>fab</cp:lastModifiedBy>
  <cp:revision>238</cp:revision>
  <cp:lastPrinted>1999-04-13T13:50:06Z</cp:lastPrinted>
  <dcterms:created xsi:type="dcterms:W3CDTF">1998-04-06T00:47:07Z</dcterms:created>
  <dcterms:modified xsi:type="dcterms:W3CDTF">2019-02-26T17:05:08Z</dcterms:modified>
</cp:coreProperties>
</file>