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FFCEC-4CC1-428B-9AC5-42766D4C16DD}" type="datetimeFigureOut">
              <a:rPr lang="pt-BR" smtClean="0"/>
              <a:pPr/>
              <a:t>02/02/2014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75A04-F057-4A09-9BED-6E1E37A834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568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75A04-F057-4A09-9BED-6E1E37A8349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802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AE5A-F143-498C-94D3-FBAFF9F53A17}" type="datetime1">
              <a:rPr lang="pt-BR" smtClean="0"/>
              <a:pPr/>
              <a:t>02/02/2014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2.cin.ufpe.br/site/uploads/arquivos/18/20090831100653_marca_cin_produca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3" t="19381" r="9629" b="18003"/>
          <a:stretch/>
        </p:blipFill>
        <p:spPr bwMode="auto">
          <a:xfrm>
            <a:off x="822960" y="5500530"/>
            <a:ext cx="2003088" cy="7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E044-5163-4C02-A3CD-C543D1EDAEDE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5D0E-DB46-4B91-9E51-225FC3F4494A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9928-2445-4881-A52A-C5A8A5C00DF6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4" descr="http://www2.cin.ufpe.br/site/uploads/arquivos/18/20090831100653_marca_cin_produca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3" t="19381" r="9629" b="18003"/>
          <a:stretch/>
        </p:blipFill>
        <p:spPr bwMode="auto">
          <a:xfrm>
            <a:off x="822960" y="5658299"/>
            <a:ext cx="1634922" cy="6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BE5-011E-4435-BB65-0626B8E93069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081" y="1845734"/>
            <a:ext cx="3676033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87" y="1845736"/>
            <a:ext cx="3794995" cy="40233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CD6E-079F-4896-86EF-A98C8F6520C4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457" y="1846052"/>
            <a:ext cx="3566160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080" y="2582334"/>
            <a:ext cx="3680537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519" y="1846052"/>
            <a:ext cx="3699752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286" y="2582334"/>
            <a:ext cx="3796496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D8E7-8EC1-499D-A8BA-E4AD8634200C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ED52-6082-4882-BFBF-E5E1A816D28D}" type="datetime1">
              <a:rPr lang="pt-BR" smtClean="0"/>
              <a:pPr/>
              <a:t>02/02/2014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FA84-73C4-4253-A54C-7445595B2392}" type="datetime1">
              <a:rPr lang="pt-BR" smtClean="0"/>
              <a:pPr/>
              <a:t>02/02/2014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Revisão para miniprova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4B5E69-CA8E-49EE-A60A-9A278CC091A1}" type="datetime1">
              <a:rPr lang="pt-BR" smtClean="0"/>
              <a:pPr/>
              <a:t>02/02/2014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Revisão para miniprova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02" y="5037512"/>
            <a:ext cx="7585234" cy="906088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403" y="5867400"/>
            <a:ext cx="7578999" cy="5874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6FF0-0F35-473E-8DBB-C8E600E3CDAF}" type="datetime1">
              <a:rPr lang="pt-BR" smtClean="0"/>
              <a:pPr/>
              <a:t>02/02/2014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Revisão para miniprova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81" y="1845734"/>
            <a:ext cx="765268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3DED6-16EB-4610-81F9-AC27A6DEE1BC}" type="datetime1">
              <a:rPr lang="pt-BR" smtClean="0"/>
              <a:pPr/>
              <a:t>02/02/2014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Revisão para miniprova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xml.gov.b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A padronização de Sistemas Jurídicos utilizando XML</a:t>
            </a:r>
            <a:endParaRPr lang="pt-B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122" y="4455620"/>
            <a:ext cx="7408985" cy="1077671"/>
          </a:xfrm>
        </p:spPr>
        <p:txBody>
          <a:bodyPr>
            <a:normAutofit fontScale="70000" lnSpcReduction="20000"/>
          </a:bodyPr>
          <a:lstStyle/>
          <a:p>
            <a:r>
              <a:rPr lang="pt-BR" cap="none" dirty="0" smtClean="0"/>
              <a:t>Patrícia </a:t>
            </a:r>
            <a:r>
              <a:rPr lang="pt-BR" cap="none" dirty="0" smtClean="0"/>
              <a:t>Vieira da Silva Barros</a:t>
            </a:r>
            <a:endParaRPr lang="pt-BR" cap="none" dirty="0" smtClean="0"/>
          </a:p>
          <a:p>
            <a:r>
              <a:rPr lang="pt-BR" cap="none" dirty="0" smtClean="0"/>
              <a:t>Prof. Orientador: Fred Freitas</a:t>
            </a:r>
          </a:p>
          <a:p>
            <a:r>
              <a:rPr lang="pt-BR" cap="none" dirty="0" smtClean="0"/>
              <a:t>UFPE / </a:t>
            </a:r>
            <a:r>
              <a:rPr lang="pt-BR" cap="none" dirty="0" err="1" smtClean="0"/>
              <a:t>CIn</a:t>
            </a:r>
            <a:endParaRPr lang="pt-BR" cap="none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026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1617786" y="5908431"/>
            <a:ext cx="6178060" cy="27718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Art. 1</a:t>
            </a:r>
            <a:r>
              <a:rPr lang="pt-BR" dirty="0" smtClean="0">
                <a:latin typeface="Calibri"/>
              </a:rPr>
              <a:t>⁰ da Constituição Federal de 1988 utilizando notação XML.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LexML</a:t>
            </a:r>
            <a:endParaRPr lang="pt-BR" dirty="0"/>
          </a:p>
        </p:txBody>
      </p:sp>
      <p:pic>
        <p:nvPicPr>
          <p:cNvPr id="12" name="Espaço Reservado para Conteúdo 11"/>
          <p:cNvPicPr>
            <a:picLocks noGrp="1"/>
          </p:cNvPicPr>
          <p:nvPr>
            <p:ph sz="half" idx="1"/>
          </p:nvPr>
        </p:nvPicPr>
        <p:blipFill>
          <a:blip r:embed="rId2"/>
          <a:srcRect l="12926" t="61830" r="12774" b="11083"/>
          <a:stretch>
            <a:fillRect/>
          </a:stretch>
        </p:blipFill>
        <p:spPr bwMode="auto">
          <a:xfrm>
            <a:off x="714375" y="1676400"/>
            <a:ext cx="7937256" cy="41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631" y="286604"/>
            <a:ext cx="8534399" cy="1450757"/>
          </a:xfrm>
        </p:spPr>
        <p:txBody>
          <a:bodyPr/>
          <a:lstStyle/>
          <a:p>
            <a:r>
              <a:rPr lang="pt-BR" dirty="0" err="1" smtClean="0"/>
              <a:t>MetaLex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1845734"/>
            <a:ext cx="8534400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Estrutura genérica e extensível para a codificação XML  sobre documentos que funcionam como fonte de direito;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Foi desenvolvido pelo CEN – Centro Europeu de Normatização;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seu sentido mais amplo, </a:t>
            </a:r>
            <a:r>
              <a:rPr lang="pt-BR" dirty="0" err="1" smtClean="0"/>
              <a:t>MetaLex</a:t>
            </a:r>
            <a:r>
              <a:rPr lang="pt-BR" dirty="0" smtClean="0"/>
              <a:t> se refere a comunicação por escrito e toma por base a </a:t>
            </a:r>
            <a:r>
              <a:rPr lang="pt-BR" i="1" dirty="0" smtClean="0"/>
              <a:t>legislação</a:t>
            </a:r>
            <a:r>
              <a:rPr lang="pt-BR" dirty="0" smtClean="0"/>
              <a:t> e a </a:t>
            </a:r>
            <a:r>
              <a:rPr lang="pt-BR" i="1" dirty="0" smtClean="0"/>
              <a:t>jurisprudência</a:t>
            </a:r>
            <a:r>
              <a:rPr lang="pt-BR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138" y="286604"/>
            <a:ext cx="8358554" cy="145075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Exemplo em </a:t>
            </a:r>
            <a:r>
              <a:rPr lang="pt-BR" sz="4000" dirty="0" err="1" smtClean="0"/>
              <a:t>MetaLex</a:t>
            </a:r>
            <a:endParaRPr lang="pt-BR" sz="40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</a:t>
            </a:r>
            <a:r>
              <a:rPr lang="en-US" dirty="0" smtClean="0"/>
              <a:t>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/>
          <p:cNvPicPr/>
          <p:nvPr/>
        </p:nvPicPr>
        <p:blipFill>
          <a:blip r:embed="rId2"/>
          <a:srcRect l="8452" t="5915" r="8771" b="74114"/>
          <a:stretch>
            <a:fillRect/>
          </a:stretch>
        </p:blipFill>
        <p:spPr bwMode="auto">
          <a:xfrm>
            <a:off x="855783" y="1758462"/>
            <a:ext cx="7432431" cy="431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523" y="286604"/>
            <a:ext cx="8405445" cy="1450757"/>
          </a:xfrm>
        </p:spPr>
        <p:txBody>
          <a:bodyPr/>
          <a:lstStyle/>
          <a:p>
            <a:r>
              <a:rPr lang="pt-BR" dirty="0" err="1" smtClean="0"/>
              <a:t>MetaLex</a:t>
            </a:r>
            <a:r>
              <a:rPr lang="pt-BR" dirty="0" smtClean="0"/>
              <a:t> e LKIF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246" y="1845734"/>
            <a:ext cx="8393723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LKIF é uma linguagem de representação do conhecimento para argumentos legais, regras e axiomas, sendo especificamente usada para o raciocínio jurídico;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É uma </a:t>
            </a:r>
            <a:r>
              <a:rPr lang="pt-BR" dirty="0" err="1" smtClean="0"/>
              <a:t>core-ontology</a:t>
            </a:r>
            <a:r>
              <a:rPr lang="pt-BR" dirty="0" smtClean="0"/>
              <a:t>, ou seja, </a:t>
            </a:r>
            <a:r>
              <a:rPr lang="pt-BR" dirty="0" smtClean="0"/>
              <a:t>é uma ontologia que define vários conceitos "básicos", usados no domínio </a:t>
            </a:r>
            <a:r>
              <a:rPr lang="pt-BR" dirty="0" smtClean="0"/>
              <a:t>legal;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Combina web semântica, RDF e OWL, criando assim a “LKIF </a:t>
            </a:r>
            <a:r>
              <a:rPr lang="pt-BR" dirty="0" err="1" smtClean="0"/>
              <a:t>Rules</a:t>
            </a:r>
            <a:r>
              <a:rPr lang="pt-BR" dirty="0" smtClean="0"/>
              <a:t>”;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LKIF interage naturalmente com </a:t>
            </a:r>
            <a:r>
              <a:rPr lang="pt-BR" dirty="0" err="1" smtClean="0"/>
              <a:t>MetaLex</a:t>
            </a:r>
            <a:r>
              <a:rPr lang="pt-BR" dirty="0" smtClean="0"/>
              <a:t>, embora possa ser usado como qualquer formato de documento que identifique as fontes de direito e suas partes relevantes;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286604"/>
            <a:ext cx="8510954" cy="1450757"/>
          </a:xfrm>
        </p:spPr>
        <p:txBody>
          <a:bodyPr/>
          <a:lstStyle/>
          <a:p>
            <a:r>
              <a:rPr lang="pt-BR" dirty="0" err="1" smtClean="0"/>
              <a:t>MetaLex</a:t>
            </a:r>
            <a:r>
              <a:rPr lang="pt-BR" dirty="0" smtClean="0"/>
              <a:t> e LKIF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076" y="1845734"/>
            <a:ext cx="8499231" cy="4023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Regras: uma vez que O </a:t>
            </a:r>
            <a:r>
              <a:rPr lang="pt-BR" dirty="0" smtClean="0"/>
              <a:t>(α | β) significa que α é obrigatória quando β</a:t>
            </a:r>
            <a:r>
              <a:rPr lang="pt-BR" dirty="0" smtClean="0"/>
              <a:t>:</a:t>
            </a:r>
          </a:p>
          <a:p>
            <a:r>
              <a:rPr lang="pt-BR" dirty="0" smtClean="0"/>
              <a:t>1. O que é obrigatório é permitido. O axioma </a:t>
            </a:r>
            <a:r>
              <a:rPr lang="pt-BR" dirty="0" smtClean="0"/>
              <a:t>O </a:t>
            </a:r>
            <a:r>
              <a:rPr lang="pt-BR" dirty="0" smtClean="0"/>
              <a:t>(α | β) → P (α | β) é verdadeira.</a:t>
            </a:r>
          </a:p>
          <a:p>
            <a:r>
              <a:rPr lang="pt-BR" dirty="0" smtClean="0"/>
              <a:t>2. O impossível e o sentido não são obrigatórios:  ¬ O (α | α) e ¬ O (¬ α | α) são verdadeiras. Tomado de [11].</a:t>
            </a:r>
          </a:p>
          <a:p>
            <a:r>
              <a:rPr lang="pt-BR" dirty="0" smtClean="0"/>
              <a:t>3. Não há obrigações conflitantes. As obrigações O (α | β) e O (¬ α | β) são inconsistentes: ¬ O (α | β) ∧ O (¬ α | β)) é verdadeira.</a:t>
            </a:r>
          </a:p>
          <a:p>
            <a:r>
              <a:rPr lang="pt-BR" dirty="0" smtClean="0"/>
              <a:t>4. A obrigação O (α | β) e permissão P (¬ α | β) são inconsistentes: ¬ (O (α | β) ∧ P (¬ α | β)) é verdadeira.</a:t>
            </a:r>
          </a:p>
          <a:p>
            <a:r>
              <a:rPr lang="pt-BR" dirty="0" smtClean="0"/>
              <a:t>5. As sentenças O (α |┬), O (β | α), O (¬ β | ¬ α) só estão satisfeitos com a ordenação identificado por [12]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286604"/>
            <a:ext cx="8428892" cy="1143611"/>
          </a:xfrm>
        </p:spPr>
        <p:txBody>
          <a:bodyPr>
            <a:normAutofit/>
          </a:bodyPr>
          <a:lstStyle/>
          <a:p>
            <a:r>
              <a:rPr lang="pt-BR" dirty="0" err="1" smtClean="0"/>
              <a:t>MetaLex</a:t>
            </a:r>
            <a:r>
              <a:rPr lang="pt-BR" dirty="0" smtClean="0"/>
              <a:t> e LKIF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/>
          <a:srcRect l="12107" t="7946" r="16608" b="64244"/>
          <a:stretch>
            <a:fillRect/>
          </a:stretch>
        </p:blipFill>
        <p:spPr bwMode="auto">
          <a:xfrm>
            <a:off x="867508" y="1301261"/>
            <a:ext cx="788963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875692" y="5182996"/>
            <a:ext cx="7033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Um diagrama de entidade-relacionamento descrevendo a estrutura conceitual de </a:t>
            </a:r>
            <a:r>
              <a:rPr lang="pt-BR" i="1" dirty="0" smtClean="0"/>
              <a:t>obrigações </a:t>
            </a:r>
            <a:r>
              <a:rPr lang="pt-BR" dirty="0" smtClean="0"/>
              <a:t>e </a:t>
            </a:r>
            <a:r>
              <a:rPr lang="pt-BR" i="1" dirty="0" smtClean="0"/>
              <a:t>proibições</a:t>
            </a:r>
            <a:r>
              <a:rPr lang="pt-BR" dirty="0" smtClean="0"/>
              <a:t> na ontologia LKIF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3" y="286604"/>
            <a:ext cx="8464061" cy="1450757"/>
          </a:xfrm>
        </p:spPr>
        <p:txBody>
          <a:bodyPr/>
          <a:lstStyle/>
          <a:p>
            <a:r>
              <a:rPr lang="pt-BR" dirty="0" err="1" smtClean="0"/>
              <a:t>MetaLex</a:t>
            </a:r>
            <a:r>
              <a:rPr lang="pt-BR" dirty="0" smtClean="0"/>
              <a:t> e LKIF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077" y="1845734"/>
            <a:ext cx="8405446" cy="4023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Para a LKIF, os </a:t>
            </a:r>
            <a:r>
              <a:rPr lang="pt-BR" dirty="0" smtClean="0"/>
              <a:t>papéis sociais geralmente têm papéis complementares, e isso constitui a base para uma visão relacional em </a:t>
            </a:r>
            <a:r>
              <a:rPr lang="pt-BR" dirty="0" smtClean="0"/>
              <a:t>funções;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 smtClean="0"/>
              <a:t>complementaridade de papéis é a consequência de (e resulta em) expectativas mútuas sobre o </a:t>
            </a:r>
            <a:r>
              <a:rPr lang="pt-BR" dirty="0" smtClean="0"/>
              <a:t>comportamento;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Esta </a:t>
            </a:r>
            <a:r>
              <a:rPr lang="pt-BR" dirty="0" smtClean="0"/>
              <a:t>é a base de controle </a:t>
            </a:r>
            <a:r>
              <a:rPr lang="pt-BR" dirty="0" smtClean="0"/>
              <a:t>normativo;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Na </a:t>
            </a:r>
            <a:r>
              <a:rPr lang="pt-BR" dirty="0" smtClean="0"/>
              <a:t>lei </a:t>
            </a:r>
            <a:r>
              <a:rPr lang="pt-BR" dirty="0" smtClean="0"/>
              <a:t>encontram-se </a:t>
            </a:r>
            <a:r>
              <a:rPr lang="pt-BR" dirty="0" smtClean="0"/>
              <a:t>relações entre direitos legais e obrigações legais, privilégios e responsabilidades,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O </a:t>
            </a:r>
            <a:r>
              <a:rPr lang="pt-BR" dirty="0" smtClean="0"/>
              <a:t>sistema legal também faz suposições sobre o funcionamento da </a:t>
            </a:r>
            <a:r>
              <a:rPr lang="pt-BR" dirty="0" smtClean="0"/>
              <a:t>mente, e;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 smtClean="0"/>
              <a:t>suposição de que não só os efeitos, mas também certos efeitos colaterais são previsíveis, para o qual um agente também pode ser responsabilizado.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510954" cy="1450757"/>
          </a:xfrm>
        </p:spPr>
        <p:txBody>
          <a:bodyPr/>
          <a:lstStyle/>
          <a:p>
            <a:r>
              <a:rPr lang="pt-BR" dirty="0" err="1" smtClean="0"/>
              <a:t>MetaVex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1845734"/>
            <a:ext cx="8522677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É um ambiente em que os textos que estão em conformidade com o formato </a:t>
            </a:r>
            <a:r>
              <a:rPr lang="pt-BR" dirty="0" err="1" smtClean="0"/>
              <a:t>MetaLex</a:t>
            </a:r>
            <a:r>
              <a:rPr lang="pt-BR" dirty="0" smtClean="0"/>
              <a:t> são guardados como documentos XML;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É flexível para ser facilmente adaptado a diferentes esquemas XML;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Cada elemento de um texto legal pode ser identificado exclusivamente através de uma URI e anotado com informações sobre sua versão, data de publicação, intervalo de validade, eficácia, língua, jurisdição e autoridade;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Dessa forma, </a:t>
            </a:r>
            <a:r>
              <a:rPr lang="pt-BR" dirty="0" err="1" smtClean="0"/>
              <a:t>MetaVex</a:t>
            </a:r>
            <a:r>
              <a:rPr lang="pt-BR" dirty="0" smtClean="0"/>
              <a:t> permite que em um único documento </a:t>
            </a:r>
            <a:r>
              <a:rPr lang="pt-BR" dirty="0" err="1" smtClean="0"/>
              <a:t>MetaLex</a:t>
            </a:r>
            <a:r>
              <a:rPr lang="pt-BR" dirty="0" smtClean="0"/>
              <a:t> possa conter várias versões de um texto.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É utilizado para atender às necessidades de vários tipos de domínios, proporcionando estruturação ou formatação, visto que ele é um editor de código aberto, independente de plataforma.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245" y="286604"/>
            <a:ext cx="8393723" cy="1450757"/>
          </a:xfrm>
        </p:spPr>
        <p:txBody>
          <a:bodyPr/>
          <a:lstStyle/>
          <a:p>
            <a:r>
              <a:rPr lang="pt-BR" dirty="0" err="1" smtClean="0"/>
              <a:t>MetaVex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5568461" y="1845733"/>
            <a:ext cx="3411416" cy="4390943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um </a:t>
            </a:r>
            <a:r>
              <a:rPr lang="pt-BR" sz="1600" dirty="0" smtClean="0"/>
              <a:t>documento XML é construído em um esquema XML, e pode ser traduzido para RDF / OWL usando transformações </a:t>
            </a:r>
            <a:r>
              <a:rPr lang="pt-BR" sz="1600" dirty="0" smtClean="0"/>
              <a:t>XSLT;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Documentos XML METALEX são armazenadas em uma instalação de armazenamento </a:t>
            </a:r>
            <a:r>
              <a:rPr lang="pt-BR" sz="1600" dirty="0" smtClean="0"/>
              <a:t>XML </a:t>
            </a:r>
            <a:r>
              <a:rPr lang="pt-BR" sz="1600" dirty="0" smtClean="0"/>
              <a:t>através de uma interface </a:t>
            </a:r>
            <a:r>
              <a:rPr lang="pt-BR" sz="1600" dirty="0" err="1" smtClean="0"/>
              <a:t>WebDAV</a:t>
            </a:r>
            <a:r>
              <a:rPr lang="pt-BR" sz="16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A representação RDF / OWL do documento METALEX usa o vocabulário especificado no esquema METALEX </a:t>
            </a:r>
            <a:r>
              <a:rPr lang="pt-BR" sz="1600" dirty="0" smtClean="0"/>
              <a:t>OWL;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Ele é armazenado usando um banco de dados </a:t>
            </a:r>
            <a:r>
              <a:rPr lang="pt-BR" sz="1600" dirty="0" err="1" smtClean="0"/>
              <a:t>Jena</a:t>
            </a:r>
            <a:r>
              <a:rPr lang="pt-BR" sz="16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Atualmente</a:t>
            </a:r>
            <a:r>
              <a:rPr lang="pt-BR" sz="1600" dirty="0" smtClean="0"/>
              <a:t>, nem todos os componentes indicados </a:t>
            </a:r>
            <a:r>
              <a:rPr lang="pt-BR" sz="1600" dirty="0" smtClean="0"/>
              <a:t>foram </a:t>
            </a:r>
            <a:r>
              <a:rPr lang="pt-BR" sz="1600" dirty="0" smtClean="0"/>
              <a:t>desenvolvidos.</a:t>
            </a:r>
            <a:endParaRPr lang="pt-BR" sz="1600" dirty="0"/>
          </a:p>
        </p:txBody>
      </p:sp>
      <p:pic>
        <p:nvPicPr>
          <p:cNvPr id="9" name="Imagem 8"/>
          <p:cNvPicPr/>
          <p:nvPr/>
        </p:nvPicPr>
        <p:blipFill>
          <a:blip r:embed="rId2"/>
          <a:srcRect l="8717" t="6977" r="8164" b="66881"/>
          <a:stretch>
            <a:fillRect/>
          </a:stretch>
        </p:blipFill>
        <p:spPr bwMode="auto">
          <a:xfrm>
            <a:off x="246185" y="1559169"/>
            <a:ext cx="5392615" cy="433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738" y="286604"/>
            <a:ext cx="8593016" cy="1450757"/>
          </a:xfrm>
        </p:spPr>
        <p:txBody>
          <a:bodyPr/>
          <a:lstStyle/>
          <a:p>
            <a:r>
              <a:rPr lang="pt-BR" dirty="0" err="1" smtClean="0"/>
              <a:t>LexML</a:t>
            </a:r>
            <a:r>
              <a:rPr lang="pt-BR" dirty="0" smtClean="0"/>
              <a:t>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5" y="1845734"/>
            <a:ext cx="8569570" cy="40233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A Constituição Federal de 1988, no art. 5º, inciso XIV, define o “acesso à informação” </a:t>
            </a:r>
            <a:r>
              <a:rPr lang="pt-BR" dirty="0" smtClean="0"/>
              <a:t>como </a:t>
            </a:r>
            <a:r>
              <a:rPr lang="pt-BR" dirty="0" smtClean="0"/>
              <a:t>um direito  fundamental  do </a:t>
            </a:r>
            <a:r>
              <a:rPr lang="pt-BR" dirty="0" smtClean="0"/>
              <a:t>cidadão;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Vários órgãos disponibilizam  informações </a:t>
            </a:r>
            <a:r>
              <a:rPr lang="pt-BR" dirty="0" smtClean="0"/>
              <a:t>legislativas </a:t>
            </a:r>
            <a:r>
              <a:rPr lang="pt-BR" dirty="0" smtClean="0"/>
              <a:t>e jurídicas </a:t>
            </a:r>
            <a:r>
              <a:rPr lang="pt-BR" dirty="0" smtClean="0"/>
              <a:t>na internet;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Criação de um </a:t>
            </a:r>
            <a:r>
              <a:rPr lang="pt-BR" dirty="0" smtClean="0"/>
              <a:t>portal de </a:t>
            </a:r>
            <a:r>
              <a:rPr lang="pt-BR" dirty="0" smtClean="0"/>
              <a:t>acesso unificado às </a:t>
            </a:r>
            <a:r>
              <a:rPr lang="pt-BR" dirty="0" smtClean="0"/>
              <a:t>informações e documentos legislativos e jurídicos, que abrangem os poderes Legislativo, Executivo </a:t>
            </a:r>
            <a:r>
              <a:rPr lang="pt-BR" dirty="0" smtClean="0"/>
              <a:t>e Judiciário nas diversas esferas administrativas (Federal, </a:t>
            </a:r>
            <a:r>
              <a:rPr lang="pt-BR" dirty="0" smtClean="0"/>
              <a:t>Estadual, Distrital </a:t>
            </a:r>
            <a:r>
              <a:rPr lang="pt-BR" dirty="0" smtClean="0"/>
              <a:t>e Municipal</a:t>
            </a:r>
            <a:r>
              <a:rPr lang="pt-BR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Existência de identificador unívoco </a:t>
            </a:r>
            <a:r>
              <a:rPr lang="pt-BR" dirty="0" smtClean="0"/>
              <a:t>e persistente para </a:t>
            </a:r>
            <a:r>
              <a:rPr lang="pt-BR" dirty="0" smtClean="0"/>
              <a:t>documentos – URN;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Uso </a:t>
            </a:r>
            <a:r>
              <a:rPr lang="pt-BR" dirty="0" smtClean="0"/>
              <a:t>de padrões tais como o formato </a:t>
            </a:r>
            <a:r>
              <a:rPr lang="pt-BR" dirty="0" smtClean="0"/>
              <a:t>XML </a:t>
            </a:r>
            <a:r>
              <a:rPr lang="pt-BR" dirty="0" smtClean="0"/>
              <a:t>para codificação de metadados e o protocolo OAI-PMH (Open </a:t>
            </a:r>
            <a:r>
              <a:rPr lang="pt-BR" dirty="0" err="1" smtClean="0"/>
              <a:t>Archives</a:t>
            </a:r>
            <a:r>
              <a:rPr lang="pt-BR" dirty="0" smtClean="0"/>
              <a:t> </a:t>
            </a:r>
            <a:r>
              <a:rPr lang="pt-BR" dirty="0" err="1" smtClean="0"/>
              <a:t>Initiative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 for Metadata </a:t>
            </a:r>
            <a:r>
              <a:rPr lang="pt-BR" dirty="0" err="1" smtClean="0"/>
              <a:t>Harvesting</a:t>
            </a:r>
            <a:r>
              <a:rPr lang="pt-BR" dirty="0" smtClean="0"/>
              <a:t>) para coleta de </a:t>
            </a:r>
            <a:r>
              <a:rPr lang="pt-BR" dirty="0" smtClean="0"/>
              <a:t>informações.</a:t>
            </a:r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8" y="1845734"/>
            <a:ext cx="8311660" cy="4023360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Direito Eletrônico;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Sistemas Jurídicos e </a:t>
            </a:r>
            <a:r>
              <a:rPr lang="pt-BR" sz="2200" i="1" dirty="0" err="1" smtClean="0"/>
              <a:t>e-gov</a:t>
            </a:r>
            <a:r>
              <a:rPr lang="pt-BR" sz="2200" dirty="0" smtClean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 smtClean="0"/>
              <a:t>A Norma Jurídica;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 smtClean="0"/>
              <a:t>Estrutura da Norma Jurídica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XML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LexML</a:t>
            </a:r>
            <a:r>
              <a:rPr lang="pt-BR" sz="2200" dirty="0" smtClean="0"/>
              <a:t>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 err="1" smtClean="0"/>
              <a:t>MetaLex</a:t>
            </a:r>
            <a:endParaRPr lang="pt-BR" dirty="0" smtClean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pt-BR" dirty="0" smtClean="0"/>
              <a:t>LKIF</a:t>
            </a:r>
            <a:endParaRPr lang="pt-BR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 err="1" smtClean="0"/>
              <a:t>MetaVex</a:t>
            </a:r>
            <a:endParaRPr lang="pt-BR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dirty="0" err="1" smtClean="0"/>
              <a:t>LexML</a:t>
            </a:r>
            <a:r>
              <a:rPr lang="pt-BR" dirty="0" smtClean="0"/>
              <a:t> Brasil</a:t>
            </a:r>
          </a:p>
          <a:p>
            <a:pPr lvl="1" algn="just">
              <a:buClrTx/>
              <a:buFont typeface="Arial" pitchFamily="34" charset="0"/>
              <a:buChar char="•"/>
            </a:pPr>
            <a:r>
              <a:rPr lang="pt-BR" sz="2200" dirty="0" smtClean="0"/>
              <a:t>C</a:t>
            </a:r>
            <a:r>
              <a:rPr lang="pt-BR" sz="2200" dirty="0" smtClean="0"/>
              <a:t>onclusão</a:t>
            </a:r>
            <a:endParaRPr lang="pt-BR" sz="2200" dirty="0" smtClean="0"/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2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5615353" y="1828800"/>
            <a:ext cx="3212123" cy="404029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Página simples;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Campo para pesquisa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04800" y="286604"/>
            <a:ext cx="8581292" cy="1450757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/>
          </p:cNvPicPr>
          <p:nvPr>
            <p:ph sz="half" idx="1"/>
          </p:nvPr>
        </p:nvPicPr>
        <p:blipFill>
          <a:blip r:embed="rId2"/>
          <a:srcRect l="18884" t="34450" r="18079" b="37033"/>
          <a:stretch>
            <a:fillRect/>
          </a:stretch>
        </p:blipFill>
        <p:spPr bwMode="auto">
          <a:xfrm>
            <a:off x="363415" y="1852245"/>
            <a:ext cx="5087816" cy="392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2832272" y="5931876"/>
            <a:ext cx="3794995" cy="3358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Resultado da pesquisa Lei Maria da Penha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7908" y="286604"/>
            <a:ext cx="8604738" cy="1450757"/>
          </a:xfrm>
        </p:spPr>
        <p:txBody>
          <a:bodyPr/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/>
          </p:cNvPicPr>
          <p:nvPr>
            <p:ph sz="half" idx="1"/>
          </p:nvPr>
        </p:nvPicPr>
        <p:blipFill>
          <a:blip r:embed="rId2"/>
          <a:srcRect l="17038" t="6986" r="16896" b="63349"/>
          <a:stretch>
            <a:fillRect/>
          </a:stretch>
        </p:blipFill>
        <p:spPr bwMode="auto">
          <a:xfrm>
            <a:off x="422031" y="1746738"/>
            <a:ext cx="8299938" cy="418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131169" y="1845736"/>
            <a:ext cx="2778369" cy="44026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O resultado da pesquisa  acompanha filtros que   </a:t>
            </a:r>
            <a:r>
              <a:rPr lang="pt-BR" dirty="0" smtClean="0"/>
              <a:t>permitem </a:t>
            </a:r>
            <a:r>
              <a:rPr lang="pt-BR" dirty="0" smtClean="0"/>
              <a:t>refinamento de </a:t>
            </a:r>
            <a:r>
              <a:rPr lang="pt-BR" dirty="0" smtClean="0"/>
              <a:t>acordo </a:t>
            </a:r>
            <a:r>
              <a:rPr lang="pt-BR" dirty="0" smtClean="0"/>
              <a:t>as necessidades de informação;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Cinco </a:t>
            </a:r>
            <a:r>
              <a:rPr lang="pt-BR" dirty="0" smtClean="0"/>
              <a:t>filtros disponíveis</a:t>
            </a:r>
            <a:r>
              <a:rPr lang="pt-BR" dirty="0" smtClean="0"/>
              <a:t>:   localidade,  autoridade emitente, </a:t>
            </a:r>
            <a:r>
              <a:rPr lang="pt-BR" dirty="0" smtClean="0"/>
              <a:t>tipo </a:t>
            </a:r>
            <a:r>
              <a:rPr lang="pt-BR" dirty="0" smtClean="0"/>
              <a:t>de documento,  data </a:t>
            </a:r>
            <a:r>
              <a:rPr lang="pt-BR" dirty="0" smtClean="0"/>
              <a:t>e siglas;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 página links de outras publicações </a:t>
            </a:r>
            <a:r>
              <a:rPr lang="pt-BR" dirty="0" smtClean="0"/>
              <a:t>disponíveis.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39969" y="286604"/>
            <a:ext cx="8452339" cy="1450757"/>
          </a:xfrm>
        </p:spPr>
        <p:txBody>
          <a:bodyPr/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/>
          </p:cNvPicPr>
          <p:nvPr>
            <p:ph sz="half" idx="1"/>
          </p:nvPr>
        </p:nvPicPr>
        <p:blipFill>
          <a:blip r:embed="rId2"/>
          <a:srcRect l="11709" t="50240" r="11621" b="13684"/>
          <a:stretch>
            <a:fillRect/>
          </a:stretch>
        </p:blipFill>
        <p:spPr bwMode="auto">
          <a:xfrm>
            <a:off x="175845" y="1758462"/>
            <a:ext cx="6037386" cy="44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63415" y="286604"/>
            <a:ext cx="8499231" cy="1450757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46185" y="1845734"/>
            <a:ext cx="8604738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A coleta de metadados tem por objetivo reunir os metadados de documentos </a:t>
            </a:r>
            <a:r>
              <a:rPr lang="pt-BR" dirty="0" smtClean="0"/>
              <a:t>legislativos e jurídicos disponíveis nos sítios dos diversos órgãos governamentais;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Como forma de facilitar e automatizar </a:t>
            </a:r>
            <a:r>
              <a:rPr lang="pt-BR" dirty="0" smtClean="0"/>
              <a:t>o processo </a:t>
            </a:r>
            <a:r>
              <a:rPr lang="pt-BR" dirty="0" smtClean="0"/>
              <a:t>de coleta de </a:t>
            </a:r>
            <a:r>
              <a:rPr lang="pt-BR" dirty="0" smtClean="0"/>
              <a:t>metadados foi escolhido </a:t>
            </a:r>
            <a:r>
              <a:rPr lang="pt-BR" dirty="0" smtClean="0"/>
              <a:t>o Protocolo OAI-PMH  (Open </a:t>
            </a:r>
            <a:r>
              <a:rPr lang="pt-BR" dirty="0" err="1" smtClean="0"/>
              <a:t>Archives</a:t>
            </a:r>
            <a:r>
              <a:rPr lang="pt-BR" dirty="0" smtClean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– </a:t>
            </a:r>
            <a:r>
              <a:rPr lang="pt-BR" dirty="0" err="1" smtClean="0"/>
              <a:t>Protocol</a:t>
            </a:r>
            <a:r>
              <a:rPr lang="pt-BR" dirty="0" smtClean="0"/>
              <a:t> for Metadata </a:t>
            </a:r>
            <a:r>
              <a:rPr lang="pt-BR" dirty="0" err="1" smtClean="0"/>
              <a:t>Harvest</a:t>
            </a:r>
            <a:r>
              <a:rPr lang="pt-BR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 arquitetura de </a:t>
            </a:r>
            <a:r>
              <a:rPr lang="pt-BR" dirty="0" smtClean="0"/>
              <a:t>uma rede de informações </a:t>
            </a:r>
            <a:r>
              <a:rPr lang="pt-BR" dirty="0" smtClean="0"/>
              <a:t>que utiliza o Protocolo OAI-PMH </a:t>
            </a:r>
            <a:r>
              <a:rPr lang="pt-BR" dirty="0" smtClean="0"/>
              <a:t>para </a:t>
            </a:r>
            <a:r>
              <a:rPr lang="pt-BR" dirty="0" smtClean="0"/>
              <a:t>intercâmbio de metadados é formada por nodos de três </a:t>
            </a:r>
            <a:r>
              <a:rPr lang="pt-BR" dirty="0" smtClean="0"/>
              <a:t>tipos: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462" y="286604"/>
            <a:ext cx="8675076" cy="1450757"/>
          </a:xfrm>
        </p:spPr>
        <p:txBody>
          <a:bodyPr/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0" y="1845734"/>
            <a:ext cx="8639907" cy="40233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Provedor  de Dados  (</a:t>
            </a:r>
            <a:r>
              <a:rPr lang="pt-BR" i="1" dirty="0" smtClean="0"/>
              <a:t>Data </a:t>
            </a:r>
            <a:r>
              <a:rPr lang="pt-BR" i="1" dirty="0" err="1" smtClean="0"/>
              <a:t>Provider</a:t>
            </a:r>
            <a:r>
              <a:rPr lang="pt-BR" dirty="0" smtClean="0"/>
              <a:t>)  – serviço  responsável  pela exposição </a:t>
            </a:r>
            <a:r>
              <a:rPr lang="pt-BR" dirty="0" smtClean="0"/>
              <a:t>de metadados;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Provedor de Serviço (</a:t>
            </a:r>
            <a:r>
              <a:rPr lang="pt-BR" i="1" dirty="0" err="1" smtClean="0"/>
              <a:t>Service</a:t>
            </a:r>
            <a:r>
              <a:rPr lang="pt-BR" i="1" dirty="0" smtClean="0"/>
              <a:t> </a:t>
            </a:r>
            <a:r>
              <a:rPr lang="pt-BR" i="1" dirty="0" err="1" smtClean="0"/>
              <a:t>Provider</a:t>
            </a:r>
            <a:r>
              <a:rPr lang="pt-BR" dirty="0" smtClean="0"/>
              <a:t>) – serviço responsável pela </a:t>
            </a:r>
            <a:r>
              <a:rPr lang="pt-BR" dirty="0" smtClean="0"/>
              <a:t>comunicação com </a:t>
            </a:r>
            <a:r>
              <a:rPr lang="pt-BR" dirty="0" smtClean="0"/>
              <a:t>os nodos provedores e agregadores de dados, pelo processamento dos </a:t>
            </a:r>
            <a:r>
              <a:rPr lang="pt-BR" dirty="0" smtClean="0"/>
              <a:t>dados coletados </a:t>
            </a:r>
            <a:r>
              <a:rPr lang="pt-BR" dirty="0" smtClean="0"/>
              <a:t>e pela oferta de serviços de </a:t>
            </a:r>
            <a:r>
              <a:rPr lang="pt-BR" dirty="0" smtClean="0"/>
              <a:t>pesquisa;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Agregador </a:t>
            </a:r>
            <a:r>
              <a:rPr lang="pt-BR" dirty="0" smtClean="0"/>
              <a:t> de Dados (</a:t>
            </a:r>
            <a:r>
              <a:rPr lang="pt-BR" i="1" dirty="0" smtClean="0"/>
              <a:t>Data </a:t>
            </a:r>
            <a:r>
              <a:rPr lang="pt-BR" i="1" dirty="0" err="1" smtClean="0"/>
              <a:t>Aggregator</a:t>
            </a:r>
            <a:r>
              <a:rPr lang="pt-BR" dirty="0" smtClean="0"/>
              <a:t>) – serviço responsável por agregar metadados coletados de provedores de dados e disponibilizá-los para um provedor </a:t>
            </a:r>
            <a:r>
              <a:rPr lang="pt-BR" dirty="0" smtClean="0"/>
              <a:t>de serviço. No </a:t>
            </a:r>
            <a:r>
              <a:rPr lang="pt-BR" dirty="0" err="1" smtClean="0"/>
              <a:t>LexML</a:t>
            </a:r>
            <a:r>
              <a:rPr lang="pt-BR" dirty="0" smtClean="0"/>
              <a:t>, o Tribunal Superior do Trabalho e o </a:t>
            </a:r>
            <a:r>
              <a:rPr lang="pt-BR" dirty="0" smtClean="0"/>
              <a:t>Tribunal Superior </a:t>
            </a:r>
            <a:r>
              <a:rPr lang="pt-BR" dirty="0" smtClean="0"/>
              <a:t>Eleitoral foram definidos como agregadores das informações da </a:t>
            </a:r>
            <a:r>
              <a:rPr lang="pt-BR" dirty="0" smtClean="0"/>
              <a:t>justiça trabalhista </a:t>
            </a:r>
            <a:r>
              <a:rPr lang="pt-BR" dirty="0" smtClean="0"/>
              <a:t>e eleitoral, respectivamente.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123" y="286604"/>
            <a:ext cx="8651631" cy="1450757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/>
          <a:srcRect l="18206" t="8424" r="17516" b="66497"/>
          <a:stretch>
            <a:fillRect/>
          </a:stretch>
        </p:blipFill>
        <p:spPr bwMode="auto">
          <a:xfrm>
            <a:off x="546856" y="1846263"/>
            <a:ext cx="793281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3" y="286604"/>
            <a:ext cx="8651631" cy="1450757"/>
          </a:xfrm>
        </p:spPr>
        <p:txBody>
          <a:bodyPr/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908" y="1845734"/>
            <a:ext cx="8639907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Para cada provedor de dados é possível definir no </a:t>
            </a:r>
            <a:r>
              <a:rPr lang="pt-BR" dirty="0" err="1" smtClean="0"/>
              <a:t>LexML</a:t>
            </a:r>
            <a:r>
              <a:rPr lang="pt-BR" dirty="0" smtClean="0"/>
              <a:t> o papel de “publicador”;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O protocolo OAI-PMH caracteriza-se pela simplicidade dos comandos (</a:t>
            </a:r>
            <a:r>
              <a:rPr lang="pt-BR" dirty="0" smtClean="0"/>
              <a:t>apenas seis </a:t>
            </a:r>
            <a:r>
              <a:rPr lang="pt-BR" dirty="0" smtClean="0"/>
              <a:t>verbos) e pela fácil integração a qualquer ambiente computacional, pois </a:t>
            </a:r>
            <a:r>
              <a:rPr lang="pt-BR" dirty="0" smtClean="0"/>
              <a:t>é baseado apenas </a:t>
            </a:r>
            <a:r>
              <a:rPr lang="pt-BR" dirty="0" smtClean="0"/>
              <a:t>no HTTP (Hypertext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) e no formato XML </a:t>
            </a:r>
            <a:r>
              <a:rPr lang="pt-BR" dirty="0" smtClean="0"/>
              <a:t>(</a:t>
            </a:r>
            <a:r>
              <a:rPr lang="pt-BR" dirty="0" err="1" smtClean="0"/>
              <a:t>eXtensible</a:t>
            </a:r>
            <a:r>
              <a:rPr lang="pt-BR" dirty="0" smtClean="0"/>
              <a:t> </a:t>
            </a:r>
            <a:r>
              <a:rPr lang="pt-BR" dirty="0" smtClean="0"/>
              <a:t>Markup </a:t>
            </a:r>
            <a:r>
              <a:rPr lang="pt-BR" dirty="0" err="1" smtClean="0"/>
              <a:t>Language</a:t>
            </a:r>
            <a:r>
              <a:rPr lang="pt-BR" dirty="0" smtClean="0"/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Cada registro de metadado é composto por um cabeçalho (dados </a:t>
            </a:r>
            <a:r>
              <a:rPr lang="pt-BR" dirty="0" smtClean="0"/>
              <a:t>de identificação do </a:t>
            </a:r>
            <a:r>
              <a:rPr lang="pt-BR" dirty="0" smtClean="0"/>
              <a:t>protocolo</a:t>
            </a:r>
            <a:r>
              <a:rPr lang="pt-BR" dirty="0" smtClean="0"/>
              <a:t>), um corpo (metadado </a:t>
            </a:r>
            <a:r>
              <a:rPr lang="pt-BR" dirty="0" smtClean="0"/>
              <a:t>propriamente </a:t>
            </a:r>
            <a:r>
              <a:rPr lang="pt-BR" dirty="0" smtClean="0"/>
              <a:t>dito) e, opcionalmente, uma seção com </a:t>
            </a:r>
            <a:r>
              <a:rPr lang="pt-BR" dirty="0" smtClean="0"/>
              <a:t>informações de proveniência do registro.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2192215" y="6002215"/>
            <a:ext cx="4876800" cy="28891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Exemplo de registro de Metadados em </a:t>
            </a:r>
            <a:r>
              <a:rPr lang="pt-BR" dirty="0" err="1" smtClean="0"/>
              <a:t>OAI-LexML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pic>
        <p:nvPicPr>
          <p:cNvPr id="14" name="Espaço Reservado para Conteúdo 13"/>
          <p:cNvPicPr>
            <a:picLocks noGrp="1"/>
          </p:cNvPicPr>
          <p:nvPr>
            <p:ph sz="half" idx="1"/>
          </p:nvPr>
        </p:nvPicPr>
        <p:blipFill>
          <a:blip r:embed="rId2"/>
          <a:srcRect l="12378" t="72071" r="13124" b="8691"/>
          <a:stretch>
            <a:fillRect/>
          </a:stretch>
        </p:blipFill>
        <p:spPr bwMode="auto">
          <a:xfrm>
            <a:off x="714375" y="1699847"/>
            <a:ext cx="7866917" cy="24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/>
        </p:nvPicPr>
        <p:blipFill>
          <a:blip r:embed="rId3"/>
          <a:srcRect l="12434" t="8424" r="13276" b="76356"/>
          <a:stretch>
            <a:fillRect/>
          </a:stretch>
        </p:blipFill>
        <p:spPr bwMode="auto">
          <a:xfrm>
            <a:off x="726831" y="4021015"/>
            <a:ext cx="7831015" cy="200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908" y="286604"/>
            <a:ext cx="8557846" cy="1450757"/>
          </a:xfrm>
        </p:spPr>
        <p:txBody>
          <a:bodyPr/>
          <a:lstStyle/>
          <a:p>
            <a:pPr algn="ctr"/>
            <a:r>
              <a:rPr lang="pt-BR" dirty="0" smtClean="0"/>
              <a:t>Portal </a:t>
            </a:r>
            <a:r>
              <a:rPr lang="pt-BR" dirty="0" err="1" smtClean="0"/>
              <a:t>LexML</a:t>
            </a:r>
            <a:r>
              <a:rPr lang="pt-BR" dirty="0" smtClean="0"/>
              <a:t> – Rede de Informação Legislativa e Jurídica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184" y="1845734"/>
            <a:ext cx="8569569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O identificador </a:t>
            </a:r>
            <a:r>
              <a:rPr lang="pt-BR" dirty="0" err="1" smtClean="0"/>
              <a:t>LexML</a:t>
            </a:r>
            <a:r>
              <a:rPr lang="pt-BR" dirty="0" smtClean="0"/>
              <a:t> utiliza a notação URN que permite a criação de identificadores </a:t>
            </a:r>
            <a:r>
              <a:rPr lang="pt-BR" dirty="0" smtClean="0"/>
              <a:t>persistentes, pois estes não estão atrelados a detalhes </a:t>
            </a:r>
            <a:r>
              <a:rPr lang="pt-BR" dirty="0" smtClean="0"/>
              <a:t>de tecnologia </a:t>
            </a:r>
            <a:r>
              <a:rPr lang="pt-BR" dirty="0" smtClean="0"/>
              <a:t>ou a </a:t>
            </a:r>
            <a:r>
              <a:rPr lang="pt-BR" dirty="0" smtClean="0"/>
              <a:t>uma convenção de nomes definida de forma unilateral;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As </a:t>
            </a:r>
            <a:r>
              <a:rPr lang="pt-BR" dirty="0" err="1" smtClean="0"/>
              <a:t>URNs</a:t>
            </a:r>
            <a:r>
              <a:rPr lang="pt-BR" dirty="0" smtClean="0"/>
              <a:t> seguem um esquema previamente </a:t>
            </a:r>
            <a:r>
              <a:rPr lang="pt-BR" dirty="0" smtClean="0"/>
              <a:t>acordado entre os participantes da </a:t>
            </a:r>
            <a:r>
              <a:rPr lang="pt-BR" dirty="0" smtClean="0"/>
              <a:t>rede</a:t>
            </a:r>
            <a:r>
              <a:rPr lang="pt-BR" dirty="0" smtClean="0"/>
              <a:t>;</a:t>
            </a:r>
          </a:p>
          <a:p>
            <a:pPr algn="ctr"/>
            <a:r>
              <a:rPr lang="pt-BR" dirty="0" err="1" smtClean="0"/>
              <a:t>urn</a:t>
            </a:r>
            <a:r>
              <a:rPr lang="pt-BR" dirty="0" smtClean="0"/>
              <a:t>:</a:t>
            </a:r>
            <a:r>
              <a:rPr lang="pt-BR" dirty="0" err="1" smtClean="0"/>
              <a:t>lex</a:t>
            </a:r>
            <a:r>
              <a:rPr lang="pt-BR" dirty="0" smtClean="0"/>
              <a:t>:</a:t>
            </a:r>
            <a:r>
              <a:rPr lang="pt-BR" dirty="0" err="1" smtClean="0"/>
              <a:t>br</a:t>
            </a:r>
            <a:r>
              <a:rPr lang="pt-BR" dirty="0" smtClean="0"/>
              <a:t>:federal:lei:1993-06-21;8666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631" y="286604"/>
            <a:ext cx="8510954" cy="1450757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1" y="1845734"/>
            <a:ext cx="8510954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O </a:t>
            </a:r>
            <a:r>
              <a:rPr lang="pt-BR" dirty="0" smtClean="0"/>
              <a:t>Projeto </a:t>
            </a:r>
            <a:r>
              <a:rPr lang="pt-BR" dirty="0" err="1" smtClean="0"/>
              <a:t>LexML</a:t>
            </a:r>
            <a:r>
              <a:rPr lang="pt-BR" dirty="0" smtClean="0"/>
              <a:t> adapta para o </a:t>
            </a:r>
            <a:r>
              <a:rPr lang="pt-BR" dirty="0" smtClean="0"/>
              <a:t>Brasil experiências </a:t>
            </a:r>
            <a:r>
              <a:rPr lang="pt-BR" dirty="0" smtClean="0"/>
              <a:t>bem-sucedidas do exterior  que  incluem a definição de </a:t>
            </a:r>
            <a:r>
              <a:rPr lang="pt-BR" dirty="0" smtClean="0"/>
              <a:t>um identificador persistente </a:t>
            </a:r>
            <a:r>
              <a:rPr lang="pt-BR" dirty="0" smtClean="0"/>
              <a:t>implementado como uma URN e a criação de um Portal unificado de </a:t>
            </a:r>
            <a:r>
              <a:rPr lang="pt-BR" dirty="0" smtClean="0"/>
              <a:t>acesso;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Os esforços de criação do Portal e de definição do identificador unívoco e persistente não são suficientes para atingir </a:t>
            </a:r>
            <a:r>
              <a:rPr lang="pt-BR" dirty="0" smtClean="0"/>
              <a:t>o objetivo principal: organização da </a:t>
            </a:r>
            <a:r>
              <a:rPr lang="pt-BR" dirty="0" smtClean="0"/>
              <a:t>informação legislativa e jurídica disponível em sítios governamentais na internet  do Brasil;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De forma complementar, o Projeto </a:t>
            </a:r>
            <a:r>
              <a:rPr lang="pt-BR" dirty="0" err="1" smtClean="0"/>
              <a:t>LexML</a:t>
            </a:r>
            <a:r>
              <a:rPr lang="pt-BR" dirty="0" smtClean="0"/>
              <a:t> está </a:t>
            </a:r>
            <a:r>
              <a:rPr lang="pt-BR" dirty="0" smtClean="0"/>
              <a:t>desenvolvendo ferramentas  para auxiliar  a gestão da  informação </a:t>
            </a:r>
            <a:r>
              <a:rPr lang="pt-BR" dirty="0" smtClean="0"/>
              <a:t>documental, catalisando, dessa forma, a capacitação </a:t>
            </a:r>
            <a:r>
              <a:rPr lang="pt-BR" dirty="0" smtClean="0"/>
              <a:t>informacional e tecnológica dos órgãos da Rede </a:t>
            </a:r>
            <a:r>
              <a:rPr lang="pt-BR" dirty="0" err="1" smtClean="0"/>
              <a:t>LexML</a:t>
            </a:r>
            <a:r>
              <a:rPr lang="pt-BR" dirty="0" smtClean="0"/>
              <a:t>.  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 Eletrônico 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04/02/2014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63415" y="1845734"/>
            <a:ext cx="8288216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O Direito Eletrônico é um ramo do Direito que consiste no estudo do conjunto de normas, aplicações, processos, relações jurídicas, doutrina, jurisprudência que surgem como consequência da utilização e desenvolvimento da informática;</a:t>
            </a:r>
          </a:p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Objetivo:</a:t>
            </a:r>
            <a:r>
              <a:rPr lang="pt-BR" dirty="0" smtClean="0"/>
              <a:t> regulamentar as relações jurídicas estabelecidas no ambiente virtual, preocupando-se com a correta utilização dos instrumentos tecnológicos.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Desta forma, as novas </a:t>
            </a:r>
            <a:r>
              <a:rPr lang="pt-BR" dirty="0" err="1" smtClean="0"/>
              <a:t>TIC’s</a:t>
            </a:r>
            <a:r>
              <a:rPr lang="pt-BR" dirty="0" smtClean="0"/>
              <a:t> permitem uma melhor organização e gerência de informações textuais.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908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077" y="286604"/>
            <a:ext cx="8522677" cy="1450757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631" y="1845734"/>
            <a:ext cx="8581292" cy="40233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Alexander Boer, </a:t>
            </a:r>
            <a:r>
              <a:rPr lang="en-US" dirty="0" err="1" smtClean="0"/>
              <a:t>Radboud</a:t>
            </a:r>
            <a:r>
              <a:rPr lang="en-US" dirty="0" smtClean="0"/>
              <a:t> </a:t>
            </a:r>
            <a:r>
              <a:rPr lang="en-US" dirty="0" err="1" smtClean="0"/>
              <a:t>Winkels</a:t>
            </a:r>
            <a:r>
              <a:rPr lang="en-US" dirty="0" smtClean="0"/>
              <a:t>, and Fabio </a:t>
            </a:r>
            <a:r>
              <a:rPr lang="en-US" dirty="0" err="1" smtClean="0"/>
              <a:t>Vitali</a:t>
            </a:r>
            <a:r>
              <a:rPr lang="en-US" dirty="0" smtClean="0"/>
              <a:t> – </a:t>
            </a:r>
            <a:r>
              <a:rPr lang="en-US" b="1" dirty="0" err="1" smtClean="0"/>
              <a:t>MetaLex</a:t>
            </a:r>
            <a:r>
              <a:rPr lang="en-US" b="1" dirty="0" smtClean="0"/>
              <a:t> </a:t>
            </a:r>
            <a:r>
              <a:rPr lang="en-US" b="1" dirty="0" smtClean="0"/>
              <a:t>XML and the Legal Knowledge Interchange </a:t>
            </a:r>
            <a:r>
              <a:rPr lang="en-US" b="1" dirty="0" smtClean="0"/>
              <a:t>Format;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Lima, </a:t>
            </a:r>
            <a:r>
              <a:rPr lang="en-US" dirty="0" err="1" smtClean="0"/>
              <a:t>João</a:t>
            </a:r>
            <a:r>
              <a:rPr lang="en-US" dirty="0" smtClean="0"/>
              <a:t> Alberto de Oliveira –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LexML</a:t>
            </a:r>
            <a:r>
              <a:rPr lang="en-US" b="1" dirty="0" smtClean="0"/>
              <a:t> </a:t>
            </a:r>
            <a:r>
              <a:rPr lang="en-US" b="1" dirty="0" err="1" smtClean="0"/>
              <a:t>Brasil</a:t>
            </a:r>
            <a:r>
              <a:rPr lang="en-US" b="1" dirty="0" smtClean="0"/>
              <a:t> e a </a:t>
            </a:r>
            <a:r>
              <a:rPr lang="en-US" b="1" dirty="0" err="1" smtClean="0"/>
              <a:t>Organização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Informação</a:t>
            </a:r>
            <a:r>
              <a:rPr lang="en-US" b="1" dirty="0" smtClean="0"/>
              <a:t> </a:t>
            </a:r>
            <a:r>
              <a:rPr lang="en-US" b="1" dirty="0" err="1" smtClean="0"/>
              <a:t>Legislativa</a:t>
            </a:r>
            <a:r>
              <a:rPr lang="en-US" b="1" dirty="0" smtClean="0"/>
              <a:t> e </a:t>
            </a:r>
            <a:r>
              <a:rPr lang="en-US" b="1" dirty="0" err="1" smtClean="0"/>
              <a:t>Jurídica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Saskia</a:t>
            </a:r>
            <a:r>
              <a:rPr lang="en-US" dirty="0" smtClean="0"/>
              <a:t> </a:t>
            </a:r>
            <a:r>
              <a:rPr lang="en-US" dirty="0" smtClean="0"/>
              <a:t>van de </a:t>
            </a:r>
            <a:r>
              <a:rPr lang="en-US" dirty="0" err="1" smtClean="0"/>
              <a:t>Ven</a:t>
            </a:r>
            <a:r>
              <a:rPr lang="en-US" dirty="0" smtClean="0"/>
              <a:t>, </a:t>
            </a:r>
            <a:r>
              <a:rPr lang="en-US" dirty="0" err="1" smtClean="0"/>
              <a:t>Rinke</a:t>
            </a:r>
            <a:r>
              <a:rPr lang="en-US" dirty="0" smtClean="0"/>
              <a:t> Hoekstra, </a:t>
            </a:r>
            <a:r>
              <a:rPr lang="en-US" dirty="0" err="1" smtClean="0"/>
              <a:t>Radboud</a:t>
            </a:r>
            <a:r>
              <a:rPr lang="en-US" dirty="0" smtClean="0"/>
              <a:t> </a:t>
            </a:r>
            <a:r>
              <a:rPr lang="en-US" dirty="0" err="1" smtClean="0"/>
              <a:t>Winkels</a:t>
            </a:r>
            <a:r>
              <a:rPr lang="en-US" dirty="0" smtClean="0"/>
              <a:t>, </a:t>
            </a:r>
            <a:r>
              <a:rPr lang="en-US" dirty="0" smtClean="0"/>
              <a:t>Emile de </a:t>
            </a:r>
            <a:r>
              <a:rPr lang="en-US" dirty="0" err="1" smtClean="0"/>
              <a:t>Maat</a:t>
            </a:r>
            <a:r>
              <a:rPr lang="en-US" dirty="0" smtClean="0"/>
              <a:t>, and </a:t>
            </a:r>
            <a:r>
              <a:rPr lang="en-US" dirty="0" err="1" smtClean="0"/>
              <a:t>Ádám</a:t>
            </a:r>
            <a:r>
              <a:rPr lang="en-US" dirty="0" smtClean="0"/>
              <a:t> </a:t>
            </a:r>
            <a:r>
              <a:rPr lang="en-US" dirty="0" err="1" smtClean="0"/>
              <a:t>Kollar</a:t>
            </a:r>
            <a:r>
              <a:rPr lang="en-US" dirty="0" smtClean="0"/>
              <a:t> – </a:t>
            </a:r>
            <a:r>
              <a:rPr lang="en-US" b="1" dirty="0" err="1" smtClean="0"/>
              <a:t>MetaVex</a:t>
            </a:r>
            <a:r>
              <a:rPr lang="en-US" b="1" dirty="0" smtClean="0"/>
              <a:t>: </a:t>
            </a:r>
            <a:r>
              <a:rPr lang="en-US" b="1" dirty="0" smtClean="0"/>
              <a:t>Regulation Drafting Meets the Semantic </a:t>
            </a:r>
            <a:r>
              <a:rPr lang="en-US" b="1" dirty="0" smtClean="0"/>
              <a:t>Web;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hlinkClick r:id="rId2"/>
              </a:rPr>
              <a:t>www.lexml.gov.br</a:t>
            </a:r>
            <a:r>
              <a:rPr lang="en-US" b="1" dirty="0" smtClean="0"/>
              <a:t>;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415" y="286604"/>
            <a:ext cx="8405447" cy="1450757"/>
          </a:xfrm>
        </p:spPr>
        <p:txBody>
          <a:bodyPr/>
          <a:lstStyle/>
          <a:p>
            <a:r>
              <a:rPr lang="pt-BR" dirty="0" smtClean="0"/>
              <a:t>Sistemas Jurídicos e </a:t>
            </a:r>
            <a:r>
              <a:rPr lang="pt-BR" i="1" dirty="0" err="1" smtClean="0"/>
              <a:t>e-gov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138" y="1845734"/>
            <a:ext cx="8382000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Para todos aqueles que tiverem meios de acesso, as informações são diversas, públicas e gratuitas e, para os que não têm, o Estado assume um papel muito importante, voltado para a democratização do acesso à rede e a prestação eficiente de seus serviços aos cidadãos, usando as tecnologias de informação e comunicação (</a:t>
            </a:r>
            <a:r>
              <a:rPr lang="pt-BR" dirty="0" err="1" smtClean="0"/>
              <a:t>TIC's</a:t>
            </a:r>
            <a:r>
              <a:rPr lang="pt-BR" dirty="0" smtClean="0"/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entanto, deve haver uma </a:t>
            </a:r>
            <a:r>
              <a:rPr lang="pt-BR" b="1" dirty="0" smtClean="0"/>
              <a:t>padronização legal das normas jurídicas;</a:t>
            </a:r>
          </a:p>
          <a:p>
            <a:pPr algn="just">
              <a:buNone/>
            </a:pPr>
            <a:endParaRPr lang="pt-BR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“Técnica Legislativa” diferente em cada país;</a:t>
            </a:r>
          </a:p>
          <a:p>
            <a:pPr algn="just">
              <a:buFont typeface="Arial" pitchFamily="34" charset="0"/>
              <a:buChar char="•"/>
            </a:pPr>
            <a:endParaRPr lang="pt-BR" b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969" y="286604"/>
            <a:ext cx="8452339" cy="1450757"/>
          </a:xfrm>
        </p:spPr>
        <p:txBody>
          <a:bodyPr/>
          <a:lstStyle/>
          <a:p>
            <a:r>
              <a:rPr lang="pt-BR" dirty="0" smtClean="0"/>
              <a:t>Sistemas Jurídicos e </a:t>
            </a:r>
            <a:r>
              <a:rPr lang="pt-BR" dirty="0" err="1" smtClean="0"/>
              <a:t>e-gov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246" y="1845734"/>
            <a:ext cx="8487508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No Brasil, essa técnica está prevista na LC n° 95/1998; que trata da “elaboração, redação, alteração e consolidação das Leis”;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entanto, alguns Estados e Municípios podem adotar regras próprias para a elaboração de Leis, mas prevalece a regra geral.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O artigo é a unidade básica de articulação e contém no seu </a:t>
            </a:r>
            <a:r>
              <a:rPr lang="pt-BR" i="1" dirty="0" smtClean="0"/>
              <a:t>caput </a:t>
            </a:r>
            <a:r>
              <a:rPr lang="pt-BR" dirty="0" smtClean="0"/>
              <a:t>a regra normativa propriamente dita;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Os parágrafos servem para expressar os aspectos complementares bem como as exceções à regra;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As discriminações e enumerações necessárias ao </a:t>
            </a:r>
            <a:r>
              <a:rPr lang="pt-BR" i="1" dirty="0" smtClean="0"/>
              <a:t>caput</a:t>
            </a:r>
            <a:r>
              <a:rPr lang="pt-BR" dirty="0" smtClean="0"/>
              <a:t> e aos parágrafos são feitas de forma hierárquica, utilizando incisos, alíneas e itens.</a:t>
            </a:r>
            <a:endParaRPr lang="pt-BR" i="1" dirty="0" smtClean="0"/>
          </a:p>
          <a:p>
            <a:pPr algn="just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3" y="286604"/>
            <a:ext cx="8475784" cy="1450757"/>
          </a:xfrm>
        </p:spPr>
        <p:txBody>
          <a:bodyPr/>
          <a:lstStyle/>
          <a:p>
            <a:r>
              <a:rPr lang="pt-BR" dirty="0" smtClean="0"/>
              <a:t>Sistemas Jurídicos e </a:t>
            </a:r>
            <a:r>
              <a:rPr lang="pt-BR" i="1" dirty="0" err="1" smtClean="0"/>
              <a:t>e-gov</a:t>
            </a:r>
            <a:endParaRPr lang="pt-BR" i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/>
          <a:srcRect l="23813" t="33782" r="23219" b="46545"/>
          <a:stretch>
            <a:fillRect/>
          </a:stretch>
        </p:blipFill>
        <p:spPr bwMode="auto">
          <a:xfrm>
            <a:off x="1231370" y="2096203"/>
            <a:ext cx="6705073" cy="346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2"/>
          <a:srcRect l="11297" t="8839" r="11251" b="7914"/>
          <a:stretch>
            <a:fillRect/>
          </a:stretch>
        </p:blipFill>
        <p:spPr bwMode="auto">
          <a:xfrm>
            <a:off x="1101969" y="257908"/>
            <a:ext cx="6787662" cy="59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631" y="286604"/>
            <a:ext cx="8522677" cy="1450757"/>
          </a:xfrm>
        </p:spPr>
        <p:txBody>
          <a:bodyPr>
            <a:normAutofit/>
          </a:bodyPr>
          <a:lstStyle/>
          <a:p>
            <a:r>
              <a:rPr lang="pt-BR" sz="4700" dirty="0" smtClean="0"/>
              <a:t>XML – </a:t>
            </a:r>
            <a:r>
              <a:rPr lang="pt-BR" sz="4700" dirty="0" err="1" smtClean="0"/>
              <a:t>eXtensible</a:t>
            </a:r>
            <a:r>
              <a:rPr lang="pt-BR" sz="4700" dirty="0" smtClean="0"/>
              <a:t> Markup </a:t>
            </a:r>
            <a:r>
              <a:rPr lang="pt-BR" sz="4700" dirty="0" err="1" smtClean="0"/>
              <a:t>Language</a:t>
            </a:r>
            <a:endParaRPr lang="pt-BR" sz="4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1845734"/>
            <a:ext cx="8522677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em 1998, com a criação da metalinguagem XML, passou a ser possível a definição de tipos de documentos textuais estruturados com a possibilidade de validação da estrutura do texto em relação a um conjunto de regras;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caso das normas jurídicas, com XML, é possível verificar se um determinado texto está articulado de acordo com a técnica legislativa;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Outra característica do XML é a </a:t>
            </a:r>
            <a:r>
              <a:rPr lang="pt-BR" b="1" i="1" dirty="0" smtClean="0"/>
              <a:t>interoperabilidade, </a:t>
            </a:r>
            <a:r>
              <a:rPr lang="pt-BR" dirty="0" smtClean="0"/>
              <a:t>ou seja, capacidade de intercâmbio de dados e informações  de forma independente de tecnologia ou plataforma;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Desta forma, o XML foi escolhido como formato-base dos textos normativos;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286604"/>
            <a:ext cx="8499230" cy="1450757"/>
          </a:xfrm>
        </p:spPr>
        <p:txBody>
          <a:bodyPr/>
          <a:lstStyle/>
          <a:p>
            <a:r>
              <a:rPr lang="pt-BR" dirty="0" err="1" smtClean="0"/>
              <a:t>LexML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523" y="1845734"/>
            <a:ext cx="8487508" cy="40233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Iniciativa conjunta dos países do sistema jurídico romano-germânico  buscando o estabelecimento de padrões abertos para intercâmbio, identificação e estruturação de informações legislativas e jurídicas, principalmente documentos oficiais;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Países participantes: Alemanha, Brasil, Espanha e Itália (instituições locais);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Metas: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convergência de padrões nacionais e</a:t>
            </a:r>
            <a:r>
              <a:rPr lang="pt-BR" dirty="0" smtClean="0"/>
              <a:t>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Padronização internacional de uma linguagem única (</a:t>
            </a:r>
            <a:r>
              <a:rPr lang="pt-BR" dirty="0" err="1" smtClean="0"/>
              <a:t>LexML</a:t>
            </a:r>
            <a:r>
              <a:rPr lang="pt-BR" dirty="0" smtClean="0"/>
              <a:t>) para documentos jurídicos dos países participantes;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dirty="0" smtClean="0"/>
              <a:t>Não deu certo!!!!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04/02/2014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Jurídicos e xml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*9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2069</TotalTime>
  <Words>2119</Words>
  <Application>Microsoft Office PowerPoint</Application>
  <PresentationFormat>Apresentação na tela (4:3)</PresentationFormat>
  <Paragraphs>222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Retrospect</vt:lpstr>
      <vt:lpstr>A padronização de Sistemas Jurídicos utilizando XML</vt:lpstr>
      <vt:lpstr>Índice</vt:lpstr>
      <vt:lpstr>Direito Eletrônico </vt:lpstr>
      <vt:lpstr>Sistemas Jurídicos e e-gov</vt:lpstr>
      <vt:lpstr>Sistemas Jurídicos e e-gov</vt:lpstr>
      <vt:lpstr>Sistemas Jurídicos e e-gov</vt:lpstr>
      <vt:lpstr>Slide 7</vt:lpstr>
      <vt:lpstr>XML – eXtensible Markup Language</vt:lpstr>
      <vt:lpstr>LexML</vt:lpstr>
      <vt:lpstr>LexML</vt:lpstr>
      <vt:lpstr>MetaLex</vt:lpstr>
      <vt:lpstr>Exemplo em MetaLex</vt:lpstr>
      <vt:lpstr>MetaLex e LKIF</vt:lpstr>
      <vt:lpstr>MetaLex e LKIF</vt:lpstr>
      <vt:lpstr>MetaLex e LKIF</vt:lpstr>
      <vt:lpstr>MetaLex e LKIF</vt:lpstr>
      <vt:lpstr>MetaVex</vt:lpstr>
      <vt:lpstr>MetaVex</vt:lpstr>
      <vt:lpstr>LexML no Brasil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Portal LexML – Rede de Informação Legislativa e Jurídica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para miniprova</dc:title>
  <dc:creator>Diogo Nóbrega</dc:creator>
  <cp:lastModifiedBy>Patrícia Vieira</cp:lastModifiedBy>
  <cp:revision>96</cp:revision>
  <dcterms:created xsi:type="dcterms:W3CDTF">2012-08-31T04:34:56Z</dcterms:created>
  <dcterms:modified xsi:type="dcterms:W3CDTF">2014-02-03T04:33:44Z</dcterms:modified>
</cp:coreProperties>
</file>