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9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110" y="-10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900973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791" y="4343396"/>
            <a:ext cx="5486451" cy="4114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“Type a quote here.” </a:t>
            </a:r>
          </a:p>
        </p:txBody>
      </p:sp>
      <p:sp>
        <p:nvSpPr>
          <p:cNvPr id="5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58"/>
          <p:cNvSpPr txBox="1">
            <a:spLocks/>
          </p:cNvSpPr>
          <p:nvPr userDrawn="1"/>
        </p:nvSpPr>
        <p:spPr>
          <a:xfrm>
            <a:off x="11830992" y="9269288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fld id="{86CB4B4D-7CA3-9044-876B-883B54F8677D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358827" y="1743875"/>
            <a:ext cx="12287147" cy="992556"/>
          </a:xfrm>
          <a:prstGeom prst="rect">
            <a:avLst/>
          </a:prstGeom>
          <a:noFill/>
          <a:ln>
            <a:noFill/>
          </a:ln>
        </p:spPr>
        <p:txBody>
          <a:bodyPr wrap="square" lIns="113970" tIns="113970" rIns="113970" bIns="113970" anchor="t" anchorCtr="0"/>
          <a:lstStyle>
            <a:lvl1pPr marL="0" marR="0" lvl="0" indent="0" algn="l" rtl="0">
              <a:spcBef>
                <a:spcPts val="0"/>
              </a:spcBef>
              <a:buNone/>
              <a:defRPr sz="5900" b="0" i="0" u="none" strike="noStrike" cap="none">
                <a:solidFill>
                  <a:srgbClr val="3F3F3F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  <a:lvl2pPr lvl="1" indent="0">
              <a:spcBef>
                <a:spcPts val="0"/>
              </a:spcBef>
              <a:buNone/>
              <a:defRPr sz="2200"/>
            </a:lvl2pPr>
            <a:lvl3pPr lvl="2" indent="0">
              <a:spcBef>
                <a:spcPts val="0"/>
              </a:spcBef>
              <a:buNone/>
              <a:defRPr sz="2200"/>
            </a:lvl3pPr>
            <a:lvl4pPr lvl="3" indent="0">
              <a:spcBef>
                <a:spcPts val="0"/>
              </a:spcBef>
              <a:buNone/>
              <a:defRPr sz="2200"/>
            </a:lvl4pPr>
            <a:lvl5pPr lvl="4" indent="0">
              <a:spcBef>
                <a:spcPts val="0"/>
              </a:spcBef>
              <a:buNone/>
              <a:defRPr sz="2200"/>
            </a:lvl5pPr>
            <a:lvl6pPr lvl="5" indent="0">
              <a:spcBef>
                <a:spcPts val="0"/>
              </a:spcBef>
              <a:buNone/>
              <a:defRPr sz="2200"/>
            </a:lvl6pPr>
            <a:lvl7pPr lvl="6" indent="0">
              <a:spcBef>
                <a:spcPts val="0"/>
              </a:spcBef>
              <a:buNone/>
              <a:defRPr sz="2200"/>
            </a:lvl7pPr>
            <a:lvl8pPr lvl="7" indent="0">
              <a:spcBef>
                <a:spcPts val="0"/>
              </a:spcBef>
              <a:buNone/>
              <a:defRPr sz="2200"/>
            </a:lvl8pPr>
            <a:lvl9pPr lvl="8" indent="0">
              <a:spcBef>
                <a:spcPts val="0"/>
              </a:spcBef>
              <a:buNone/>
              <a:defRPr sz="22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790777" y="3461796"/>
            <a:ext cx="11423243" cy="4135657"/>
          </a:xfrm>
          <a:prstGeom prst="rect">
            <a:avLst/>
          </a:prstGeom>
          <a:noFill/>
          <a:ln>
            <a:noFill/>
          </a:ln>
        </p:spPr>
        <p:txBody>
          <a:bodyPr wrap="square" lIns="113970" tIns="113970" rIns="113970" bIns="113970" anchor="t" anchorCtr="0"/>
          <a:lstStyle>
            <a:lvl1pPr marL="0" marR="0" lvl="0" indent="0" algn="l" rtl="0">
              <a:spcBef>
                <a:spcPts val="0"/>
              </a:spcBef>
              <a:buNone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69946" marR="0" lvl="1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139891" marR="0" lvl="2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709837" marR="0" lvl="3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79782" marR="0" lvl="4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849728" marR="0" lvl="5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419673" marR="0" lvl="6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989619" marR="0" lvl="7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559564" marR="0" lvl="8" indent="0" algn="l" rtl="0">
              <a:spcBef>
                <a:spcPts val="0"/>
              </a:spcBef>
              <a:buNone/>
              <a:defRPr sz="2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4421631" y="9070848"/>
            <a:ext cx="4161535" cy="487678"/>
          </a:xfrm>
          <a:prstGeom prst="rect">
            <a:avLst/>
          </a:prstGeom>
          <a:noFill/>
          <a:ln>
            <a:noFill/>
          </a:ln>
        </p:spPr>
        <p:txBody>
          <a:bodyPr wrap="square" lIns="113970" tIns="113970" rIns="113970" bIns="113970" anchor="t" anchorCtr="0"/>
          <a:lstStyle>
            <a:lvl1pPr marL="0" marR="0" lvl="0" indent="0" algn="ctr" rtl="0">
              <a:spcBef>
                <a:spcPts val="0"/>
              </a:spcBef>
              <a:buNone/>
              <a:defRPr sz="2200">
                <a:solidFill>
                  <a:srgbClr val="888888"/>
                </a:solidFill>
              </a:defRPr>
            </a:lvl1pPr>
            <a:lvl2pPr marL="569946" marR="0" lvl="1" indent="0" algn="l" rtl="0">
              <a:spcBef>
                <a:spcPts val="0"/>
              </a:spcBef>
              <a:buNone/>
              <a:defRPr sz="2200" b="0" i="0" u="none" strike="noStrike" cap="none"/>
            </a:lvl2pPr>
            <a:lvl3pPr marL="1139891" marR="0" lvl="2" indent="0" algn="l" rtl="0">
              <a:spcBef>
                <a:spcPts val="0"/>
              </a:spcBef>
              <a:buNone/>
              <a:defRPr sz="2200" b="0" i="0" u="none" strike="noStrike" cap="none"/>
            </a:lvl3pPr>
            <a:lvl4pPr marL="1709837" marR="0" lvl="3" indent="0" algn="l" rtl="0">
              <a:spcBef>
                <a:spcPts val="0"/>
              </a:spcBef>
              <a:buNone/>
              <a:defRPr sz="2200" b="0" i="0" u="none" strike="noStrike" cap="none"/>
            </a:lvl4pPr>
            <a:lvl5pPr marL="2279782" marR="0" lvl="4" indent="0" algn="l" rtl="0">
              <a:spcBef>
                <a:spcPts val="0"/>
              </a:spcBef>
              <a:buNone/>
              <a:defRPr sz="2200" b="0" i="0" u="none" strike="noStrike" cap="none"/>
            </a:lvl5pPr>
            <a:lvl6pPr marL="2849728" marR="0" lvl="5" indent="0" algn="l" rtl="0">
              <a:spcBef>
                <a:spcPts val="0"/>
              </a:spcBef>
              <a:buNone/>
              <a:defRPr sz="2200" b="0" i="0" u="none" strike="noStrike" cap="none"/>
            </a:lvl6pPr>
            <a:lvl7pPr marL="3419673" marR="0" lvl="6" indent="0" algn="l" rtl="0">
              <a:spcBef>
                <a:spcPts val="0"/>
              </a:spcBef>
              <a:buNone/>
              <a:defRPr sz="2200" b="0" i="0" u="none" strike="noStrike" cap="none"/>
            </a:lvl7pPr>
            <a:lvl8pPr marL="3989619" marR="0" lvl="7" indent="0" algn="l" rtl="0">
              <a:spcBef>
                <a:spcPts val="0"/>
              </a:spcBef>
              <a:buNone/>
              <a:defRPr sz="2200" b="0" i="0" u="none" strike="noStrike" cap="none"/>
            </a:lvl8pPr>
            <a:lvl9pPr marL="4559564" marR="0" lvl="8" indent="0" algn="l" rtl="0">
              <a:spcBef>
                <a:spcPts val="0"/>
              </a:spcBef>
              <a:buNone/>
              <a:defRPr sz="2200" b="0" i="0" u="none" strike="noStrike" cap="none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50241" y="9070848"/>
            <a:ext cx="2991103" cy="487678"/>
          </a:xfrm>
          <a:prstGeom prst="rect">
            <a:avLst/>
          </a:prstGeom>
          <a:noFill/>
          <a:ln>
            <a:noFill/>
          </a:ln>
        </p:spPr>
        <p:txBody>
          <a:bodyPr wrap="square" lIns="113970" tIns="113970" rIns="113970" bIns="113970" anchor="t" anchorCtr="0"/>
          <a:lstStyle>
            <a:lvl1pPr marL="0" marR="0" lvl="0" indent="0" algn="l" rtl="0">
              <a:spcBef>
                <a:spcPts val="0"/>
              </a:spcBef>
              <a:buNone/>
              <a:defRPr sz="2200">
                <a:solidFill>
                  <a:srgbClr val="888888"/>
                </a:solidFill>
              </a:defRPr>
            </a:lvl1pPr>
            <a:lvl2pPr marL="569946" marR="0" lvl="1" indent="0" algn="l" rtl="0">
              <a:spcBef>
                <a:spcPts val="0"/>
              </a:spcBef>
              <a:buNone/>
              <a:defRPr sz="2200" b="0" i="0" u="none" strike="noStrike" cap="none"/>
            </a:lvl2pPr>
            <a:lvl3pPr marL="1139891" marR="0" lvl="2" indent="0" algn="l" rtl="0">
              <a:spcBef>
                <a:spcPts val="0"/>
              </a:spcBef>
              <a:buNone/>
              <a:defRPr sz="2200" b="0" i="0" u="none" strike="noStrike" cap="none"/>
            </a:lvl3pPr>
            <a:lvl4pPr marL="1709837" marR="0" lvl="3" indent="0" algn="l" rtl="0">
              <a:spcBef>
                <a:spcPts val="0"/>
              </a:spcBef>
              <a:buNone/>
              <a:defRPr sz="2200" b="0" i="0" u="none" strike="noStrike" cap="none"/>
            </a:lvl4pPr>
            <a:lvl5pPr marL="2279782" marR="0" lvl="4" indent="0" algn="l" rtl="0">
              <a:spcBef>
                <a:spcPts val="0"/>
              </a:spcBef>
              <a:buNone/>
              <a:defRPr sz="2200" b="0" i="0" u="none" strike="noStrike" cap="none"/>
            </a:lvl5pPr>
            <a:lvl6pPr marL="2849728" marR="0" lvl="5" indent="0" algn="l" rtl="0">
              <a:spcBef>
                <a:spcPts val="0"/>
              </a:spcBef>
              <a:buNone/>
              <a:defRPr sz="2200" b="0" i="0" u="none" strike="noStrike" cap="none"/>
            </a:lvl6pPr>
            <a:lvl7pPr marL="3419673" marR="0" lvl="6" indent="0" algn="l" rtl="0">
              <a:spcBef>
                <a:spcPts val="0"/>
              </a:spcBef>
              <a:buNone/>
              <a:defRPr sz="2200" b="0" i="0" u="none" strike="noStrike" cap="none"/>
            </a:lvl7pPr>
            <a:lvl8pPr marL="3989619" marR="0" lvl="7" indent="0" algn="l" rtl="0">
              <a:spcBef>
                <a:spcPts val="0"/>
              </a:spcBef>
              <a:buNone/>
              <a:defRPr sz="2200" b="0" i="0" u="none" strike="noStrike" cap="none"/>
            </a:lvl8pPr>
            <a:lvl9pPr marL="4559564" marR="0" lvl="8" indent="0" algn="l" rtl="0">
              <a:spcBef>
                <a:spcPts val="0"/>
              </a:spcBef>
              <a:buNone/>
              <a:defRPr sz="2200" b="0" i="0" u="none" strike="noStrike" cap="none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9363455" y="9070848"/>
            <a:ext cx="2991103" cy="48767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2200" smtClean="0">
                <a:solidFill>
                  <a:srgbClr val="888888"/>
                </a:solidFill>
              </a:rPr>
              <a:pPr algn="r">
                <a:buSzPct val="25000"/>
              </a:pPr>
              <a:t>‹nº›</a:t>
            </a:fld>
            <a:endParaRPr lang="en-US" sz="2200">
              <a:solidFill>
                <a:srgbClr val="8888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669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" name="Shape 58"/>
          <p:cNvSpPr>
            <a:spLocks noGrp="1"/>
          </p:cNvSpPr>
          <p:nvPr>
            <p:ph type="sldNum" sz="quarter" idx="2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8"/>
          <p:cNvSpPr>
            <a:spLocks noGrp="1"/>
          </p:cNvSpPr>
          <p:nvPr>
            <p:ph type="sldNum" sz="quarter" idx="4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hf hdr="0" ftr="0" dt="0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ltec.com.br/blog/redes/voce-sabe-o-que-significa-gestao-da-tecnologia-da-informacao-ou-ti/" TargetMode="External"/><Relationship Id="rId7" Type="http://schemas.openxmlformats.org/officeDocument/2006/relationships/hyperlink" Target="http://www.mundoitil.com.br/" TargetMode="External"/><Relationship Id="rId2" Type="http://schemas.openxmlformats.org/officeDocument/2006/relationships/hyperlink" Target="http://www.cin.ufpe.br/~if720/programacao.htm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xelos.com/best-practice-solutions/itil/what-is-itil" TargetMode="External"/><Relationship Id="rId5" Type="http://schemas.openxmlformats.org/officeDocument/2006/relationships/hyperlink" Target="http://www.mundoitil.com.br/certificacao-itil/" TargetMode="External"/><Relationship Id="rId4" Type="http://schemas.openxmlformats.org/officeDocument/2006/relationships/hyperlink" Target="https://en.wikipedia.org/wiki/IT_service_management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1638300"/>
            <a:ext cx="10464800" cy="4007207"/>
          </a:xfrm>
          <a:prstGeom prst="rect">
            <a:avLst/>
          </a:prstGeom>
        </p:spPr>
        <p:txBody>
          <a:bodyPr/>
          <a:lstStyle/>
          <a:p>
            <a:pPr algn="l" defTabSz="408940">
              <a:defRPr sz="5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I</a:t>
            </a:r>
            <a:r>
              <a:t>nformation</a:t>
            </a:r>
          </a:p>
          <a:p>
            <a:pPr algn="l" defTabSz="408940">
              <a:defRPr sz="5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T</a:t>
            </a:r>
            <a:r>
              <a:t>echnology</a:t>
            </a:r>
          </a:p>
          <a:p>
            <a:pPr algn="l" defTabSz="408940">
              <a:defRPr sz="5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I</a:t>
            </a:r>
            <a:r>
              <a:t>nfrastructure</a:t>
            </a:r>
          </a:p>
          <a:p>
            <a:pPr algn="l" defTabSz="408940">
              <a:defRPr sz="5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L</a:t>
            </a:r>
            <a:r>
              <a:t>ibrary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6021506"/>
            <a:ext cx="10464800" cy="2131285"/>
          </a:xfrm>
          <a:prstGeom prst="rect">
            <a:avLst/>
          </a:prstGeom>
        </p:spPr>
        <p:txBody>
          <a:bodyPr/>
          <a:lstStyle/>
          <a:p>
            <a:pPr algn="r">
              <a:defRPr sz="2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Breno Torres</a:t>
            </a:r>
          </a:p>
          <a:p>
            <a:pPr algn="r">
              <a:defRPr sz="2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Bruno Ferys</a:t>
            </a:r>
          </a:p>
          <a:p>
            <a:pPr algn="r">
              <a:defRPr sz="2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Denio Brasileiro</a:t>
            </a:r>
          </a:p>
          <a:p>
            <a:pPr algn="r">
              <a:defRPr sz="2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Pedro Araújo</a:t>
            </a:r>
          </a:p>
          <a:p>
            <a:pPr algn="r">
              <a:defRPr sz="2300"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Pedro Lucena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l="4782" t="9189" r="4782" b="9189"/>
          <a:stretch>
            <a:fillRect/>
          </a:stretch>
        </p:blipFill>
        <p:spPr>
          <a:xfrm>
            <a:off x="950516" y="8528790"/>
            <a:ext cx="2439970" cy="1102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ng"/>
          <p:cNvPicPr>
            <a:picLocks noChangeAspect="1"/>
          </p:cNvPicPr>
          <p:nvPr/>
        </p:nvPicPr>
        <p:blipFill>
          <a:blip r:embed="rId3">
            <a:extLst/>
          </a:blip>
          <a:srcRect t="10463" b="19057"/>
          <a:stretch>
            <a:fillRect/>
          </a:stretch>
        </p:blipFill>
        <p:spPr>
          <a:xfrm>
            <a:off x="3364786" y="8567569"/>
            <a:ext cx="2439988" cy="10781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E</a:t>
            </a:r>
            <a:r>
              <a:rPr dirty="0" err="1">
                <a:solidFill>
                  <a:schemeClr val="tx1"/>
                </a:solidFill>
              </a:rPr>
              <a:t>stratégia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Serviço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Por</a:t>
            </a:r>
            <a:r>
              <a:rPr dirty="0"/>
              <a:t> que </a:t>
            </a:r>
            <a:r>
              <a:rPr dirty="0" err="1"/>
              <a:t>ter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estratégia</a:t>
            </a:r>
            <a:r>
              <a:rPr dirty="0"/>
              <a:t> de </a:t>
            </a:r>
            <a:r>
              <a:rPr dirty="0" err="1"/>
              <a:t>serviço</a:t>
            </a:r>
            <a:r>
              <a:rPr dirty="0"/>
              <a:t>?</a:t>
            </a:r>
          </a:p>
          <a:p>
            <a:pPr lvl="2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Sobrevivência</a:t>
            </a:r>
            <a:r>
              <a:rPr dirty="0"/>
              <a:t> a </a:t>
            </a:r>
            <a:r>
              <a:rPr dirty="0" err="1"/>
              <a:t>longo</a:t>
            </a:r>
            <a:r>
              <a:rPr dirty="0"/>
              <a:t> </a:t>
            </a:r>
            <a:r>
              <a:rPr dirty="0" err="1"/>
              <a:t>prazo</a:t>
            </a:r>
            <a:endParaRPr dirty="0"/>
          </a:p>
          <a:p>
            <a:pPr lvl="2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Foco</a:t>
            </a:r>
            <a:r>
              <a:rPr dirty="0"/>
              <a:t> </a:t>
            </a:r>
            <a:r>
              <a:rPr lang="pt-BR" dirty="0" smtClean="0"/>
              <a:t>no</a:t>
            </a:r>
            <a:r>
              <a:rPr dirty="0" err="1" smtClean="0"/>
              <a:t>mercado</a:t>
            </a:r>
            <a:endParaRPr dirty="0"/>
          </a:p>
          <a:p>
            <a:pPr lvl="2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Decidir</a:t>
            </a:r>
            <a:r>
              <a:rPr dirty="0"/>
              <a:t> </a:t>
            </a:r>
            <a:r>
              <a:rPr dirty="0" err="1"/>
              <a:t>onde</a:t>
            </a:r>
            <a:r>
              <a:rPr dirty="0"/>
              <a:t> e </a:t>
            </a:r>
            <a:r>
              <a:rPr dirty="0" err="1"/>
              <a:t>como</a:t>
            </a:r>
            <a:r>
              <a:rPr dirty="0"/>
              <a:t> </a:t>
            </a:r>
            <a:r>
              <a:rPr dirty="0" err="1"/>
              <a:t>competir</a:t>
            </a:r>
            <a:endParaRPr dirty="0"/>
          </a:p>
          <a:p>
            <a:pPr lvl="2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Desenvolver</a:t>
            </a:r>
            <a:r>
              <a:rPr dirty="0"/>
              <a:t> </a:t>
            </a:r>
            <a:r>
              <a:rPr dirty="0" err="1"/>
              <a:t>ativos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6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10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E</a:t>
            </a:r>
            <a:r>
              <a:rPr dirty="0" err="1">
                <a:solidFill>
                  <a:schemeClr val="tx1"/>
                </a:solidFill>
              </a:rPr>
              <a:t>stratégia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Gerenciamento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do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Portfólio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de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Serviço</a:t>
            </a:r>
            <a:endParaRPr dirty="0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latin typeface="Avenir Heavy"/>
              <a:ea typeface="Avenir Heavy"/>
              <a:cs typeface="Avenir Heavy"/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Gerenciamento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de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Demanda</a:t>
            </a:r>
            <a:endParaRPr dirty="0">
              <a:solidFill>
                <a:schemeClr val="accent5">
                  <a:hueOff val="-176146"/>
                  <a:satOff val="3665"/>
                  <a:lumOff val="-13986"/>
                </a:schemeClr>
              </a:solidFill>
              <a:latin typeface="Avenir Heavy"/>
              <a:ea typeface="Avenir Heavy"/>
              <a:cs typeface="Avenir Heavy"/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Gerenciamento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Financeiro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para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Serviços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</a:rPr>
              <a:t> de TI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11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32308">
              <a:defRPr sz="592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Portfólio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6" name="Shape 156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6790532" cy="62865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Representa os compromissos e investimentos feitos por um provedor de serviços com todos os clientes e mercados.</a:t>
            </a:r>
            <a:r>
              <a:rPr sz="2200"/>
              <a:t>(itSMF, 2007)</a:t>
            </a: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Visão do valor dos investimentos</a:t>
            </a:r>
          </a:p>
        </p:txBody>
      </p:sp>
      <p:pic>
        <p:nvPicPr>
          <p:cNvPr id="157" name="image6.png"/>
          <p:cNvPicPr>
            <a:picLocks noChangeAspect="1"/>
          </p:cNvPicPr>
          <p:nvPr/>
        </p:nvPicPr>
        <p:blipFill>
          <a:blip r:embed="rId2">
            <a:extLst/>
          </a:blip>
          <a:srcRect r="60123"/>
          <a:stretch>
            <a:fillRect/>
          </a:stretch>
        </p:blipFill>
        <p:spPr>
          <a:xfrm>
            <a:off x="8290545" y="2940645"/>
            <a:ext cx="3932345" cy="56121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14968" y="9269288"/>
            <a:ext cx="584528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12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defTabSz="432308">
              <a:defRPr sz="592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erenciamento</a:t>
            </a:r>
            <a:r>
              <a:rPr sz="5920" dirty="0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 de </a:t>
            </a: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Demanda</a:t>
            </a:r>
            <a:endParaRPr sz="5920" dirty="0">
              <a:solidFill>
                <a:schemeClr val="accent4">
                  <a:lumMod val="75000"/>
                </a:schemeClr>
              </a:solidFill>
              <a:latin typeface="Avenir Black"/>
              <a:ea typeface="Avenir Black"/>
              <a:cs typeface="Avenir Black"/>
            </a:endParaRPr>
          </a:p>
        </p:txBody>
      </p:sp>
      <p:sp>
        <p:nvSpPr>
          <p:cNvPr id="160" name="Shape 16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Auxiliar o provedor de serviços de TI a compreender e influenciar a demanda do cliente por serviços e a provisão de capacidade para atender as demandas. </a:t>
            </a:r>
            <a:r>
              <a:rPr sz="2200"/>
              <a:t>(itSMF, 2007)</a:t>
            </a: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Gerenciamento da demanda baseado na atividade</a:t>
            </a: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Padrões de Atividade do Negócio (PAN) e perfis do usuário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13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defTabSz="432308">
              <a:defRPr sz="592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erenciamento</a:t>
            </a:r>
            <a:r>
              <a:rPr sz="5920" dirty="0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 </a:t>
            </a:r>
            <a:r>
              <a:rPr sz="5920"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</a:rPr>
              <a:t>Financeiro</a:t>
            </a:r>
            <a:endParaRPr sz="5920" dirty="0">
              <a:solidFill>
                <a:schemeClr val="accent4">
                  <a:lumMod val="75000"/>
                </a:schemeClr>
              </a:solidFill>
              <a:latin typeface="Avenir Black"/>
              <a:ea typeface="Avenir Black"/>
              <a:cs typeface="Avenir Black"/>
            </a:endParaRP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Prover um </a:t>
            </a:r>
            <a:r>
              <a:rPr dirty="0" err="1"/>
              <a:t>controle</a:t>
            </a:r>
            <a:r>
              <a:rPr dirty="0"/>
              <a:t> </a:t>
            </a:r>
            <a:r>
              <a:rPr dirty="0" err="1" smtClean="0"/>
              <a:t>firme</a:t>
            </a:r>
            <a:r>
              <a:rPr lang="pt-BR" dirty="0" smtClean="0"/>
              <a:t> e</a:t>
            </a:r>
            <a:r>
              <a:rPr dirty="0" smtClean="0"/>
              <a:t> </a:t>
            </a:r>
            <a:r>
              <a:rPr dirty="0" err="1"/>
              <a:t>eficiente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custo</a:t>
            </a:r>
            <a:r>
              <a:rPr dirty="0"/>
              <a:t>, dos </a:t>
            </a:r>
            <a:r>
              <a:rPr dirty="0" err="1"/>
              <a:t>ativos</a:t>
            </a:r>
            <a:r>
              <a:rPr dirty="0"/>
              <a:t> de TI e dos </a:t>
            </a:r>
            <a:r>
              <a:rPr dirty="0" err="1"/>
              <a:t>recursos</a:t>
            </a:r>
            <a:r>
              <a:rPr dirty="0"/>
              <a:t> </a:t>
            </a:r>
            <a:r>
              <a:rPr dirty="0" err="1"/>
              <a:t>financeiros</a:t>
            </a:r>
            <a:r>
              <a:rPr dirty="0"/>
              <a:t> </a:t>
            </a:r>
            <a:r>
              <a:rPr dirty="0" err="1"/>
              <a:t>usados</a:t>
            </a:r>
            <a:r>
              <a:rPr dirty="0"/>
              <a:t> no </a:t>
            </a:r>
            <a:r>
              <a:rPr dirty="0" err="1"/>
              <a:t>fornecimento</a:t>
            </a:r>
            <a:r>
              <a:rPr dirty="0"/>
              <a:t> dos </a:t>
            </a:r>
            <a:r>
              <a:rPr dirty="0" err="1"/>
              <a:t>serviços</a:t>
            </a:r>
            <a:r>
              <a:rPr dirty="0"/>
              <a:t> de TI. </a:t>
            </a:r>
            <a:r>
              <a:rPr sz="1979" dirty="0"/>
              <a:t>(</a:t>
            </a:r>
            <a:r>
              <a:rPr sz="1979" dirty="0" err="1"/>
              <a:t>itSMF</a:t>
            </a:r>
            <a:r>
              <a:rPr sz="1979" dirty="0"/>
              <a:t>, 2007)</a:t>
            </a:r>
          </a:p>
          <a:p>
            <a:pPr marL="400050" indent="-400050" defTabSz="525779">
              <a:spcBef>
                <a:spcPts val="3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Orçamento</a:t>
            </a:r>
            <a:endParaRPr dirty="0"/>
          </a:p>
          <a:p>
            <a:pPr marL="400050" indent="-400050" defTabSz="525779">
              <a:spcBef>
                <a:spcPts val="22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Contabilização</a:t>
            </a:r>
            <a:endParaRPr dirty="0"/>
          </a:p>
          <a:p>
            <a:pPr marL="400050" indent="-400050" defTabSz="525779">
              <a:spcBef>
                <a:spcPts val="22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Cobrança</a:t>
            </a:r>
            <a:endParaRPr dirty="0"/>
          </a:p>
          <a:p>
            <a:pPr marL="400050" indent="-400050" defTabSz="525779">
              <a:spcBef>
                <a:spcPts val="22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Visibilidade</a:t>
            </a:r>
            <a:r>
              <a:rPr dirty="0"/>
              <a:t> </a:t>
            </a:r>
            <a:r>
              <a:rPr dirty="0" err="1"/>
              <a:t>operacional</a:t>
            </a:r>
            <a:endParaRPr dirty="0"/>
          </a:p>
          <a:p>
            <a:pPr marL="400050" indent="-400050" defTabSz="525779">
              <a:spcBef>
                <a:spcPts val="22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Melhor</a:t>
            </a:r>
            <a:r>
              <a:rPr dirty="0"/>
              <a:t> </a:t>
            </a:r>
            <a:r>
              <a:rPr dirty="0" err="1"/>
              <a:t>tomada</a:t>
            </a:r>
            <a:r>
              <a:rPr dirty="0"/>
              <a:t> de </a:t>
            </a:r>
            <a:r>
              <a:rPr dirty="0" err="1"/>
              <a:t>decisões</a:t>
            </a:r>
            <a:endParaRPr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14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D</a:t>
            </a:r>
            <a:r>
              <a:rPr dirty="0">
                <a:solidFill>
                  <a:schemeClr val="tx1"/>
                </a:solidFill>
              </a:rPr>
              <a:t>esign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66" name="Shape 1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3300"/>
              </a:spcBef>
              <a:def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Para que desenhar o serviço?</a:t>
            </a:r>
          </a:p>
          <a:p>
            <a:pPr>
              <a:spcBef>
                <a:spcPts val="33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Projetar serviços para entrega mais efetiva e eficiente de soluções de TI e de negócio para satisfazer os objetivos de negócio. </a:t>
            </a:r>
            <a:r>
              <a:rPr sz="2200"/>
              <a:t>(itSMF, 2007)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15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D</a:t>
            </a:r>
            <a:r>
              <a:rPr dirty="0">
                <a:solidFill>
                  <a:schemeClr val="tx1"/>
                </a:solidFill>
              </a:rPr>
              <a:t>esign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Nível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Catálogo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Serviços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Capacidade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Disponibilidade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da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Continuidade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TI</a:t>
            </a: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Segurança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da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Informação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400050" indent="-400050" defTabSz="525779">
              <a:spcBef>
                <a:spcPts val="29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Fornecedor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542960" y="9269288"/>
            <a:ext cx="656536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16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D</a:t>
            </a:r>
            <a:r>
              <a:rPr dirty="0">
                <a:solidFill>
                  <a:schemeClr val="tx1"/>
                </a:solidFill>
              </a:rPr>
              <a:t>esign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72" name="Shape 1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5609" indent="-435609" defTabSz="572516">
              <a:spcBef>
                <a:spcPts val="3200"/>
              </a:spcBef>
              <a:defRPr sz="352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Nível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  <a:p>
            <a:pPr marL="1306830" lvl="2" indent="-435609" defTabSz="572516">
              <a:spcBef>
                <a:spcPts val="3200"/>
              </a:spcBef>
              <a:defRPr sz="27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Garantir</a:t>
            </a:r>
            <a:r>
              <a:rPr dirty="0"/>
              <a:t> </a:t>
            </a:r>
            <a:r>
              <a:rPr lang="pt-BR" dirty="0" smtClean="0"/>
              <a:t>que </a:t>
            </a:r>
            <a:r>
              <a:rPr dirty="0" err="1" smtClean="0"/>
              <a:t>os</a:t>
            </a:r>
            <a:r>
              <a:rPr dirty="0" smtClean="0"/>
              <a:t> </a:t>
            </a:r>
            <a:r>
              <a:rPr dirty="0" err="1"/>
              <a:t>níveis</a:t>
            </a:r>
            <a:r>
              <a:rPr dirty="0"/>
              <a:t> de </a:t>
            </a:r>
            <a:r>
              <a:rPr dirty="0" err="1"/>
              <a:t>entrega</a:t>
            </a:r>
            <a:r>
              <a:rPr dirty="0"/>
              <a:t> dos </a:t>
            </a:r>
            <a:r>
              <a:rPr dirty="0" err="1"/>
              <a:t>serviços</a:t>
            </a:r>
            <a:r>
              <a:rPr dirty="0"/>
              <a:t> de TI </a:t>
            </a:r>
            <a:r>
              <a:rPr dirty="0" err="1"/>
              <a:t>sejam</a:t>
            </a:r>
            <a:r>
              <a:rPr dirty="0"/>
              <a:t> </a:t>
            </a:r>
            <a:r>
              <a:rPr dirty="0" err="1"/>
              <a:t>alcançados</a:t>
            </a:r>
            <a:r>
              <a:rPr dirty="0"/>
              <a:t>, </a:t>
            </a:r>
            <a:r>
              <a:rPr dirty="0" err="1"/>
              <a:t>tanto</a:t>
            </a:r>
            <a:r>
              <a:rPr dirty="0"/>
              <a:t> para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existentes</a:t>
            </a:r>
            <a:r>
              <a:rPr dirty="0"/>
              <a:t> </a:t>
            </a:r>
            <a:r>
              <a:rPr dirty="0" err="1"/>
              <a:t>quanto</a:t>
            </a:r>
            <a:r>
              <a:rPr dirty="0"/>
              <a:t> para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novos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conformidade</a:t>
            </a:r>
            <a:r>
              <a:rPr dirty="0"/>
              <a:t> com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objetivos</a:t>
            </a:r>
            <a:r>
              <a:rPr dirty="0"/>
              <a:t> </a:t>
            </a:r>
            <a:r>
              <a:rPr dirty="0" err="1"/>
              <a:t>acordados</a:t>
            </a:r>
            <a:r>
              <a:rPr dirty="0"/>
              <a:t>. </a:t>
            </a:r>
            <a:r>
              <a:rPr sz="2156" dirty="0"/>
              <a:t>(</a:t>
            </a:r>
            <a:r>
              <a:rPr sz="2156" dirty="0" err="1"/>
              <a:t>itSMF</a:t>
            </a:r>
            <a:r>
              <a:rPr sz="2156" dirty="0"/>
              <a:t>, 2007)</a:t>
            </a:r>
          </a:p>
          <a:p>
            <a:pPr marL="435609" indent="-435609" defTabSz="572516">
              <a:spcBef>
                <a:spcPts val="3200"/>
              </a:spcBef>
              <a:defRPr sz="352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Gerenciamento</a:t>
            </a:r>
            <a:r>
              <a:rPr dirty="0"/>
              <a:t> do </a:t>
            </a:r>
            <a:r>
              <a:rPr dirty="0" err="1"/>
              <a:t>Catálogo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  <a:p>
            <a:pPr marL="1306830" lvl="2" indent="-435609" defTabSz="572516">
              <a:spcBef>
                <a:spcPts val="3200"/>
              </a:spcBef>
              <a:defRPr sz="27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Garantir</a:t>
            </a:r>
            <a:r>
              <a:rPr dirty="0"/>
              <a:t> que o </a:t>
            </a:r>
            <a:r>
              <a:rPr dirty="0" err="1"/>
              <a:t>Catálogo</a:t>
            </a:r>
            <a:r>
              <a:rPr dirty="0"/>
              <a:t> do </a:t>
            </a:r>
            <a:r>
              <a:rPr dirty="0" err="1"/>
              <a:t>Serviço</a:t>
            </a:r>
            <a:r>
              <a:rPr dirty="0"/>
              <a:t> </a:t>
            </a:r>
            <a:r>
              <a:rPr dirty="0" err="1"/>
              <a:t>seja</a:t>
            </a:r>
            <a:r>
              <a:rPr dirty="0"/>
              <a:t> </a:t>
            </a:r>
            <a:r>
              <a:rPr dirty="0" err="1"/>
              <a:t>produzido</a:t>
            </a:r>
            <a:r>
              <a:rPr dirty="0"/>
              <a:t>, </a:t>
            </a:r>
            <a:r>
              <a:rPr dirty="0" err="1"/>
              <a:t>mantido</a:t>
            </a:r>
            <a:r>
              <a:rPr dirty="0"/>
              <a:t> e que </a:t>
            </a:r>
            <a:r>
              <a:rPr dirty="0" err="1"/>
              <a:t>contém</a:t>
            </a:r>
            <a:r>
              <a:rPr dirty="0"/>
              <a:t> </a:t>
            </a:r>
            <a:r>
              <a:rPr dirty="0" err="1"/>
              <a:t>informação</a:t>
            </a:r>
            <a:r>
              <a:rPr dirty="0"/>
              <a:t> </a:t>
            </a:r>
            <a:r>
              <a:rPr dirty="0" err="1"/>
              <a:t>precisa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operação</a:t>
            </a:r>
            <a:r>
              <a:rPr dirty="0"/>
              <a:t> e </a:t>
            </a:r>
            <a:r>
              <a:rPr dirty="0" err="1"/>
              <a:t>aqueles</a:t>
            </a:r>
            <a:r>
              <a:rPr dirty="0"/>
              <a:t> que </a:t>
            </a:r>
            <a:r>
              <a:rPr dirty="0" err="1"/>
              <a:t>estão</a:t>
            </a:r>
            <a:r>
              <a:rPr dirty="0"/>
              <a:t> </a:t>
            </a:r>
            <a:r>
              <a:rPr dirty="0" err="1"/>
              <a:t>prontos</a:t>
            </a:r>
            <a:r>
              <a:rPr dirty="0"/>
              <a:t> para </a:t>
            </a:r>
            <a:r>
              <a:rPr dirty="0" err="1"/>
              <a:t>implantação</a:t>
            </a:r>
            <a:r>
              <a:rPr dirty="0"/>
              <a:t>. </a:t>
            </a:r>
            <a:r>
              <a:rPr sz="2156" dirty="0"/>
              <a:t>(</a:t>
            </a:r>
            <a:r>
              <a:rPr sz="2156" dirty="0" err="1"/>
              <a:t>itSMF</a:t>
            </a:r>
            <a:r>
              <a:rPr sz="2156" dirty="0"/>
              <a:t>, 2007)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17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D</a:t>
            </a:r>
            <a:r>
              <a:rPr dirty="0">
                <a:solidFill>
                  <a:schemeClr val="tx1"/>
                </a:solidFill>
              </a:rPr>
              <a:t>esign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75" name="Shape 1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2275" indent="-422275" defTabSz="554990">
              <a:spcBef>
                <a:spcPts val="3100"/>
              </a:spcBef>
              <a:defRPr sz="342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Gerenciamento de Capacidade</a:t>
            </a:r>
          </a:p>
          <a:p>
            <a:pPr marL="1266825" lvl="2" indent="-422275" defTabSz="554990">
              <a:spcBef>
                <a:spcPts val="3100"/>
              </a:spcBef>
              <a:defRPr sz="266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Garantir que a capacidade atual, futura e as demandas por desempenho, provenientes do Cliente e relacionadas ao fornecimento de Serviços de TI, são entregues a custos justificáveis. </a:t>
            </a:r>
            <a:r>
              <a:rPr sz="2090"/>
              <a:t>(itSMF, 2007)</a:t>
            </a:r>
          </a:p>
          <a:p>
            <a:pPr marL="422275" indent="-422275" defTabSz="554990">
              <a:spcBef>
                <a:spcPts val="3100"/>
              </a:spcBef>
              <a:defRPr sz="342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Gerenciamento de Disponibilidade</a:t>
            </a:r>
          </a:p>
          <a:p>
            <a:pPr marL="1266825" lvl="2" indent="-422275" defTabSz="554990">
              <a:spcBef>
                <a:spcPts val="3100"/>
              </a:spcBef>
              <a:defRPr sz="266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Otimizar a capacidade e habilidade da infra-estrutura de TI e da organização de suporte para entregar um nível de disponibilidade eficiente em custo e sustentável que permita ao negócio atingir seus objetivos. </a:t>
            </a:r>
            <a:r>
              <a:rPr sz="2090"/>
              <a:t>(itSMF, 2007)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542960" y="9269288"/>
            <a:ext cx="656536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18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D</a:t>
            </a:r>
            <a:r>
              <a:rPr dirty="0">
                <a:solidFill>
                  <a:schemeClr val="tx1"/>
                </a:solidFill>
              </a:rPr>
              <a:t>esign</a:t>
            </a:r>
            <a:r>
              <a:rPr dirty="0"/>
              <a:t> 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78" name="Shape 178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890395"/>
          </a:xfrm>
          <a:prstGeom prst="rect">
            <a:avLst/>
          </a:prstGeom>
        </p:spPr>
        <p:txBody>
          <a:bodyPr/>
          <a:lstStyle/>
          <a:p>
            <a:pPr marL="368934" indent="-368934" defTabSz="484886">
              <a:spcBef>
                <a:spcPts val="2700"/>
              </a:spcBef>
              <a:defRPr sz="298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Continuidade</a:t>
            </a:r>
            <a:r>
              <a:rPr dirty="0"/>
              <a:t> do </a:t>
            </a:r>
            <a:r>
              <a:rPr dirty="0" err="1"/>
              <a:t>Serviço</a:t>
            </a:r>
            <a:r>
              <a:rPr dirty="0"/>
              <a:t> de TI</a:t>
            </a:r>
          </a:p>
          <a:p>
            <a:pPr marL="1106805" lvl="2" indent="-368934" defTabSz="484886">
              <a:spcBef>
                <a:spcPts val="1100"/>
              </a:spcBef>
              <a:defRPr sz="23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Suportar</a:t>
            </a:r>
            <a:r>
              <a:rPr dirty="0"/>
              <a:t> de forma </a:t>
            </a:r>
            <a:r>
              <a:rPr dirty="0" err="1"/>
              <a:t>ampla</a:t>
            </a:r>
            <a:r>
              <a:rPr dirty="0"/>
              <a:t> o </a:t>
            </a:r>
            <a:r>
              <a:rPr dirty="0" err="1"/>
              <a:t>Gerenciamento</a:t>
            </a:r>
            <a:r>
              <a:rPr dirty="0"/>
              <a:t> da </a:t>
            </a:r>
            <a:r>
              <a:rPr dirty="0" err="1"/>
              <a:t>Continuidade</a:t>
            </a:r>
            <a:r>
              <a:rPr dirty="0"/>
              <a:t> do </a:t>
            </a:r>
            <a:r>
              <a:rPr dirty="0" err="1"/>
              <a:t>Negócio</a:t>
            </a:r>
            <a:r>
              <a:rPr dirty="0"/>
              <a:t> </a:t>
            </a:r>
            <a:r>
              <a:rPr dirty="0" err="1"/>
              <a:t>garantido</a:t>
            </a:r>
            <a:r>
              <a:rPr dirty="0"/>
              <a:t> que </a:t>
            </a:r>
            <a:r>
              <a:rPr dirty="0" smtClean="0"/>
              <a:t>a </a:t>
            </a:r>
            <a:r>
              <a:rPr dirty="0" err="1" smtClean="0"/>
              <a:t>infraestrutura</a:t>
            </a:r>
            <a:r>
              <a:rPr dirty="0" smtClean="0"/>
              <a:t> </a:t>
            </a:r>
            <a:r>
              <a:rPr dirty="0"/>
              <a:t>e </a:t>
            </a:r>
            <a:r>
              <a:rPr dirty="0" err="1"/>
              <a:t>provisão</a:t>
            </a:r>
            <a:r>
              <a:rPr dirty="0"/>
              <a:t> do </a:t>
            </a:r>
            <a:r>
              <a:rPr dirty="0" err="1"/>
              <a:t>Serviço</a:t>
            </a:r>
            <a:r>
              <a:rPr dirty="0"/>
              <a:t> de TI </a:t>
            </a:r>
            <a:r>
              <a:rPr lang="pt-BR" dirty="0"/>
              <a:t>necessárias </a:t>
            </a:r>
            <a:r>
              <a:rPr dirty="0" err="1" smtClean="0"/>
              <a:t>possam</a:t>
            </a:r>
            <a:r>
              <a:rPr dirty="0" smtClean="0"/>
              <a:t> </a:t>
            </a:r>
            <a:r>
              <a:rPr dirty="0" err="1"/>
              <a:t>ser</a:t>
            </a:r>
            <a:r>
              <a:rPr dirty="0"/>
              <a:t> </a:t>
            </a:r>
            <a:r>
              <a:rPr dirty="0" err="1"/>
              <a:t>recuperadas</a:t>
            </a:r>
            <a:r>
              <a:rPr dirty="0"/>
              <a:t> </a:t>
            </a:r>
            <a:r>
              <a:rPr dirty="0" err="1"/>
              <a:t>dentro</a:t>
            </a:r>
            <a:r>
              <a:rPr dirty="0"/>
              <a:t> dos </a:t>
            </a:r>
            <a:r>
              <a:rPr dirty="0" err="1"/>
              <a:t>prazos</a:t>
            </a:r>
            <a:r>
              <a:rPr dirty="0"/>
              <a:t> </a:t>
            </a:r>
            <a:r>
              <a:rPr dirty="0" err="1"/>
              <a:t>requeridos</a:t>
            </a:r>
            <a:r>
              <a:rPr dirty="0"/>
              <a:t> e </a:t>
            </a:r>
            <a:r>
              <a:rPr dirty="0" err="1"/>
              <a:t>acordados</a:t>
            </a:r>
            <a:r>
              <a:rPr dirty="0"/>
              <a:t> com o </a:t>
            </a:r>
            <a:r>
              <a:rPr dirty="0" err="1"/>
              <a:t>negócio</a:t>
            </a:r>
            <a:r>
              <a:rPr dirty="0"/>
              <a:t>. </a:t>
            </a:r>
            <a:r>
              <a:rPr sz="1826" dirty="0"/>
              <a:t>(</a:t>
            </a:r>
            <a:r>
              <a:rPr sz="1826" dirty="0" err="1"/>
              <a:t>itSMF</a:t>
            </a:r>
            <a:r>
              <a:rPr sz="1826" dirty="0"/>
              <a:t>, 2007)</a:t>
            </a:r>
          </a:p>
          <a:p>
            <a:pPr marL="368934" indent="-368934" defTabSz="484886">
              <a:spcBef>
                <a:spcPts val="2700"/>
              </a:spcBef>
              <a:defRPr sz="298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Segurança</a:t>
            </a:r>
            <a:r>
              <a:rPr dirty="0"/>
              <a:t> da </a:t>
            </a:r>
            <a:r>
              <a:rPr dirty="0" err="1"/>
              <a:t>Informação</a:t>
            </a:r>
            <a:endParaRPr dirty="0"/>
          </a:p>
          <a:p>
            <a:pPr marL="1106805" lvl="2" indent="-368934" defTabSz="484886">
              <a:spcBef>
                <a:spcPts val="1100"/>
              </a:spcBef>
              <a:defRPr sz="23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Alinhar</a:t>
            </a:r>
            <a:r>
              <a:rPr dirty="0"/>
              <a:t> a </a:t>
            </a:r>
            <a:r>
              <a:rPr dirty="0" err="1"/>
              <a:t>segurança</a:t>
            </a:r>
            <a:r>
              <a:rPr dirty="0"/>
              <a:t> de TI com a </a:t>
            </a:r>
            <a:r>
              <a:rPr dirty="0" err="1"/>
              <a:t>segurança</a:t>
            </a:r>
            <a:r>
              <a:rPr dirty="0"/>
              <a:t> do </a:t>
            </a:r>
            <a:r>
              <a:rPr dirty="0" err="1"/>
              <a:t>negócio</a:t>
            </a:r>
            <a:r>
              <a:rPr dirty="0"/>
              <a:t> e </a:t>
            </a:r>
            <a:r>
              <a:rPr dirty="0" err="1"/>
              <a:t>garantir</a:t>
            </a:r>
            <a:r>
              <a:rPr dirty="0"/>
              <a:t> que a </a:t>
            </a:r>
            <a:r>
              <a:rPr dirty="0" err="1"/>
              <a:t>segurança</a:t>
            </a:r>
            <a:r>
              <a:rPr dirty="0"/>
              <a:t> da </a:t>
            </a:r>
            <a:r>
              <a:rPr dirty="0" err="1"/>
              <a:t>informação</a:t>
            </a:r>
            <a:r>
              <a:rPr dirty="0"/>
              <a:t> </a:t>
            </a:r>
            <a:r>
              <a:rPr dirty="0" err="1"/>
              <a:t>seja</a:t>
            </a:r>
            <a:r>
              <a:rPr dirty="0"/>
              <a:t> </a:t>
            </a:r>
            <a:r>
              <a:rPr dirty="0" err="1"/>
              <a:t>gerenciada</a:t>
            </a:r>
            <a:r>
              <a:rPr dirty="0"/>
              <a:t> </a:t>
            </a:r>
            <a:r>
              <a:rPr dirty="0" smtClean="0"/>
              <a:t>de</a:t>
            </a:r>
            <a:r>
              <a:rPr lang="pt-BR" dirty="0" smtClean="0"/>
              <a:t> </a:t>
            </a:r>
            <a:r>
              <a:rPr dirty="0" smtClean="0"/>
              <a:t>forma </a:t>
            </a:r>
            <a:r>
              <a:rPr dirty="0" err="1"/>
              <a:t>efetiva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todos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e </a:t>
            </a:r>
            <a:r>
              <a:rPr dirty="0" err="1"/>
              <a:t>atividades</a:t>
            </a:r>
            <a:r>
              <a:rPr dirty="0"/>
              <a:t> de </a:t>
            </a: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Serviço</a:t>
            </a:r>
            <a:r>
              <a:rPr dirty="0"/>
              <a:t>. </a:t>
            </a:r>
            <a:r>
              <a:rPr sz="1826" dirty="0"/>
              <a:t>(</a:t>
            </a:r>
            <a:r>
              <a:rPr sz="1826" dirty="0" err="1"/>
              <a:t>itSMF</a:t>
            </a:r>
            <a:r>
              <a:rPr sz="1826" dirty="0"/>
              <a:t>, 2007)</a:t>
            </a:r>
          </a:p>
          <a:p>
            <a:pPr marL="368934" indent="-368934" defTabSz="484886">
              <a:spcBef>
                <a:spcPts val="2700"/>
              </a:spcBef>
              <a:defRPr sz="298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Gerenciamento</a:t>
            </a:r>
            <a:r>
              <a:rPr dirty="0"/>
              <a:t> do </a:t>
            </a:r>
            <a:r>
              <a:rPr dirty="0" err="1"/>
              <a:t>Fornecedor</a:t>
            </a:r>
            <a:endParaRPr dirty="0"/>
          </a:p>
          <a:p>
            <a:pPr marL="1106805" lvl="2" indent="-368934" defTabSz="484886">
              <a:spcBef>
                <a:spcPts val="1100"/>
              </a:spcBef>
              <a:defRPr sz="23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/>
              <a:t>A</a:t>
            </a:r>
            <a:r>
              <a:rPr dirty="0" err="1" smtClean="0"/>
              <a:t>ssegura</a:t>
            </a:r>
            <a:r>
              <a:rPr lang="pt-BR" dirty="0" smtClean="0"/>
              <a:t>r</a:t>
            </a:r>
            <a:r>
              <a:rPr dirty="0" smtClean="0"/>
              <a:t> </a:t>
            </a:r>
            <a:r>
              <a:rPr dirty="0"/>
              <a:t>que o </a:t>
            </a:r>
            <a:r>
              <a:rPr dirty="0" err="1"/>
              <a:t>negócio</a:t>
            </a:r>
            <a:r>
              <a:rPr dirty="0"/>
              <a:t> </a:t>
            </a:r>
            <a:r>
              <a:rPr dirty="0" err="1"/>
              <a:t>obtenha</a:t>
            </a:r>
            <a:r>
              <a:rPr dirty="0"/>
              <a:t> valor dos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suporte</a:t>
            </a:r>
            <a:r>
              <a:rPr dirty="0"/>
              <a:t> do </a:t>
            </a:r>
            <a:r>
              <a:rPr dirty="0" err="1"/>
              <a:t>fornecedor</a:t>
            </a:r>
            <a:r>
              <a:rPr dirty="0"/>
              <a:t> e que </a:t>
            </a:r>
            <a:r>
              <a:rPr dirty="0" err="1"/>
              <a:t>eles</a:t>
            </a:r>
            <a:r>
              <a:rPr dirty="0"/>
              <a:t> </a:t>
            </a:r>
            <a:r>
              <a:rPr dirty="0" err="1"/>
              <a:t>estejam</a:t>
            </a:r>
            <a:r>
              <a:rPr dirty="0"/>
              <a:t> </a:t>
            </a:r>
            <a:r>
              <a:rPr dirty="0" err="1"/>
              <a:t>alinhados</a:t>
            </a:r>
            <a:r>
              <a:rPr dirty="0"/>
              <a:t> com as </a:t>
            </a:r>
            <a:r>
              <a:rPr dirty="0" err="1"/>
              <a:t>necessidades</a:t>
            </a:r>
            <a:r>
              <a:rPr dirty="0"/>
              <a:t> do </a:t>
            </a:r>
            <a:r>
              <a:rPr dirty="0" err="1"/>
              <a:t>negócio</a:t>
            </a:r>
            <a:r>
              <a:rPr dirty="0"/>
              <a:t>. </a:t>
            </a:r>
            <a:r>
              <a:rPr sz="1826" dirty="0"/>
              <a:t>(</a:t>
            </a:r>
            <a:r>
              <a:rPr sz="1826" dirty="0" err="1"/>
              <a:t>itSMF</a:t>
            </a:r>
            <a:r>
              <a:rPr sz="1826" dirty="0"/>
              <a:t>, 2007)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86976" y="9269288"/>
            <a:ext cx="512520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19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R</a:t>
            </a:r>
            <a:r>
              <a:rPr dirty="0" err="1">
                <a:solidFill>
                  <a:schemeClr val="tx1"/>
                </a:solidFill>
              </a:rPr>
              <a:t>oteiro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Introdução</a:t>
            </a:r>
            <a:endParaRPr dirty="0"/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O que é ITIL®</a:t>
            </a:r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Vantagens</a:t>
            </a:r>
            <a:r>
              <a:rPr dirty="0"/>
              <a:t> e </a:t>
            </a:r>
            <a:r>
              <a:rPr dirty="0" err="1"/>
              <a:t>Benefícios</a:t>
            </a:r>
            <a:endParaRPr dirty="0"/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Estrutura</a:t>
            </a:r>
            <a:r>
              <a:rPr dirty="0"/>
              <a:t> da ITIL®</a:t>
            </a:r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Versões</a:t>
            </a:r>
            <a:endParaRPr dirty="0"/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Níveis</a:t>
            </a:r>
            <a:r>
              <a:rPr dirty="0"/>
              <a:t> de </a:t>
            </a:r>
            <a:r>
              <a:rPr dirty="0" err="1"/>
              <a:t>Certificação</a:t>
            </a:r>
            <a:endParaRPr dirty="0"/>
          </a:p>
          <a:p>
            <a:pPr>
              <a:spcBef>
                <a:spcPts val="2200"/>
              </a:spcBef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Referências</a:t>
            </a:r>
            <a:endParaRPr dirty="0"/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/>
              <a:pPr/>
              <a:t>2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T</a:t>
            </a:r>
            <a:r>
              <a:rPr dirty="0" err="1">
                <a:solidFill>
                  <a:schemeClr val="tx1"/>
                </a:solidFill>
              </a:rPr>
              <a:t>ransição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81" name="Shape 18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600"/>
              </a:spcBef>
              <a:defRPr sz="3132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Por que existe essa fase?</a:t>
            </a:r>
          </a:p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Como introduzir novos Serviços (ou modificar Serviços existentes) com equilíbrio apropriado de:</a:t>
            </a:r>
          </a:p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Velocidade</a:t>
            </a:r>
          </a:p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Custo</a:t>
            </a:r>
          </a:p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Segurança</a:t>
            </a:r>
          </a:p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Foco nos requisitos e expectativas dos clientes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20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T</a:t>
            </a:r>
            <a:r>
              <a:rPr dirty="0" err="1">
                <a:solidFill>
                  <a:schemeClr val="tx1"/>
                </a:solidFill>
              </a:rPr>
              <a:t>ransição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84" name="Shape 18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Mudança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da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Configuração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e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Ativo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Liberação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Implantação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Conhecimento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26936" y="9269288"/>
            <a:ext cx="872560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21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90727">
              <a:defRPr sz="671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Mudança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0050" indent="-400050" defTabSz="525779">
              <a:spcBef>
                <a:spcPts val="3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Existe</a:t>
            </a:r>
            <a:r>
              <a:rPr dirty="0"/>
              <a:t> para responder </a:t>
            </a:r>
            <a:r>
              <a:rPr dirty="0" err="1"/>
              <a:t>aos</a:t>
            </a:r>
            <a:r>
              <a:rPr dirty="0"/>
              <a:t> </a:t>
            </a:r>
            <a:r>
              <a:rPr dirty="0" err="1"/>
              <a:t>requisitos</a:t>
            </a:r>
            <a:r>
              <a:rPr dirty="0"/>
              <a:t> dos </a:t>
            </a:r>
            <a:r>
              <a:rPr dirty="0" err="1"/>
              <a:t>clientes</a:t>
            </a:r>
            <a:r>
              <a:rPr dirty="0"/>
              <a:t>, </a:t>
            </a:r>
            <a:r>
              <a:rPr dirty="0" err="1"/>
              <a:t>em</a:t>
            </a:r>
            <a:r>
              <a:rPr dirty="0"/>
              <a:t> </a:t>
            </a:r>
            <a:r>
              <a:rPr dirty="0" err="1"/>
              <a:t>constante</a:t>
            </a:r>
            <a:r>
              <a:rPr dirty="0"/>
              <a:t> </a:t>
            </a:r>
            <a:r>
              <a:rPr dirty="0" err="1"/>
              <a:t>transformação</a:t>
            </a:r>
            <a:r>
              <a:rPr dirty="0"/>
              <a:t>, e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Requisições</a:t>
            </a:r>
            <a:r>
              <a:rPr dirty="0"/>
              <a:t> de </a:t>
            </a:r>
            <a:r>
              <a:rPr dirty="0" err="1"/>
              <a:t>Mudanças</a:t>
            </a:r>
            <a:r>
              <a:rPr dirty="0"/>
              <a:t> do </a:t>
            </a:r>
            <a:r>
              <a:rPr dirty="0" err="1"/>
              <a:t>Negócio</a:t>
            </a:r>
            <a:r>
              <a:rPr dirty="0"/>
              <a:t> e de TI, </a:t>
            </a:r>
            <a:r>
              <a:rPr dirty="0" err="1"/>
              <a:t>maximizando</a:t>
            </a:r>
            <a:r>
              <a:rPr dirty="0"/>
              <a:t> valor e </a:t>
            </a:r>
            <a:r>
              <a:rPr dirty="0" err="1"/>
              <a:t>reduzindo</a:t>
            </a:r>
            <a:r>
              <a:rPr dirty="0"/>
              <a:t> </a:t>
            </a:r>
            <a:r>
              <a:rPr dirty="0" err="1"/>
              <a:t>incidentes</a:t>
            </a:r>
            <a:r>
              <a:rPr dirty="0"/>
              <a:t>, </a:t>
            </a:r>
            <a:r>
              <a:rPr dirty="0" err="1"/>
              <a:t>interrupções</a:t>
            </a:r>
            <a:r>
              <a:rPr dirty="0"/>
              <a:t> e </a:t>
            </a:r>
            <a:r>
              <a:rPr dirty="0" err="1"/>
              <a:t>retrabalho</a:t>
            </a:r>
            <a:r>
              <a:rPr dirty="0"/>
              <a:t>. </a:t>
            </a:r>
            <a:r>
              <a:rPr sz="2159" dirty="0"/>
              <a:t>(</a:t>
            </a:r>
            <a:r>
              <a:rPr sz="2159" dirty="0" err="1"/>
              <a:t>itSMF</a:t>
            </a:r>
            <a:r>
              <a:rPr sz="2159" dirty="0"/>
              <a:t>, 2007)</a:t>
            </a:r>
          </a:p>
          <a:p>
            <a:pPr marL="400050" indent="-400050" defTabSz="525779">
              <a:spcBef>
                <a:spcPts val="3700"/>
              </a:spcBef>
              <a:defRPr sz="3239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Objetivos</a:t>
            </a:r>
            <a:r>
              <a:rPr dirty="0"/>
              <a:t>:</a:t>
            </a:r>
          </a:p>
          <a:p>
            <a:pPr marL="800100" lvl="1" indent="-400050" defTabSz="525779">
              <a:spcBef>
                <a:spcPts val="3700"/>
              </a:spcBef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Garantir</a:t>
            </a:r>
            <a:r>
              <a:rPr dirty="0"/>
              <a:t> que </a:t>
            </a:r>
            <a:r>
              <a:rPr dirty="0" err="1"/>
              <a:t>todas</a:t>
            </a:r>
            <a:r>
              <a:rPr dirty="0"/>
              <a:t> as </a:t>
            </a:r>
            <a:r>
              <a:rPr dirty="0" err="1"/>
              <a:t>mudanças</a:t>
            </a:r>
            <a:r>
              <a:rPr dirty="0"/>
              <a:t> </a:t>
            </a:r>
            <a:r>
              <a:rPr dirty="0" err="1"/>
              <a:t>são</a:t>
            </a:r>
            <a:r>
              <a:rPr dirty="0"/>
              <a:t>:</a:t>
            </a:r>
          </a:p>
          <a:p>
            <a:pPr marL="1301750" lvl="2" indent="-457200" defTabSz="525779">
              <a:spcBef>
                <a:spcPts val="600"/>
              </a:spcBef>
              <a:buFont typeface="Courier New" panose="02070309020205020404" pitchFamily="49" charset="0"/>
              <a:buChar char="o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Avaliadas</a:t>
            </a:r>
            <a:r>
              <a:rPr dirty="0"/>
              <a:t> / </a:t>
            </a:r>
            <a:r>
              <a:rPr dirty="0" err="1"/>
              <a:t>Registradas</a:t>
            </a:r>
            <a:r>
              <a:rPr dirty="0"/>
              <a:t> / </a:t>
            </a:r>
            <a:r>
              <a:rPr dirty="0" err="1"/>
              <a:t>Autorizadas</a:t>
            </a:r>
            <a:r>
              <a:rPr dirty="0"/>
              <a:t> / </a:t>
            </a:r>
            <a:r>
              <a:rPr dirty="0" err="1"/>
              <a:t>Planejadas</a:t>
            </a:r>
            <a:r>
              <a:rPr dirty="0"/>
              <a:t> / </a:t>
            </a:r>
            <a:r>
              <a:rPr dirty="0" err="1"/>
              <a:t>Testadas</a:t>
            </a:r>
            <a:r>
              <a:rPr dirty="0"/>
              <a:t> / </a:t>
            </a:r>
            <a:r>
              <a:rPr dirty="0" err="1"/>
              <a:t>Implementadas</a:t>
            </a:r>
            <a:r>
              <a:rPr dirty="0"/>
              <a:t> / </a:t>
            </a:r>
            <a:r>
              <a:rPr dirty="0" err="1"/>
              <a:t>Documentadas</a:t>
            </a:r>
            <a:r>
              <a:rPr dirty="0"/>
              <a:t> / </a:t>
            </a:r>
            <a:r>
              <a:rPr dirty="0" err="1"/>
              <a:t>Revisadas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98944" y="9269288"/>
            <a:ext cx="800552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22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32308">
              <a:defRPr sz="592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da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Configuração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e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Ativo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Serviço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0" name="Shape 19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4485" indent="-324485" defTabSz="426466">
              <a:spcBef>
                <a:spcPts val="3000"/>
              </a:spcBef>
              <a:defRPr sz="2628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Suportar</a:t>
            </a:r>
            <a:r>
              <a:rPr dirty="0"/>
              <a:t> a </a:t>
            </a:r>
            <a:r>
              <a:rPr dirty="0" err="1"/>
              <a:t>provisão</a:t>
            </a:r>
            <a:r>
              <a:rPr dirty="0"/>
              <a:t> </a:t>
            </a:r>
            <a:r>
              <a:rPr dirty="0" err="1"/>
              <a:t>acordada</a:t>
            </a:r>
            <a:r>
              <a:rPr dirty="0"/>
              <a:t> do </a:t>
            </a:r>
            <a:r>
              <a:rPr dirty="0" err="1"/>
              <a:t>Serviço</a:t>
            </a:r>
            <a:r>
              <a:rPr dirty="0"/>
              <a:t> de TI </a:t>
            </a:r>
            <a:r>
              <a:rPr dirty="0" err="1"/>
              <a:t>através</a:t>
            </a:r>
            <a:r>
              <a:rPr dirty="0"/>
              <a:t> do </a:t>
            </a:r>
            <a:r>
              <a:rPr dirty="0" err="1"/>
              <a:t>gerenciamento</a:t>
            </a:r>
            <a:r>
              <a:rPr dirty="0"/>
              <a:t>, </a:t>
            </a:r>
            <a:r>
              <a:rPr dirty="0" err="1"/>
              <a:t>armazenamento</a:t>
            </a:r>
            <a:r>
              <a:rPr dirty="0"/>
              <a:t> e </a:t>
            </a:r>
            <a:r>
              <a:rPr dirty="0" err="1"/>
              <a:t>provisão</a:t>
            </a:r>
            <a:r>
              <a:rPr dirty="0"/>
              <a:t> de </a:t>
            </a:r>
            <a:r>
              <a:rPr dirty="0" err="1"/>
              <a:t>informações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itens</a:t>
            </a:r>
            <a:r>
              <a:rPr dirty="0"/>
              <a:t> de </a:t>
            </a:r>
            <a:r>
              <a:rPr dirty="0" err="1"/>
              <a:t>Configuração</a:t>
            </a:r>
            <a:r>
              <a:rPr dirty="0"/>
              <a:t> (ICs) e </a:t>
            </a:r>
            <a:r>
              <a:rPr dirty="0" err="1"/>
              <a:t>Ativos</a:t>
            </a:r>
            <a:r>
              <a:rPr dirty="0"/>
              <a:t> de </a:t>
            </a:r>
            <a:r>
              <a:rPr dirty="0" err="1"/>
              <a:t>Serviço</a:t>
            </a:r>
            <a:r>
              <a:rPr dirty="0"/>
              <a:t> </a:t>
            </a:r>
            <a:r>
              <a:rPr dirty="0" err="1"/>
              <a:t>ao</a:t>
            </a:r>
            <a:r>
              <a:rPr dirty="0"/>
              <a:t> </a:t>
            </a:r>
            <a:r>
              <a:rPr dirty="0" err="1"/>
              <a:t>longo</a:t>
            </a:r>
            <a:r>
              <a:rPr dirty="0"/>
              <a:t> de </a:t>
            </a:r>
            <a:r>
              <a:rPr dirty="0" err="1"/>
              <a:t>todo</a:t>
            </a:r>
            <a:r>
              <a:rPr dirty="0"/>
              <a:t> o </a:t>
            </a:r>
            <a:r>
              <a:rPr dirty="0" err="1"/>
              <a:t>Ciclo</a:t>
            </a:r>
            <a:r>
              <a:rPr dirty="0"/>
              <a:t> de </a:t>
            </a:r>
            <a:r>
              <a:rPr dirty="0" err="1"/>
              <a:t>vida</a:t>
            </a:r>
            <a:r>
              <a:rPr dirty="0"/>
              <a:t>. </a:t>
            </a:r>
            <a:r>
              <a:rPr sz="1752" dirty="0"/>
              <a:t>(</a:t>
            </a:r>
            <a:r>
              <a:rPr sz="1752" dirty="0" err="1"/>
              <a:t>itSMF</a:t>
            </a:r>
            <a:r>
              <a:rPr sz="1752" dirty="0"/>
              <a:t>, 2007)</a:t>
            </a:r>
          </a:p>
          <a:p>
            <a:pPr marL="324485" indent="-324485" defTabSz="426466">
              <a:spcBef>
                <a:spcPts val="3000"/>
              </a:spcBef>
              <a:defRPr sz="2628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Objetivos</a:t>
            </a:r>
            <a:r>
              <a:rPr dirty="0"/>
              <a:t>:</a:t>
            </a:r>
          </a:p>
          <a:p>
            <a:pPr marL="648970" lvl="1" indent="-324485" defTabSz="426466">
              <a:spcBef>
                <a:spcPts val="3000"/>
              </a:spcBef>
              <a:defRPr sz="2628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Prover </a:t>
            </a:r>
            <a:r>
              <a:rPr dirty="0" err="1"/>
              <a:t>informação</a:t>
            </a:r>
            <a:endParaRPr dirty="0"/>
          </a:p>
          <a:p>
            <a:pPr marL="648970" lvl="1" indent="-324485" defTabSz="426466">
              <a:spcBef>
                <a:spcPts val="3000"/>
              </a:spcBef>
              <a:defRPr sz="2628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Definir</a:t>
            </a:r>
            <a:r>
              <a:rPr dirty="0"/>
              <a:t> e </a:t>
            </a:r>
            <a:r>
              <a:rPr dirty="0" err="1"/>
              <a:t>controlar</a:t>
            </a:r>
            <a:r>
              <a:rPr dirty="0"/>
              <a:t> ICs </a:t>
            </a:r>
          </a:p>
          <a:p>
            <a:pPr marL="648970" lvl="1" indent="-324485" defTabSz="426466">
              <a:spcBef>
                <a:spcPts val="3000"/>
              </a:spcBef>
              <a:defRPr sz="2628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Proteger</a:t>
            </a:r>
            <a:r>
              <a:rPr dirty="0"/>
              <a:t> e </a:t>
            </a:r>
            <a:r>
              <a:rPr dirty="0" err="1"/>
              <a:t>garantir</a:t>
            </a:r>
            <a:r>
              <a:rPr dirty="0"/>
              <a:t> a </a:t>
            </a:r>
            <a:r>
              <a:rPr dirty="0" err="1"/>
              <a:t>integridade</a:t>
            </a:r>
            <a:r>
              <a:rPr dirty="0"/>
              <a:t> dos </a:t>
            </a:r>
            <a:r>
              <a:rPr dirty="0" smtClean="0"/>
              <a:t>I</a:t>
            </a:r>
            <a:r>
              <a:rPr lang="pt-BR" dirty="0" smtClean="0"/>
              <a:t>C</a:t>
            </a:r>
            <a:r>
              <a:rPr dirty="0" smtClean="0"/>
              <a:t>s</a:t>
            </a:r>
            <a:endParaRPr dirty="0"/>
          </a:p>
          <a:p>
            <a:pPr marL="648970" lvl="1" indent="-324485" defTabSz="426466">
              <a:spcBef>
                <a:spcPts val="3000"/>
              </a:spcBef>
              <a:defRPr sz="2628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Manter</a:t>
            </a:r>
            <a:r>
              <a:rPr dirty="0"/>
              <a:t> </a:t>
            </a:r>
            <a:r>
              <a:rPr dirty="0" err="1"/>
              <a:t>atualizado</a:t>
            </a:r>
            <a:r>
              <a:rPr dirty="0"/>
              <a:t> o Banco de Dados da </a:t>
            </a:r>
            <a:r>
              <a:rPr dirty="0" err="1"/>
              <a:t>Gerência</a:t>
            </a:r>
            <a:r>
              <a:rPr dirty="0"/>
              <a:t> de </a:t>
            </a:r>
            <a:r>
              <a:rPr dirty="0" err="1"/>
              <a:t>Configurações</a:t>
            </a:r>
            <a:r>
              <a:rPr dirty="0"/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23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32308">
              <a:defRPr sz="592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Liberação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Implantação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3" name="Shape 1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06336" indent="-406336" defTabSz="722376">
              <a:spcBef>
                <a:spcPts val="400"/>
              </a:spcBef>
              <a:buSzPct val="100000"/>
              <a:buFont typeface="Arial"/>
              <a:defRPr sz="1896">
                <a:latin typeface="Calibri"/>
                <a:ea typeface="Calibri"/>
                <a:cs typeface="Calibri"/>
                <a:sym typeface="Calibri"/>
              </a:defRPr>
            </a:pP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Implantar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Liberações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para a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Produção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e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permitir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o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uso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efetivo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do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Serviço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de forma a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entregar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 valor para o </a:t>
            </a:r>
            <a:r>
              <a:rPr sz="2844" dirty="0" err="1">
                <a:latin typeface="Avenir Book"/>
                <a:ea typeface="Avenir Book"/>
                <a:cs typeface="Avenir Book"/>
                <a:sym typeface="Avenir Book"/>
              </a:rPr>
              <a:t>cliente</a:t>
            </a:r>
            <a:r>
              <a:rPr sz="2844" dirty="0">
                <a:latin typeface="Avenir Book"/>
                <a:ea typeface="Avenir Book"/>
                <a:cs typeface="Avenir Book"/>
                <a:sym typeface="Avenir Book"/>
              </a:rPr>
              <a:t>.</a:t>
            </a:r>
            <a:r>
              <a:rPr dirty="0"/>
              <a:t> (</a:t>
            </a:r>
            <a:r>
              <a:rPr dirty="0" err="1"/>
              <a:t>itSMF</a:t>
            </a:r>
            <a:r>
              <a:rPr dirty="0"/>
              <a:t>, 2007)</a:t>
            </a:r>
          </a:p>
          <a:p>
            <a:pPr marL="351155" indent="-351155" defTabSz="461518">
              <a:spcBef>
                <a:spcPts val="3300"/>
              </a:spcBef>
              <a:defRPr sz="284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Objetivos</a:t>
            </a:r>
            <a:r>
              <a:rPr dirty="0"/>
              <a:t>:</a:t>
            </a:r>
          </a:p>
          <a:p>
            <a:pPr marL="702310" lvl="1" indent="-351155" defTabSz="461518">
              <a:spcBef>
                <a:spcPts val="3300"/>
              </a:spcBef>
              <a:defRPr sz="28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Plano</a:t>
            </a:r>
            <a:r>
              <a:rPr lang="pt-BR" dirty="0" smtClean="0"/>
              <a:t> </a:t>
            </a:r>
            <a:r>
              <a:rPr lang="pt-BR" dirty="0" err="1" smtClean="0"/>
              <a:t>mde</a:t>
            </a:r>
            <a:r>
              <a:rPr lang="pt-BR" dirty="0" smtClean="0"/>
              <a:t> liberação e implantação</a:t>
            </a:r>
            <a:r>
              <a:rPr dirty="0" smtClean="0"/>
              <a:t> </a:t>
            </a:r>
            <a:r>
              <a:rPr dirty="0" err="1" smtClean="0"/>
              <a:t>claro</a:t>
            </a:r>
            <a:endParaRPr dirty="0"/>
          </a:p>
          <a:p>
            <a:pPr marL="702310" lvl="1" indent="-351155" defTabSz="461518">
              <a:spcBef>
                <a:spcPts val="3300"/>
              </a:spcBef>
              <a:defRPr sz="28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Viável</a:t>
            </a:r>
            <a:r>
              <a:rPr dirty="0"/>
              <a:t> e </a:t>
            </a:r>
            <a:r>
              <a:rPr dirty="0" err="1"/>
              <a:t>capaz</a:t>
            </a:r>
            <a:r>
              <a:rPr dirty="0"/>
              <a:t> de </a:t>
            </a:r>
            <a:r>
              <a:rPr dirty="0" err="1"/>
              <a:t>atender</a:t>
            </a:r>
            <a:r>
              <a:rPr dirty="0"/>
              <a:t> </a:t>
            </a:r>
            <a:r>
              <a:rPr dirty="0" err="1"/>
              <a:t>requisitos</a:t>
            </a:r>
            <a:endParaRPr dirty="0"/>
          </a:p>
          <a:p>
            <a:pPr marL="702310" lvl="1" indent="-351155" defTabSz="461518">
              <a:spcBef>
                <a:spcPts val="3300"/>
              </a:spcBef>
              <a:defRPr sz="28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Transferência</a:t>
            </a:r>
            <a:r>
              <a:rPr dirty="0"/>
              <a:t> do </a:t>
            </a:r>
            <a:r>
              <a:rPr dirty="0" err="1"/>
              <a:t>conhecimento</a:t>
            </a:r>
            <a:r>
              <a:rPr dirty="0"/>
              <a:t> (</a:t>
            </a:r>
            <a:r>
              <a:rPr dirty="0" err="1"/>
              <a:t>Clientes</a:t>
            </a:r>
            <a:r>
              <a:rPr dirty="0"/>
              <a:t>, </a:t>
            </a:r>
            <a:r>
              <a:rPr dirty="0" err="1"/>
              <a:t>Usuários</a:t>
            </a:r>
            <a:r>
              <a:rPr dirty="0"/>
              <a:t>, </a:t>
            </a:r>
            <a:r>
              <a:rPr dirty="0" err="1"/>
              <a:t>Equipe</a:t>
            </a:r>
            <a:r>
              <a:rPr dirty="0"/>
              <a:t> de </a:t>
            </a:r>
            <a:r>
              <a:rPr dirty="0" err="1"/>
              <a:t>suporte</a:t>
            </a:r>
            <a:r>
              <a:rPr dirty="0"/>
              <a:t>)</a:t>
            </a:r>
          </a:p>
          <a:p>
            <a:pPr marL="702310" lvl="1" indent="-351155" defTabSz="461518">
              <a:spcBef>
                <a:spcPts val="3300"/>
              </a:spcBef>
              <a:defRPr sz="284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Mínimo</a:t>
            </a:r>
            <a:r>
              <a:rPr dirty="0"/>
              <a:t> </a:t>
            </a:r>
            <a:r>
              <a:rPr dirty="0" err="1"/>
              <a:t>impacto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24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 sz="56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rPr>
              <a:t>G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do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Conhecimento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6" name="Shape 1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6715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Habilitar organizações a melhorar a qualidade da tomada de decisão gerencial, através da disponibilização de informações e dados seguros e confiáveis, ao longo de todo o ciclo de vida do serviço. </a:t>
            </a:r>
            <a:r>
              <a:rPr sz="2262"/>
              <a:t>(itSMF, 2007)</a:t>
            </a:r>
          </a:p>
          <a:p>
            <a:pPr marL="386715" indent="-386715" defTabSz="508254">
              <a:spcBef>
                <a:spcPts val="3600"/>
              </a:spcBef>
              <a:defRPr sz="3132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Objetivos</a:t>
            </a:r>
          </a:p>
          <a:p>
            <a:pPr marL="773430" lvl="1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Habilitar o provedor de serviços a ser mais eficiente</a:t>
            </a:r>
          </a:p>
          <a:p>
            <a:pPr marL="773430" lvl="1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Melhorar a qualidade do serviço</a:t>
            </a:r>
          </a:p>
          <a:p>
            <a:pPr marL="773430" lvl="1" indent="-386715" defTabSz="508254">
              <a:spcBef>
                <a:spcPts val="3600"/>
              </a:spcBef>
              <a:defRPr sz="3132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Aumentar a satisfação e reduzir o custo do serviço</a:t>
            </a: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614968" y="9269288"/>
            <a:ext cx="584528" cy="381000"/>
          </a:xfrm>
          <a:prstGeom prst="rect">
            <a:avLst/>
          </a:prstGeo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25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 err="1">
                <a:solidFill>
                  <a:schemeClr val="tx1"/>
                </a:solidFill>
              </a:rPr>
              <a:t>peração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199" name="Shape 19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3600"/>
              </a:spcBef>
              <a:defRPr sz="3096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 propósito desta fase:</a:t>
            </a:r>
          </a:p>
          <a:p>
            <a:pPr marL="382270" indent="-382270" defTabSz="502412">
              <a:spcBef>
                <a:spcPts val="3600"/>
              </a:spcBef>
              <a:defRPr sz="3096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Coordenar e executar as atividades e os processos requeridos para entregar e gerenciar os serviços nos níveis acordados para usuários e clientes do negócio (itSMF, 2007)</a:t>
            </a:r>
          </a:p>
          <a:p>
            <a:pPr marL="382270" indent="-382270" defTabSz="502412">
              <a:spcBef>
                <a:spcPts val="3600"/>
              </a:spcBef>
              <a:defRPr sz="3096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Objetivos</a:t>
            </a:r>
          </a:p>
          <a:p>
            <a:pPr marL="1146810" lvl="2" indent="-382270" defTabSz="502412">
              <a:spcBef>
                <a:spcPts val="2800"/>
              </a:spcBef>
              <a:defRPr sz="258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Entrega real de serviços</a:t>
            </a:r>
          </a:p>
          <a:p>
            <a:pPr marL="1146810" lvl="2" indent="-382270" defTabSz="502412">
              <a:spcBef>
                <a:spcPts val="2800"/>
              </a:spcBef>
              <a:defRPr sz="258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 relacionamento e a satisfação dos clientes são melhorados</a:t>
            </a:r>
          </a:p>
          <a:p>
            <a:pPr marL="1146810" lvl="2" indent="-382270" defTabSz="502412">
              <a:spcBef>
                <a:spcPts val="2800"/>
              </a:spcBef>
              <a:defRPr sz="258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Do ponto de vista do cliente, é onde o valor real é sentido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26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 err="1">
                <a:solidFill>
                  <a:schemeClr val="tx1"/>
                </a:solidFill>
              </a:rPr>
              <a:t>peração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Serviço</a:t>
            </a:r>
            <a:endParaRPr dirty="0"/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7820" indent="-337820" defTabSz="443991">
              <a:spcBef>
                <a:spcPts val="3100"/>
              </a:spcBef>
              <a:defRPr sz="2736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Processos</a:t>
            </a:r>
            <a:endParaRPr dirty="0"/>
          </a:p>
          <a:p>
            <a:pPr marL="675640" lvl="1" indent="-337820" defTabSz="443991">
              <a:spcBef>
                <a:spcPts val="700"/>
              </a:spcBef>
              <a:defRPr sz="273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Problemas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675640" lvl="1" indent="-337820" defTabSz="443991">
              <a:spcBef>
                <a:spcPts val="700"/>
              </a:spcBef>
              <a:defRPr sz="273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Acesso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675640" lvl="1" indent="-337820" defTabSz="443991">
              <a:spcBef>
                <a:spcPts val="700"/>
              </a:spcBef>
              <a:defRPr sz="273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Incidentes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675640" lvl="1" indent="-337820" defTabSz="443991">
              <a:spcBef>
                <a:spcPts val="700"/>
              </a:spcBef>
              <a:defRPr sz="273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Gerenciamento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Evento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675640" lvl="1" indent="-337820" defTabSz="443991">
              <a:spcBef>
                <a:spcPts val="700"/>
              </a:spcBef>
              <a:defRPr sz="273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Cumprimento</a:t>
            </a:r>
            <a:r>
              <a:rPr dirty="0">
                <a:solidFill>
                  <a:schemeClr val="accent4">
                    <a:lumMod val="75000"/>
                  </a:schemeClr>
                </a:solidFill>
              </a:rPr>
              <a:t> de </a:t>
            </a:r>
            <a:r>
              <a:rPr dirty="0" err="1">
                <a:solidFill>
                  <a:schemeClr val="accent4">
                    <a:lumMod val="75000"/>
                  </a:schemeClr>
                </a:solidFill>
              </a:rPr>
              <a:t>Requisição</a:t>
            </a:r>
            <a:endParaRPr dirty="0">
              <a:solidFill>
                <a:schemeClr val="accent4">
                  <a:lumMod val="75000"/>
                </a:schemeClr>
              </a:solidFill>
            </a:endParaRPr>
          </a:p>
          <a:p>
            <a:pPr marL="337820" indent="-337820" defTabSz="443991">
              <a:spcBef>
                <a:spcPts val="3100"/>
              </a:spcBef>
              <a:defRPr sz="2736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dirty="0" err="1"/>
              <a:t>Funções</a:t>
            </a:r>
            <a:endParaRPr dirty="0"/>
          </a:p>
          <a:p>
            <a:pPr marL="675640" lvl="1" indent="-337820" defTabSz="443991">
              <a:spcBef>
                <a:spcPts val="700"/>
              </a:spcBef>
              <a:defRPr sz="228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Central de </a:t>
            </a:r>
            <a:r>
              <a:rPr dirty="0" err="1"/>
              <a:t>Serviço</a:t>
            </a:r>
            <a:endParaRPr dirty="0"/>
          </a:p>
          <a:p>
            <a:pPr marL="675640" lvl="1" indent="-337820" defTabSz="443991">
              <a:spcBef>
                <a:spcPts val="700"/>
              </a:spcBef>
              <a:defRPr sz="228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Gerenciamento</a:t>
            </a:r>
            <a:r>
              <a:rPr dirty="0"/>
              <a:t> </a:t>
            </a:r>
            <a:r>
              <a:rPr dirty="0" err="1"/>
              <a:t>Técnico</a:t>
            </a:r>
            <a:endParaRPr dirty="0"/>
          </a:p>
          <a:p>
            <a:pPr marL="675640" lvl="1" indent="-337820" defTabSz="443991">
              <a:spcBef>
                <a:spcPts val="700"/>
              </a:spcBef>
              <a:defRPr sz="228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Operações</a:t>
            </a:r>
            <a:r>
              <a:rPr dirty="0"/>
              <a:t> de TI</a:t>
            </a:r>
          </a:p>
          <a:p>
            <a:pPr marL="675640" lvl="1" indent="-337820" defTabSz="443991">
              <a:spcBef>
                <a:spcPts val="700"/>
              </a:spcBef>
              <a:defRPr sz="228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Aplicativo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98944" y="9269288"/>
            <a:ext cx="800552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27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 err="1">
                <a:solidFill>
                  <a:schemeClr val="tx1"/>
                </a:solidFill>
              </a:rPr>
              <a:t>peração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Serviço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1046460" y="2912268"/>
            <a:ext cx="3186957" cy="747118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Infra-estrutura de TI</a:t>
            </a:r>
          </a:p>
        </p:txBody>
      </p:sp>
      <p:sp>
        <p:nvSpPr>
          <p:cNvPr id="206" name="Shape 206"/>
          <p:cNvSpPr/>
          <p:nvPr/>
        </p:nvSpPr>
        <p:spPr>
          <a:xfrm>
            <a:off x="4908922" y="2912268"/>
            <a:ext cx="3186956" cy="747118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Equipe de TI</a:t>
            </a:r>
          </a:p>
        </p:txBody>
      </p:sp>
      <p:sp>
        <p:nvSpPr>
          <p:cNvPr id="207" name="Shape 207"/>
          <p:cNvSpPr/>
          <p:nvPr/>
        </p:nvSpPr>
        <p:spPr>
          <a:xfrm>
            <a:off x="8771383" y="2912268"/>
            <a:ext cx="3186957" cy="747118"/>
          </a:xfrm>
          <a:prstGeom prst="rect">
            <a:avLst/>
          </a:prstGeom>
          <a:solidFill>
            <a:schemeClr val="accent5">
              <a:hueOff val="-176146"/>
              <a:satOff val="3665"/>
              <a:lumOff val="-1398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Usuários</a:t>
            </a:r>
          </a:p>
        </p:txBody>
      </p:sp>
      <p:pic>
        <p:nvPicPr>
          <p:cNvPr id="208" name="Imagem 207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1958438" y="4201082"/>
            <a:ext cx="1363000" cy="352235"/>
          </a:xfrm>
          <a:prstGeom prst="rect">
            <a:avLst/>
          </a:prstGeom>
        </p:spPr>
      </p:pic>
      <p:pic>
        <p:nvPicPr>
          <p:cNvPr id="210" name="Imagem 209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5793838" y="4188382"/>
            <a:ext cx="1363000" cy="352235"/>
          </a:xfrm>
          <a:prstGeom prst="rect">
            <a:avLst/>
          </a:prstGeom>
        </p:spPr>
      </p:pic>
      <p:pic>
        <p:nvPicPr>
          <p:cNvPr id="212" name="Imagem 211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9683362" y="4188382"/>
            <a:ext cx="1363000" cy="352235"/>
          </a:xfrm>
          <a:prstGeom prst="rect">
            <a:avLst/>
          </a:prstGeom>
        </p:spPr>
      </p:pic>
      <p:sp>
        <p:nvSpPr>
          <p:cNvPr id="214" name="Shape 214"/>
          <p:cNvSpPr/>
          <p:nvPr/>
        </p:nvSpPr>
        <p:spPr>
          <a:xfrm>
            <a:off x="1347837" y="5053294"/>
            <a:ext cx="2584203" cy="74711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Eventos</a:t>
            </a:r>
          </a:p>
        </p:txBody>
      </p:sp>
      <p:sp>
        <p:nvSpPr>
          <p:cNvPr id="215" name="Shape 215"/>
          <p:cNvSpPr/>
          <p:nvPr/>
        </p:nvSpPr>
        <p:spPr>
          <a:xfrm>
            <a:off x="5183237" y="5035137"/>
            <a:ext cx="2584203" cy="74711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Incidente</a:t>
            </a:r>
          </a:p>
        </p:txBody>
      </p:sp>
      <p:sp>
        <p:nvSpPr>
          <p:cNvPr id="216" name="Shape 216"/>
          <p:cNvSpPr/>
          <p:nvPr/>
        </p:nvSpPr>
        <p:spPr>
          <a:xfrm>
            <a:off x="9846127" y="6600002"/>
            <a:ext cx="2584203" cy="864097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Requisição de Serviço</a:t>
            </a:r>
          </a:p>
        </p:txBody>
      </p:sp>
      <p:sp>
        <p:nvSpPr>
          <p:cNvPr id="217" name="Shape 217"/>
          <p:cNvSpPr/>
          <p:nvPr/>
        </p:nvSpPr>
        <p:spPr>
          <a:xfrm>
            <a:off x="5210299" y="6584537"/>
            <a:ext cx="2584202" cy="747118"/>
          </a:xfrm>
          <a:prstGeom prst="rect">
            <a:avLst/>
          </a:prstGeom>
          <a:gradFill>
            <a:gsLst>
              <a:gs pos="0">
                <a:srgbClr val="FBFBFB"/>
              </a:gs>
              <a:gs pos="100000">
                <a:srgbClr val="BEBEBE"/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Problema</a:t>
            </a:r>
          </a:p>
        </p:txBody>
      </p:sp>
      <p:sp>
        <p:nvSpPr>
          <p:cNvPr id="218" name="Shape 218"/>
          <p:cNvSpPr/>
          <p:nvPr/>
        </p:nvSpPr>
        <p:spPr>
          <a:xfrm>
            <a:off x="9072760" y="8029732"/>
            <a:ext cx="2584203" cy="955527"/>
          </a:xfrm>
          <a:prstGeom prst="rect">
            <a:avLst/>
          </a:prstGeom>
          <a:solidFill>
            <a:schemeClr val="accent3">
              <a:hueOff val="-333989"/>
              <a:satOff val="3917"/>
              <a:lumOff val="-6666"/>
            </a:schemeClr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Solução de Contorno</a:t>
            </a:r>
          </a:p>
        </p:txBody>
      </p:sp>
      <p:sp>
        <p:nvSpPr>
          <p:cNvPr id="219" name="Shape 219"/>
          <p:cNvSpPr/>
          <p:nvPr/>
        </p:nvSpPr>
        <p:spPr>
          <a:xfrm>
            <a:off x="5210299" y="8133936"/>
            <a:ext cx="2584202" cy="747119"/>
          </a:xfrm>
          <a:prstGeom prst="rect">
            <a:avLst/>
          </a:prstGeom>
          <a:solidFill>
            <a:schemeClr val="accent2">
              <a:hueOff val="-554920"/>
              <a:satOff val="-21482"/>
              <a:lumOff val="-6228"/>
            </a:schemeClr>
          </a:solid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Mudança</a:t>
            </a:r>
          </a:p>
        </p:txBody>
      </p:sp>
      <p:sp>
        <p:nvSpPr>
          <p:cNvPr id="220" name="Shape 220"/>
          <p:cNvSpPr/>
          <p:nvPr/>
        </p:nvSpPr>
        <p:spPr>
          <a:xfrm>
            <a:off x="2004938" y="6883400"/>
            <a:ext cx="1270001" cy="10919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>
            <a:lvl1pPr>
              <a:defRPr sz="3100"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!!!</a:t>
            </a:r>
          </a:p>
        </p:txBody>
      </p:sp>
      <p:pic>
        <p:nvPicPr>
          <p:cNvPr id="221" name="Imagem 220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2141315" y="6113705"/>
            <a:ext cx="997246" cy="352235"/>
          </a:xfrm>
          <a:prstGeom prst="rect">
            <a:avLst/>
          </a:prstGeom>
        </p:spPr>
      </p:pic>
      <p:pic>
        <p:nvPicPr>
          <p:cNvPr id="223" name="Imagem 222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80920" y="6028138"/>
            <a:ext cx="788836" cy="352234"/>
          </a:xfrm>
          <a:prstGeom prst="rect">
            <a:avLst/>
          </a:prstGeom>
        </p:spPr>
      </p:pic>
      <p:pic>
        <p:nvPicPr>
          <p:cNvPr id="225" name="Imagem 224"/>
          <p:cNvPicPr>
            <a:picLocks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6080920" y="7573569"/>
            <a:ext cx="788836" cy="352235"/>
          </a:xfrm>
          <a:prstGeom prst="rect">
            <a:avLst/>
          </a:prstGeom>
        </p:spPr>
      </p:pic>
      <p:pic>
        <p:nvPicPr>
          <p:cNvPr id="227" name="Imagem 226"/>
          <p:cNvPicPr>
            <a:picLocks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96987" y="5232579"/>
            <a:ext cx="1311720" cy="352234"/>
          </a:xfrm>
          <a:prstGeom prst="rect">
            <a:avLst/>
          </a:prstGeom>
        </p:spPr>
      </p:pic>
      <p:pic>
        <p:nvPicPr>
          <p:cNvPr id="229" name="Imagem 228"/>
          <p:cNvPicPr>
            <a:picLocks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2700000">
            <a:off x="7504275" y="7394512"/>
            <a:ext cx="1808500" cy="352234"/>
          </a:xfrm>
          <a:prstGeom prst="rect">
            <a:avLst/>
          </a:prstGeom>
        </p:spPr>
      </p:pic>
      <p:pic>
        <p:nvPicPr>
          <p:cNvPr id="231" name="Imagem 230"/>
          <p:cNvPicPr>
            <a:picLocks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0800000">
            <a:off x="7741970" y="5232578"/>
            <a:ext cx="1945991" cy="352235"/>
          </a:xfrm>
          <a:prstGeom prst="rect">
            <a:avLst/>
          </a:prstGeom>
        </p:spPr>
      </p:pic>
      <p:grpSp>
        <p:nvGrpSpPr>
          <p:cNvPr id="236" name="Group 236"/>
          <p:cNvGrpSpPr/>
          <p:nvPr/>
        </p:nvGrpSpPr>
        <p:grpSpPr>
          <a:xfrm>
            <a:off x="9704209" y="5053294"/>
            <a:ext cx="1321306" cy="864097"/>
            <a:chOff x="0" y="0"/>
            <a:chExt cx="1321304" cy="864095"/>
          </a:xfrm>
        </p:grpSpPr>
        <p:sp>
          <p:nvSpPr>
            <p:cNvPr id="233" name="Shape 233"/>
            <p:cNvSpPr/>
            <p:nvPr/>
          </p:nvSpPr>
          <p:spPr>
            <a:xfrm>
              <a:off x="-1" y="0"/>
              <a:ext cx="1321306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" y="21600"/>
                  </a:moveTo>
                  <a:cubicBezTo>
                    <a:pt x="395" y="21600"/>
                    <a:pt x="0" y="20996"/>
                    <a:pt x="0" y="20250"/>
                  </a:cubicBezTo>
                  <a:cubicBezTo>
                    <a:pt x="0" y="19504"/>
                    <a:pt x="395" y="18900"/>
                    <a:pt x="883" y="18900"/>
                  </a:cubicBezTo>
                  <a:lnTo>
                    <a:pt x="1766" y="18900"/>
                  </a:lnTo>
                  <a:lnTo>
                    <a:pt x="1766" y="1350"/>
                  </a:lnTo>
                  <a:cubicBezTo>
                    <a:pt x="1766" y="604"/>
                    <a:pt x="2161" y="0"/>
                    <a:pt x="2649" y="0"/>
                  </a:cubicBezTo>
                  <a:lnTo>
                    <a:pt x="20717" y="0"/>
                  </a:lnTo>
                  <a:cubicBezTo>
                    <a:pt x="21205" y="0"/>
                    <a:pt x="21600" y="604"/>
                    <a:pt x="21600" y="1350"/>
                  </a:cubicBezTo>
                  <a:cubicBezTo>
                    <a:pt x="21600" y="2096"/>
                    <a:pt x="21205" y="2700"/>
                    <a:pt x="20717" y="2700"/>
                  </a:cubicBezTo>
                  <a:lnTo>
                    <a:pt x="19834" y="2700"/>
                  </a:lnTo>
                  <a:lnTo>
                    <a:pt x="19834" y="20250"/>
                  </a:lnTo>
                  <a:cubicBezTo>
                    <a:pt x="19834" y="20996"/>
                    <a:pt x="19439" y="21600"/>
                    <a:pt x="18951" y="2160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ABABA"/>
                </a:gs>
                <a:gs pos="35000">
                  <a:srgbClr val="CFCFCF"/>
                </a:gs>
                <a:gs pos="100000">
                  <a:srgbClr val="EDEDED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-1" y="54006"/>
              <a:ext cx="216025" cy="8100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600" y="795"/>
                    <a:pt x="19182" y="1440"/>
                    <a:pt x="16200" y="1440"/>
                  </a:cubicBezTo>
                  <a:cubicBezTo>
                    <a:pt x="14709" y="1440"/>
                    <a:pt x="13500" y="1118"/>
                    <a:pt x="13500" y="720"/>
                  </a:cubicBezTo>
                  <a:cubicBezTo>
                    <a:pt x="13500" y="322"/>
                    <a:pt x="14709" y="0"/>
                    <a:pt x="16200" y="0"/>
                  </a:cubicBezTo>
                  <a:close/>
                  <a:moveTo>
                    <a:pt x="10800" y="20160"/>
                  </a:moveTo>
                  <a:cubicBezTo>
                    <a:pt x="10800" y="20955"/>
                    <a:pt x="8382" y="21600"/>
                    <a:pt x="5400" y="21600"/>
                  </a:cubicBezTo>
                  <a:cubicBezTo>
                    <a:pt x="2418" y="21600"/>
                    <a:pt x="0" y="20955"/>
                    <a:pt x="0" y="20160"/>
                  </a:cubicBezTo>
                  <a:cubicBezTo>
                    <a:pt x="0" y="19365"/>
                    <a:pt x="2418" y="18720"/>
                    <a:pt x="5400" y="18720"/>
                  </a:cubicBezTo>
                  <a:cubicBezTo>
                    <a:pt x="6891" y="18720"/>
                    <a:pt x="8100" y="19042"/>
                    <a:pt x="8100" y="19440"/>
                  </a:cubicBezTo>
                  <a:cubicBezTo>
                    <a:pt x="8100" y="19838"/>
                    <a:pt x="6891" y="20160"/>
                    <a:pt x="5400" y="2016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-1" y="0"/>
              <a:ext cx="1321306" cy="864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6" y="18900"/>
                  </a:moveTo>
                  <a:lnTo>
                    <a:pt x="1766" y="1350"/>
                  </a:lnTo>
                  <a:cubicBezTo>
                    <a:pt x="1766" y="604"/>
                    <a:pt x="2161" y="0"/>
                    <a:pt x="2649" y="0"/>
                  </a:cubicBezTo>
                  <a:lnTo>
                    <a:pt x="20717" y="0"/>
                  </a:lnTo>
                  <a:cubicBezTo>
                    <a:pt x="21205" y="0"/>
                    <a:pt x="21600" y="604"/>
                    <a:pt x="21600" y="1350"/>
                  </a:cubicBezTo>
                  <a:cubicBezTo>
                    <a:pt x="21600" y="2096"/>
                    <a:pt x="21205" y="2700"/>
                    <a:pt x="20717" y="2700"/>
                  </a:cubicBezTo>
                  <a:lnTo>
                    <a:pt x="19834" y="2700"/>
                  </a:lnTo>
                  <a:lnTo>
                    <a:pt x="19834" y="20250"/>
                  </a:lnTo>
                  <a:cubicBezTo>
                    <a:pt x="19834" y="20996"/>
                    <a:pt x="19439" y="21600"/>
                    <a:pt x="18951" y="21600"/>
                  </a:cubicBezTo>
                  <a:lnTo>
                    <a:pt x="883" y="21600"/>
                  </a:lnTo>
                  <a:cubicBezTo>
                    <a:pt x="395" y="21600"/>
                    <a:pt x="0" y="20996"/>
                    <a:pt x="0" y="20250"/>
                  </a:cubicBezTo>
                  <a:cubicBezTo>
                    <a:pt x="0" y="19504"/>
                    <a:pt x="395" y="18900"/>
                    <a:pt x="883" y="18900"/>
                  </a:cubicBezTo>
                  <a:close/>
                  <a:moveTo>
                    <a:pt x="2649" y="0"/>
                  </a:moveTo>
                  <a:cubicBezTo>
                    <a:pt x="3136" y="0"/>
                    <a:pt x="3531" y="604"/>
                    <a:pt x="3531" y="1350"/>
                  </a:cubicBezTo>
                  <a:cubicBezTo>
                    <a:pt x="3531" y="2096"/>
                    <a:pt x="3136" y="2700"/>
                    <a:pt x="2649" y="2700"/>
                  </a:cubicBezTo>
                  <a:cubicBezTo>
                    <a:pt x="2405" y="2700"/>
                    <a:pt x="2207" y="2398"/>
                    <a:pt x="2207" y="2025"/>
                  </a:cubicBezTo>
                  <a:cubicBezTo>
                    <a:pt x="2207" y="1652"/>
                    <a:pt x="2405" y="1350"/>
                    <a:pt x="2649" y="1350"/>
                  </a:cubicBezTo>
                  <a:lnTo>
                    <a:pt x="3531" y="1350"/>
                  </a:lnTo>
                  <a:moveTo>
                    <a:pt x="19834" y="2700"/>
                  </a:moveTo>
                  <a:lnTo>
                    <a:pt x="2649" y="2700"/>
                  </a:lnTo>
                  <a:moveTo>
                    <a:pt x="883" y="18900"/>
                  </a:moveTo>
                  <a:cubicBezTo>
                    <a:pt x="1127" y="18900"/>
                    <a:pt x="1324" y="19202"/>
                    <a:pt x="1324" y="19575"/>
                  </a:cubicBezTo>
                  <a:cubicBezTo>
                    <a:pt x="1324" y="19948"/>
                    <a:pt x="1127" y="20250"/>
                    <a:pt x="883" y="20250"/>
                  </a:cubicBezTo>
                  <a:lnTo>
                    <a:pt x="1766" y="20250"/>
                  </a:lnTo>
                  <a:moveTo>
                    <a:pt x="883" y="21600"/>
                  </a:moveTo>
                  <a:cubicBezTo>
                    <a:pt x="1370" y="21600"/>
                    <a:pt x="1766" y="20996"/>
                    <a:pt x="1766" y="20250"/>
                  </a:cubicBezTo>
                  <a:lnTo>
                    <a:pt x="1766" y="18900"/>
                  </a:ln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914400">
                <a:defRPr sz="1800"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</p:grpSp>
      <p:pic>
        <p:nvPicPr>
          <p:cNvPr id="237" name="Imagem 236"/>
          <p:cNvPicPr>
            <a:picLocks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 rot="5400000">
            <a:off x="10056011" y="6028138"/>
            <a:ext cx="617702" cy="352234"/>
          </a:xfrm>
          <a:prstGeom prst="rect">
            <a:avLst/>
          </a:prstGeom>
        </p:spPr>
      </p:pic>
      <p:sp>
        <p:nvSpPr>
          <p:cNvPr id="239" name="Shape 239"/>
          <p:cNvSpPr/>
          <p:nvPr/>
        </p:nvSpPr>
        <p:spPr>
          <a:xfrm>
            <a:off x="1148446" y="3968154"/>
            <a:ext cx="132593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Ocorrências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Detectáveis</a:t>
            </a:r>
          </a:p>
        </p:txBody>
      </p:sp>
      <p:sp>
        <p:nvSpPr>
          <p:cNvPr id="240" name="Shape 240"/>
          <p:cNvSpPr/>
          <p:nvPr/>
        </p:nvSpPr>
        <p:spPr>
          <a:xfrm>
            <a:off x="4965723" y="3968154"/>
            <a:ext cx="120977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Falhas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Detectadas</a:t>
            </a:r>
          </a:p>
        </p:txBody>
      </p:sp>
      <p:sp>
        <p:nvSpPr>
          <p:cNvPr id="241" name="Shape 241"/>
          <p:cNvSpPr/>
          <p:nvPr/>
        </p:nvSpPr>
        <p:spPr>
          <a:xfrm>
            <a:off x="8325169" y="4013440"/>
            <a:ext cx="197730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Contratam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Central de Serviços</a:t>
            </a:r>
          </a:p>
        </p:txBody>
      </p:sp>
      <p:sp>
        <p:nvSpPr>
          <p:cNvPr id="242" name="Shape 242"/>
          <p:cNvSpPr/>
          <p:nvPr/>
        </p:nvSpPr>
        <p:spPr>
          <a:xfrm>
            <a:off x="1304326" y="6018609"/>
            <a:ext cx="1014172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Limiar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Excedido</a:t>
            </a:r>
          </a:p>
        </p:txBody>
      </p:sp>
      <p:sp>
        <p:nvSpPr>
          <p:cNvPr id="243" name="Shape 243"/>
          <p:cNvSpPr/>
          <p:nvPr/>
        </p:nvSpPr>
        <p:spPr>
          <a:xfrm>
            <a:off x="2265091" y="8118161"/>
            <a:ext cx="74969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Alerta</a:t>
            </a:r>
          </a:p>
        </p:txBody>
      </p:sp>
      <p:sp>
        <p:nvSpPr>
          <p:cNvPr id="244" name="Shape 244"/>
          <p:cNvSpPr/>
          <p:nvPr/>
        </p:nvSpPr>
        <p:spPr>
          <a:xfrm>
            <a:off x="3944479" y="5574109"/>
            <a:ext cx="117501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Incidente?</a:t>
            </a:r>
          </a:p>
        </p:txBody>
      </p:sp>
      <p:sp>
        <p:nvSpPr>
          <p:cNvPr id="245" name="Shape 245"/>
          <p:cNvSpPr/>
          <p:nvPr/>
        </p:nvSpPr>
        <p:spPr>
          <a:xfrm>
            <a:off x="8234383" y="4973716"/>
            <a:ext cx="1295274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7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Falha em TI</a:t>
            </a:r>
          </a:p>
        </p:txBody>
      </p:sp>
      <p:sp>
        <p:nvSpPr>
          <p:cNvPr id="246" name="Shape 246"/>
          <p:cNvSpPr/>
          <p:nvPr/>
        </p:nvSpPr>
        <p:spPr>
          <a:xfrm>
            <a:off x="10819077" y="5840495"/>
            <a:ext cx="1146303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Outros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Chamados</a:t>
            </a:r>
          </a:p>
        </p:txBody>
      </p:sp>
      <p:sp>
        <p:nvSpPr>
          <p:cNvPr id="247" name="Shape 247"/>
          <p:cNvSpPr/>
          <p:nvPr/>
        </p:nvSpPr>
        <p:spPr>
          <a:xfrm>
            <a:off x="6692997" y="5869616"/>
            <a:ext cx="1922247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Causa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Raiz Desconhecida</a:t>
            </a:r>
          </a:p>
        </p:txBody>
      </p:sp>
      <p:sp>
        <p:nvSpPr>
          <p:cNvPr id="248" name="Shape 248"/>
          <p:cNvSpPr/>
          <p:nvPr/>
        </p:nvSpPr>
        <p:spPr>
          <a:xfrm>
            <a:off x="4521011" y="7385927"/>
            <a:ext cx="103381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Resolve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Problema</a:t>
            </a:r>
          </a:p>
        </p:txBody>
      </p:sp>
      <p:sp>
        <p:nvSpPr>
          <p:cNvPr id="249" name="Shape 249"/>
          <p:cNvSpPr/>
          <p:nvPr/>
        </p:nvSpPr>
        <p:spPr>
          <a:xfrm>
            <a:off x="8589879" y="7086475"/>
            <a:ext cx="1197471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Solução</a:t>
            </a:r>
          </a:p>
          <a:p>
            <a:pPr>
              <a:defRPr sz="1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t>Temporária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92228" y="9269288"/>
            <a:ext cx="807268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28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79044">
              <a:defRPr sz="656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M</a:t>
            </a:r>
            <a:r>
              <a:rPr dirty="0" err="1">
                <a:solidFill>
                  <a:schemeClr val="tx1"/>
                </a:solidFill>
              </a:rPr>
              <a:t>elhoria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contínua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Serviço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2" name="Shape 25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A meta do CSI (Continual Service Improvement) é ajustar e reajustar serviços de TI às mudanças contínuas do negócio através da identificação e implementação de melhorias aos serviços de TI que apoiam processos de negócio (itSMF, 2007).</a:t>
            </a:r>
          </a:p>
          <a:p>
            <a:pPr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t>Para gerenciar melhorias, o CSI deve definir claramente o que deve ser controlado e medido.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542960" y="9269288"/>
            <a:ext cx="656536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29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I</a:t>
            </a:r>
            <a:r>
              <a:rPr dirty="0" err="1">
                <a:solidFill>
                  <a:schemeClr val="tx1"/>
                </a:solidFill>
              </a:rPr>
              <a:t>ntrodução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34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Gestão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de TI:</a:t>
            </a:r>
            <a:r>
              <a:rPr dirty="0"/>
              <a:t> </a:t>
            </a:r>
            <a:r>
              <a:rPr dirty="0" err="1"/>
              <a:t>conjunto</a:t>
            </a:r>
            <a:r>
              <a:rPr dirty="0"/>
              <a:t> de </a:t>
            </a:r>
            <a:r>
              <a:rPr dirty="0" err="1"/>
              <a:t>atividades</a:t>
            </a:r>
            <a:r>
              <a:rPr dirty="0"/>
              <a:t>, </a:t>
            </a:r>
            <a:r>
              <a:rPr dirty="0" err="1"/>
              <a:t>projetos</a:t>
            </a:r>
            <a:r>
              <a:rPr dirty="0"/>
              <a:t> e </a:t>
            </a:r>
            <a:r>
              <a:rPr dirty="0" err="1"/>
              <a:t>metodologias</a:t>
            </a:r>
            <a:r>
              <a:rPr dirty="0"/>
              <a:t> </a:t>
            </a:r>
            <a:r>
              <a:rPr dirty="0" err="1"/>
              <a:t>criadas</a:t>
            </a:r>
            <a:r>
              <a:rPr dirty="0"/>
              <a:t> com </a:t>
            </a:r>
            <a:r>
              <a:rPr dirty="0" err="1"/>
              <a:t>recursos</a:t>
            </a:r>
            <a:r>
              <a:rPr dirty="0"/>
              <a:t> de </a:t>
            </a:r>
            <a:r>
              <a:rPr dirty="0" err="1"/>
              <a:t>computação</a:t>
            </a:r>
            <a:r>
              <a:rPr dirty="0"/>
              <a:t>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não</a:t>
            </a:r>
            <a:r>
              <a:rPr dirty="0"/>
              <a:t> com a </a:t>
            </a:r>
            <a:r>
              <a:rPr dirty="0" err="1"/>
              <a:t>finalidade</a:t>
            </a:r>
            <a:r>
              <a:rPr dirty="0"/>
              <a:t> de </a:t>
            </a:r>
            <a:r>
              <a:rPr dirty="0" err="1"/>
              <a:t>alinhar</a:t>
            </a:r>
            <a:r>
              <a:rPr dirty="0"/>
              <a:t> a TI </a:t>
            </a:r>
            <a:r>
              <a:rPr lang="pt-BR" dirty="0"/>
              <a:t>(</a:t>
            </a:r>
            <a:r>
              <a:rPr dirty="0" err="1" smtClean="0"/>
              <a:t>Tecnologia</a:t>
            </a:r>
            <a:r>
              <a:rPr dirty="0" smtClean="0"/>
              <a:t> </a:t>
            </a:r>
            <a:r>
              <a:rPr dirty="0"/>
              <a:t>da </a:t>
            </a:r>
            <a:r>
              <a:rPr dirty="0" err="1" smtClean="0"/>
              <a:t>Informação</a:t>
            </a:r>
            <a:r>
              <a:rPr lang="pt-BR" dirty="0" smtClean="0"/>
              <a:t>)</a:t>
            </a:r>
            <a:r>
              <a:rPr dirty="0" smtClean="0"/>
              <a:t> </a:t>
            </a:r>
            <a:r>
              <a:rPr dirty="0" err="1"/>
              <a:t>às</a:t>
            </a:r>
            <a:r>
              <a:rPr dirty="0"/>
              <a:t> </a:t>
            </a:r>
            <a:r>
              <a:rPr dirty="0" err="1"/>
              <a:t>estratégias</a:t>
            </a:r>
            <a:r>
              <a:rPr dirty="0"/>
              <a:t> do </a:t>
            </a:r>
            <a:r>
              <a:rPr dirty="0" err="1"/>
              <a:t>negócio</a:t>
            </a:r>
            <a:r>
              <a:rPr dirty="0"/>
              <a:t>.</a:t>
            </a:r>
          </a:p>
          <a:p>
            <a:pPr marL="360045" indent="-360045" defTabSz="473201">
              <a:spcBef>
                <a:spcPts val="34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Gerenciamento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de </a:t>
            </a:r>
            <a:r>
              <a:rPr dirty="0" err="1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Serviços</a:t>
            </a: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 de TI:</a:t>
            </a:r>
            <a:r>
              <a:rPr dirty="0"/>
              <a:t> se </a:t>
            </a:r>
            <a:r>
              <a:rPr dirty="0" err="1"/>
              <a:t>refere</a:t>
            </a:r>
            <a:r>
              <a:rPr dirty="0"/>
              <a:t> </a:t>
            </a:r>
            <a:r>
              <a:rPr lang="pt-BR" dirty="0" smtClean="0"/>
              <a:t>à</a:t>
            </a:r>
            <a:r>
              <a:rPr dirty="0" smtClean="0"/>
              <a:t> </a:t>
            </a:r>
            <a:r>
              <a:rPr dirty="0" err="1"/>
              <a:t>totalidade</a:t>
            </a:r>
            <a:r>
              <a:rPr dirty="0"/>
              <a:t> das </a:t>
            </a:r>
            <a:r>
              <a:rPr dirty="0" err="1"/>
              <a:t>atividades</a:t>
            </a:r>
            <a:r>
              <a:rPr dirty="0"/>
              <a:t> </a:t>
            </a:r>
            <a:r>
              <a:rPr dirty="0" err="1"/>
              <a:t>executadas</a:t>
            </a:r>
            <a:r>
              <a:rPr dirty="0"/>
              <a:t> </a:t>
            </a:r>
            <a:r>
              <a:rPr dirty="0" err="1"/>
              <a:t>por</a:t>
            </a:r>
            <a:r>
              <a:rPr dirty="0"/>
              <a:t>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organização</a:t>
            </a:r>
            <a:r>
              <a:rPr dirty="0"/>
              <a:t> para </a:t>
            </a:r>
            <a:r>
              <a:rPr dirty="0" err="1"/>
              <a:t>planejar</a:t>
            </a:r>
            <a:r>
              <a:rPr dirty="0"/>
              <a:t>, </a:t>
            </a:r>
            <a:r>
              <a:rPr dirty="0" err="1"/>
              <a:t>entregar</a:t>
            </a:r>
            <a:r>
              <a:rPr dirty="0"/>
              <a:t>, </a:t>
            </a:r>
            <a:r>
              <a:rPr dirty="0" err="1"/>
              <a:t>operar</a:t>
            </a:r>
            <a:r>
              <a:rPr dirty="0"/>
              <a:t> e </a:t>
            </a:r>
            <a:r>
              <a:rPr dirty="0" err="1"/>
              <a:t>controlar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de TI </a:t>
            </a:r>
            <a:r>
              <a:rPr dirty="0" err="1"/>
              <a:t>oferecidos</a:t>
            </a:r>
            <a:r>
              <a:rPr dirty="0"/>
              <a:t> a </a:t>
            </a:r>
            <a:r>
              <a:rPr dirty="0" err="1"/>
              <a:t>clientes</a:t>
            </a:r>
            <a:r>
              <a:rPr dirty="0"/>
              <a:t>. É </a:t>
            </a:r>
            <a:r>
              <a:rPr dirty="0" err="1"/>
              <a:t>portanto</a:t>
            </a:r>
            <a:r>
              <a:rPr dirty="0"/>
              <a:t> </a:t>
            </a:r>
            <a:r>
              <a:rPr dirty="0" err="1"/>
              <a:t>preocupado</a:t>
            </a:r>
            <a:r>
              <a:rPr dirty="0"/>
              <a:t> com a </a:t>
            </a:r>
            <a:r>
              <a:rPr dirty="0" err="1"/>
              <a:t>implementação</a:t>
            </a:r>
            <a:r>
              <a:rPr dirty="0"/>
              <a:t> de </a:t>
            </a:r>
            <a:r>
              <a:rPr dirty="0" err="1"/>
              <a:t>serviços</a:t>
            </a:r>
            <a:r>
              <a:rPr dirty="0"/>
              <a:t> de TI de </a:t>
            </a:r>
            <a:r>
              <a:rPr dirty="0" err="1"/>
              <a:t>qualidade</a:t>
            </a:r>
            <a:r>
              <a:rPr dirty="0"/>
              <a:t>, que </a:t>
            </a:r>
            <a:r>
              <a:rPr dirty="0" err="1"/>
              <a:t>atende</a:t>
            </a:r>
            <a:r>
              <a:rPr dirty="0"/>
              <a:t> as </a:t>
            </a:r>
            <a:r>
              <a:rPr dirty="0" err="1"/>
              <a:t>necessidades</a:t>
            </a:r>
            <a:r>
              <a:rPr dirty="0"/>
              <a:t> dos </a:t>
            </a:r>
            <a:r>
              <a:rPr dirty="0" err="1"/>
              <a:t>clientes</a:t>
            </a:r>
            <a:r>
              <a:rPr dirty="0"/>
              <a:t> e que é </a:t>
            </a:r>
            <a:r>
              <a:rPr dirty="0" err="1"/>
              <a:t>executado</a:t>
            </a:r>
            <a:r>
              <a:rPr dirty="0"/>
              <a:t>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provedor</a:t>
            </a:r>
            <a:r>
              <a:rPr dirty="0"/>
              <a:t> de </a:t>
            </a:r>
            <a:r>
              <a:rPr dirty="0" err="1"/>
              <a:t>serviços</a:t>
            </a:r>
            <a:r>
              <a:rPr dirty="0"/>
              <a:t> de TI </a:t>
            </a:r>
            <a:r>
              <a:rPr dirty="0" err="1"/>
              <a:t>através</a:t>
            </a:r>
            <a:r>
              <a:rPr dirty="0"/>
              <a:t> de </a:t>
            </a:r>
            <a:r>
              <a:rPr dirty="0" err="1"/>
              <a:t>uma</a:t>
            </a:r>
            <a:r>
              <a:rPr dirty="0"/>
              <a:t> </a:t>
            </a:r>
            <a:r>
              <a:rPr dirty="0" err="1"/>
              <a:t>combinação</a:t>
            </a:r>
            <a:r>
              <a:rPr dirty="0"/>
              <a:t> </a:t>
            </a:r>
            <a:r>
              <a:rPr dirty="0" err="1"/>
              <a:t>adequada</a:t>
            </a:r>
            <a:r>
              <a:rPr dirty="0"/>
              <a:t> de </a:t>
            </a:r>
            <a:r>
              <a:rPr dirty="0" err="1"/>
              <a:t>pessoas</a:t>
            </a:r>
            <a:r>
              <a:rPr dirty="0"/>
              <a:t>, </a:t>
            </a:r>
            <a:r>
              <a:rPr dirty="0" err="1"/>
              <a:t>processos</a:t>
            </a:r>
            <a:r>
              <a:rPr dirty="0"/>
              <a:t> e </a:t>
            </a:r>
            <a:r>
              <a:rPr dirty="0" err="1"/>
              <a:t>tecnologia</a:t>
            </a:r>
            <a:r>
              <a:rPr dirty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3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E</a:t>
            </a:r>
            <a:r>
              <a:rPr dirty="0" err="1">
                <a:solidFill>
                  <a:schemeClr val="tx1"/>
                </a:solidFill>
              </a:rPr>
              <a:t>strutura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da ITIL®</a:t>
            </a:r>
          </a:p>
        </p:txBody>
      </p:sp>
      <p:pic>
        <p:nvPicPr>
          <p:cNvPr id="255" name="image5.jpeg" descr="itil_v3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878" y="2144278"/>
            <a:ext cx="6735044" cy="6735044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7967712" y="8690446"/>
            <a:ext cx="1440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itSMF, 2007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542960" y="9269288"/>
            <a:ext cx="656536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30</a:t>
            </a:fld>
            <a:endParaRPr lang="pt-B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V</a:t>
            </a:r>
            <a:r>
              <a:rPr dirty="0" err="1">
                <a:solidFill>
                  <a:schemeClr val="tx1"/>
                </a:solidFill>
              </a:rPr>
              <a:t>ersões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body" sz="quarter" idx="1"/>
          </p:nvPr>
        </p:nvSpPr>
        <p:spPr>
          <a:xfrm>
            <a:off x="952500" y="2603500"/>
            <a:ext cx="3930899" cy="6044952"/>
          </a:xfrm>
          <a:prstGeom prst="rect">
            <a:avLst/>
          </a:prstGeom>
        </p:spPr>
        <p:txBody>
          <a:bodyPr/>
          <a:lstStyle/>
          <a:p>
            <a:pPr marL="333375" indent="-333375" defTabSz="438150">
              <a:spcBef>
                <a:spcPts val="3100"/>
              </a:spcBef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v1:</a:t>
            </a:r>
            <a:r>
              <a:t> 80's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40 publicações</a:t>
            </a:r>
          </a:p>
          <a:p>
            <a:pPr marL="333375" indent="-333375" defTabSz="438150">
              <a:spcBef>
                <a:spcPts val="3100"/>
              </a:spcBef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v2:</a:t>
            </a:r>
            <a:r>
              <a:t> 2000-2002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Ainda grande e complexo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8 livros</a:t>
            </a:r>
          </a:p>
          <a:p>
            <a:pPr marL="333375" indent="-333375" defTabSz="438150">
              <a:spcBef>
                <a:spcPts val="3100"/>
              </a:spcBef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v3:</a:t>
            </a:r>
            <a:r>
              <a:t> 2007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Mais simples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5 livros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Guia claro e modular</a:t>
            </a:r>
          </a:p>
          <a:p>
            <a:pPr marL="666750" lvl="1" indent="-333375" defTabSz="438150">
              <a:spcBef>
                <a:spcPts val="700"/>
              </a:spcBef>
              <a:defRPr sz="2175">
                <a:latin typeface="Avenir Book"/>
                <a:ea typeface="Avenir Book"/>
                <a:cs typeface="Avenir Book"/>
                <a:sym typeface="Avenir Book"/>
              </a:defRPr>
            </a:pPr>
            <a:r>
              <a:t>Atualizado em 2011</a:t>
            </a:r>
          </a:p>
        </p:txBody>
      </p:sp>
      <p:pic>
        <p:nvPicPr>
          <p:cNvPr id="260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b="43362"/>
          <a:stretch>
            <a:fillRect/>
          </a:stretch>
        </p:blipFill>
        <p:spPr>
          <a:xfrm>
            <a:off x="5412171" y="4407296"/>
            <a:ext cx="7343194" cy="93891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98944" y="9269288"/>
            <a:ext cx="800552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31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I</a:t>
            </a:r>
            <a:r>
              <a:rPr dirty="0">
                <a:solidFill>
                  <a:schemeClr val="tx1"/>
                </a:solidFill>
              </a:rPr>
              <a:t>TIL</a:t>
            </a:r>
            <a:r>
              <a:rPr dirty="0"/>
              <a:t> 2011</a:t>
            </a:r>
          </a:p>
        </p:txBody>
      </p:sp>
      <p:pic>
        <p:nvPicPr>
          <p:cNvPr id="263" name="pasted-image.tiff"/>
          <p:cNvPicPr>
            <a:picLocks noChangeAspect="1"/>
          </p:cNvPicPr>
          <p:nvPr/>
        </p:nvPicPr>
        <p:blipFill>
          <a:blip r:embed="rId2">
            <a:extLst/>
          </a:blip>
          <a:srcRect t="19289"/>
          <a:stretch>
            <a:fillRect/>
          </a:stretch>
        </p:blipFill>
        <p:spPr>
          <a:xfrm>
            <a:off x="952500" y="2453282"/>
            <a:ext cx="11099993" cy="659962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32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N</a:t>
            </a:r>
            <a:r>
              <a:rPr dirty="0" err="1">
                <a:solidFill>
                  <a:schemeClr val="tx1"/>
                </a:solidFill>
              </a:rPr>
              <a:t>íveis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Certificação</a:t>
            </a:r>
            <a:endParaRPr dirty="0"/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5739" indent="-205739" defTabSz="525779">
              <a:spcBef>
                <a:spcPts val="37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100000"/>
              <a:buAutoNum type="arabicPeriod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</a:t>
            </a:r>
            <a:r>
              <a:rPr dirty="0" err="1"/>
              <a:t>Fundação</a:t>
            </a:r>
            <a:endParaRPr dirty="0"/>
          </a:p>
          <a:p>
            <a:pPr marL="205739" indent="-205739" defTabSz="525779">
              <a:spcBef>
                <a:spcPts val="37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100000"/>
              <a:buAutoNum type="arabicPeriod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</a:t>
            </a:r>
            <a:r>
              <a:rPr dirty="0" err="1"/>
              <a:t>Intermediário</a:t>
            </a:r>
            <a:endParaRPr dirty="0"/>
          </a:p>
          <a:p>
            <a:pPr marL="733424" lvl="1" indent="-333374" defTabSz="525779">
              <a:spcBef>
                <a:spcPts val="2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smtClean="0"/>
              <a:t>Service </a:t>
            </a:r>
            <a:r>
              <a:rPr dirty="0"/>
              <a:t>Lifecycle</a:t>
            </a:r>
          </a:p>
          <a:p>
            <a:pPr marL="733424" lvl="1" indent="-333374" defTabSz="525779">
              <a:spcBef>
                <a:spcPts val="20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defRPr sz="2700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Service Capability</a:t>
            </a:r>
          </a:p>
          <a:p>
            <a:pPr marL="205739" indent="-205739" defTabSz="525779">
              <a:spcBef>
                <a:spcPts val="37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100000"/>
              <a:buAutoNum type="arabicPeriod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</a:t>
            </a:r>
            <a:r>
              <a:rPr dirty="0" err="1"/>
              <a:t>Gerenciamento</a:t>
            </a:r>
            <a:r>
              <a:rPr dirty="0"/>
              <a:t> </a:t>
            </a:r>
            <a:r>
              <a:rPr dirty="0" err="1"/>
              <a:t>através</a:t>
            </a:r>
            <a:r>
              <a:rPr dirty="0"/>
              <a:t> de </a:t>
            </a:r>
            <a:r>
              <a:rPr dirty="0" err="1"/>
              <a:t>ciclos</a:t>
            </a:r>
            <a:r>
              <a:rPr dirty="0"/>
              <a:t> de </a:t>
            </a:r>
            <a:r>
              <a:rPr dirty="0" err="1"/>
              <a:t>vida</a:t>
            </a:r>
            <a:endParaRPr dirty="0"/>
          </a:p>
          <a:p>
            <a:pPr marL="205739" indent="-205739" defTabSz="525779">
              <a:spcBef>
                <a:spcPts val="37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100000"/>
              <a:buAutoNum type="arabicPeriod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Expert</a:t>
            </a:r>
          </a:p>
          <a:p>
            <a:pPr marL="205739" indent="-205739" defTabSz="525779">
              <a:spcBef>
                <a:spcPts val="3700"/>
              </a:spcBef>
              <a:buClr>
                <a:schemeClr val="accent5">
                  <a:hueOff val="-176146"/>
                  <a:satOff val="3665"/>
                  <a:lumOff val="-13986"/>
                </a:schemeClr>
              </a:buClr>
              <a:buSzPct val="100000"/>
              <a:buAutoNum type="arabicPeriod"/>
              <a:defRPr sz="3239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 Master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398944" y="9269288"/>
            <a:ext cx="800552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33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N</a:t>
            </a:r>
            <a:r>
              <a:rPr dirty="0" err="1">
                <a:solidFill>
                  <a:schemeClr val="tx1"/>
                </a:solidFill>
              </a:rPr>
              <a:t>íveis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de </a:t>
            </a:r>
            <a:r>
              <a:rPr dirty="0" err="1"/>
              <a:t>Certificação</a:t>
            </a:r>
            <a:endParaRPr dirty="0"/>
          </a:p>
        </p:txBody>
      </p:sp>
      <p:pic>
        <p:nvPicPr>
          <p:cNvPr id="26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49073" y="2561579"/>
            <a:ext cx="5506654" cy="5748042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470952" y="9269288"/>
            <a:ext cx="728544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34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R</a:t>
            </a:r>
            <a:r>
              <a:rPr dirty="0" err="1">
                <a:solidFill>
                  <a:schemeClr val="tx1"/>
                </a:solidFill>
              </a:rPr>
              <a:t>eferências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2"/>
              </a:rPr>
              <a:t>http://www.cin.ufpe.br/~if720/programacao.html</a:t>
            </a:r>
          </a:p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3"/>
              </a:rPr>
              <a:t>http://www.dltec.com.br/blog/redes/voce-sabe-o-que-significa-gestao-da-tecnologia-da-informacao-ou-ti/</a:t>
            </a:r>
          </a:p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4"/>
              </a:rPr>
              <a:t>https://en.wikipedia.org/wiki/IT_service_management</a:t>
            </a:r>
          </a:p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5"/>
              </a:rPr>
              <a:t>http://www.mundoitil.com.br/certificacao-itil/</a:t>
            </a:r>
          </a:p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6"/>
              </a:rPr>
              <a:t>https://www.axelos.com/best-practice-solutions/itil/what-is-itil</a:t>
            </a:r>
          </a:p>
          <a:p>
            <a:pPr marL="373379" indent="-373379" defTabSz="490727">
              <a:spcBef>
                <a:spcPts val="3500"/>
              </a:spcBef>
              <a:defRPr sz="3024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u="sng">
                <a:hlinkClick r:id="rId7"/>
              </a:rPr>
              <a:t>http://www.mundoitil.com.br/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>
          <a:xfrm>
            <a:off x="11542960" y="9269288"/>
            <a:ext cx="656536" cy="381000"/>
          </a:xfrm>
        </p:spPr>
        <p:txBody>
          <a:bodyPr/>
          <a:lstStyle/>
          <a:p>
            <a:pPr algn="r"/>
            <a:fld id="{86CB4B4D-7CA3-9044-876B-883B54F8677D}" type="slidenum">
              <a:rPr lang="pt-BR" sz="1800" smtClean="0"/>
              <a:pPr algn="r"/>
              <a:t>35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/>
              <a:t>que é ITIL®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7830" indent="-417830" defTabSz="549148">
              <a:spcBef>
                <a:spcPts val="3900"/>
              </a:spcBef>
              <a:defRPr sz="338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rPr>
              <a:t>ITIL</a:t>
            </a:r>
            <a:r>
              <a:rPr dirty="0"/>
              <a:t> </a:t>
            </a:r>
            <a:r>
              <a:rPr dirty="0" smtClean="0"/>
              <a:t>(Information </a:t>
            </a:r>
            <a:r>
              <a:rPr dirty="0"/>
              <a:t>Technology Infrastructure Library - </a:t>
            </a:r>
            <a:r>
              <a:rPr dirty="0" err="1"/>
              <a:t>Biblioteca</a:t>
            </a:r>
            <a:r>
              <a:rPr dirty="0"/>
              <a:t> de </a:t>
            </a:r>
            <a:r>
              <a:rPr dirty="0" err="1"/>
              <a:t>infraestrutura</a:t>
            </a:r>
            <a:r>
              <a:rPr dirty="0"/>
              <a:t> de </a:t>
            </a:r>
            <a:r>
              <a:rPr dirty="0" err="1"/>
              <a:t>tecnologia</a:t>
            </a:r>
            <a:r>
              <a:rPr dirty="0"/>
              <a:t> da </a:t>
            </a:r>
            <a:r>
              <a:rPr dirty="0" err="1"/>
              <a:t>informação</a:t>
            </a:r>
            <a:r>
              <a:rPr dirty="0"/>
              <a:t>). </a:t>
            </a:r>
          </a:p>
          <a:p>
            <a:pPr marL="417830" indent="-417830" defTabSz="549148">
              <a:spcBef>
                <a:spcPts val="3900"/>
              </a:spcBef>
              <a:defRPr sz="338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Heavy"/>
                <a:ea typeface="Avenir Heavy"/>
                <a:cs typeface="Avenir Heavy"/>
                <a:sym typeface="Avenir Heavy"/>
              </a:rPr>
              <a:t>Conceito</a:t>
            </a:r>
            <a:r>
              <a:rPr dirty="0">
                <a:solidFill>
                  <a:schemeClr val="tx1"/>
                </a:solidFill>
                <a:latin typeface="Avenir Heavy"/>
                <a:ea typeface="Avenir Heavy"/>
                <a:cs typeface="Avenir Heavy"/>
                <a:sym typeface="Avenir Heavy"/>
              </a:rPr>
              <a:t>:</a:t>
            </a:r>
            <a:r>
              <a:rPr dirty="0">
                <a:solidFill>
                  <a:schemeClr val="tx1"/>
                </a:solidFill>
              </a:rPr>
              <a:t> É o </a:t>
            </a:r>
            <a:r>
              <a:rPr dirty="0" err="1">
                <a:solidFill>
                  <a:schemeClr val="tx1"/>
                </a:solidFill>
              </a:rPr>
              <a:t>conjunto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orientações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sobre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melhores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práticas</a:t>
            </a:r>
            <a:r>
              <a:rPr dirty="0">
                <a:solidFill>
                  <a:schemeClr val="tx1"/>
                </a:solidFill>
              </a:rPr>
              <a:t> para o </a:t>
            </a:r>
            <a:r>
              <a:rPr dirty="0" err="1">
                <a:solidFill>
                  <a:schemeClr val="tx1"/>
                </a:solidFill>
              </a:rPr>
              <a:t>gerenciamento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serviços</a:t>
            </a:r>
            <a:r>
              <a:rPr dirty="0">
                <a:solidFill>
                  <a:schemeClr val="tx1"/>
                </a:solidFill>
              </a:rPr>
              <a:t> de TI. </a:t>
            </a:r>
          </a:p>
          <a:p>
            <a:pPr marL="417830" indent="-417830" defTabSz="549148">
              <a:spcBef>
                <a:spcPts val="3900"/>
              </a:spcBef>
              <a:defRPr sz="338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Contém</a:t>
            </a:r>
            <a:r>
              <a:rPr dirty="0"/>
              <a:t> </a:t>
            </a:r>
            <a:r>
              <a:rPr dirty="0" err="1"/>
              <a:t>informações</a:t>
            </a:r>
            <a:r>
              <a:rPr dirty="0"/>
              <a:t> </a:t>
            </a:r>
            <a:r>
              <a:rPr dirty="0" err="1"/>
              <a:t>sobre</a:t>
            </a:r>
            <a:r>
              <a:rPr dirty="0"/>
              <a:t> </a:t>
            </a:r>
            <a:r>
              <a:rPr dirty="0" err="1"/>
              <a:t>processos</a:t>
            </a:r>
            <a:r>
              <a:rPr dirty="0"/>
              <a:t>, </a:t>
            </a:r>
            <a:r>
              <a:rPr dirty="0" err="1"/>
              <a:t>funções</a:t>
            </a:r>
            <a:r>
              <a:rPr dirty="0"/>
              <a:t> e </a:t>
            </a:r>
            <a:r>
              <a:rPr dirty="0" err="1"/>
              <a:t>outras</a:t>
            </a:r>
            <a:r>
              <a:rPr dirty="0"/>
              <a:t> </a:t>
            </a:r>
            <a:r>
              <a:rPr dirty="0" err="1"/>
              <a:t>habilidades</a:t>
            </a:r>
            <a:r>
              <a:rPr dirty="0"/>
              <a:t> </a:t>
            </a:r>
            <a:r>
              <a:rPr dirty="0" err="1"/>
              <a:t>necessárias</a:t>
            </a:r>
            <a:r>
              <a:rPr dirty="0"/>
              <a:t> para </a:t>
            </a:r>
            <a:r>
              <a:rPr dirty="0" err="1"/>
              <a:t>suportar</a:t>
            </a:r>
            <a:r>
              <a:rPr dirty="0"/>
              <a:t>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de TI e </a:t>
            </a:r>
            <a:r>
              <a:rPr dirty="0" err="1"/>
              <a:t>entregar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de </a:t>
            </a:r>
            <a:r>
              <a:rPr dirty="0" err="1"/>
              <a:t>qualidade</a:t>
            </a:r>
            <a:r>
              <a:rPr dirty="0"/>
              <a:t>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4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>
                <a:solidFill>
                  <a:schemeClr val="tx1"/>
                </a:solidFill>
              </a:rPr>
              <a:t> que é ITIL®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73379" indent="-373379" defTabSz="490727">
              <a:spcBef>
                <a:spcPts val="3500"/>
              </a:spcBef>
              <a:defRPr sz="30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Criada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1989 </a:t>
            </a:r>
            <a:r>
              <a:rPr dirty="0" err="1"/>
              <a:t>pelo</a:t>
            </a:r>
            <a:r>
              <a:rPr dirty="0"/>
              <a:t> </a:t>
            </a:r>
            <a:r>
              <a:rPr dirty="0" err="1"/>
              <a:t>governo</a:t>
            </a:r>
            <a:r>
              <a:rPr dirty="0"/>
              <a:t> </a:t>
            </a:r>
            <a:r>
              <a:rPr dirty="0" err="1"/>
              <a:t>britânico</a:t>
            </a:r>
            <a:r>
              <a:rPr dirty="0"/>
              <a:t>, </a:t>
            </a:r>
            <a:r>
              <a:rPr dirty="0" err="1"/>
              <a:t>primeiramente</a:t>
            </a:r>
            <a:r>
              <a:rPr dirty="0"/>
              <a:t> </a:t>
            </a:r>
            <a:r>
              <a:rPr lang="pt-BR" dirty="0" smtClean="0"/>
              <a:t>vinculada ao </a:t>
            </a:r>
            <a:r>
              <a:rPr dirty="0" smtClean="0"/>
              <a:t>CCTA </a:t>
            </a:r>
            <a:r>
              <a:rPr dirty="0"/>
              <a:t>(central computer and telecommunication agency) e </a:t>
            </a:r>
            <a:r>
              <a:rPr lang="pt-BR" dirty="0" smtClean="0"/>
              <a:t>posteriormente ao </a:t>
            </a:r>
            <a:r>
              <a:rPr dirty="0" smtClean="0"/>
              <a:t>OGC </a:t>
            </a:r>
            <a:r>
              <a:rPr dirty="0"/>
              <a:t>(office of government commerce)</a:t>
            </a:r>
          </a:p>
          <a:p>
            <a:pPr marL="373379" indent="-373379" defTabSz="490727">
              <a:spcBef>
                <a:spcPts val="3500"/>
              </a:spcBef>
              <a:defRPr sz="30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Integração</a:t>
            </a:r>
            <a:r>
              <a:rPr dirty="0"/>
              <a:t> dos </a:t>
            </a:r>
            <a:r>
              <a:rPr dirty="0" err="1"/>
              <a:t>melhores</a:t>
            </a:r>
            <a:r>
              <a:rPr dirty="0"/>
              <a:t> </a:t>
            </a:r>
            <a:r>
              <a:rPr dirty="0" err="1"/>
              <a:t>processos</a:t>
            </a:r>
            <a:r>
              <a:rPr dirty="0"/>
              <a:t> e </a:t>
            </a:r>
            <a:r>
              <a:rPr dirty="0" err="1"/>
              <a:t>práticas</a:t>
            </a:r>
            <a:r>
              <a:rPr dirty="0"/>
              <a:t> de </a:t>
            </a:r>
            <a:r>
              <a:rPr dirty="0" err="1"/>
              <a:t>gerenciamento</a:t>
            </a:r>
            <a:r>
              <a:rPr dirty="0"/>
              <a:t> de </a:t>
            </a:r>
            <a:r>
              <a:rPr dirty="0" err="1"/>
              <a:t>serviços</a:t>
            </a:r>
            <a:r>
              <a:rPr dirty="0"/>
              <a:t> de TI</a:t>
            </a:r>
          </a:p>
          <a:p>
            <a:pPr marL="373379" indent="-373379" defTabSz="490727">
              <a:spcBef>
                <a:spcPts val="3500"/>
              </a:spcBef>
              <a:defRPr sz="30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/>
              <a:t>Se </a:t>
            </a:r>
            <a:r>
              <a:rPr dirty="0" err="1"/>
              <a:t>popularizou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década</a:t>
            </a:r>
            <a:r>
              <a:rPr dirty="0"/>
              <a:t> de 90 com </a:t>
            </a:r>
            <a:r>
              <a:rPr dirty="0" err="1"/>
              <a:t>várias</a:t>
            </a:r>
            <a:r>
              <a:rPr dirty="0"/>
              <a:t> </a:t>
            </a:r>
            <a:r>
              <a:rPr dirty="0" err="1"/>
              <a:t>empresas</a:t>
            </a:r>
            <a:r>
              <a:rPr dirty="0"/>
              <a:t> </a:t>
            </a:r>
            <a:r>
              <a:rPr dirty="0" err="1"/>
              <a:t>privadas</a:t>
            </a:r>
            <a:r>
              <a:rPr dirty="0"/>
              <a:t> da </a:t>
            </a:r>
            <a:r>
              <a:rPr dirty="0" err="1"/>
              <a:t>europa</a:t>
            </a:r>
            <a:r>
              <a:rPr dirty="0"/>
              <a:t> </a:t>
            </a:r>
            <a:r>
              <a:rPr dirty="0" err="1"/>
              <a:t>adotando</a:t>
            </a:r>
            <a:r>
              <a:rPr dirty="0"/>
              <a:t> </a:t>
            </a:r>
            <a:r>
              <a:rPr dirty="0" err="1"/>
              <a:t>suas</a:t>
            </a:r>
            <a:r>
              <a:rPr dirty="0"/>
              <a:t> </a:t>
            </a:r>
            <a:r>
              <a:rPr dirty="0" err="1"/>
              <a:t>práticas</a:t>
            </a:r>
            <a:endParaRPr dirty="0"/>
          </a:p>
          <a:p>
            <a:pPr marL="373379" indent="-373379" defTabSz="490727">
              <a:spcBef>
                <a:spcPts val="3500"/>
              </a:spcBef>
              <a:defRPr sz="3024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Sua</a:t>
            </a:r>
            <a:r>
              <a:rPr dirty="0"/>
              <a:t> </a:t>
            </a:r>
            <a:r>
              <a:rPr dirty="0" err="1"/>
              <a:t>versão</a:t>
            </a:r>
            <a:r>
              <a:rPr dirty="0"/>
              <a:t> </a:t>
            </a:r>
            <a:r>
              <a:rPr dirty="0" err="1"/>
              <a:t>atual</a:t>
            </a:r>
            <a:r>
              <a:rPr dirty="0"/>
              <a:t>, V3, </a:t>
            </a:r>
            <a:r>
              <a:rPr dirty="0" err="1"/>
              <a:t>foi</a:t>
            </a:r>
            <a:r>
              <a:rPr dirty="0"/>
              <a:t> </a:t>
            </a:r>
            <a:r>
              <a:rPr dirty="0" err="1"/>
              <a:t>lançada</a:t>
            </a:r>
            <a:r>
              <a:rPr dirty="0"/>
              <a:t> </a:t>
            </a:r>
            <a:r>
              <a:rPr dirty="0" err="1"/>
              <a:t>em</a:t>
            </a:r>
            <a:r>
              <a:rPr dirty="0"/>
              <a:t> 2007 com updates </a:t>
            </a:r>
            <a:r>
              <a:rPr dirty="0" err="1"/>
              <a:t>em</a:t>
            </a:r>
            <a:r>
              <a:rPr dirty="0"/>
              <a:t> 2011.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5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O</a:t>
            </a:r>
            <a:r>
              <a:rPr dirty="0">
                <a:solidFill>
                  <a:schemeClr val="tx1"/>
                </a:solidFill>
              </a:rPr>
              <a:t> que é ITIL®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3900"/>
              </a:spcBef>
              <a:defRPr sz="3348"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t>ITIL é um conjunto de ORIENTAÇÕES, não é um padrão a ser seguido.</a:t>
            </a:r>
          </a:p>
          <a:p>
            <a:pPr marL="413384" indent="-413384" defTabSz="543305">
              <a:spcBef>
                <a:spcPts val="3900"/>
              </a:spcBef>
              <a:defRPr sz="3348">
                <a:latin typeface="Avenir Book"/>
                <a:ea typeface="Avenir Book"/>
                <a:cs typeface="Avenir Book"/>
                <a:sym typeface="Avenir Book"/>
              </a:defRPr>
            </a:pPr>
            <a:r>
              <a:t>É considerado o framework  de gerenciamento de serviços de TI mais adotado no mundo.</a:t>
            </a:r>
          </a:p>
          <a:p>
            <a:pPr marL="413384" indent="-413384" defTabSz="543305">
              <a:spcBef>
                <a:spcPts val="3900"/>
              </a:spcBef>
              <a:defRPr sz="3348">
                <a:latin typeface="Avenir Book"/>
                <a:ea typeface="Avenir Book"/>
                <a:cs typeface="Avenir Book"/>
                <a:sym typeface="Avenir Book"/>
              </a:defRPr>
            </a:pPr>
            <a:r>
              <a:t>Serve, por exemplo, para ajudar empresas a obter a certificação ISO20000 (norma que fornece padrão formal e universal para organizações que buscam ter habilidades de gerenciamento de serviços auditadas e certificadas).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6</a:t>
            </a:fld>
            <a:endParaRPr lang="pt-BR" sz="18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V</a:t>
            </a:r>
            <a:r>
              <a:rPr dirty="0" err="1">
                <a:solidFill>
                  <a:schemeClr val="tx1"/>
                </a:solidFill>
              </a:rPr>
              <a:t>antagens</a:t>
            </a:r>
            <a:r>
              <a:rPr dirty="0">
                <a:solidFill>
                  <a:schemeClr val="tx1"/>
                </a:solidFill>
              </a:rPr>
              <a:t> e </a:t>
            </a:r>
            <a:r>
              <a:rPr dirty="0" err="1">
                <a:solidFill>
                  <a:schemeClr val="tx1"/>
                </a:solidFill>
              </a:rPr>
              <a:t>Benefícios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Alinhamento</a:t>
            </a:r>
            <a:r>
              <a:rPr dirty="0"/>
              <a:t> de TI, </a:t>
            </a:r>
            <a:r>
              <a:rPr dirty="0" err="1"/>
              <a:t>seus</a:t>
            </a:r>
            <a:r>
              <a:rPr dirty="0"/>
              <a:t> </a:t>
            </a:r>
            <a:r>
              <a:rPr dirty="0" err="1"/>
              <a:t>serviços</a:t>
            </a:r>
            <a:r>
              <a:rPr dirty="0"/>
              <a:t> e </a:t>
            </a:r>
            <a:r>
              <a:rPr dirty="0" err="1"/>
              <a:t>riscos</a:t>
            </a:r>
            <a:r>
              <a:rPr dirty="0"/>
              <a:t> com as </a:t>
            </a:r>
            <a:r>
              <a:rPr dirty="0" err="1"/>
              <a:t>necessidades</a:t>
            </a:r>
            <a:r>
              <a:rPr dirty="0"/>
              <a:t> do </a:t>
            </a:r>
            <a:r>
              <a:rPr dirty="0" err="1"/>
              <a:t>negócio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lang="pt-BR" dirty="0" smtClean="0"/>
              <a:t>Definição de </a:t>
            </a:r>
            <a:r>
              <a:rPr dirty="0" err="1" smtClean="0"/>
              <a:t>Níveis</a:t>
            </a:r>
            <a:r>
              <a:rPr dirty="0" smtClean="0"/>
              <a:t> </a:t>
            </a:r>
            <a:r>
              <a:rPr dirty="0"/>
              <a:t>de </a:t>
            </a:r>
            <a:r>
              <a:rPr dirty="0" err="1"/>
              <a:t>serviço</a:t>
            </a:r>
            <a:r>
              <a:rPr dirty="0"/>
              <a:t> (SLA) </a:t>
            </a:r>
            <a:r>
              <a:rPr dirty="0" err="1"/>
              <a:t>negociáveis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Projetos</a:t>
            </a:r>
            <a:r>
              <a:rPr dirty="0"/>
              <a:t> </a:t>
            </a:r>
            <a:r>
              <a:rPr dirty="0" err="1"/>
              <a:t>consistentes</a:t>
            </a:r>
            <a:r>
              <a:rPr dirty="0"/>
              <a:t> e </a:t>
            </a:r>
            <a:r>
              <a:rPr dirty="0" err="1"/>
              <a:t>previsíveis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Eficiência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entrega</a:t>
            </a:r>
            <a:r>
              <a:rPr dirty="0"/>
              <a:t> do </a:t>
            </a:r>
            <a:r>
              <a:rPr dirty="0" err="1"/>
              <a:t>serviço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Serviços</a:t>
            </a:r>
            <a:r>
              <a:rPr dirty="0"/>
              <a:t> e </a:t>
            </a:r>
            <a:r>
              <a:rPr dirty="0" err="1"/>
              <a:t>processos</a:t>
            </a:r>
            <a:r>
              <a:rPr dirty="0"/>
              <a:t> </a:t>
            </a:r>
            <a:r>
              <a:rPr dirty="0" err="1"/>
              <a:t>mensuráveis</a:t>
            </a:r>
            <a:r>
              <a:rPr dirty="0"/>
              <a:t> e </a:t>
            </a:r>
            <a:r>
              <a:rPr dirty="0" err="1"/>
              <a:t>passíveis</a:t>
            </a:r>
            <a:r>
              <a:rPr dirty="0"/>
              <a:t> de </a:t>
            </a:r>
            <a:r>
              <a:rPr dirty="0" err="1"/>
              <a:t>melhorias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Otimização</a:t>
            </a:r>
            <a:r>
              <a:rPr dirty="0"/>
              <a:t> da </a:t>
            </a:r>
            <a:r>
              <a:rPr dirty="0" err="1"/>
              <a:t>experiência</a:t>
            </a:r>
            <a:r>
              <a:rPr dirty="0"/>
              <a:t> do </a:t>
            </a:r>
            <a:r>
              <a:rPr dirty="0" err="1"/>
              <a:t>cliente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Linguagem</a:t>
            </a:r>
            <a:r>
              <a:rPr dirty="0"/>
              <a:t> </a:t>
            </a:r>
            <a:r>
              <a:rPr dirty="0" err="1"/>
              <a:t>comum</a:t>
            </a:r>
            <a:endParaRPr dirty="0"/>
          </a:p>
          <a:p>
            <a:pPr marL="360045" indent="-360045" defTabSz="473201">
              <a:spcBef>
                <a:spcPts val="1700"/>
              </a:spcBef>
              <a:defRPr sz="2916"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/>
              <a:t>Não</a:t>
            </a:r>
            <a:r>
              <a:rPr dirty="0"/>
              <a:t> é um </a:t>
            </a:r>
            <a:r>
              <a:rPr dirty="0" err="1"/>
              <a:t>modelo</a:t>
            </a:r>
            <a:r>
              <a:rPr dirty="0"/>
              <a:t> </a:t>
            </a:r>
            <a:r>
              <a:rPr dirty="0" err="1"/>
              <a:t>proprietário</a:t>
            </a:r>
            <a:endParaRPr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7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r>
              <a:rPr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Avenir Black"/>
              </a:rPr>
              <a:t>E</a:t>
            </a:r>
            <a:r>
              <a:rPr dirty="0" err="1">
                <a:solidFill>
                  <a:schemeClr val="tx1"/>
                </a:solidFill>
              </a:rPr>
              <a:t>strutura</a:t>
            </a:r>
            <a:r>
              <a:rPr dirty="0">
                <a:solidFill>
                  <a:schemeClr val="tx1"/>
                </a:solidFill>
              </a:rPr>
              <a:t> da ITIL®</a:t>
            </a:r>
          </a:p>
        </p:txBody>
      </p:sp>
      <p:pic>
        <p:nvPicPr>
          <p:cNvPr id="146" name="image5.jpeg" descr="itil_v3[1]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4878" y="2144278"/>
            <a:ext cx="6735044" cy="6735044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7967712" y="8690446"/>
            <a:ext cx="1440161" cy="40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l" defTabSz="914400">
              <a:defRPr sz="1800"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r>
              <a:t>itSMF, 2007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pt-BR" sz="1800" smtClean="0"/>
              <a:t>8</a:t>
            </a:fld>
            <a:endParaRPr lang="pt-BR" sz="1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907219" y="353628"/>
            <a:ext cx="11190180" cy="992403"/>
          </a:xfrm>
          <a:prstGeom prst="rect">
            <a:avLst/>
          </a:prstGeom>
        </p:spPr>
        <p:txBody>
          <a:bodyPr wrap="square" lIns="113970" tIns="113970" rIns="113970" bIns="113970" anchor="t" anchorCtr="0">
            <a:noAutofit/>
          </a:bodyPr>
          <a:lstStyle/>
          <a:p>
            <a:r>
              <a:rPr lang="en-US" sz="7200"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Helvetica Light"/>
              </a:rPr>
              <a:t>Estágios</a:t>
            </a:r>
            <a:r>
              <a:rPr lang="en-US" sz="7200"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Helvetica Light"/>
              </a:rPr>
              <a:t> do </a:t>
            </a:r>
            <a:r>
              <a:rPr lang="en-US" sz="7200"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Helvetica Light"/>
              </a:rPr>
              <a:t>ciclo</a:t>
            </a:r>
            <a:r>
              <a:rPr lang="en-US" sz="7200" dirty="0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Helvetica Light"/>
              </a:rPr>
              <a:t> de </a:t>
            </a:r>
            <a:r>
              <a:rPr lang="en-US" sz="7200" dirty="0" err="1">
                <a:solidFill>
                  <a:schemeClr val="tx1"/>
                </a:solidFill>
                <a:latin typeface="Avenir Black"/>
                <a:ea typeface="Avenir Black"/>
                <a:cs typeface="Avenir Black"/>
                <a:sym typeface="Helvetica Light"/>
              </a:rPr>
              <a:t>vida</a:t>
            </a:r>
            <a:endParaRPr lang="en-US" sz="7200" dirty="0">
              <a:solidFill>
                <a:schemeClr val="tx1"/>
              </a:solidFill>
              <a:latin typeface="Avenir Black"/>
              <a:ea typeface="Avenir Black"/>
              <a:cs typeface="Avenir Black"/>
              <a:sym typeface="Helvetica Light"/>
            </a:endParaRP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813768" y="1963947"/>
            <a:ext cx="11449272" cy="7161326"/>
          </a:xfrm>
          <a:prstGeom prst="rect">
            <a:avLst/>
          </a:prstGeom>
        </p:spPr>
        <p:txBody>
          <a:bodyPr wrap="square" lIns="113970" tIns="113970" rIns="113970" bIns="113970" anchor="t" anchorCtr="0">
            <a:noAutofit/>
          </a:bodyPr>
          <a:lstStyle/>
          <a:p>
            <a:pPr algn="just"/>
            <a:r>
              <a:rPr lang="pt-BR" sz="2800" b="1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Estratégia de Serviço:</a:t>
            </a:r>
          </a:p>
          <a:p>
            <a:pPr lvl="1" algn="just"/>
            <a:r>
              <a:rPr lang="pt-BR" sz="2800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Desenvolve uma estratégia de TI alinhada com a de negócio. Identifica quais serviços devem ser criados para atender as necessidades/demandas de clientes/negócio. </a:t>
            </a:r>
          </a:p>
          <a:p>
            <a:pPr algn="just">
              <a:buClr>
                <a:schemeClr val="dk1"/>
              </a:buClr>
              <a:buSzPct val="45833"/>
            </a:pPr>
            <a:r>
              <a:rPr lang="pt-BR" sz="2800" b="1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Desenho de Serviço:</a:t>
            </a:r>
          </a:p>
          <a:p>
            <a:pPr lvl="1" algn="just">
              <a:buClr>
                <a:schemeClr val="dk1"/>
              </a:buClr>
              <a:buSzPct val="45833"/>
            </a:pPr>
            <a:r>
              <a:rPr lang="pt-BR" sz="2800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Projeta, desenvolve e levanta o que é necessário para oferecer o serviço(solução).</a:t>
            </a:r>
          </a:p>
          <a:p>
            <a:pPr algn="just">
              <a:buClr>
                <a:schemeClr val="dk1"/>
              </a:buClr>
              <a:buSzPct val="45833"/>
            </a:pPr>
            <a:r>
              <a:rPr lang="pt-BR" sz="2800" b="1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Transição de Serviço:</a:t>
            </a:r>
          </a:p>
          <a:p>
            <a:pPr lvl="1" algn="just">
              <a:buClr>
                <a:schemeClr val="dk1"/>
              </a:buClr>
              <a:buSzPct val="45833"/>
            </a:pPr>
            <a:r>
              <a:rPr lang="pt-BR" sz="2800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Transfere o serviço novo ou alterado para o ambiente de produção de forma controlada.</a:t>
            </a:r>
          </a:p>
          <a:p>
            <a:pPr algn="just">
              <a:buClr>
                <a:schemeClr val="dk1"/>
              </a:buClr>
              <a:buSzPct val="45833"/>
            </a:pPr>
            <a:r>
              <a:rPr lang="pt-BR" sz="2800" b="1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Operação do Serviço:</a:t>
            </a:r>
          </a:p>
          <a:p>
            <a:pPr lvl="1" algn="just"/>
            <a:r>
              <a:rPr lang="pt-BR" sz="2800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Mantém o serviço em um bom estado operacional. Inclui processos e atividades de rotina.</a:t>
            </a:r>
          </a:p>
          <a:p>
            <a:pPr algn="just">
              <a:buClr>
                <a:schemeClr val="dk1"/>
              </a:buClr>
              <a:buSzPct val="45833"/>
            </a:pPr>
            <a:r>
              <a:rPr lang="pt-BR" sz="2800" b="1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Melhoria Contínua de Serviço</a:t>
            </a:r>
          </a:p>
          <a:p>
            <a:pPr lvl="1" algn="just">
              <a:buClr>
                <a:schemeClr val="dk1"/>
              </a:buClr>
              <a:buSzPct val="45833"/>
            </a:pPr>
            <a:r>
              <a:rPr lang="pt-BR" sz="2800" dirty="0" smtClean="0">
                <a:solidFill>
                  <a:srgbClr val="000000"/>
                </a:solidFill>
                <a:latin typeface="Avenir Book"/>
                <a:ea typeface="Avenir Book"/>
                <a:cs typeface="Avenir Book"/>
                <a:sym typeface="Helvetica Light"/>
              </a:rPr>
              <a:t>Melhora o serviço e processos  para continuar gerando valor (benefícios) para o cliente e para o negócio.</a:t>
            </a:r>
            <a:endParaRPr lang="pt-BR" sz="2800" dirty="0">
              <a:solidFill>
                <a:srgbClr val="000000"/>
              </a:solidFill>
              <a:latin typeface="Avenir Book"/>
              <a:ea typeface="Avenir Book"/>
              <a:cs typeface="Avenir Book"/>
              <a:sym typeface="Helvetica Light"/>
            </a:endParaRPr>
          </a:p>
        </p:txBody>
      </p:sp>
      <p:sp>
        <p:nvSpPr>
          <p:cNvPr id="5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11830992" y="9269288"/>
            <a:ext cx="368504" cy="3810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pt-BR" sz="1800" smtClean="0"/>
              <a:t>9</a:t>
            </a:fld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259525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1701</Words>
  <Application>Microsoft Office PowerPoint</Application>
  <PresentationFormat>Personalizar</PresentationFormat>
  <Paragraphs>260</Paragraphs>
  <Slides>35</Slides>
  <Notes>1</Notes>
  <HiddenSlides>5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White</vt:lpstr>
      <vt:lpstr>Information Technology Infrastructure Library</vt:lpstr>
      <vt:lpstr>Roteiro</vt:lpstr>
      <vt:lpstr>Introdução</vt:lpstr>
      <vt:lpstr>O que é ITIL®</vt:lpstr>
      <vt:lpstr>O que é ITIL®</vt:lpstr>
      <vt:lpstr>O que é ITIL®</vt:lpstr>
      <vt:lpstr>Vantagens e Benefícios</vt:lpstr>
      <vt:lpstr>Estrutura da ITIL®</vt:lpstr>
      <vt:lpstr>Estágios do ciclo de vida</vt:lpstr>
      <vt:lpstr>Estratégia de Serviço</vt:lpstr>
      <vt:lpstr>Estratégia de Serviço</vt:lpstr>
      <vt:lpstr>Gerenciamento do Portfólio de Serviço</vt:lpstr>
      <vt:lpstr>Gerenciamento de Demanda</vt:lpstr>
      <vt:lpstr>Gerenciamento Financeiro</vt:lpstr>
      <vt:lpstr>Design de Serviço</vt:lpstr>
      <vt:lpstr>Design de Serviço</vt:lpstr>
      <vt:lpstr>Design de Serviço</vt:lpstr>
      <vt:lpstr>Design de Serviço</vt:lpstr>
      <vt:lpstr>Design de Serviço</vt:lpstr>
      <vt:lpstr>Transição de Serviço</vt:lpstr>
      <vt:lpstr>Transição de Serviço</vt:lpstr>
      <vt:lpstr>Gerenciamento de Mudança</vt:lpstr>
      <vt:lpstr>Gerenciamento da Configuração e de Ativo de Serviço</vt:lpstr>
      <vt:lpstr>Gerenciamento de Liberação e Implantação</vt:lpstr>
      <vt:lpstr>Gerenciamento do Conhecimento</vt:lpstr>
      <vt:lpstr>Operação de Serviço</vt:lpstr>
      <vt:lpstr>Operação de Serviço</vt:lpstr>
      <vt:lpstr>Operação de Serviço</vt:lpstr>
      <vt:lpstr>Melhoria contínua de Serviço</vt:lpstr>
      <vt:lpstr>Estrutura da ITIL®</vt:lpstr>
      <vt:lpstr>Versões</vt:lpstr>
      <vt:lpstr>ITIL 2011</vt:lpstr>
      <vt:lpstr>Níveis de Certificação</vt:lpstr>
      <vt:lpstr>Níveis de Certificação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Technology Infrastructure Library</dc:title>
  <cp:lastModifiedBy>Alexandre Marcos Lins de Vasconcelos</cp:lastModifiedBy>
  <cp:revision>9</cp:revision>
  <dcterms:modified xsi:type="dcterms:W3CDTF">2017-09-27T15:55:48Z</dcterms:modified>
</cp:coreProperties>
</file>