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embeddedFontLst>
    <p:embeddedFont>
      <p:font typeface="PT Sans Narrow"/>
      <p:regular r:id="rId30"/>
      <p:bold r:id="rId31"/>
    </p:embeddedFont>
    <p:embeddedFont>
      <p:font typeface="Open Sans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E0B22E64-5F8B-498A-A216-4F2797C868FB}">
  <a:tblStyle styleId="{E0B22E64-5F8B-498A-A216-4F2797C868FB}" styleName="Table_0"/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PTSansNarrow-bold.fntdata"/><Relationship Id="rId30" Type="http://schemas.openxmlformats.org/officeDocument/2006/relationships/font" Target="fonts/PTSansNarrow-regular.fntdata"/><Relationship Id="rId11" Type="http://schemas.openxmlformats.org/officeDocument/2006/relationships/slide" Target="slides/slide6.xml"/><Relationship Id="rId33" Type="http://schemas.openxmlformats.org/officeDocument/2006/relationships/font" Target="fonts/OpenSans-bold.fntdata"/><Relationship Id="rId10" Type="http://schemas.openxmlformats.org/officeDocument/2006/relationships/slide" Target="slides/slide5.xml"/><Relationship Id="rId32" Type="http://schemas.openxmlformats.org/officeDocument/2006/relationships/font" Target="fonts/OpenSans-regular.fntdata"/><Relationship Id="rId13" Type="http://schemas.openxmlformats.org/officeDocument/2006/relationships/slide" Target="slides/slide8.xml"/><Relationship Id="rId35" Type="http://schemas.openxmlformats.org/officeDocument/2006/relationships/font" Target="fonts/OpenSans-boldItalic.fntdata"/><Relationship Id="rId12" Type="http://schemas.openxmlformats.org/officeDocument/2006/relationships/slide" Target="slides/slide7.xml"/><Relationship Id="rId34" Type="http://schemas.openxmlformats.org/officeDocument/2006/relationships/font" Target="fonts/OpenSans-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8" name="Shape 18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 txBox="1"/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8" name="Shape 48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t-BR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ctrTitle"/>
          </p:nvPr>
        </p:nvSpPr>
        <p:spPr>
          <a:xfrm>
            <a:off x="475950" y="1771950"/>
            <a:ext cx="8192100" cy="815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3600"/>
              <a:t>IDEAL</a:t>
            </a:r>
          </a:p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Um Modelo para Melhoria de Processo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1014525" y="4176150"/>
            <a:ext cx="6795000" cy="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2. </a:t>
            </a:r>
            <a:r>
              <a:rPr lang="pt-BR"/>
              <a:t>Diagnóstico (Diagnosing)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R</a:t>
            </a:r>
            <a:r>
              <a:rPr lang="pt-BR"/>
              <a:t>ecomendações: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Sugerir uma maneira de prosseguir em atividades subsequentes.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3. Estabelecimento (Establishing)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lang="pt-BR"/>
              <a:t>Seu propósito é </a:t>
            </a:r>
            <a:r>
              <a:rPr lang="pt-BR"/>
              <a:t>desenvolver um planejamento de trabalho detalhado;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lang="pt-BR"/>
              <a:t>As prioridades que são estabelecidas refletem as recomendações feitas durante a fase de Diagnóstico;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lang="pt-BR"/>
              <a:t>As atividades relacionadas com a fase de Estabelecimento são:</a:t>
            </a:r>
          </a:p>
          <a:p>
            <a:pPr indent="457200"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chemeClr val="accent1"/>
                </a:solidFill>
              </a:rPr>
              <a:t>-</a:t>
            </a:r>
            <a:r>
              <a:rPr lang="pt-BR"/>
              <a:t> Estabelecimento de prioridades;</a:t>
            </a:r>
          </a:p>
          <a:p>
            <a:pPr indent="457200"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chemeClr val="accent1"/>
                </a:solidFill>
              </a:rPr>
              <a:t>-</a:t>
            </a:r>
            <a:r>
              <a:rPr lang="pt-BR"/>
              <a:t> Desenvolver abordagem;</a:t>
            </a:r>
          </a:p>
          <a:p>
            <a:pPr lvl="0" rtl="0">
              <a:spcBef>
                <a:spcPts val="0"/>
              </a:spcBef>
              <a:buNone/>
            </a:pPr>
            <a:r>
              <a:rPr lang="pt-BR"/>
              <a:t> 	</a:t>
            </a:r>
            <a:r>
              <a:rPr b="1" lang="pt-BR">
                <a:solidFill>
                  <a:schemeClr val="accent1"/>
                </a:solidFill>
              </a:rPr>
              <a:t>-</a:t>
            </a:r>
            <a:r>
              <a:rPr b="1" lang="pt-BR"/>
              <a:t> </a:t>
            </a:r>
            <a:r>
              <a:rPr lang="pt-BR"/>
              <a:t>Planejamento de ações.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3. Estabelecimento (Establishing)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➔"/>
            </a:pPr>
            <a:r>
              <a:rPr b="1" lang="pt-BR"/>
              <a:t>Estabelecimento de prioridades:</a:t>
            </a:r>
          </a:p>
          <a:p>
            <a:pPr lvl="0">
              <a:spcBef>
                <a:spcPts val="0"/>
              </a:spcBef>
              <a:buNone/>
            </a:pPr>
            <a:r>
              <a:rPr lang="pt-BR"/>
              <a:t>Essas prioridades precisam levar em conta muitos fatores como: </a:t>
            </a:r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Recursos que são limitados; </a:t>
            </a:r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Dependências existentes entre as atividades que foram recomendadas; 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Fatores externos que podem intervir nas mudanças; 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Prioridades mais globais (core values) da organização que precisam ser honradas.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1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3. Estabelecimento (Establishing)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➔"/>
            </a:pPr>
            <a:r>
              <a:rPr b="1" lang="pt-BR"/>
              <a:t>Desenvolver abordagem:</a:t>
            </a:r>
          </a:p>
          <a:p>
            <a:pPr indent="-228600" lvl="0" marL="914400" rtl="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Aumento no entendimento do escopo do trabalho </a:t>
            </a:r>
            <a:r>
              <a:rPr b="1" lang="pt-BR">
                <a:solidFill>
                  <a:schemeClr val="accent1"/>
                </a:solidFill>
              </a:rPr>
              <a:t>+</a:t>
            </a:r>
            <a:r>
              <a:rPr lang="pt-BR"/>
              <a:t> Conjunto de prioridades </a:t>
            </a:r>
            <a:r>
              <a:rPr b="1" lang="pt-BR">
                <a:solidFill>
                  <a:schemeClr val="accent1"/>
                </a:solidFill>
              </a:rPr>
              <a:t>=</a:t>
            </a:r>
            <a:r>
              <a:rPr b="1" lang="pt-BR">
                <a:solidFill>
                  <a:schemeClr val="accent2"/>
                </a:solidFill>
              </a:rPr>
              <a:t> </a:t>
            </a:r>
            <a:r>
              <a:rPr lang="pt-BR"/>
              <a:t>Desenvolvimento de uma estratégia para efetuar o trabalho e identificar a disponibilidade de recursos.</a:t>
            </a:r>
          </a:p>
          <a:p>
            <a:pPr indent="-228600" lvl="0" marL="914400" rtl="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Fatores técnicos: </a:t>
            </a:r>
          </a:p>
          <a:p>
            <a:pPr indent="-228600" lvl="0" marL="1371600" rtl="0">
              <a:spcBef>
                <a:spcPts val="0"/>
              </a:spcBef>
              <a:buClr>
                <a:schemeClr val="accent1"/>
              </a:buClr>
              <a:buChar char="-"/>
            </a:pPr>
            <a:r>
              <a:rPr lang="pt-BR"/>
              <a:t>Instalação de tecnologias e conhecimentos necessários para a utilização dessa nova tecnologia. </a:t>
            </a:r>
          </a:p>
          <a:p>
            <a:pPr indent="-228600" lvl="0" marL="914400" rtl="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Fatores não-técnicos:</a:t>
            </a:r>
          </a:p>
          <a:p>
            <a:pPr indent="-228600" lvl="0" marL="1371600" rtl="0">
              <a:spcBef>
                <a:spcPts val="0"/>
              </a:spcBef>
              <a:buClr>
                <a:schemeClr val="accent1"/>
              </a:buClr>
              <a:buChar char="-"/>
            </a:pPr>
            <a:r>
              <a:rPr lang="pt-BR"/>
              <a:t>Cultura da organização;</a:t>
            </a:r>
          </a:p>
          <a:p>
            <a:pPr indent="-228600" lvl="0" marL="1371600" rtl="0">
              <a:spcBef>
                <a:spcPts val="0"/>
              </a:spcBef>
              <a:buClr>
                <a:schemeClr val="accent1"/>
              </a:buClr>
              <a:buChar char="-"/>
            </a:pPr>
            <a:r>
              <a:rPr lang="pt-BR"/>
              <a:t>Forças de Mercado.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3. Estabelecimento (Establishing)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➔"/>
            </a:pPr>
            <a:r>
              <a:rPr b="1" lang="pt-BR"/>
              <a:t>Planejamento de ações:</a:t>
            </a:r>
          </a:p>
          <a:p>
            <a:pPr lvl="0">
              <a:spcBef>
                <a:spcPts val="0"/>
              </a:spcBef>
              <a:buNone/>
            </a:pPr>
            <a:r>
              <a:rPr lang="pt-BR"/>
              <a:t>Com a abordagem bem definida, uma implementação bem detalhada pode ser desenvolvida. </a:t>
            </a:r>
          </a:p>
          <a:p>
            <a:pPr lvl="0">
              <a:spcBef>
                <a:spcPts val="0"/>
              </a:spcBef>
              <a:buNone/>
            </a:pPr>
            <a:r>
              <a:rPr lang="pt-BR"/>
              <a:t>Esse planejamento inclui:</a:t>
            </a:r>
          </a:p>
          <a:p>
            <a:pPr indent="-228600" lvl="0" marL="457200">
              <a:spcBef>
                <a:spcPts val="0"/>
              </a:spcBef>
              <a:buClr>
                <a:schemeClr val="accent1"/>
              </a:buClr>
              <a:buChar char="❖"/>
            </a:pPr>
            <a:r>
              <a:rPr lang="pt-BR"/>
              <a:t>Agenda e Tarefas;</a:t>
            </a:r>
          </a:p>
          <a:p>
            <a:pPr indent="-228600" lvl="0" marL="457200">
              <a:spcBef>
                <a:spcPts val="0"/>
              </a:spcBef>
              <a:buClr>
                <a:schemeClr val="accent1"/>
              </a:buClr>
              <a:buChar char="❖"/>
            </a:pPr>
            <a:r>
              <a:rPr lang="pt-BR"/>
              <a:t>Pontos de decisão e Recursos;</a:t>
            </a:r>
          </a:p>
          <a:p>
            <a:pPr indent="-228600" lvl="0" marL="457200">
              <a:spcBef>
                <a:spcPts val="0"/>
              </a:spcBef>
              <a:buClr>
                <a:schemeClr val="accent1"/>
              </a:buClr>
              <a:buChar char="❖"/>
            </a:pPr>
            <a:r>
              <a:rPr lang="pt-BR"/>
              <a:t>Responsabilidades e Métricas;</a:t>
            </a:r>
          </a:p>
          <a:p>
            <a:pPr indent="-228600" lvl="0" marL="457200">
              <a:spcBef>
                <a:spcPts val="0"/>
              </a:spcBef>
              <a:buClr>
                <a:schemeClr val="accent1"/>
              </a:buClr>
              <a:buChar char="❖"/>
            </a:pPr>
            <a:r>
              <a:rPr lang="pt-BR"/>
              <a:t>Mecanismos de controle de riscos e Estratégias de alívio (planos "B") 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4. Ação (Action)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É a fase onde as melhorias que foram analisadas e planejadas nas fases anteriores, são desenvolvidas, implementadas na organização. Dentro dela são avaliadas 4 casos: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b="1" lang="pt-BR"/>
              <a:t>Criar solução;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b="1" lang="pt-BR"/>
              <a:t>Execução e teste da solução;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b="1" lang="pt-BR"/>
              <a:t>Refinamento da solução;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</a:pPr>
            <a:r>
              <a:rPr b="1" lang="pt-BR"/>
              <a:t>Implementação da solução.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/>
              <a:t>4.1 </a:t>
            </a:r>
            <a:r>
              <a:rPr lang="pt-BR"/>
              <a:t>Action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311700" y="1076225"/>
            <a:ext cx="8520600" cy="366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pt-BR"/>
              <a:t>Propósito:</a:t>
            </a:r>
          </a:p>
          <a:p>
            <a:pPr lv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/>
              <a:t>Desenvolver e implementar soluções de acordo com as melhorias encontradas  no processo durante a fase de baselining.</a:t>
            </a:r>
          </a:p>
          <a:p>
            <a:pPr lv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b="1" lang="pt-BR"/>
              <a:t>Objetivo:</a:t>
            </a:r>
          </a:p>
          <a:p>
            <a:pPr indent="-228600" lvl="0" marL="457200" rtl="0" algn="just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</a:pPr>
            <a:r>
              <a:rPr lang="pt-BR"/>
              <a:t>Desenvolver meios de refinar o processo de desenvolvimento de software como foi definido priorizando o plano de ação;</a:t>
            </a:r>
          </a:p>
          <a:p>
            <a:pPr indent="-228600" lvl="0" marL="457200" rtl="0" algn="just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</a:pPr>
            <a:r>
              <a:rPr lang="pt-BR"/>
              <a:t>Procurar sempre as melhorias do processo com um plano novo ou existente;</a:t>
            </a:r>
          </a:p>
          <a:p>
            <a:pPr indent="-228600" lvl="0" marL="457200" rtl="0" algn="just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</a:pPr>
            <a:r>
              <a:rPr lang="pt-BR"/>
              <a:t>Monitorar e dar suporte à organização na medida que ela usa o novo processo.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4.2 Action - Atividades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25000"/>
              <a:buFont typeface="Playfair Display"/>
              <a:buNone/>
            </a:pPr>
            <a:r>
              <a:rPr b="1" lang="pt-BR"/>
              <a:t>Criar solução:</a:t>
            </a:r>
          </a:p>
          <a:p>
            <a:pPr lv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Open Sans"/>
              <a:buAutoNum type="arabicPeriod"/>
            </a:pPr>
            <a:r>
              <a:rPr lang="pt-BR"/>
              <a:t>Inicia trazendo todos os elementos chaves juntos para criar um “melhor palpite” e atender as necessidades organizacionais identificadas previamente.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Open Sans"/>
              <a:buAutoNum type="arabicPeriod"/>
            </a:pPr>
            <a:r>
              <a:rPr lang="pt-BR"/>
              <a:t>Os elementos chaves podem ser ferramentas, processos, conhecimento e habilidades existentes, assim como novo conhecimento, informação, e ajuda externa.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Open Sans"/>
              <a:buAutoNum type="arabicPeriod"/>
            </a:pPr>
            <a:r>
              <a:rPr lang="pt-BR"/>
              <a:t>A solução, que pode ser bastante complexa e multifacetada, é frequentemente criada por um grupo de trabalho técnico (TWG).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5. </a:t>
            </a:r>
            <a:r>
              <a:rPr lang="pt-BR"/>
              <a:t>Aprendizado (Learning):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just">
              <a:spcBef>
                <a:spcPts val="0"/>
              </a:spcBef>
              <a:buNone/>
            </a:pPr>
            <a:r>
              <a:rPr lang="pt-BR"/>
              <a:t>Nessa fase se completa o ciclo de aprimoramento do processo, com o objetivo de aprimorar a habilidade de implementação de mudanças.</a:t>
            </a:r>
          </a:p>
          <a:p>
            <a:pPr indent="-228600" lvl="0" marL="457200" rtl="0" algn="just">
              <a:spcBef>
                <a:spcPts val="0"/>
              </a:spcBef>
              <a:buClr>
                <a:schemeClr val="accent3"/>
              </a:buClr>
              <a:buChar char="➢"/>
            </a:pPr>
            <a:r>
              <a:rPr b="1" lang="pt-BR"/>
              <a:t>O esforço alcançou os objetivos pretendidos inicialmente?</a:t>
            </a:r>
          </a:p>
          <a:p>
            <a:pPr lvl="0" algn="just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indent="-228600" lvl="0" marL="457200" algn="just">
              <a:spcBef>
                <a:spcPts val="0"/>
              </a:spcBef>
              <a:buClr>
                <a:schemeClr val="accent3"/>
              </a:buClr>
              <a:buChar char="➢"/>
            </a:pPr>
            <a:r>
              <a:rPr b="1" lang="pt-BR"/>
              <a:t>Como a organização pode implementar futuras mudanças mais eficientemente?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5. </a:t>
            </a:r>
            <a:r>
              <a:rPr lang="pt-BR"/>
              <a:t>Aprendizado (Learning):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Analisar;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Validar;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Propor ações futuras.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Índice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chemeClr val="accent1"/>
                </a:solidFill>
              </a:rPr>
              <a:t>-</a:t>
            </a:r>
            <a:r>
              <a:rPr b="1" lang="pt-BR"/>
              <a:t> Visão Geral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chemeClr val="accent1"/>
                </a:solidFill>
              </a:rPr>
              <a:t>-</a:t>
            </a:r>
            <a:r>
              <a:rPr b="1" lang="pt-BR"/>
              <a:t> Fases do Modelo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3"/>
                </a:solidFill>
              </a:rPr>
              <a:t>a.</a:t>
            </a:r>
            <a:r>
              <a:rPr lang="pt-BR"/>
              <a:t> Iniciação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3"/>
                </a:solidFill>
              </a:rPr>
              <a:t>b.</a:t>
            </a:r>
            <a:r>
              <a:rPr lang="pt-BR"/>
              <a:t> Diagnóstico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3"/>
                </a:solidFill>
              </a:rPr>
              <a:t>c.</a:t>
            </a:r>
            <a:r>
              <a:rPr lang="pt-BR"/>
              <a:t> Estabelecimento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3"/>
                </a:solidFill>
              </a:rPr>
              <a:t>d.</a:t>
            </a:r>
            <a:r>
              <a:rPr lang="pt-BR"/>
              <a:t> Ação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accent3"/>
                </a:solidFill>
              </a:rPr>
              <a:t>e.</a:t>
            </a:r>
            <a:r>
              <a:rPr lang="pt-BR"/>
              <a:t> Aprendizado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>
                <a:solidFill>
                  <a:schemeClr val="accent1"/>
                </a:solidFill>
              </a:rPr>
              <a:t>-</a:t>
            </a:r>
            <a:r>
              <a:rPr b="1" lang="pt-BR"/>
              <a:t> </a:t>
            </a:r>
            <a:r>
              <a:rPr b="1" lang="pt-BR"/>
              <a:t>Conclusão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pt-BR">
                <a:solidFill>
                  <a:schemeClr val="accent1"/>
                </a:solidFill>
              </a:rPr>
              <a:t>-</a:t>
            </a:r>
            <a:r>
              <a:rPr b="1" lang="pt-BR"/>
              <a:t> Referências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5. </a:t>
            </a:r>
            <a:r>
              <a:rPr lang="pt-BR"/>
              <a:t>Aprendizado (Learning):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pt-BR"/>
              <a:t>Analisar e Validar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Como os esforços alcançaram seus objetivos?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O que funcionou bem? O que funcionou </a:t>
            </a:r>
            <a:r>
              <a:rPr lang="pt-BR"/>
              <a:t>ótimo</a:t>
            </a:r>
            <a:r>
              <a:rPr lang="pt-BR"/>
              <a:t>?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As necessidades do negócio são revistas para ver se elas foram alcançadas.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5. Aprendizado (Learning):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pt-BR"/>
              <a:t>Propor ações futuras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Propostas para aprimoramentos de futuras mudanças;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Para níveis apropriados de gerenciamento.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Conclusão</a:t>
            </a:r>
          </a:p>
        </p:txBody>
      </p:sp>
      <p:graphicFrame>
        <p:nvGraphicFramePr>
          <p:cNvPr id="194" name="Shape 194"/>
          <p:cNvGraphicFramePr/>
          <p:nvPr/>
        </p:nvGraphicFramePr>
        <p:xfrm>
          <a:off x="311700" y="1739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{E0B22E64-5F8B-498A-A216-4F2797C868FB}</a:tableStyleId>
              </a:tblPr>
              <a:tblGrid>
                <a:gridCol w="1609775"/>
                <a:gridCol w="6745800"/>
              </a:tblGrid>
              <a:tr h="20955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>
                          <a:solidFill>
                            <a:schemeClr val="accent3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Fases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>
                          <a:solidFill>
                            <a:schemeClr val="accent3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Atividades</a:t>
                      </a:r>
                    </a:p>
                  </a:txBody>
                  <a:tcPr marT="91425" marB="91425" marR="91425" marL="91425"/>
                </a:tc>
              </a:tr>
              <a:tr h="4094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Iniciação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dk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Estimula para a mudança, Estabelece o contexto, Constrói o patrocínio, Estabelece a infra-estrutura</a:t>
                      </a:r>
                    </a:p>
                  </a:txBody>
                  <a:tcPr marT="91425" marB="91425" marR="91425" marL="91425"/>
                </a:tc>
              </a:tr>
              <a:tr h="2667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Diagnóstico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dk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Caracteriza o estado atual e do desejado, Desenvolve recomendações</a:t>
                      </a:r>
                    </a:p>
                  </a:txBody>
                  <a:tcPr marT="91425" marB="91425" marR="91425" marL="91425"/>
                </a:tc>
              </a:tr>
              <a:tr h="28575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Estabelecimento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dk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Estabelece prioridades, Desenvolve abordagem, Planeja ações</a:t>
                      </a:r>
                    </a:p>
                  </a:txBody>
                  <a:tcPr marT="91425" marB="91425" marR="91425" marL="91425"/>
                </a:tc>
              </a:tr>
              <a:tr h="3048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Ação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dk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Cria, Executa, Testa, Refina e Implementa a solução</a:t>
                      </a:r>
                    </a:p>
                  </a:txBody>
                  <a:tcPr marT="91425" marB="91425" marR="91425" marL="91425"/>
                </a:tc>
              </a:tr>
              <a:tr h="2667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Aprendizado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pt-BR" sz="1200">
                          <a:solidFill>
                            <a:schemeClr val="dk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Analisa, Valida e Propõe ações futuras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5" name="Shape 195"/>
          <p:cNvSpPr txBox="1"/>
          <p:nvPr/>
        </p:nvSpPr>
        <p:spPr>
          <a:xfrm>
            <a:off x="311700" y="1178000"/>
            <a:ext cx="1764300" cy="5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>
              <a:spcBef>
                <a:spcPts val="0"/>
              </a:spcBef>
              <a:buClr>
                <a:schemeClr val="accent3"/>
              </a:buClr>
              <a:buSzPct val="100000"/>
              <a:buFont typeface="Open Sans"/>
              <a:buChar char="★"/>
            </a:pPr>
            <a:r>
              <a:rPr b="1" lang="pt-BR"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Resumo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Conclusão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Fornece uma abordagem usável;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É fácil de entender para o aprimoramento contínuo;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Mostra os passos necessários para se estabelecer um programa de melhoria de processos bem sucedido.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Referências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/>
              <a:t>Software Engineering Institute at Carnegie Mellon University </a:t>
            </a:r>
          </a:p>
          <a:p>
            <a:pPr lvl="0" rtl="0">
              <a:spcBef>
                <a:spcPts val="0"/>
              </a:spcBef>
              <a:buNone/>
            </a:pPr>
            <a:r>
              <a:rPr lang="pt-BR"/>
              <a:t>The IDEAL model at Software Engineering Institute </a:t>
            </a:r>
          </a:p>
          <a:p>
            <a:pPr lvl="0" rtl="0">
              <a:spcBef>
                <a:spcPts val="0"/>
              </a:spcBef>
              <a:buNone/>
            </a:pPr>
            <a:r>
              <a:rPr lang="pt-BR"/>
              <a:t>Book: IDEAL: A User's Guide for Software Process Improvement </a:t>
            </a:r>
          </a:p>
          <a:p>
            <a:pPr lvl="0" rtl="0">
              <a:spcBef>
                <a:spcPts val="0"/>
              </a:spcBef>
              <a:buNone/>
            </a:pPr>
            <a:r>
              <a:rPr lang="pt-BR"/>
              <a:t>http://www.cin.ufpe.br/~rls/ideal/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Visão Geral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311700" y="1266325"/>
            <a:ext cx="8520600" cy="3735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Char char="●"/>
            </a:pPr>
            <a:r>
              <a:rPr lang="pt-BR"/>
              <a:t>Foi desenvolvido pelo Software Engineering Institute (SEI) para </a:t>
            </a:r>
            <a:r>
              <a:rPr lang="pt-BR"/>
              <a:t>uma abordagem especializada e sistemática para gerenciar o ciclo de vida de adoção da tecnologia; 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Char char="●"/>
            </a:pPr>
            <a:r>
              <a:rPr lang="pt-BR"/>
              <a:t>O modelo Ideal serve para auxiliar no início, planejamento e implementação de ações de melhoria dentro de uma organização; 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 algn="just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A sigla IDEAL vem das 5 fases que constituem o modelo.                           São elas: Initiating (Iniciação), Diagnosing (</a:t>
            </a:r>
            <a:r>
              <a:rPr lang="pt-BR"/>
              <a:t>Diagnóstico)</a:t>
            </a:r>
            <a:r>
              <a:rPr lang="pt-BR"/>
              <a:t>,</a:t>
            </a:r>
            <a:r>
              <a:rPr lang="pt-BR"/>
              <a:t> </a:t>
            </a:r>
            <a:r>
              <a:rPr lang="pt-BR"/>
              <a:t>Establishing (Estabelecimento), Acting (Ação), Learning (Aprendizado).</a:t>
            </a:r>
          </a:p>
          <a:p>
            <a:pPr indent="0" lvl="0" marL="0" rtl="0" algn="just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algn="just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41575"/>
            <a:ext cx="8520600" cy="4765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O diagrama abaixo representa, de uma forma sequencial, as atividades que compõem cada fase.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8562" y="860900"/>
            <a:ext cx="6641724" cy="404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buAutoNum type="arabicPeriod"/>
            </a:pPr>
            <a:r>
              <a:rPr lang="pt-BR"/>
              <a:t>Iniciação (Initiating)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2781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O “ponto de partida” para o melhoramento através do modelo IDEAL é feito durante a fase de Iniciação. As principais atividades necessárias para a realização dessa etapa são: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Estímulo;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Estabelecimento de contexto;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Construção de patrocínio;</a:t>
            </a:r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  <a:buChar char="●"/>
            </a:pPr>
            <a:r>
              <a:rPr lang="pt-BR"/>
              <a:t>Estabelecer a infra-estrutura.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2. </a:t>
            </a:r>
            <a:r>
              <a:rPr lang="pt-BR"/>
              <a:t>Diagnóstico (Diagnosing)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algn="just">
              <a:spcBef>
                <a:spcPts val="0"/>
              </a:spcBef>
              <a:buNone/>
            </a:pPr>
            <a:r>
              <a:rPr lang="pt-BR"/>
              <a:t>Nessa fase é realizado um diagnóstico sobre a fase de iniciação para entendermos melhor sobre o trabalho e se necessário aprimorá-lo.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2. </a:t>
            </a:r>
            <a:r>
              <a:rPr lang="pt-BR"/>
              <a:t>Diagnóstico (Diagnosing)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Durante essa fase dois estados da organização são desenvolvidos: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Estado atual;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Desejável estado futuro.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2. </a:t>
            </a:r>
            <a:r>
              <a:rPr lang="pt-BR"/>
              <a:t>Diagnóstico (Diagnosing)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As atividades relacionadas: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Caracterização do estado atual e do estado desejado;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Desenvolver recomendações.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2. </a:t>
            </a:r>
            <a:r>
              <a:rPr lang="pt-BR"/>
              <a:t>Diagnóstico (Diagnosing)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/>
              <a:t>Caracterização do estado atual e do estado desejado:</a:t>
            </a:r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Identificar a origem e o destino de uma jornada;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buClr>
                <a:schemeClr val="accent3"/>
              </a:buClr>
            </a:pPr>
            <a:r>
              <a:rPr lang="pt-BR"/>
              <a:t>Identificar os fatores como parte da atividade de "Estímulo para a Mudança";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  <a:buClr>
                <a:schemeClr val="accent3"/>
              </a:buClr>
            </a:pPr>
            <a:r>
              <a:rPr lang="pt-BR"/>
              <a:t>Focar nos elementos críticos para as mudanças.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