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3B8B1A-DBF7-4642-8E5E-46FC1CD5B581}" v="1" dt="2019-11-13T15:04:23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lv1965@hotmail.com" userId="fc706ffea32101cc" providerId="LiveId" clId="{363B8B1A-DBF7-4642-8E5E-46FC1CD5B581}"/>
    <pc:docChg chg="modSld">
      <pc:chgData name="amlv1965@hotmail.com" userId="fc706ffea32101cc" providerId="LiveId" clId="{363B8B1A-DBF7-4642-8E5E-46FC1CD5B581}" dt="2019-11-13T15:06:28.093" v="16" actId="255"/>
      <pc:docMkLst>
        <pc:docMk/>
      </pc:docMkLst>
      <pc:sldChg chg="modSp">
        <pc:chgData name="amlv1965@hotmail.com" userId="fc706ffea32101cc" providerId="LiveId" clId="{363B8B1A-DBF7-4642-8E5E-46FC1CD5B581}" dt="2019-11-13T15:06:28.093" v="16" actId="255"/>
        <pc:sldMkLst>
          <pc:docMk/>
          <pc:sldMk cId="3330530741" sldId="265"/>
        </pc:sldMkLst>
        <pc:spChg chg="mod">
          <ac:chgData name="amlv1965@hotmail.com" userId="fc706ffea32101cc" providerId="LiveId" clId="{363B8B1A-DBF7-4642-8E5E-46FC1CD5B581}" dt="2019-11-13T15:06:28.093" v="16" actId="255"/>
          <ac:spMkLst>
            <pc:docMk/>
            <pc:sldMk cId="3330530741" sldId="265"/>
            <ac:spMk id="6553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8C534-B7CB-4B51-996D-A79E8CA36CDE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E85BC-4C4F-42AC-91AA-52330FB78D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33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094125-8B3C-4F0F-9874-E560302DAB4D}" type="slidenum">
              <a:rPr lang="ko-KR" altLang="en-US" smtClean="0">
                <a:ea typeface="Arial" charset="0"/>
                <a:cs typeface="Malgun Gothic" pitchFamily="34" charset="-127"/>
              </a:rPr>
              <a:pPr eaLnBrk="1" hangingPunct="1"/>
              <a:t>3</a:t>
            </a:fld>
            <a:endParaRPr lang="en-US" altLang="ko-KR">
              <a:ea typeface="Arial" charset="0"/>
              <a:cs typeface="Malgun Gothic" pitchFamily="34" charset="-127"/>
            </a:endParaRPr>
          </a:p>
        </p:txBody>
      </p:sp>
      <p:sp>
        <p:nvSpPr>
          <p:cNvPr id="274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5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75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C68161-24BF-48A0-950A-1420958F9CE3}" type="slidenum">
              <a:rPr lang="en-US" altLang="pt-BR" smtClean="0">
                <a:cs typeface="Arial" charset="0"/>
              </a:rPr>
              <a:pPr eaLnBrk="1" hangingPunct="1"/>
              <a:t>24</a:t>
            </a:fld>
            <a:endParaRPr lang="en-US" alt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76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482135-F8AD-4D97-9485-294543A0D7DF}" type="slidenum">
              <a:rPr lang="en-US" altLang="pt-BR" smtClean="0">
                <a:cs typeface="Arial" charset="0"/>
              </a:rPr>
              <a:pPr eaLnBrk="1" hangingPunct="1"/>
              <a:t>25</a:t>
            </a:fld>
            <a:endParaRPr lang="en-US" alt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7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77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50B4FF-537D-4F19-8F4B-4765621B2F1A}" type="slidenum">
              <a:rPr lang="en-US" altLang="pt-BR" smtClean="0">
                <a:cs typeface="Arial" charset="0"/>
              </a:rPr>
              <a:pPr eaLnBrk="1" hangingPunct="1"/>
              <a:t>26</a:t>
            </a:fld>
            <a:endParaRPr lang="en-US" altLang="pt-B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1031" descr="ci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8738"/>
            <a:ext cx="118745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44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9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90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02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86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71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89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78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33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43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55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FE263-567D-487E-93C9-6783360405A0}" type="datetimeFigureOut">
              <a:rPr lang="pt-BR" smtClean="0"/>
              <a:t>13/11/2019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866F8-C0A0-4946-AF84-8042FDA7AD65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1031" descr="cin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8738"/>
            <a:ext cx="118745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359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sz="4000" dirty="0">
                <a:ea typeface="Calibri" pitchFamily="34" charset="0"/>
                <a:cs typeface="Calibri" pitchFamily="34" charset="0"/>
              </a:rPr>
              <a:t>A Norma ISO 9001:2015</a:t>
            </a:r>
            <a:endParaRPr lang="pt-BR" altLang="pt-B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fontAlgn="base">
              <a:lnSpc>
                <a:spcPct val="80000"/>
              </a:lnSpc>
              <a:spcAft>
                <a:spcPct val="0"/>
              </a:spcAft>
            </a:pPr>
            <a:endParaRPr lang="pt-BR" altLang="pt-BR" sz="2800">
              <a:solidFill>
                <a:schemeClr val="tx1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</a:pPr>
            <a:endParaRPr lang="pt-BR" altLang="pt-BR" sz="2800">
              <a:solidFill>
                <a:schemeClr val="tx1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</a:pPr>
            <a:endParaRPr lang="pt-BR" altLang="pt-BR" sz="2800">
              <a:solidFill>
                <a:schemeClr val="tx1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</a:pPr>
            <a:r>
              <a:rPr lang="pt-BR" altLang="pt-BR" sz="2800">
                <a:solidFill>
                  <a:schemeClr val="tx1"/>
                </a:solidFill>
              </a:rPr>
              <a:t>Prof. Alexandre Vasconcelos (amlv@cin.ufpe.br)</a:t>
            </a:r>
            <a:endParaRPr lang="en-US" altLang="pt-BR" sz="2800">
              <a:solidFill>
                <a:schemeClr val="tx1"/>
              </a:solidFill>
            </a:endParaRP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499FC48-DEC8-4B86-B342-6A01E7E9A13F}" type="slidenum">
              <a:rPr lang="pt-BR" altLang="pt-BR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</a:t>
            </a:fld>
            <a:r>
              <a:rPr lang="pt-BR" altLang="pt-BR" sz="1400"/>
              <a:t>/25</a:t>
            </a:r>
          </a:p>
        </p:txBody>
      </p:sp>
      <p:pic>
        <p:nvPicPr>
          <p:cNvPr id="2053" name="Picture 4" descr="c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"/>
            <a:ext cx="3048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A5002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</p:spTree>
    <p:extLst>
      <p:ext uri="{BB962C8B-B14F-4D97-AF65-F5344CB8AC3E}">
        <p14:creationId xmlns:p14="http://schemas.microsoft.com/office/powerpoint/2010/main" val="369481525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/>
          <p:cNvSpPr txBox="1">
            <a:spLocks noChangeArrowheads="1"/>
          </p:cNvSpPr>
          <p:nvPr/>
        </p:nvSpPr>
        <p:spPr bwMode="auto">
          <a:xfrm>
            <a:off x="685800" y="1357313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1363" indent="-2841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eaLnBrk="1" hangingPunct="1">
              <a:lnSpc>
                <a:spcPct val="90000"/>
              </a:lnSpc>
              <a:spcBef>
                <a:spcPct val="20000"/>
              </a:spcBef>
              <a:buSzPct val="80000"/>
              <a:buFontTx/>
              <a:buChar char="•"/>
            </a:pPr>
            <a:r>
              <a:rPr lang="pt-BR" altLang="pt-BR" sz="3200" dirty="0">
                <a:latin typeface="Calibri" pitchFamily="34" charset="0"/>
              </a:rPr>
              <a:t>Exemplo de política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  <a:defRPr/>
            </a:pPr>
            <a:r>
              <a:rPr lang="en-US" sz="2400" dirty="0">
                <a:latin typeface="Calibri" pitchFamily="34" charset="0"/>
              </a:rPr>
              <a:t>“</a:t>
            </a:r>
            <a:r>
              <a:rPr lang="pt-BR" sz="2400" dirty="0">
                <a:latin typeface="Calibri" pitchFamily="34" charset="0"/>
              </a:rPr>
              <a:t>A </a:t>
            </a:r>
            <a:r>
              <a:rPr lang="pt-BR" sz="2400" dirty="0">
                <a:solidFill>
                  <a:srgbClr val="FF0000"/>
                </a:solidFill>
                <a:latin typeface="Calibri" pitchFamily="34" charset="0"/>
              </a:rPr>
              <a:t>XXXYY</a:t>
            </a:r>
            <a:r>
              <a:rPr lang="pt-BR" sz="2400" dirty="0">
                <a:latin typeface="Calibri" pitchFamily="34" charset="0"/>
              </a:rPr>
              <a:t> Consultoria e Engenharia promove a melhoria continua de seu Sistema de Gestão da Qualidade garantindo a satisfação de seus clientes com Projeto e Desenvolvimento de Estruturas Metálicas de acordo com as especificações, prazo e necessidades de seus clientes."</a:t>
            </a:r>
          </a:p>
        </p:txBody>
      </p:sp>
      <p:sp>
        <p:nvSpPr>
          <p:cNvPr id="655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5. Liderança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C1BE0F-2B40-4D1C-A34D-E114D7EF693B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10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55209771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6. Planejamento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1313" lvl="1" indent="-341313" eaLnBrk="1" hangingPunct="1">
              <a:lnSpc>
                <a:spcPct val="90000"/>
              </a:lnSpc>
              <a:buSzPct val="80000"/>
              <a:buFontTx/>
              <a:buChar char="•"/>
              <a:defRPr/>
            </a:pPr>
            <a:r>
              <a:rPr lang="pt-BR" sz="3200" dirty="0"/>
              <a:t>Ações para Abordar Riscos e Oportunidades</a:t>
            </a:r>
          </a:p>
          <a:p>
            <a:pPr marL="341313" lvl="1" indent="-341313" eaLnBrk="1" hangingPunct="1">
              <a:lnSpc>
                <a:spcPct val="90000"/>
              </a:lnSpc>
              <a:buSzPct val="80000"/>
              <a:buFontTx/>
              <a:buChar char="•"/>
              <a:defRPr/>
            </a:pPr>
            <a:r>
              <a:rPr lang="pt-BR" sz="3200" dirty="0"/>
              <a:t>Objetivos da Qualidade e planejamento para alcançá-los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  <a:defRPr/>
            </a:pPr>
            <a:r>
              <a:rPr lang="pt-BR" sz="2200" dirty="0"/>
              <a:t>Estabelecidos nas funções e níveis pertinentes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  <a:defRPr/>
            </a:pPr>
            <a:r>
              <a:rPr lang="pt-BR" sz="2200" dirty="0"/>
              <a:t>Mensuráveis e consistentes com a Política da Qualidade</a:t>
            </a:r>
          </a:p>
          <a:p>
            <a:pPr marL="341313" lvl="1" indent="-341313" eaLnBrk="1" hangingPunct="1">
              <a:lnSpc>
                <a:spcPct val="90000"/>
              </a:lnSpc>
              <a:buSzPct val="80000"/>
              <a:buFontTx/>
              <a:buChar char="•"/>
              <a:defRPr/>
            </a:pPr>
            <a:r>
              <a:rPr lang="pt-BR" sz="3200" dirty="0"/>
              <a:t>Planejamento de Mudanças</a:t>
            </a: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6F7137-6F59-4464-9BC2-E2980BE4ACD8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11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68283374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7. Processos de Apoio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Recursos 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Provisão de recursos para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Implementar, manter e melhorar o SGQ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Aumentar e avaliar a satisfação do cliente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Ex. pessoas, infraestrutura, ambiente de trabalho, informação, fornecedor e parceiros, recursos naturais e recursos financeiros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Pessoas (recursos humanos)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Determinar as competências necessárias para o grupo da qualidade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Fornecer treinamento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Avaliar a eficácia das ações executadas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Assegurar conscientização da importância das atividades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Manter registros de treinamentos, educação, habilidade e experiência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09CECE-E61C-4718-8BF6-EAD02F75FA9C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12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345169748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7. Processos de Apoio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8611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Recursos 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Infraestrutura 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Edifícios, área de trabalho e instalações associadas;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Equipamentos de processo, hardware e software;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Serviços de Apoio (transporte e comunicação);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Ferramentas para gestão do conhecimento, intranet, extranet;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Ferramentas de rede, back-up, proteção, firewalls;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Ferramentas para help desk e manutenção;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Ferramentas de controle de acesso.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 Ambiente para a operação dos processos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Identificar e gerenciar as condições do ambiente de trabalho, necessárias para alcançar a conformidade com os requisitos do produto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4A4C45-4B32-48E8-A5D5-9F54F0414E8D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13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950860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7. Processos de Apoio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9635" name="Rectangle 8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Recursos 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Recursos de Monitoramento e medição</a:t>
            </a:r>
            <a:endParaRPr lang="en-US" altLang="pt-BR" sz="2200"/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Conhecimento organizacional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Competência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Treinamentos e capacitações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Conscientização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Comunicação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Informação documentada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Atualizada e controlada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Procedimentos requeridos devem ser documentados;</a:t>
            </a:r>
          </a:p>
          <a:p>
            <a:pPr lvl="1" eaLnBrk="1" hangingPunct="1">
              <a:lnSpc>
                <a:spcPct val="90000"/>
              </a:lnSpc>
              <a:buSzPct val="160000"/>
              <a:buFontTx/>
              <a:buChar char="­"/>
            </a:pPr>
            <a:r>
              <a:rPr lang="pt-BR" altLang="pt-BR" sz="2200"/>
              <a:t>Controle de registros da qualidade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7D8FBB-8851-4653-B2C4-B30D1ACD2FD2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14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296169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06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BR" sz="2800">
                <a:ea typeface="Calibri" pitchFamily="34" charset="0"/>
                <a:cs typeface="Calibri" pitchFamily="34" charset="0"/>
              </a:rPr>
              <a:t>Planejamento e controle operacionais</a:t>
            </a:r>
          </a:p>
          <a:p>
            <a:pPr lvl="1" eaLnBrk="1" hangingPunct="1"/>
            <a:r>
              <a:rPr lang="pt-BR" altLang="pt-BR" sz="2600">
                <a:ea typeface="Calibri" pitchFamily="34" charset="0"/>
                <a:cs typeface="Calibri" pitchFamily="34" charset="0"/>
              </a:rPr>
              <a:t>Determinar objetivos da qualidade e requisitos para o produto ou serviço </a:t>
            </a:r>
          </a:p>
          <a:p>
            <a:pPr lvl="1" eaLnBrk="1" hangingPunct="1"/>
            <a:r>
              <a:rPr lang="pt-BR" altLang="pt-BR" sz="2600">
                <a:ea typeface="Calibri" pitchFamily="34" charset="0"/>
                <a:cs typeface="Calibri" pitchFamily="34" charset="0"/>
              </a:rPr>
              <a:t>Estabelecimento de processos, documentação e recursos específicos</a:t>
            </a:r>
          </a:p>
          <a:p>
            <a:pPr lvl="1" eaLnBrk="1" hangingPunct="1"/>
            <a:r>
              <a:rPr lang="pt-BR" altLang="pt-BR" sz="2600">
                <a:ea typeface="Calibri" pitchFamily="34" charset="0"/>
                <a:cs typeface="Calibri" pitchFamily="34" charset="0"/>
              </a:rPr>
              <a:t>Verificação, validação, monitoramento e inspeção (critérios de aceitabilidade)</a:t>
            </a:r>
          </a:p>
          <a:p>
            <a:pPr lvl="1" eaLnBrk="1" hangingPunct="1"/>
            <a:r>
              <a:rPr lang="pt-BR" altLang="pt-BR" sz="2600">
                <a:ea typeface="Calibri" pitchFamily="34" charset="0"/>
                <a:cs typeface="Calibri" pitchFamily="34" charset="0"/>
              </a:rPr>
              <a:t>Manutenção de registros evidenciando que o processo de realização e o produto/serviço atendem aos requisitos</a:t>
            </a:r>
            <a:endParaRPr lang="en-US" altLang="pt-BR" sz="2600">
              <a:ea typeface="Calibri" pitchFamily="34" charset="0"/>
              <a:cs typeface="Calibri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73E9A3-6AB1-4774-B922-A1F934A3DCC5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15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26306172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10752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PT" sz="2800" dirty="0"/>
              <a:t>Requisitos para Produtos e Serviços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200" dirty="0"/>
              <a:t>Comunicação com o cliente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Informações sobre o produto/serviço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Consulta, contratos, manuseio de pedidos (emendas)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Realimentação do Cliente (reclamações)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200" dirty="0"/>
              <a:t>Determinação dos requisitos relacionados ao produto/serviço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Requisitos Funcionais e de desempenho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Requisitos especificados pelo cliente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Requisitos estatutários e regulamentares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Requisitos não especificados, mas necessários para o uso especificado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Informações de projetos similares anteriores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Qualquer requisito adicional determinado pela organização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C3292F-38AA-4050-A629-5754E0D076FD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16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55231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9523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PT" sz="2800" dirty="0"/>
              <a:t>Requisitos para Produtos e Serviços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200" dirty="0"/>
              <a:t>Análise crítica dos requisitos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Assegurar que os requisitos estão definidos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Assegurar que requisitos não fornecidos por escrito foram confirmados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pt-BR" sz="1750" dirty="0"/>
              <a:t>Assegurar que a organização é capaz de atender os requisitos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PT" sz="1750" dirty="0"/>
              <a:t>Revisões do ponto de vista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PT" sz="1400" dirty="0">
                <a:cs typeface="Calibri" pitchFamily="34" charset="0"/>
              </a:rPr>
              <a:t>cliente (terminologia, obrigações contratuais,...)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PT" sz="1400" dirty="0">
                <a:cs typeface="Calibri" pitchFamily="34" charset="0"/>
              </a:rPr>
              <a:t>técnico (viabilidade de alcançar os requisitos, padrões de</a:t>
            </a:r>
            <a:r>
              <a:rPr lang="pt-BR" sz="1400" dirty="0">
                <a:cs typeface="Calibri" pitchFamily="34" charset="0"/>
              </a:rPr>
              <a:t> </a:t>
            </a:r>
            <a:r>
              <a:rPr lang="pt-PT" sz="1400" dirty="0">
                <a:cs typeface="Calibri" pitchFamily="34" charset="0"/>
              </a:rPr>
              <a:t>projeto,</a:t>
            </a:r>
            <a:r>
              <a:rPr lang="pt-BR" sz="1400" dirty="0">
                <a:cs typeface="Calibri" pitchFamily="34" charset="0"/>
              </a:rPr>
              <a:t> </a:t>
            </a:r>
            <a:r>
              <a:rPr lang="pt-PT" sz="1400" dirty="0">
                <a:cs typeface="Calibri" pitchFamily="34" charset="0"/>
              </a:rPr>
              <a:t>...)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PT" sz="1400" dirty="0">
                <a:cs typeface="Calibri" pitchFamily="34" charset="0"/>
              </a:rPr>
              <a:t>gerencial (planos de contingência, riscos, cronograma,</a:t>
            </a:r>
            <a:r>
              <a:rPr lang="pt-BR" sz="1400" dirty="0">
                <a:cs typeface="Calibri" pitchFamily="34" charset="0"/>
              </a:rPr>
              <a:t> </a:t>
            </a:r>
            <a:r>
              <a:rPr lang="pt-PT" sz="1400" dirty="0">
                <a:cs typeface="Calibri" pitchFamily="34" charset="0"/>
              </a:rPr>
              <a:t>...)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PT" sz="1400" dirty="0">
                <a:cs typeface="Calibri" pitchFamily="34" charset="0"/>
              </a:rPr>
              <a:t>legal, segurança (direitos autorais, termos de garantia,</a:t>
            </a:r>
            <a:r>
              <a:rPr lang="pt-BR" sz="1400" dirty="0">
                <a:cs typeface="Calibri" pitchFamily="34" charset="0"/>
              </a:rPr>
              <a:t> </a:t>
            </a:r>
            <a:r>
              <a:rPr lang="pt-PT" sz="1400" dirty="0">
                <a:cs typeface="Calibri" pitchFamily="34" charset="0"/>
              </a:rPr>
              <a:t>...)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PT" sz="1400" dirty="0">
                <a:cs typeface="Calibri" pitchFamily="34" charset="0"/>
              </a:rPr>
              <a:t>gerência de risco (criticidade, inovação tecnológica)</a:t>
            </a:r>
            <a:r>
              <a:rPr lang="pt-BR" sz="1400" dirty="0"/>
              <a:t>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–"/>
              <a:defRPr/>
            </a:pPr>
            <a:r>
              <a:rPr lang="pt-BR" sz="2200" dirty="0"/>
              <a:t>Mudanças nos requisitos para produtos e serviços</a:t>
            </a:r>
          </a:p>
          <a:p>
            <a:pPr lvl="2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pt-BR" sz="1750" dirty="0"/>
              <a:t>Assegurar que diferenças entre Contrato ou pedidos foram resolvidos</a:t>
            </a:r>
            <a:endParaRPr lang="en-US" sz="1750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24F1EC-F9AE-40EA-A281-FC2F8388C419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17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3599166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373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BR" sz="2800"/>
              <a:t>Projeto e desenvolvimento de produtos e serviços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Planejamento do Projeto e desenvolvimento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Definir responsabilidades e autoridades para projeto e desenvolvimento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Determinar os estágios do projeto e desenvolvimento,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atividades do ciclo de vida, organização de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recursos, riscos,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tempo,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...</a:t>
            </a:r>
          </a:p>
          <a:p>
            <a:pPr lvl="2" eaLnBrk="1" hangingPunct="1"/>
            <a:r>
              <a:rPr lang="pt-PT" altLang="pt-BR" sz="1800">
                <a:ea typeface="Calibri" pitchFamily="34" charset="0"/>
                <a:cs typeface="Calibri" pitchFamily="34" charset="0"/>
              </a:rPr>
              <a:t>Identificação de padrões, regras, ...</a:t>
            </a:r>
          </a:p>
          <a:p>
            <a:pPr lvl="2" eaLnBrk="1" hangingPunct="1"/>
            <a:r>
              <a:rPr lang="pt-PT" altLang="pt-BR" sz="1800">
                <a:ea typeface="Calibri" pitchFamily="34" charset="0"/>
                <a:cs typeface="Calibri" pitchFamily="34" charset="0"/>
              </a:rPr>
              <a:t>Desenvolvimento de planos da qualidade, risco,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fornecimento, migração,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...</a:t>
            </a:r>
            <a:endParaRPr lang="pt-BR" altLang="pt-BR" sz="1800">
              <a:ea typeface="Calibri" pitchFamily="34" charset="0"/>
              <a:cs typeface="Calibri" pitchFamily="34" charset="0"/>
            </a:endParaRP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Gerenciar interfaces entre grupos para garantir: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pt-BR" altLang="pt-BR" sz="1600"/>
              <a:t>Comunicação efetiva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pt-BR" altLang="pt-BR" sz="1600"/>
              <a:t>Clareza das responsabilidades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701F36-8716-48CD-8A3A-2B8A93B20320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18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429148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pt-PT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4755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pt-PT" altLang="pt-BR" sz="2700"/>
              <a:t>Projeto e desenvolvimento de produtos e serviços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300">
                <a:ea typeface="Calibri" pitchFamily="34" charset="0"/>
                <a:cs typeface="Calibri" pitchFamily="34" charset="0"/>
              </a:rPr>
              <a:t>Entradas do projeto e desenvolvimento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Requisitos relacionados ao produto/serviço</a:t>
            </a:r>
            <a:endParaRPr lang="pt-PT" altLang="pt-BR" sz="1800">
              <a:ea typeface="Calibri" pitchFamily="34" charset="0"/>
              <a:cs typeface="Calibri" pitchFamily="34" charset="0"/>
            </a:endParaRPr>
          </a:p>
          <a:p>
            <a:pPr lvl="1" eaLnBrk="1" hangingPunct="1"/>
            <a:r>
              <a:rPr lang="pt-PT" altLang="pt-BR" sz="2300">
                <a:ea typeface="Calibri" pitchFamily="34" charset="0"/>
                <a:cs typeface="Calibri" pitchFamily="34" charset="0"/>
              </a:rPr>
              <a:t>Controles de projeto e desenvolvimento</a:t>
            </a:r>
          </a:p>
          <a:p>
            <a:pPr lvl="2" eaLnBrk="1" hangingPunct="1">
              <a:lnSpc>
                <a:spcPct val="8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Definir o quê, quando e quem analisar</a:t>
            </a:r>
          </a:p>
          <a:p>
            <a:pPr lvl="2" eaLnBrk="1" hangingPunct="1">
              <a:lnSpc>
                <a:spcPct val="8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Definir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critérios de sucesso </a:t>
            </a:r>
            <a:endParaRPr lang="pt-BR" altLang="pt-BR" sz="1800">
              <a:ea typeface="Calibri" pitchFamily="34" charset="0"/>
              <a:cs typeface="Calibri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Assegurar que o produto é capaz de atender os requisitos especificados</a:t>
            </a:r>
          </a:p>
          <a:p>
            <a:pPr lvl="2" eaLnBrk="1" hangingPunct="1">
              <a:lnSpc>
                <a:spcPct val="8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Identificar problemas e propor ações necessárias</a:t>
            </a:r>
          </a:p>
          <a:p>
            <a:pPr lvl="2" eaLnBrk="1" hangingPunct="1">
              <a:lnSpc>
                <a:spcPct val="8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Resultados devem ser registrados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300">
                <a:ea typeface="Calibri" pitchFamily="34" charset="0"/>
                <a:cs typeface="Calibri" pitchFamily="34" charset="0"/>
              </a:rPr>
              <a:t>Saídas do projeto e desenvolvimento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Atendem aos requisitos de entrada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Proveem informações para aquisição, produção e fornecimento do produto/serviço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Contêm ou mencionam critérios de aceitação do produto/serviço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Definem características essenciais do produto/serviço (segurança e uso apropriado)</a:t>
            </a:r>
            <a:endParaRPr lang="pt-PT" altLang="pt-BR" sz="1800">
              <a:ea typeface="Calibri" pitchFamily="34" charset="0"/>
              <a:cs typeface="Calibri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EC5463-15F5-485B-953F-443DD90B0AF8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19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45859594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pt-BR">
                <a:ea typeface="Calibri" pitchFamily="34" charset="0"/>
                <a:cs typeface="Calibri" pitchFamily="34" charset="0"/>
              </a:rPr>
              <a:t>A Norma ISO 9001:2015</a:t>
            </a:r>
            <a:endParaRPr lang="pt-PT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1313" lvl="1" indent="-341313" eaLnBrk="1" hangingPunct="1">
              <a:buFont typeface="Arial" pitchFamily="34" charset="0"/>
              <a:buChar char="•"/>
              <a:defRPr/>
            </a:pPr>
            <a:r>
              <a:rPr lang="pt-BR" dirty="0">
                <a:ea typeface="Calibri" pitchFamily="34" charset="0"/>
              </a:rPr>
              <a:t>É um padrão internacional que “especifica requisitos para um sistema gerencial de qualidade de uma organização”.</a:t>
            </a:r>
          </a:p>
          <a:p>
            <a:pPr marL="341313" lvl="1" indent="-341313" eaLnBrk="1" hangingPunct="1">
              <a:buFont typeface="Arial" pitchFamily="34" charset="0"/>
              <a:buChar char="•"/>
              <a:defRPr/>
            </a:pPr>
            <a:r>
              <a:rPr lang="pt-BR" sz="3200" dirty="0">
                <a:ea typeface="Calibri" pitchFamily="34" charset="0"/>
              </a:rPr>
              <a:t>Princípios do Sistema de Gestão da Qualidade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Foco no cliente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Liderança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Competência e comprometimento das pessoas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Abordagem de processo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Melhoria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Decisão baseada em informações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pt-BR" sz="2000" dirty="0"/>
              <a:t>Gestão de relacionamento </a:t>
            </a:r>
            <a:r>
              <a:rPr lang="pt-BR" sz="2000" i="1" dirty="0"/>
              <a:t>(relações de “ganha-ganha”)</a:t>
            </a:r>
            <a:r>
              <a:rPr lang="pt-BR" sz="2000" dirty="0"/>
              <a:t>.</a:t>
            </a:r>
            <a:endParaRPr lang="pt-BR" dirty="0">
              <a:ea typeface="Calibri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pt-BR" dirty="0">
              <a:ea typeface="Calibri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2DD16C-A70C-412A-961D-55B161439D29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01405272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pt-PT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983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pt-PT" sz="2400" dirty="0"/>
              <a:t>Projeto e desenvolvimento de produtos e serviços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>
                <a:cs typeface="Calibri" pitchFamily="34" charset="0"/>
              </a:rPr>
              <a:t>Mudanças de projeto e desenvolvimento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Alterações devem ser identificadas, documentadas e controladas, inclusive os efeitos nos produtos/serviços devem ser verificados, validados e aprovados.</a:t>
            </a:r>
          </a:p>
          <a:p>
            <a:pPr marL="341313" lvl="1" indent="-341313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pt-PT" sz="2400" dirty="0"/>
              <a:t>Controle de processos, produtos e serviços providos externamente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Assegurar a conformidade do produto/serviço adquirido;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Avaliar e selecionar fornecedores com base na capacidade de fornecimento;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Critérios para seleção, avaliação e reavaliação devem ser mantidos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>
                <a:ea typeface="Calibri" pitchFamily="34" charset="0"/>
                <a:cs typeface="Calibri" pitchFamily="34" charset="0"/>
              </a:rPr>
              <a:t>Identificação do produto, padrões aplicáveis,</a:t>
            </a:r>
            <a:r>
              <a:rPr lang="pt-BR" sz="2000" dirty="0">
                <a:ea typeface="Calibri" pitchFamily="34" charset="0"/>
                <a:cs typeface="Calibri" pitchFamily="34" charset="0"/>
              </a:rPr>
              <a:t> </a:t>
            </a:r>
            <a:r>
              <a:rPr lang="pt-PT" sz="2000" dirty="0">
                <a:ea typeface="Calibri" pitchFamily="34" charset="0"/>
                <a:cs typeface="Calibri" pitchFamily="34" charset="0"/>
              </a:rPr>
              <a:t>hardware necessário, requisitos de pessoal,</a:t>
            </a:r>
            <a:r>
              <a:rPr lang="pt-BR" sz="2000" dirty="0">
                <a:ea typeface="Calibri" pitchFamily="34" charset="0"/>
                <a:cs typeface="Calibri" pitchFamily="34" charset="0"/>
              </a:rPr>
              <a:t> </a:t>
            </a:r>
            <a:r>
              <a:rPr lang="pt-PT" sz="2000" dirty="0">
                <a:ea typeface="Calibri" pitchFamily="34" charset="0"/>
                <a:cs typeface="Calibri" pitchFamily="34" charset="0"/>
              </a:rPr>
              <a:t>suporte,.. do fornecedor;</a:t>
            </a:r>
            <a:endParaRPr lang="pt-BR" sz="2000" dirty="0">
              <a:ea typeface="Calibri" pitchFamily="34" charset="0"/>
              <a:cs typeface="Calibri" pitchFamily="34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Aprovação de produto, procedimento, processos e equipamentos do fornecedor;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Definição da qualificação de pessoal do fornecedor;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sz="2000" dirty="0">
                <a:ea typeface="Calibri" pitchFamily="34" charset="0"/>
                <a:cs typeface="Calibri" pitchFamily="34" charset="0"/>
              </a:rPr>
              <a:t>Definição do Sistema de Gestão de Qualidade do fornecedor.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163194-CCCE-47C5-9705-AC3321A4F011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20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56561506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6803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pt-PT" altLang="pt-BR">
                <a:ea typeface="Calibri" pitchFamily="34" charset="0"/>
                <a:cs typeface="Calibri" pitchFamily="34" charset="0"/>
              </a:rPr>
              <a:t>Produção e provisão de serviço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Controle de produção e de provisão do serviço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Controle do Processo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Disponibilização de informações sobre o produto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Disponibilização de Instruções de Trabalho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Uso de equipamentos adequados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Disponibilização e uso de dispositivos para monitoramento e medição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Implementação de medição e monitoramento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Implementação de processos de liberação, entrega e pós entrega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Validação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>
                <a:ea typeface="Calibri" pitchFamily="34" charset="0"/>
                <a:cs typeface="Calibri" pitchFamily="34" charset="0"/>
              </a:rPr>
              <a:t>Validar processos onde a saída resultante não possa ser verificada por monitoramento ou medição.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>
                <a:ea typeface="Calibri" pitchFamily="34" charset="0"/>
                <a:cs typeface="Calibri" pitchFamily="34" charset="0"/>
              </a:rPr>
              <a:t>Identificação e Rastreabilidade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Identificar o produto ao longo da sua realização;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Identificar a situação de inspeção;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1800">
                <a:ea typeface="Calibri" pitchFamily="34" charset="0"/>
                <a:cs typeface="Calibri" pitchFamily="34" charset="0"/>
              </a:rPr>
              <a:t>Rastreabilidade - controlar e registrar a identificação única do produto.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944EDB-2B0D-4103-ACA3-EA359BE30C7F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21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987494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</a:p>
        </p:txBody>
      </p:sp>
      <p:sp>
        <p:nvSpPr>
          <p:cNvPr id="7782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1313" lvl="3" indent="-341313" eaLnBrk="1" hangingPunct="1">
              <a:lnSpc>
                <a:spcPct val="90000"/>
              </a:lnSpc>
              <a:buFont typeface="Arial" charset="0"/>
              <a:buChar char="•"/>
            </a:pPr>
            <a:r>
              <a:rPr lang="pt-PT" altLang="pt-BR" sz="3200">
                <a:ea typeface="Calibri" pitchFamily="34" charset="0"/>
                <a:cs typeface="Calibri" pitchFamily="34" charset="0"/>
              </a:rPr>
              <a:t>Produção e provisão de serviço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Propriedade pertencente ao cliente ou provedores externos</a:t>
            </a:r>
          </a:p>
          <a:p>
            <a:pPr lvl="2" eaLnBrk="1" hangingPunct="1">
              <a:lnSpc>
                <a:spcPct val="90000"/>
              </a:lnSpc>
            </a:pPr>
            <a:r>
              <a:rPr lang="pt-PT" altLang="pt-BR" sz="1800">
                <a:ea typeface="Calibri" pitchFamily="34" charset="0"/>
                <a:cs typeface="Calibri" pitchFamily="34" charset="0"/>
              </a:rPr>
              <a:t>A organização deve ter permissão para utilizar propriedade do cliente ou de provedires externos para teste e operação.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Preservação</a:t>
            </a:r>
          </a:p>
          <a:p>
            <a:pPr lvl="2" eaLnBrk="1" hangingPunct="1">
              <a:lnSpc>
                <a:spcPct val="90000"/>
              </a:lnSpc>
            </a:pPr>
            <a:r>
              <a:rPr lang="pt-PT" altLang="pt-BR" sz="1800">
                <a:ea typeface="Calibri" pitchFamily="34" charset="0"/>
                <a:cs typeface="Calibri" pitchFamily="34" charset="0"/>
              </a:rPr>
              <a:t>Deve ser providenciado mecanismos de preservação do produto/serviço (ex: armazenamento, proteção contra vírus, efeitos da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aplicação de criptografia, compressão e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descompressão de dados,...)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Atividades pós-entrega</a:t>
            </a:r>
          </a:p>
          <a:p>
            <a:pPr lvl="2" eaLnBrk="1" hangingPunct="1">
              <a:lnSpc>
                <a:spcPct val="90000"/>
              </a:lnSpc>
            </a:pPr>
            <a:r>
              <a:rPr lang="pt-PT" altLang="pt-BR" sz="1800">
                <a:ea typeface="Calibri" pitchFamily="34" charset="0"/>
                <a:cs typeface="Calibri" pitchFamily="34" charset="0"/>
              </a:rPr>
              <a:t>Operar, manter e dar</a:t>
            </a:r>
            <a:r>
              <a:rPr lang="pt-BR" altLang="pt-BR" sz="18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1800">
                <a:ea typeface="Calibri" pitchFamily="34" charset="0"/>
                <a:cs typeface="Calibri" pitchFamily="34" charset="0"/>
              </a:rPr>
              <a:t>suporte ao usuário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Controle de mudanças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30081E-7FEC-4282-9EED-561C522E61B9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22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46821681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8. Operação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885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1313" lvl="3" indent="-341313" eaLnBrk="1" hangingPunct="1">
              <a:lnSpc>
                <a:spcPct val="90000"/>
              </a:lnSpc>
              <a:buFont typeface="Arial" charset="0"/>
              <a:buChar char="•"/>
            </a:pPr>
            <a:r>
              <a:rPr lang="pt-PT" altLang="pt-BR" sz="3200">
                <a:ea typeface="Calibri" pitchFamily="34" charset="0"/>
                <a:cs typeface="Calibri" pitchFamily="34" charset="0"/>
              </a:rPr>
              <a:t>Liberação de produtos e serviços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Atividades de liberação: construção, liberação,</a:t>
            </a:r>
            <a:r>
              <a:rPr lang="pt-BR" altLang="pt-BR" sz="2000">
                <a:ea typeface="Calibri" pitchFamily="34" charset="0"/>
                <a:cs typeface="Calibri" pitchFamily="34" charset="0"/>
              </a:rPr>
              <a:t> </a:t>
            </a:r>
            <a:r>
              <a:rPr lang="pt-PT" altLang="pt-BR" sz="2000">
                <a:ea typeface="Calibri" pitchFamily="34" charset="0"/>
                <a:cs typeface="Calibri" pitchFamily="34" charset="0"/>
              </a:rPr>
              <a:t>integração final e replicação</a:t>
            </a:r>
          </a:p>
          <a:p>
            <a:pPr lvl="1" eaLnBrk="1" hangingPunct="1">
              <a:lnSpc>
                <a:spcPct val="90000"/>
              </a:lnSpc>
            </a:pPr>
            <a:r>
              <a:rPr lang="pt-PT" altLang="pt-BR" sz="2000">
                <a:ea typeface="Calibri" pitchFamily="34" charset="0"/>
                <a:cs typeface="Calibri" pitchFamily="34" charset="0"/>
              </a:rPr>
              <a:t>Atividades de entrega: entregar e instalar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Controle de Saídas não conformes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>
                <a:ea typeface="Calibri" pitchFamily="34" charset="0"/>
                <a:cs typeface="Calibri" pitchFamily="34" charset="0"/>
              </a:rPr>
              <a:t>Esses produtos/serviços devem ser identificados e controlados para evitar seu uso ou entrega não intencional;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>
                <a:ea typeface="Calibri" pitchFamily="34" charset="0"/>
                <a:cs typeface="Calibri" pitchFamily="34" charset="0"/>
              </a:rPr>
              <a:t>Ações para eliminar as não conformidades detectadas;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>
                <a:ea typeface="Calibri" pitchFamily="34" charset="0"/>
                <a:cs typeface="Calibri" pitchFamily="34" charset="0"/>
              </a:rPr>
              <a:t>Autorização de uso sob concessão (autoridade ou cliente);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>
                <a:ea typeface="Calibri" pitchFamily="34" charset="0"/>
                <a:cs typeface="Calibri" pitchFamily="34" charset="0"/>
              </a:rPr>
              <a:t>Ação para impedir uso/aplicação.</a:t>
            </a: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B57D77-B027-4486-9E12-37D08DE09ADA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23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806027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9. Avaliação de Desempenho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7987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Monitoramento, medição, análise e avaliação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Implementar processos de medição, análise e melhoria para: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Demonstrar a conformidade do produto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Assegurar a conformidade do SGQ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Melhorar continuamente a eficácia do SGQ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Incluir métodos (técnicas estatísticas)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Satisfação do Cliente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Monitorar informações da percepção do cliente, sobre os requisitos atendidos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Determinação de métodos para obtenção e uso destas informações.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Análise e avaliação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A organização deve coletar e analisar dados para melhoria do sistema de gestão da qualidade com relação a:</a:t>
            </a:r>
          </a:p>
          <a:p>
            <a:pPr lvl="3" eaLnBrk="1" hangingPunct="1"/>
            <a:r>
              <a:rPr lang="pt-BR" altLang="pt-BR" sz="1200">
                <a:ea typeface="Calibri" pitchFamily="34" charset="0"/>
                <a:cs typeface="Calibri" pitchFamily="34" charset="0"/>
              </a:rPr>
              <a:t>Satisfação dos clientes</a:t>
            </a:r>
          </a:p>
          <a:p>
            <a:pPr lvl="3" eaLnBrk="1" hangingPunct="1"/>
            <a:r>
              <a:rPr lang="pt-BR" altLang="pt-BR" sz="1200">
                <a:ea typeface="Calibri" pitchFamily="34" charset="0"/>
                <a:cs typeface="Calibri" pitchFamily="34" charset="0"/>
              </a:rPr>
              <a:t>Conformidade com os requisitos dos produtos</a:t>
            </a:r>
          </a:p>
          <a:p>
            <a:pPr lvl="3" eaLnBrk="1" hangingPunct="1"/>
            <a:r>
              <a:rPr lang="pt-BR" altLang="pt-BR" sz="1200">
                <a:ea typeface="Calibri" pitchFamily="34" charset="0"/>
                <a:cs typeface="Calibri" pitchFamily="34" charset="0"/>
              </a:rPr>
              <a:t>Características do processo, produto e suas tendências</a:t>
            </a:r>
          </a:p>
          <a:p>
            <a:pPr lvl="3" eaLnBrk="1" hangingPunct="1"/>
            <a:r>
              <a:rPr lang="pt-BR" altLang="pt-BR" sz="1200">
                <a:ea typeface="Calibri" pitchFamily="34" charset="0"/>
                <a:cs typeface="Calibri" pitchFamily="34" charset="0"/>
              </a:rPr>
              <a:t>Fornecedores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2D4AE1-D5AD-4C8F-B868-112E3AB5BBCC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24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40180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9. Avaliação de Desempenho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10547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1313" lvl="1" indent="-341313" eaLnBrk="1" hangingPunct="1">
              <a:buFont typeface="Arial" charset="0"/>
              <a:buChar char="•"/>
              <a:defRPr/>
            </a:pPr>
            <a:r>
              <a:rPr lang="pt-BR" sz="2400" dirty="0">
                <a:cs typeface="Calibri" pitchFamily="34" charset="0"/>
              </a:rPr>
              <a:t>Auditoria Interna</a:t>
            </a:r>
          </a:p>
          <a:p>
            <a:pPr lvl="1" eaLnBrk="1" hangingPunct="1">
              <a:defRPr/>
            </a:pPr>
            <a:r>
              <a:rPr lang="pt-BR" sz="2200" dirty="0">
                <a:cs typeface="Calibri" pitchFamily="34" charset="0"/>
              </a:rPr>
              <a:t>Medição e Monitoramento de Processo</a:t>
            </a:r>
          </a:p>
          <a:p>
            <a:pPr lvl="1" eaLnBrk="1" hangingPunct="1">
              <a:defRPr/>
            </a:pPr>
            <a:r>
              <a:rPr lang="pt-BR" sz="2200" dirty="0">
                <a:cs typeface="Calibri" pitchFamily="34" charset="0"/>
              </a:rPr>
              <a:t>Medição e Monitoramento de Produto</a:t>
            </a:r>
          </a:p>
          <a:p>
            <a:pPr eaLnBrk="1" hangingPunct="1">
              <a:defRPr/>
            </a:pPr>
            <a:r>
              <a:rPr lang="pt-BR" sz="2600" dirty="0">
                <a:cs typeface="Calibri" pitchFamily="34" charset="0"/>
              </a:rPr>
              <a:t>Análise crítica pela direção</a:t>
            </a:r>
          </a:p>
          <a:p>
            <a:pPr lvl="1" eaLnBrk="1" hangingPunct="1">
              <a:defRPr/>
            </a:pPr>
            <a:r>
              <a:rPr lang="pt-BR" sz="2200" dirty="0">
                <a:cs typeface="Calibri" pitchFamily="34" charset="0"/>
              </a:rPr>
              <a:t>Generalidades: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Analisar o SGQ para assegurar adequação e eficácia;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Manter registros das análises.	</a:t>
            </a:r>
          </a:p>
          <a:p>
            <a:pPr lvl="1" eaLnBrk="1" hangingPunct="1">
              <a:defRPr/>
            </a:pPr>
            <a:r>
              <a:rPr lang="pt-BR" sz="2200" dirty="0">
                <a:cs typeface="Calibri" pitchFamily="34" charset="0"/>
              </a:rPr>
              <a:t>Entradas para Análise Crítica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Resultados de auditorias;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Realimentação do cliente;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Desempenho de processo e conformidade de produto;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Situação das ações preventivas;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Acompanhamento das ações oriundas de análises anteriores;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Mudanças que possam afetar o SGQ;</a:t>
            </a:r>
          </a:p>
          <a:p>
            <a:pPr lvl="2" eaLnBrk="1" hangingPunct="1">
              <a:defRPr/>
            </a:pPr>
            <a:r>
              <a:rPr lang="pt-BR" sz="1600" dirty="0">
                <a:cs typeface="Calibri" pitchFamily="34" charset="0"/>
              </a:rPr>
              <a:t>Recomendações para melhoria.</a:t>
            </a:r>
            <a:endParaRPr lang="en-US" sz="1600" dirty="0">
              <a:cs typeface="Calibri" pitchFamily="34" charset="0"/>
            </a:endParaRPr>
          </a:p>
          <a:p>
            <a:pPr eaLnBrk="1" hangingPunct="1">
              <a:defRPr/>
            </a:pPr>
            <a:endParaRPr lang="en-US" sz="2600" dirty="0">
              <a:cs typeface="Calibri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D79C1-BD5E-490B-A70D-4FE4EC13ABC8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25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62372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9. Avaliação de Desempenho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819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2600">
                <a:ea typeface="Calibri" pitchFamily="34" charset="0"/>
                <a:cs typeface="Calibri" pitchFamily="34" charset="0"/>
              </a:rPr>
              <a:t>Análise crítica pela direção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Saídas da Análise Crítica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Melhoria da eficácia do SGQ e de seus processos;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Melhoria do produto em relação aos requisitos do cliente;</a:t>
            </a:r>
          </a:p>
          <a:p>
            <a:pPr lvl="2" eaLnBrk="1" hangingPunct="1"/>
            <a:r>
              <a:rPr lang="pt-BR" altLang="pt-BR" sz="1600">
                <a:ea typeface="Calibri" pitchFamily="34" charset="0"/>
                <a:cs typeface="Calibri" pitchFamily="34" charset="0"/>
              </a:rPr>
              <a:t>Necessidade de recursos.</a:t>
            </a:r>
          </a:p>
          <a:p>
            <a:pPr lvl="2" eaLnBrk="1" hangingPunct="1"/>
            <a:endParaRPr lang="en-US" altLang="pt-BR" sz="1600">
              <a:ea typeface="Calibri" pitchFamily="34" charset="0"/>
              <a:cs typeface="Calibri" pitchFamily="34" charset="0"/>
            </a:endParaRPr>
          </a:p>
          <a:p>
            <a:pPr eaLnBrk="1" hangingPunct="1"/>
            <a:endParaRPr lang="en-US" altLang="pt-BR" sz="2600">
              <a:ea typeface="Calibri" pitchFamily="34" charset="0"/>
              <a:cs typeface="Calibri" pitchFamily="34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B88704-E598-4E18-A75F-FAE131E18EE5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26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3377983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10. Melhoria</a:t>
            </a:r>
          </a:p>
        </p:txBody>
      </p:sp>
      <p:sp>
        <p:nvSpPr>
          <p:cNvPr id="8294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Não conformidade e ação corretiva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Controle de produtos/serviços não-conformes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Implementação de ações corretivas</a:t>
            </a:r>
          </a:p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Melhoria Contínua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Planejamento e gerência de Processos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Eliminar as causas das não conformidades </a:t>
            </a:r>
          </a:p>
          <a:p>
            <a:pPr lvl="1"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Prevenir sua Ocorrência</a:t>
            </a:r>
          </a:p>
          <a:p>
            <a:pPr lvl="1" eaLnBrk="1" hangingPunct="1"/>
            <a:endParaRPr lang="pt-BR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A95B8E-CE8F-483E-A734-EA4FC77CD534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27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138498703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Certificação ISO 9001</a:t>
            </a:r>
          </a:p>
        </p:txBody>
      </p:sp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492125" y="1219200"/>
            <a:ext cx="822166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80000"/>
              <a:buFontTx/>
              <a:buChar char="•"/>
              <a:defRPr/>
            </a:pPr>
            <a:r>
              <a:rPr lang="pt-BR" sz="3000" dirty="0">
                <a:latin typeface="+mn-lt"/>
              </a:rPr>
              <a:t>O que significa obter a certificação ISO 9001?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80000"/>
              <a:buFontTx/>
              <a:buChar char="–"/>
              <a:defRPr/>
            </a:pPr>
            <a:r>
              <a:rPr lang="pt-BR" sz="2200" dirty="0">
                <a:latin typeface="+mn-lt"/>
              </a:rPr>
              <a:t>Significa que o Sistema de Qualidade da Organização foi avaliado por uma entidade independente reconhecida por um organismo nacional de acreditação, e considerado de acordo com os requisitos da norma ISO 9001.</a:t>
            </a: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SzPct val="80000"/>
              <a:buFontTx/>
              <a:buChar char="–"/>
              <a:defRPr/>
            </a:pPr>
            <a:r>
              <a:rPr lang="pt-BR" sz="2200" dirty="0">
                <a:latin typeface="+mn-lt"/>
              </a:rPr>
              <a:t>O certificado tem validade de 3 anos. Após esse prazo ele precisa ser renovado. Além disso a cada 6 meses o sistema é auditado para verificar se ele continua a atender aos requisitos da norma. O certificado poderá não ser revalidado se a organização deixar de cumprir os requisitos.</a:t>
            </a:r>
          </a:p>
          <a:p>
            <a:pPr marL="742950" lvl="1" indent="-285750" algn="just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80000"/>
              <a:buFont typeface="Wingdings" pitchFamily="2" charset="2"/>
              <a:buBlip>
                <a:blip r:embed="rId3"/>
              </a:buBlip>
              <a:defRPr/>
            </a:pPr>
            <a:endParaRPr lang="pt-BR" dirty="0">
              <a:latin typeface="Trebuchet MS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6D8C83-CC88-4F15-85FE-9BC4A0E8B03B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3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5772110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Certificação ISO 9001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Pontos exigidos para conceder o certificado de qualidade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Diga o que faz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Defina a estrutura do sistema de gestão da qualidade, a política da qualidade apropriada aos objetivos da organização e os procedimentos para assegurar a qualidade do produto/serviço e a satisfação do cliente.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Faça o que diz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Trabalhe de acordo com a sua política e objetivos da qualidade estabelecidos.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Mostre o que faz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Mantenha registros eficientes.</a:t>
            </a:r>
          </a:p>
          <a:p>
            <a:pPr lvl="1" eaLnBrk="1" hangingPunct="1"/>
            <a:r>
              <a:rPr lang="pt-BR" altLang="pt-BR" sz="2200">
                <a:ea typeface="Calibri" pitchFamily="34" charset="0"/>
                <a:cs typeface="Calibri" pitchFamily="34" charset="0"/>
              </a:rPr>
              <a:t>Verifique como está o sistema</a:t>
            </a:r>
          </a:p>
          <a:p>
            <a:pPr lvl="2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Realize auditorias internas da qualidade e tome as ações necessárias.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AB2893-442B-4498-83EF-0B8720514D7B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4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393236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ISO9001:2015 - Estrutura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ea typeface="Calibri" pitchFamily="34" charset="0"/>
                <a:cs typeface="Calibri" pitchFamily="34" charset="0"/>
              </a:rPr>
              <a:t>Escopo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ea typeface="Calibri" pitchFamily="34" charset="0"/>
                <a:cs typeface="Calibri" pitchFamily="34" charset="0"/>
              </a:rPr>
              <a:t>Referências Normativa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ea typeface="Calibri" pitchFamily="34" charset="0"/>
                <a:cs typeface="Calibri" pitchFamily="34" charset="0"/>
              </a:rPr>
              <a:t>Termos e Definições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Contexto da organização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Liderança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Planejamento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Processos de Apoio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Operação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Avaliação do Desempenho</a:t>
            </a:r>
          </a:p>
          <a:p>
            <a:pPr marL="457200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pt-BR" altLang="pt-BR" sz="2400">
                <a:solidFill>
                  <a:srgbClr val="336600"/>
                </a:solidFill>
                <a:ea typeface="Calibri" pitchFamily="34" charset="0"/>
                <a:cs typeface="Calibri" pitchFamily="34" charset="0"/>
              </a:rPr>
              <a:t>Melhoria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BF2E2D-6F26-4FB5-A16A-34DFFD0BD992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5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75872120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274638"/>
            <a:ext cx="71151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pt-BR">
                <a:ea typeface="Calibri" pitchFamily="34" charset="0"/>
                <a:cs typeface="Calibri" pitchFamily="34" charset="0"/>
              </a:rPr>
              <a:t>A Norma ISO9001:2015</a:t>
            </a:r>
            <a:br>
              <a:rPr lang="en-US" altLang="pt-BR">
                <a:ea typeface="Calibri" pitchFamily="34" charset="0"/>
                <a:cs typeface="Calibri" pitchFamily="34" charset="0"/>
              </a:rPr>
            </a:br>
            <a:r>
              <a:rPr lang="en-US" altLang="pt-BR" sz="3600">
                <a:ea typeface="Calibri" pitchFamily="34" charset="0"/>
                <a:cs typeface="Calibri" pitchFamily="34" charset="0"/>
              </a:rPr>
              <a:t>Sistema de Gestão da Qualidade</a:t>
            </a:r>
            <a:endParaRPr lang="pt-PT" altLang="pt-BR" sz="3600">
              <a:ea typeface="Calibri" pitchFamily="34" charset="0"/>
              <a:cs typeface="Calibri" pitchFamily="34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4BCF18-F23C-4226-8F3E-8C5D2BEB5123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6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  <p:grpSp>
        <p:nvGrpSpPr>
          <p:cNvPr id="62468" name="Grupo 8"/>
          <p:cNvGrpSpPr>
            <a:grpSpLocks/>
          </p:cNvGrpSpPr>
          <p:nvPr/>
        </p:nvGrpSpPr>
        <p:grpSpPr bwMode="auto">
          <a:xfrm>
            <a:off x="539750" y="1447800"/>
            <a:ext cx="7920038" cy="4902200"/>
            <a:chOff x="539752" y="1447800"/>
            <a:chExt cx="7920038" cy="4902750"/>
          </a:xfrm>
        </p:grpSpPr>
        <p:grpSp>
          <p:nvGrpSpPr>
            <p:cNvPr id="62470" name="Group 3"/>
            <p:cNvGrpSpPr>
              <a:grpSpLocks/>
            </p:cNvGrpSpPr>
            <p:nvPr/>
          </p:nvGrpSpPr>
          <p:grpSpPr bwMode="auto">
            <a:xfrm>
              <a:off x="539752" y="1447800"/>
              <a:ext cx="7920038" cy="4191000"/>
              <a:chOff x="340" y="912"/>
              <a:chExt cx="4989" cy="2640"/>
            </a:xfrm>
          </p:grpSpPr>
          <p:sp>
            <p:nvSpPr>
              <p:cNvPr id="62476" name="Rectangle 4"/>
              <p:cNvSpPr>
                <a:spLocks noChangeArrowheads="1"/>
              </p:cNvSpPr>
              <p:nvPr/>
            </p:nvSpPr>
            <p:spPr bwMode="auto">
              <a:xfrm>
                <a:off x="4417" y="1584"/>
                <a:ext cx="912" cy="1968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pt-PT" altLang="pt-BR" sz="1600" b="1"/>
              </a:p>
            </p:txBody>
          </p:sp>
          <p:sp>
            <p:nvSpPr>
              <p:cNvPr id="62477" name="Oval 5"/>
              <p:cNvSpPr>
                <a:spLocks noChangeArrowheads="1"/>
              </p:cNvSpPr>
              <p:nvPr/>
            </p:nvSpPr>
            <p:spPr bwMode="auto">
              <a:xfrm>
                <a:off x="1344" y="1440"/>
                <a:ext cx="3024" cy="2064"/>
              </a:xfrm>
              <a:prstGeom prst="ellipse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78" name="Rectangle 6"/>
              <p:cNvSpPr>
                <a:spLocks noChangeArrowheads="1"/>
              </p:cNvSpPr>
              <p:nvPr/>
            </p:nvSpPr>
            <p:spPr bwMode="auto">
              <a:xfrm>
                <a:off x="2256" y="1584"/>
                <a:ext cx="1152" cy="432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5. Liderança</a:t>
                </a:r>
                <a:endParaRPr lang="pt-PT" altLang="pt-BR" sz="1600" b="1"/>
              </a:p>
            </p:txBody>
          </p:sp>
          <p:sp>
            <p:nvSpPr>
              <p:cNvPr id="62479" name="Rectangle 7"/>
              <p:cNvSpPr>
                <a:spLocks noChangeArrowheads="1"/>
              </p:cNvSpPr>
              <p:nvPr/>
            </p:nvSpPr>
            <p:spPr bwMode="auto">
              <a:xfrm>
                <a:off x="3120" y="2256"/>
                <a:ext cx="1152" cy="432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9. Avaliação do </a:t>
                </a:r>
              </a:p>
              <a:p>
                <a:pPr algn="ctr"/>
                <a:r>
                  <a:rPr lang="en-US" altLang="pt-BR" sz="1600" b="1"/>
                  <a:t>Desempenho</a:t>
                </a:r>
                <a:endParaRPr lang="pt-PT" altLang="pt-BR" sz="1600" b="1"/>
              </a:p>
            </p:txBody>
          </p:sp>
          <p:sp>
            <p:nvSpPr>
              <p:cNvPr id="62480" name="Rectangle 8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1152" cy="432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6. Planejamento</a:t>
                </a:r>
                <a:endParaRPr lang="pt-PT" altLang="pt-BR" sz="1600" b="1"/>
              </a:p>
            </p:txBody>
          </p:sp>
          <p:sp>
            <p:nvSpPr>
              <p:cNvPr id="62481" name="Rectangle 9"/>
              <p:cNvSpPr>
                <a:spLocks noChangeArrowheads="1"/>
              </p:cNvSpPr>
              <p:nvPr/>
            </p:nvSpPr>
            <p:spPr bwMode="auto">
              <a:xfrm>
                <a:off x="2256" y="2880"/>
                <a:ext cx="1152" cy="432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8. Operação</a:t>
                </a:r>
                <a:endParaRPr lang="pt-PT" altLang="pt-BR" sz="1600" b="1"/>
              </a:p>
            </p:txBody>
          </p:sp>
          <p:sp>
            <p:nvSpPr>
              <p:cNvPr id="62482" name="AutoShape 10"/>
              <p:cNvSpPr>
                <a:spLocks noChangeArrowheads="1"/>
              </p:cNvSpPr>
              <p:nvPr/>
            </p:nvSpPr>
            <p:spPr bwMode="auto">
              <a:xfrm rot="14361202" flipV="1">
                <a:off x="3384" y="1800"/>
                <a:ext cx="480" cy="240"/>
              </a:xfrm>
              <a:prstGeom prst="curvedDownArrow">
                <a:avLst>
                  <a:gd name="adj1" fmla="val 40000"/>
                  <a:gd name="adj2" fmla="val 80000"/>
                  <a:gd name="adj3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83" name="AutoShape 11"/>
              <p:cNvSpPr>
                <a:spLocks noChangeArrowheads="1"/>
              </p:cNvSpPr>
              <p:nvPr/>
            </p:nvSpPr>
            <p:spPr bwMode="auto">
              <a:xfrm rot="18619617" flipV="1">
                <a:off x="3432" y="2808"/>
                <a:ext cx="480" cy="240"/>
              </a:xfrm>
              <a:prstGeom prst="curvedDownArrow">
                <a:avLst>
                  <a:gd name="adj1" fmla="val 40000"/>
                  <a:gd name="adj2" fmla="val 80000"/>
                  <a:gd name="adj3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84" name="AutoShape 12"/>
              <p:cNvSpPr>
                <a:spLocks noChangeArrowheads="1"/>
              </p:cNvSpPr>
              <p:nvPr/>
            </p:nvSpPr>
            <p:spPr bwMode="auto">
              <a:xfrm rot="7628668" flipV="1">
                <a:off x="1752" y="1896"/>
                <a:ext cx="480" cy="240"/>
              </a:xfrm>
              <a:prstGeom prst="curvedDownArrow">
                <a:avLst>
                  <a:gd name="adj1" fmla="val 40000"/>
                  <a:gd name="adj2" fmla="val 80000"/>
                  <a:gd name="adj3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85" name="AutoShape 13"/>
              <p:cNvSpPr>
                <a:spLocks noChangeArrowheads="1"/>
              </p:cNvSpPr>
              <p:nvPr/>
            </p:nvSpPr>
            <p:spPr bwMode="auto">
              <a:xfrm rot="3561202" flipV="1">
                <a:off x="1752" y="2856"/>
                <a:ext cx="480" cy="240"/>
              </a:xfrm>
              <a:prstGeom prst="curvedDownArrow">
                <a:avLst>
                  <a:gd name="adj1" fmla="val 40000"/>
                  <a:gd name="adj2" fmla="val 80000"/>
                  <a:gd name="adj3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86" name="Rectangle 14"/>
              <p:cNvSpPr>
                <a:spLocks noChangeArrowheads="1"/>
              </p:cNvSpPr>
              <p:nvPr/>
            </p:nvSpPr>
            <p:spPr bwMode="auto">
              <a:xfrm>
                <a:off x="476" y="2976"/>
                <a:ext cx="720" cy="336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ffectLst>
                <a:prstShdw prst="shdw17" dist="17961" dir="2700000">
                  <a:srgbClr val="804C00"/>
                </a:prstShdw>
              </a:effectLst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Requisitos</a:t>
                </a:r>
                <a:endParaRPr lang="pt-PT" altLang="pt-BR" sz="1600" b="1"/>
              </a:p>
            </p:txBody>
          </p:sp>
          <p:sp>
            <p:nvSpPr>
              <p:cNvPr id="62487" name="Rectangle 15"/>
              <p:cNvSpPr>
                <a:spLocks noChangeArrowheads="1"/>
              </p:cNvSpPr>
              <p:nvPr/>
            </p:nvSpPr>
            <p:spPr bwMode="auto">
              <a:xfrm>
                <a:off x="4513" y="2928"/>
                <a:ext cx="719" cy="288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ffectLst>
                <a:prstShdw prst="shdw17" dist="17961" dir="2700000">
                  <a:srgbClr val="804C00"/>
                </a:prstShdw>
              </a:effectLst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en-US" altLang="pt-BR" sz="1600" b="1"/>
                  <a:t>Produtos e </a:t>
                </a:r>
              </a:p>
              <a:p>
                <a:pPr algn="ctr"/>
                <a:r>
                  <a:rPr lang="en-US" altLang="pt-BR" sz="1600" b="1"/>
                  <a:t>Serviços</a:t>
                </a:r>
                <a:endParaRPr lang="pt-PT" altLang="pt-BR" sz="1600" b="1"/>
              </a:p>
            </p:txBody>
          </p:sp>
          <p:sp>
            <p:nvSpPr>
              <p:cNvPr id="62488" name="Rectangle 16"/>
              <p:cNvSpPr>
                <a:spLocks noChangeArrowheads="1"/>
              </p:cNvSpPr>
              <p:nvPr/>
            </p:nvSpPr>
            <p:spPr bwMode="auto">
              <a:xfrm>
                <a:off x="4512" y="2352"/>
                <a:ext cx="720" cy="288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ffectLst>
                <a:prstShdw prst="shdw17" dist="17961" dir="2700000">
                  <a:srgbClr val="804C00"/>
                </a:prstShdw>
              </a:effectLst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pt-BR" altLang="pt-BR" sz="1600" b="1"/>
                  <a:t>Satisfação</a:t>
                </a:r>
                <a:r>
                  <a:rPr lang="en-US" altLang="pt-BR" sz="1600" b="1"/>
                  <a:t> </a:t>
                </a:r>
              </a:p>
              <a:p>
                <a:pPr algn="ctr"/>
                <a:r>
                  <a:rPr lang="en-US" altLang="pt-BR" sz="1600" b="1"/>
                  <a:t>do Cliente</a:t>
                </a:r>
                <a:endParaRPr lang="pt-PT" altLang="pt-BR" sz="1600" b="1"/>
              </a:p>
            </p:txBody>
          </p:sp>
          <p:sp>
            <p:nvSpPr>
              <p:cNvPr id="62489" name="Rectangle 17"/>
              <p:cNvSpPr>
                <a:spLocks noChangeArrowheads="1"/>
              </p:cNvSpPr>
              <p:nvPr/>
            </p:nvSpPr>
            <p:spPr bwMode="auto">
              <a:xfrm>
                <a:off x="340" y="1584"/>
                <a:ext cx="1003" cy="1968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r>
                  <a:rPr lang="en-US" altLang="pt-BR" sz="1600" b="1"/>
                  <a:t>Clientes e </a:t>
                </a:r>
              </a:p>
              <a:p>
                <a:pPr algn="ctr"/>
                <a:r>
                  <a:rPr lang="en-US" altLang="pt-BR" sz="1600" b="1"/>
                  <a:t>outras partes </a:t>
                </a:r>
              </a:p>
              <a:p>
                <a:pPr algn="ctr"/>
                <a:r>
                  <a:rPr lang="en-US" altLang="pt-BR" sz="1600" b="1"/>
                  <a:t>interessadas</a:t>
                </a:r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en-US" altLang="pt-BR" sz="1600" b="1"/>
              </a:p>
              <a:p>
                <a:pPr algn="ctr"/>
                <a:endParaRPr lang="pt-PT" altLang="pt-BR" sz="1600" b="1"/>
              </a:p>
            </p:txBody>
          </p:sp>
          <p:sp>
            <p:nvSpPr>
              <p:cNvPr id="62490" name="Line 18"/>
              <p:cNvSpPr>
                <a:spLocks noChangeShapeType="1"/>
              </p:cNvSpPr>
              <p:nvPr/>
            </p:nvSpPr>
            <p:spPr bwMode="auto">
              <a:xfrm>
                <a:off x="1196" y="3168"/>
                <a:ext cx="1060" cy="0"/>
              </a:xfrm>
              <a:prstGeom prst="line">
                <a:avLst/>
              </a:prstGeom>
              <a:noFill/>
              <a:ln w="12700">
                <a:solidFill>
                  <a:srgbClr val="000099"/>
                </a:solidFill>
                <a:miter lim="800000"/>
                <a:headEnd type="none" w="sm" len="sm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62491" name="Line 19"/>
              <p:cNvSpPr>
                <a:spLocks noChangeShapeType="1"/>
              </p:cNvSpPr>
              <p:nvPr/>
            </p:nvSpPr>
            <p:spPr bwMode="auto">
              <a:xfrm>
                <a:off x="3408" y="3120"/>
                <a:ext cx="1008" cy="0"/>
              </a:xfrm>
              <a:prstGeom prst="line">
                <a:avLst/>
              </a:prstGeom>
              <a:noFill/>
              <a:ln w="12700">
                <a:solidFill>
                  <a:srgbClr val="000099"/>
                </a:solidFill>
                <a:miter lim="800000"/>
                <a:headEnd type="none" w="sm" len="sm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62492" name="AutoShape 20"/>
              <p:cNvSpPr>
                <a:spLocks noChangeArrowheads="1"/>
              </p:cNvSpPr>
              <p:nvPr/>
            </p:nvSpPr>
            <p:spPr bwMode="auto">
              <a:xfrm>
                <a:off x="4272" y="2448"/>
                <a:ext cx="240" cy="96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D67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  <p:sp>
            <p:nvSpPr>
              <p:cNvPr id="62493" name="AutoShape 22"/>
              <p:cNvSpPr>
                <a:spLocks noChangeArrowheads="1"/>
              </p:cNvSpPr>
              <p:nvPr/>
            </p:nvSpPr>
            <p:spPr bwMode="auto">
              <a:xfrm rot="14361202" flipV="1">
                <a:off x="3492" y="1104"/>
                <a:ext cx="768" cy="384"/>
              </a:xfrm>
              <a:prstGeom prst="curvedDownArrow">
                <a:avLst>
                  <a:gd name="adj1" fmla="val 35833"/>
                  <a:gd name="adj2" fmla="val 80000"/>
                  <a:gd name="adj3" fmla="val 3333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pt-BR" altLang="pt-BR"/>
              </a:p>
            </p:txBody>
          </p:sp>
        </p:grpSp>
        <p:sp>
          <p:nvSpPr>
            <p:cNvPr id="62471" name="CaixaDeTexto 3"/>
            <p:cNvSpPr txBox="1">
              <a:spLocks noChangeArrowheads="1"/>
            </p:cNvSpPr>
            <p:nvPr/>
          </p:nvSpPr>
          <p:spPr bwMode="auto">
            <a:xfrm>
              <a:off x="3275856" y="1691516"/>
              <a:ext cx="2202847" cy="33855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1600"/>
                <a:t>10. Melhoria Contínua</a:t>
              </a:r>
            </a:p>
          </p:txBody>
        </p:sp>
        <p:sp>
          <p:nvSpPr>
            <p:cNvPr id="62472" name="CaixaDeTexto 4"/>
            <p:cNvSpPr txBox="1">
              <a:spLocks noChangeArrowheads="1"/>
            </p:cNvSpPr>
            <p:nvPr/>
          </p:nvSpPr>
          <p:spPr bwMode="auto">
            <a:xfrm>
              <a:off x="3275856" y="6011996"/>
              <a:ext cx="2225161" cy="33855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1600"/>
                <a:t>7. Processos de Apoio</a:t>
              </a:r>
            </a:p>
          </p:txBody>
        </p:sp>
        <p:sp>
          <p:nvSpPr>
            <p:cNvPr id="6" name="Seta para baixo 5"/>
            <p:cNvSpPr/>
            <p:nvPr/>
          </p:nvSpPr>
          <p:spPr>
            <a:xfrm rot="10800000">
              <a:off x="3641727" y="5478915"/>
              <a:ext cx="484188" cy="489005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29" name="Seta para baixo 28"/>
            <p:cNvSpPr/>
            <p:nvPr/>
          </p:nvSpPr>
          <p:spPr>
            <a:xfrm rot="10800000">
              <a:off x="4953002" y="5478915"/>
              <a:ext cx="484188" cy="489005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62475" name="CaixaDeTexto 7"/>
            <p:cNvSpPr txBox="1">
              <a:spLocks noChangeArrowheads="1"/>
            </p:cNvSpPr>
            <p:nvPr/>
          </p:nvSpPr>
          <p:spPr bwMode="auto">
            <a:xfrm>
              <a:off x="539752" y="1610216"/>
              <a:ext cx="1593850" cy="830997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pt-BR" sz="1600"/>
                <a:t>4. Contexto da </a:t>
              </a:r>
            </a:p>
            <a:p>
              <a:pPr algn="ctr"/>
              <a:r>
                <a:rPr lang="en-US" altLang="pt-BR" sz="1600"/>
                <a:t>Organização &amp; </a:t>
              </a:r>
            </a:p>
            <a:p>
              <a:pPr algn="ctr"/>
              <a:r>
                <a:rPr lang="en-US" altLang="pt-BR" sz="1600"/>
                <a:t>Escopo</a:t>
              </a:r>
            </a:p>
          </p:txBody>
        </p:sp>
      </p:grpSp>
      <p:sp>
        <p:nvSpPr>
          <p:cNvPr id="62469" name="AutoShape 12"/>
          <p:cNvSpPr>
            <a:spLocks noChangeArrowheads="1"/>
          </p:cNvSpPr>
          <p:nvPr/>
        </p:nvSpPr>
        <p:spPr bwMode="auto">
          <a:xfrm rot="6020221" flipV="1">
            <a:off x="2243931" y="1953419"/>
            <a:ext cx="1100138" cy="469900"/>
          </a:xfrm>
          <a:prstGeom prst="curvedDownArrow">
            <a:avLst>
              <a:gd name="adj1" fmla="val 40115"/>
              <a:gd name="adj2" fmla="val 80219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579810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z="4300">
                <a:ea typeface="Calibri" pitchFamily="34" charset="0"/>
                <a:cs typeface="Calibri" pitchFamily="34" charset="0"/>
              </a:rPr>
              <a:t>4. Contexto da Organização</a:t>
            </a:r>
            <a:endParaRPr lang="en-US" altLang="pt-BR" sz="4300">
              <a:ea typeface="Calibri" pitchFamily="34" charset="0"/>
              <a:cs typeface="Calibri" pitchFamily="34" charset="0"/>
            </a:endParaRPr>
          </a:p>
        </p:txBody>
      </p:sp>
      <p:sp>
        <p:nvSpPr>
          <p:cNvPr id="63491" name="Rectangle 1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Entendendo a organização e seu contexto</a:t>
            </a:r>
          </a:p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Entendendo as necessidades e expectativas das partes interessadas</a:t>
            </a:r>
          </a:p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Determinando o escopo do sistema de gestão da qualidade</a:t>
            </a:r>
          </a:p>
          <a:p>
            <a:pPr eaLnBrk="1" hangingPunct="1"/>
            <a:r>
              <a:rPr lang="pt-BR" altLang="pt-BR" sz="2400">
                <a:ea typeface="Calibri" pitchFamily="34" charset="0"/>
                <a:cs typeface="Calibri" pitchFamily="34" charset="0"/>
              </a:rPr>
              <a:t>Sistema de Gestão da Qualidade e seus Processos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Identificar os processos para o SGQ;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Determinar a sequência e interação desses processos;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Determinar critérios e métodos;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Assegurar a disponibilidade de recursos e informação;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Monitorar, medir e analisar esses processos;</a:t>
            </a:r>
          </a:p>
          <a:p>
            <a:pPr lvl="1" eaLnBrk="1" hangingPunct="1"/>
            <a:r>
              <a:rPr lang="pt-BR" altLang="pt-BR" sz="1800">
                <a:ea typeface="Calibri" pitchFamily="34" charset="0"/>
                <a:cs typeface="Calibri" pitchFamily="34" charset="0"/>
              </a:rPr>
              <a:t>Implementar ações necessárias para atingir os resultados e a melhoria contínua.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9CBDAF-8E70-48AA-A848-53EF6433A8C7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7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89607423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5. Liderança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>
                <a:ea typeface="Calibri" pitchFamily="34" charset="0"/>
                <a:cs typeface="Calibri" pitchFamily="34" charset="0"/>
              </a:rPr>
              <a:t>Liderança e comprometimento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>
                <a:ea typeface="Calibri" pitchFamily="34" charset="0"/>
                <a:cs typeface="Calibri" pitchFamily="34" charset="0"/>
              </a:rPr>
              <a:t>Comunicação da importância do atendimento aos requisitos do cliente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>
                <a:ea typeface="Calibri" pitchFamily="34" charset="0"/>
                <a:cs typeface="Calibri" pitchFamily="34" charset="0"/>
              </a:rPr>
              <a:t>Disponibilização de recursos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>
                <a:ea typeface="Calibri" pitchFamily="34" charset="0"/>
                <a:cs typeface="Calibri" pitchFamily="34" charset="0"/>
              </a:rPr>
              <a:t>Foco no cliente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>
                <a:ea typeface="Calibri" pitchFamily="34" charset="0"/>
                <a:cs typeface="Calibri" pitchFamily="34" charset="0"/>
              </a:rPr>
              <a:t>Os requisitos dos clientes são determinados e atendidos com o objetivo de aumentar a satisfação do Cliente</a:t>
            </a: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9EA055-A9A6-450F-B9B0-738E6A7CFBF8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8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243694209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/>
          <p:cNvSpPr txBox="1">
            <a:spLocks noChangeArrowheads="1"/>
          </p:cNvSpPr>
          <p:nvPr/>
        </p:nvSpPr>
        <p:spPr bwMode="auto">
          <a:xfrm>
            <a:off x="685800" y="1357313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1363" indent="-2841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SzPct val="80000"/>
              <a:buFontTx/>
              <a:buChar char="•"/>
            </a:pPr>
            <a:r>
              <a:rPr lang="pt-BR" altLang="pt-BR" sz="2400" dirty="0">
                <a:latin typeface="Calibri" pitchFamily="34" charset="0"/>
              </a:rPr>
              <a:t>Papéis, responsabilidades e autoridades organizacionais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Definidos e comunicados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SzPct val="80000"/>
              <a:buFontTx/>
              <a:buChar char="•"/>
            </a:pPr>
            <a:r>
              <a:rPr lang="pt-BR" altLang="pt-BR" sz="2400" dirty="0">
                <a:latin typeface="Calibri" pitchFamily="34" charset="0"/>
              </a:rPr>
              <a:t>Política de qualidade definida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“Intenções e diretrizes globais de uma organização relativas à qualidade, formalmente expressas pela alta administração.” (ISO9001:2015)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Apropriada aos propósitos e contexto da organização;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Fornece uma estrutura para estabelecimento e revisão dos objetivos da qualidade;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Expressa comprometimento com:</a:t>
            </a: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satisfação dos requisitos aplicáveis;</a:t>
            </a: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melhoria continua do sistema de gestão da qualidade.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60000"/>
              <a:buFontTx/>
              <a:buChar char="­"/>
            </a:pPr>
            <a:r>
              <a:rPr lang="pt-BR" altLang="pt-BR" sz="2000" dirty="0">
                <a:latin typeface="Calibri" pitchFamily="34" charset="0"/>
              </a:rPr>
              <a:t>Deve:</a:t>
            </a:r>
            <a:endParaRPr lang="pt-BR" altLang="pt-BR" sz="1400" dirty="0">
              <a:latin typeface="Calibri" pitchFamily="34" charset="0"/>
            </a:endParaRP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estar disponível como informação documentada;</a:t>
            </a: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ser comunicada e aplicada dentro da organização;</a:t>
            </a: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ser disponibilizada às partes interessadas relevantes, como apropriado;</a:t>
            </a:r>
          </a:p>
          <a:p>
            <a:pPr marL="1657350" lvl="3" indent="-285750" eaLnBrk="1" hangingPunct="1">
              <a:buFont typeface="Wingdings" panose="05000000000000000000" pitchFamily="2" charset="2"/>
              <a:buChar char="Ø"/>
            </a:pPr>
            <a:r>
              <a:rPr lang="pt-BR" altLang="pt-BR" sz="1400" dirty="0"/>
              <a:t>ser analisada criticamente, sempre que necessário.</a:t>
            </a:r>
          </a:p>
        </p:txBody>
      </p:sp>
      <p:sp>
        <p:nvSpPr>
          <p:cNvPr id="655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>
                <a:ea typeface="Calibri" pitchFamily="34" charset="0"/>
                <a:cs typeface="Calibri" pitchFamily="34" charset="0"/>
              </a:rPr>
              <a:t>5. Liderança</a:t>
            </a:r>
            <a:endParaRPr lang="en-US" altLang="pt-BR">
              <a:ea typeface="Calibri" pitchFamily="34" charset="0"/>
              <a:cs typeface="Calibri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643688" y="61436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C1BE0F-2B40-4D1C-A34D-E114D7EF693B}" type="slidenum">
              <a:rPr lang="pt-BR" altLang="pt-BR" smtClean="0">
                <a:solidFill>
                  <a:srgbClr val="898989"/>
                </a:solidFill>
              </a:rPr>
              <a:pPr eaLnBrk="1" hangingPunct="1"/>
              <a:t>9</a:t>
            </a:fld>
            <a:r>
              <a:rPr lang="pt-BR" altLang="pt-BR" dirty="0">
                <a:solidFill>
                  <a:srgbClr val="898989"/>
                </a:solidFill>
              </a:rPr>
              <a:t>//27</a:t>
            </a:r>
          </a:p>
        </p:txBody>
      </p:sp>
    </p:spTree>
    <p:extLst>
      <p:ext uri="{BB962C8B-B14F-4D97-AF65-F5344CB8AC3E}">
        <p14:creationId xmlns:p14="http://schemas.microsoft.com/office/powerpoint/2010/main" val="333053074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2010</Words>
  <Application>Microsoft Office PowerPoint</Application>
  <PresentationFormat>Apresentação na tela (4:3)</PresentationFormat>
  <Paragraphs>335</Paragraphs>
  <Slides>27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Trebuchet MS</vt:lpstr>
      <vt:lpstr>Wingdings</vt:lpstr>
      <vt:lpstr>Tema do Office</vt:lpstr>
      <vt:lpstr>A Norma ISO 9001:2015</vt:lpstr>
      <vt:lpstr>A Norma ISO 9001:2015</vt:lpstr>
      <vt:lpstr>Certificação ISO 9001</vt:lpstr>
      <vt:lpstr>Certificação ISO 9001</vt:lpstr>
      <vt:lpstr>ISO9001:2015 - Estrutura</vt:lpstr>
      <vt:lpstr>A Norma ISO9001:2015 Sistema de Gestão da Qualidade</vt:lpstr>
      <vt:lpstr>4. Contexto da Organização</vt:lpstr>
      <vt:lpstr>5. Liderança</vt:lpstr>
      <vt:lpstr>5. Liderança</vt:lpstr>
      <vt:lpstr>5. Liderança</vt:lpstr>
      <vt:lpstr>6. Planejamento</vt:lpstr>
      <vt:lpstr>7. Processos de Apoio</vt:lpstr>
      <vt:lpstr>7. Processos de Apoio</vt:lpstr>
      <vt:lpstr>7. Processos de Apoio</vt:lpstr>
      <vt:lpstr>8. Operação</vt:lpstr>
      <vt:lpstr>8. Operação</vt:lpstr>
      <vt:lpstr>8. Operação</vt:lpstr>
      <vt:lpstr>8. Operação</vt:lpstr>
      <vt:lpstr>8. Operação</vt:lpstr>
      <vt:lpstr>8. Operação</vt:lpstr>
      <vt:lpstr>8. Operação</vt:lpstr>
      <vt:lpstr>8. Operação</vt:lpstr>
      <vt:lpstr>8. Operação</vt:lpstr>
      <vt:lpstr>9. Avaliação de Desempenho</vt:lpstr>
      <vt:lpstr>9. Avaliação de Desempenho</vt:lpstr>
      <vt:lpstr>9. Avaliação de Desempenho</vt:lpstr>
      <vt:lpstr>10. Melhoria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Norma ISO 9001:2015</dc:title>
  <dc:creator>Alexandre Marcos Lins de Vasconcelos</dc:creator>
  <cp:lastModifiedBy>amlv1965@hotmail.com</cp:lastModifiedBy>
  <cp:revision>8</cp:revision>
  <dcterms:created xsi:type="dcterms:W3CDTF">2016-03-16T18:43:19Z</dcterms:created>
  <dcterms:modified xsi:type="dcterms:W3CDTF">2019-11-13T15:06:34Z</dcterms:modified>
</cp:coreProperties>
</file>