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7" r:id="rId1"/>
  </p:sldMasterIdLst>
  <p:notesMasterIdLst>
    <p:notesMasterId r:id="rId56"/>
  </p:notesMasterIdLst>
  <p:sldIdLst>
    <p:sldId id="256" r:id="rId2"/>
    <p:sldId id="412" r:id="rId3"/>
    <p:sldId id="413" r:id="rId4"/>
    <p:sldId id="350" r:id="rId5"/>
    <p:sldId id="351" r:id="rId6"/>
    <p:sldId id="352" r:id="rId7"/>
    <p:sldId id="353" r:id="rId8"/>
    <p:sldId id="370" r:id="rId9"/>
    <p:sldId id="371" r:id="rId10"/>
    <p:sldId id="415" r:id="rId11"/>
    <p:sldId id="414" r:id="rId12"/>
    <p:sldId id="416" r:id="rId13"/>
    <p:sldId id="417" r:id="rId14"/>
    <p:sldId id="418" r:id="rId15"/>
    <p:sldId id="419" r:id="rId16"/>
    <p:sldId id="420" r:id="rId17"/>
    <p:sldId id="421" r:id="rId18"/>
    <p:sldId id="422" r:id="rId19"/>
    <p:sldId id="424" r:id="rId20"/>
    <p:sldId id="462" r:id="rId21"/>
    <p:sldId id="425" r:id="rId22"/>
    <p:sldId id="426" r:id="rId23"/>
    <p:sldId id="489" r:id="rId24"/>
    <p:sldId id="427" r:id="rId25"/>
    <p:sldId id="428" r:id="rId26"/>
    <p:sldId id="463" r:id="rId27"/>
    <p:sldId id="464" r:id="rId28"/>
    <p:sldId id="465" r:id="rId29"/>
    <p:sldId id="466" r:id="rId30"/>
    <p:sldId id="467" r:id="rId31"/>
    <p:sldId id="468" r:id="rId32"/>
    <p:sldId id="469" r:id="rId33"/>
    <p:sldId id="471" r:id="rId34"/>
    <p:sldId id="472" r:id="rId35"/>
    <p:sldId id="473" r:id="rId36"/>
    <p:sldId id="484" r:id="rId37"/>
    <p:sldId id="474" r:id="rId38"/>
    <p:sldId id="485" r:id="rId39"/>
    <p:sldId id="475" r:id="rId40"/>
    <p:sldId id="476" r:id="rId41"/>
    <p:sldId id="477" r:id="rId42"/>
    <p:sldId id="478" r:id="rId43"/>
    <p:sldId id="479" r:id="rId44"/>
    <p:sldId id="488" r:id="rId45"/>
    <p:sldId id="486" r:id="rId46"/>
    <p:sldId id="487" r:id="rId47"/>
    <p:sldId id="481" r:id="rId48"/>
    <p:sldId id="482" r:id="rId49"/>
    <p:sldId id="483" r:id="rId50"/>
    <p:sldId id="490" r:id="rId51"/>
    <p:sldId id="434" r:id="rId52"/>
    <p:sldId id="436" r:id="rId53"/>
    <p:sldId id="437" r:id="rId54"/>
    <p:sldId id="411" r:id="rId55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2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2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2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2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000066"/>
    <a:srgbClr val="008080"/>
    <a:srgbClr val="000099"/>
    <a:srgbClr val="008000"/>
    <a:srgbClr val="9696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58" autoAdjust="0"/>
    <p:restoredTop sz="94660"/>
  </p:normalViewPr>
  <p:slideViewPr>
    <p:cSldViewPr>
      <p:cViewPr varScale="1">
        <p:scale>
          <a:sx n="103" d="100"/>
          <a:sy n="103" d="100"/>
        </p:scale>
        <p:origin x="-19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4410"/>
    </p:cViewPr>
  </p:sorterViewPr>
  <p:notesViewPr>
    <p:cSldViewPr>
      <p:cViewPr varScale="1">
        <p:scale>
          <a:sx n="68" d="100"/>
          <a:sy n="68" d="100"/>
        </p:scale>
        <p:origin x="-193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98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4B41592-6465-494B-A831-4D979D313C6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9643E8-B578-4EC4-BE6B-9AEE630C06EF}" type="slidenum">
              <a:rPr lang="pt-BR"/>
              <a:pPr/>
              <a:t>1</a:t>
            </a:fld>
            <a:endParaRPr lang="pt-BR"/>
          </a:p>
        </p:txBody>
      </p:sp>
      <p:sp>
        <p:nvSpPr>
          <p:cNvPr id="808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B5C7CA-28BF-439F-84F7-87F7B03ECD84}" type="slidenum">
              <a:rPr lang="pt-BR"/>
              <a:pPr/>
              <a:t>22</a:t>
            </a:fld>
            <a:endParaRPr lang="pt-BR"/>
          </a:p>
        </p:txBody>
      </p:sp>
      <p:sp>
        <p:nvSpPr>
          <p:cNvPr id="11878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EF62DE-198E-4053-822A-41C514DCB188}" type="slidenum">
              <a:rPr lang="pt-BR"/>
              <a:pPr/>
              <a:t>23</a:t>
            </a:fld>
            <a:endParaRPr lang="pt-BR"/>
          </a:p>
        </p:txBody>
      </p:sp>
      <p:sp>
        <p:nvSpPr>
          <p:cNvPr id="12185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B2D3D5-6058-47B7-8E34-B7DA4A977746}" type="slidenum">
              <a:rPr lang="pt-BR"/>
              <a:pPr/>
              <a:t>24</a:t>
            </a:fld>
            <a:endParaRPr lang="pt-BR"/>
          </a:p>
        </p:txBody>
      </p:sp>
      <p:sp>
        <p:nvSpPr>
          <p:cNvPr id="11981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EEFD9D-C994-4649-A5B4-893D63BA0C07}" type="slidenum">
              <a:rPr lang="pt-BR"/>
              <a:pPr/>
              <a:t>25</a:t>
            </a:fld>
            <a:endParaRPr lang="pt-BR"/>
          </a:p>
        </p:txBody>
      </p:sp>
      <p:sp>
        <p:nvSpPr>
          <p:cNvPr id="12083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F0CB7E-8015-414C-807F-26D481C39A1E}" type="slidenum">
              <a:rPr lang="pt-BR"/>
              <a:pPr/>
              <a:t>26</a:t>
            </a:fld>
            <a:endParaRPr lang="pt-BR"/>
          </a:p>
        </p:txBody>
      </p:sp>
      <p:sp>
        <p:nvSpPr>
          <p:cNvPr id="13414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20E2B9-2B69-42A6-BBC1-E53162B812B4}" type="slidenum">
              <a:rPr lang="pt-BR"/>
              <a:pPr/>
              <a:t>27</a:t>
            </a:fld>
            <a:endParaRPr lang="pt-BR"/>
          </a:p>
        </p:txBody>
      </p:sp>
      <p:sp>
        <p:nvSpPr>
          <p:cNvPr id="13517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CE57E6-0E9A-4C67-A0F7-3CAB530844AF}" type="slidenum">
              <a:rPr lang="pt-BR"/>
              <a:pPr/>
              <a:t>28</a:t>
            </a:fld>
            <a:endParaRPr lang="pt-BR"/>
          </a:p>
        </p:txBody>
      </p:sp>
      <p:sp>
        <p:nvSpPr>
          <p:cNvPr id="13619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F92E8B-6BB9-43F9-8690-514523472255}" type="slidenum">
              <a:rPr lang="pt-BR"/>
              <a:pPr/>
              <a:t>29</a:t>
            </a:fld>
            <a:endParaRPr lang="pt-BR"/>
          </a:p>
        </p:txBody>
      </p:sp>
      <p:sp>
        <p:nvSpPr>
          <p:cNvPr id="13721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sz="1000" smtClean="0"/>
              <a:t>Wurman02specifying.pdf</a:t>
            </a:r>
          </a:p>
          <a:p>
            <a:endParaRPr lang="pt-BR" sz="1000" smtClean="0"/>
          </a:p>
          <a:p>
            <a:endParaRPr lang="pt-BR" sz="100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463E47-B4B1-4537-88FD-2EA06052045B}" type="slidenum">
              <a:rPr lang="pt-BR"/>
              <a:pPr/>
              <a:t>30</a:t>
            </a:fld>
            <a:endParaRPr lang="pt-BR"/>
          </a:p>
        </p:txBody>
      </p:sp>
      <p:sp>
        <p:nvSpPr>
          <p:cNvPr id="13824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956167-A3DA-444D-A826-FC38FC7894F0}" type="slidenum">
              <a:rPr lang="pt-BR"/>
              <a:pPr/>
              <a:t>31</a:t>
            </a:fld>
            <a:endParaRPr lang="pt-BR"/>
          </a:p>
        </p:txBody>
      </p:sp>
      <p:sp>
        <p:nvSpPr>
          <p:cNvPr id="13926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3F39D4-69BE-4FCB-927B-F7DA00F7479C}" type="slidenum">
              <a:rPr lang="pt-BR"/>
              <a:pPr/>
              <a:t>4</a:t>
            </a:fld>
            <a:endParaRPr lang="pt-BR"/>
          </a:p>
        </p:txBody>
      </p:sp>
      <p:sp>
        <p:nvSpPr>
          <p:cNvPr id="819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7A1D5B-E019-4EC4-9A1D-21F45242AF81}" type="slidenum">
              <a:rPr lang="pt-BR"/>
              <a:pPr/>
              <a:t>32</a:t>
            </a:fld>
            <a:endParaRPr lang="pt-BR"/>
          </a:p>
        </p:txBody>
      </p:sp>
      <p:sp>
        <p:nvSpPr>
          <p:cNvPr id="14029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FEB9BD-E628-4BB2-BC88-1FFC458DE7AC}" type="slidenum">
              <a:rPr lang="pt-BR"/>
              <a:pPr/>
              <a:t>33</a:t>
            </a:fld>
            <a:endParaRPr lang="pt-BR"/>
          </a:p>
        </p:txBody>
      </p:sp>
      <p:sp>
        <p:nvSpPr>
          <p:cNvPr id="14233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D96F72-E005-4603-A288-D74440A711D7}" type="slidenum">
              <a:rPr lang="pt-BR"/>
              <a:pPr/>
              <a:t>34</a:t>
            </a:fld>
            <a:endParaRPr lang="pt-BR"/>
          </a:p>
        </p:txBody>
      </p:sp>
      <p:sp>
        <p:nvSpPr>
          <p:cNvPr id="14336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3C8306-88BC-4074-BF72-563A0AEF6A73}" type="slidenum">
              <a:rPr lang="pt-BR"/>
              <a:pPr/>
              <a:t>35</a:t>
            </a:fld>
            <a:endParaRPr lang="pt-BR"/>
          </a:p>
        </p:txBody>
      </p:sp>
      <p:sp>
        <p:nvSpPr>
          <p:cNvPr id="14438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49EED0-00EF-43C7-A06F-CC2238BADC06}" type="slidenum">
              <a:rPr lang="pt-BR"/>
              <a:pPr/>
              <a:t>37</a:t>
            </a:fld>
            <a:endParaRPr lang="pt-BR"/>
          </a:p>
        </p:txBody>
      </p:sp>
      <p:sp>
        <p:nvSpPr>
          <p:cNvPr id="14541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0B7446-7D42-492B-94B7-37AF52026C28}" type="slidenum">
              <a:rPr lang="pt-BR"/>
              <a:pPr/>
              <a:t>39</a:t>
            </a:fld>
            <a:endParaRPr lang="pt-BR"/>
          </a:p>
        </p:txBody>
      </p:sp>
      <p:sp>
        <p:nvSpPr>
          <p:cNvPr id="14643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FC0237-DB40-47A2-BBCE-1B397533F967}" type="slidenum">
              <a:rPr lang="pt-BR"/>
              <a:pPr/>
              <a:t>40</a:t>
            </a:fld>
            <a:endParaRPr lang="pt-BR"/>
          </a:p>
        </p:txBody>
      </p:sp>
      <p:sp>
        <p:nvSpPr>
          <p:cNvPr id="14745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312DA7-61B1-4C66-8607-01D364CCF3C7}" type="slidenum">
              <a:rPr lang="pt-BR"/>
              <a:pPr/>
              <a:t>41</a:t>
            </a:fld>
            <a:endParaRPr lang="pt-BR"/>
          </a:p>
        </p:txBody>
      </p:sp>
      <p:sp>
        <p:nvSpPr>
          <p:cNvPr id="14848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smtClean="0"/>
              <a:t>http://www.beyonddiscovery.org/content/view.page.asp?I=3685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659B99-B848-4A87-B97A-957D7E8794ED}" type="slidenum">
              <a:rPr lang="pt-BR"/>
              <a:pPr/>
              <a:t>42</a:t>
            </a:fld>
            <a:endParaRPr lang="pt-BR"/>
          </a:p>
        </p:txBody>
      </p:sp>
      <p:sp>
        <p:nvSpPr>
          <p:cNvPr id="14950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688B64-3730-4657-B00E-53AA5E4AAAA3}" type="slidenum">
              <a:rPr lang="pt-BR"/>
              <a:pPr/>
              <a:t>43</a:t>
            </a:fld>
            <a:endParaRPr lang="pt-BR"/>
          </a:p>
        </p:txBody>
      </p:sp>
      <p:sp>
        <p:nvSpPr>
          <p:cNvPr id="15053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211DEB-E198-49FE-B7B2-88DAB60136A4}" type="slidenum">
              <a:rPr lang="pt-BR"/>
              <a:pPr/>
              <a:t>5</a:t>
            </a:fld>
            <a:endParaRPr lang="pt-BR"/>
          </a:p>
        </p:txBody>
      </p:sp>
      <p:sp>
        <p:nvSpPr>
          <p:cNvPr id="829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096AFE-5ECC-4071-B99D-E1197C6A16DF}" type="slidenum">
              <a:rPr lang="pt-BR"/>
              <a:pPr/>
              <a:t>47</a:t>
            </a:fld>
            <a:endParaRPr lang="pt-BR"/>
          </a:p>
        </p:txBody>
      </p:sp>
      <p:sp>
        <p:nvSpPr>
          <p:cNvPr id="15257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55F7AF-8673-4B50-B702-8399B31E7BF5}" type="slidenum">
              <a:rPr lang="pt-BR"/>
              <a:pPr/>
              <a:t>48</a:t>
            </a:fld>
            <a:endParaRPr lang="pt-BR"/>
          </a:p>
        </p:txBody>
      </p:sp>
      <p:sp>
        <p:nvSpPr>
          <p:cNvPr id="15360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E7E505-5E3D-4E5A-8EEA-FF2848425CBA}" type="slidenum">
              <a:rPr lang="pt-BR"/>
              <a:pPr/>
              <a:t>49</a:t>
            </a:fld>
            <a:endParaRPr lang="pt-BR"/>
          </a:p>
        </p:txBody>
      </p:sp>
      <p:sp>
        <p:nvSpPr>
          <p:cNvPr id="15462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82374B-475B-4383-AE5C-7842BA912AA1}" type="slidenum">
              <a:rPr lang="pt-BR"/>
              <a:pPr/>
              <a:t>51</a:t>
            </a:fld>
            <a:endParaRPr lang="pt-BR"/>
          </a:p>
        </p:txBody>
      </p:sp>
      <p:sp>
        <p:nvSpPr>
          <p:cNvPr id="12697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69AA3D-A2A4-4819-A294-D2615ED86A4B}" type="slidenum">
              <a:rPr lang="pt-BR"/>
              <a:pPr/>
              <a:t>52</a:t>
            </a:fld>
            <a:endParaRPr lang="pt-BR"/>
          </a:p>
        </p:txBody>
      </p:sp>
      <p:sp>
        <p:nvSpPr>
          <p:cNvPr id="12902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E7F835-D852-4249-B573-0703F194C6D7}" type="slidenum">
              <a:rPr lang="pt-BR"/>
              <a:pPr/>
              <a:t>53</a:t>
            </a:fld>
            <a:endParaRPr lang="pt-BR"/>
          </a:p>
        </p:txBody>
      </p:sp>
      <p:sp>
        <p:nvSpPr>
          <p:cNvPr id="13005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209A64-28EA-4C0F-81EC-BCDA961EEC93}" type="slidenum">
              <a:rPr lang="pt-BR"/>
              <a:pPr/>
              <a:t>54</a:t>
            </a:fld>
            <a:endParaRPr lang="pt-BR"/>
          </a:p>
        </p:txBody>
      </p:sp>
      <p:sp>
        <p:nvSpPr>
          <p:cNvPr id="15667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D6C5AF-78E7-4EB0-99CF-03835A2E5CEE}" type="slidenum">
              <a:rPr lang="pt-BR"/>
              <a:pPr/>
              <a:t>6</a:t>
            </a:fld>
            <a:endParaRPr lang="pt-BR"/>
          </a:p>
        </p:txBody>
      </p:sp>
      <p:sp>
        <p:nvSpPr>
          <p:cNvPr id="839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ED7A96-6D36-4B72-94B9-1168824BA9B2}" type="slidenum">
              <a:rPr lang="pt-BR"/>
              <a:pPr/>
              <a:t>7</a:t>
            </a:fld>
            <a:endParaRPr lang="pt-BR"/>
          </a:p>
        </p:txBody>
      </p:sp>
      <p:sp>
        <p:nvSpPr>
          <p:cNvPr id="849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C201F6-70EC-41AE-953E-8F79469EC80D}" type="slidenum">
              <a:rPr lang="pt-BR"/>
              <a:pPr/>
              <a:t>8</a:t>
            </a:fld>
            <a:endParaRPr lang="pt-BR"/>
          </a:p>
        </p:txBody>
      </p:sp>
      <p:sp>
        <p:nvSpPr>
          <p:cNvPr id="860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CBD0F0-D085-4CF6-8D48-2A7B91D682A1}" type="slidenum">
              <a:rPr lang="pt-BR"/>
              <a:pPr/>
              <a:t>9</a:t>
            </a:fld>
            <a:endParaRPr lang="pt-BR"/>
          </a:p>
        </p:txBody>
      </p:sp>
      <p:sp>
        <p:nvSpPr>
          <p:cNvPr id="870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smtClean="0"/>
              <a:t>http://www.is4profit.com/busadvice/online_auctions/online_auctions4.htm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DBE81A-2DEB-4EA8-ADA9-50567535CD51}" type="slidenum">
              <a:rPr lang="pt-BR"/>
              <a:pPr/>
              <a:t>19</a:t>
            </a:fld>
            <a:endParaRPr lang="pt-BR"/>
          </a:p>
        </p:txBody>
      </p:sp>
      <p:sp>
        <p:nvSpPr>
          <p:cNvPr id="11673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C656C9-6BCF-45AF-A2D5-C40ABB431AE4}" type="slidenum">
              <a:rPr lang="pt-BR"/>
              <a:pPr/>
              <a:t>21</a:t>
            </a:fld>
            <a:endParaRPr lang="pt-BR"/>
          </a:p>
        </p:txBody>
      </p:sp>
      <p:sp>
        <p:nvSpPr>
          <p:cNvPr id="11776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6106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066800"/>
            <a:ext cx="40767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066800"/>
            <a:ext cx="4076700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BA60A6-11AB-4BC6-A6D3-122BF9D7D13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6106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066800"/>
            <a:ext cx="8305800" cy="5029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54CE8-64D2-4D07-947E-1C6E65A0334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0" name="Re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6" name="Re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8" name="Re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5" name="Re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Tomando Decisões Coletivamente... AKA Negociação!</a:t>
            </a:r>
            <a:endParaRPr lang="pt-BR" dirty="0" smtClean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Tomando decisões em conjunto - votações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Duas variáveis importantes a considerar...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75656" y="1772816"/>
            <a:ext cx="7498080" cy="4800600"/>
          </a:xfrm>
        </p:spPr>
        <p:txBody>
          <a:bodyPr/>
          <a:lstStyle/>
          <a:p>
            <a:r>
              <a:rPr lang="pt-BR" dirty="0" smtClean="0"/>
              <a:t>É possível tomar uma decisão em Grupo?</a:t>
            </a:r>
          </a:p>
          <a:p>
            <a:pPr lvl="1"/>
            <a:r>
              <a:rPr lang="pt-BR" dirty="0" smtClean="0"/>
              <a:t>Que objetivo queremos atingir?</a:t>
            </a:r>
          </a:p>
          <a:p>
            <a:pPr lvl="1"/>
            <a:r>
              <a:rPr lang="pt-BR" dirty="0" smtClean="0"/>
              <a:t>Que ponto de vista adotar?</a:t>
            </a:r>
          </a:p>
          <a:p>
            <a:r>
              <a:rPr lang="pt-BR" dirty="0" smtClean="0"/>
              <a:t>Há recursos para todos?</a:t>
            </a:r>
          </a:p>
          <a:p>
            <a:pPr lvl="1"/>
            <a:r>
              <a:rPr lang="pt-BR" dirty="0" smtClean="0"/>
              <a:t>Como alocá-los?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Votações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Participantes</a:t>
            </a:r>
          </a:p>
          <a:p>
            <a:pPr lvl="1"/>
            <a:r>
              <a:rPr lang="pt-BR" dirty="0" smtClean="0"/>
              <a:t>Conjunto de Agentes, os eleitores</a:t>
            </a:r>
          </a:p>
          <a:p>
            <a:pPr lvl="1"/>
            <a:r>
              <a:rPr lang="pt-BR" dirty="0" smtClean="0"/>
              <a:t>Para já, vamos assumir um número impar de eleitores</a:t>
            </a:r>
          </a:p>
          <a:p>
            <a:pPr lvl="1"/>
            <a:r>
              <a:rPr lang="pt-BR" dirty="0" smtClean="0"/>
              <a:t>Candidatos: as decisões que levam a estados do mundo que tem utilidades bem definidas para os agentes.</a:t>
            </a:r>
          </a:p>
          <a:p>
            <a:pPr lvl="1"/>
            <a:r>
              <a:rPr lang="pt-BR" dirty="0" smtClean="0"/>
              <a:t>Dado que cada agente tem uma ordem de preferência para os candidatos, que ordem devemos escolher?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Duas formas...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Função de Bem estar social</a:t>
            </a:r>
          </a:p>
          <a:p>
            <a:pPr lvl="1"/>
            <a:r>
              <a:rPr lang="pt-BR" dirty="0" smtClean="0"/>
              <a:t>Ranqueia os candidatos do preferido pela maioria dos agentes até o preferido pelo menor número</a:t>
            </a:r>
          </a:p>
          <a:p>
            <a:pPr lvl="2"/>
            <a:r>
              <a:rPr lang="pt-BR" dirty="0" smtClean="0"/>
              <a:t>Assume que os agentes são benevolentes...</a:t>
            </a:r>
          </a:p>
          <a:p>
            <a:pPr lvl="2"/>
            <a:r>
              <a:rPr lang="pt-BR" dirty="0" smtClean="0"/>
              <a:t>Pode não ser a melhor escolha, lembram?</a:t>
            </a:r>
          </a:p>
          <a:p>
            <a:r>
              <a:rPr lang="pt-BR" dirty="0" smtClean="0"/>
              <a:t>Função de Escolha social</a:t>
            </a:r>
          </a:p>
          <a:p>
            <a:pPr lvl="1"/>
            <a:r>
              <a:rPr lang="pt-BR" dirty="0" smtClean="0"/>
              <a:t>O resultado é um candidato só.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Procedimentos de votação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Eleição</a:t>
            </a:r>
          </a:p>
          <a:p>
            <a:pPr lvl="1"/>
            <a:r>
              <a:rPr lang="pt-BR" dirty="0" smtClean="0"/>
              <a:t>Cada eleitor submete sua ordem de preferência</a:t>
            </a:r>
          </a:p>
          <a:p>
            <a:pPr lvl="1"/>
            <a:r>
              <a:rPr lang="pt-BR" dirty="0" smtClean="0"/>
              <a:t>O vencedor é o preferido pela maioria dos votantes.</a:t>
            </a:r>
          </a:p>
          <a:p>
            <a:r>
              <a:rPr lang="pt-BR" dirty="0" smtClean="0"/>
              <a:t>Quando só</a:t>
            </a:r>
            <a:r>
              <a:rPr lang="pt-BR" dirty="0" smtClean="0"/>
              <a:t> </a:t>
            </a:r>
            <a:r>
              <a:rPr lang="pt-BR" dirty="0" smtClean="0"/>
              <a:t>há dois candidatos:</a:t>
            </a:r>
          </a:p>
          <a:p>
            <a:pPr lvl="1"/>
            <a:r>
              <a:rPr lang="pt-BR" dirty="0" smtClean="0"/>
              <a:t>Votação pela maioria absoluta</a:t>
            </a:r>
          </a:p>
          <a:p>
            <a:r>
              <a:rPr lang="pt-BR" dirty="0" smtClean="0"/>
              <a:t>Se houver mais de dois...</a:t>
            </a:r>
          </a:p>
          <a:p>
            <a:pPr lvl="1"/>
            <a:r>
              <a:rPr lang="pt-BR" dirty="0" smtClean="0"/>
              <a:t>A coisa pode complicar!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Eleições com mais de dois candidatos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Imagine que temos 3 candidatos C1, C2 e C3</a:t>
            </a:r>
          </a:p>
          <a:p>
            <a:pPr lvl="1"/>
            <a:r>
              <a:rPr lang="pt-BR" dirty="0" smtClean="0"/>
              <a:t>Agente 1 prefere C1&gt;C2&gt;c3</a:t>
            </a:r>
          </a:p>
          <a:p>
            <a:pPr lvl="1"/>
            <a:r>
              <a:rPr lang="pt-BR" dirty="0" smtClean="0"/>
              <a:t>Agente 2 prefere C2&gt;C1&gt;C3</a:t>
            </a:r>
          </a:p>
          <a:p>
            <a:pPr lvl="1"/>
            <a:r>
              <a:rPr lang="pt-BR" dirty="0" smtClean="0"/>
              <a:t>Agente 3 prefere C3&gt;C2&gt;C1</a:t>
            </a:r>
          </a:p>
          <a:p>
            <a:r>
              <a:rPr lang="pt-BR" dirty="0" smtClean="0"/>
              <a:t>O resultado aqui seria um empate... Mas...</a:t>
            </a:r>
          </a:p>
          <a:p>
            <a:pPr lvl="1"/>
            <a:r>
              <a:rPr lang="pt-BR" dirty="0" smtClean="0"/>
              <a:t>Quem quer que escolhêssemos, seria não desejado pela maioria. (Paradoxo de </a:t>
            </a:r>
            <a:r>
              <a:rPr lang="pt-BR" dirty="0" err="1" smtClean="0"/>
              <a:t>Condorcet</a:t>
            </a:r>
            <a:r>
              <a:rPr lang="pt-BR" dirty="0" smtClean="0"/>
              <a:t>)</a:t>
            </a:r>
          </a:p>
          <a:p>
            <a:r>
              <a:rPr lang="pt-BR" dirty="0" smtClean="0"/>
              <a:t>Votação Tática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Eleições </a:t>
            </a:r>
            <a:r>
              <a:rPr lang="pt-BR" dirty="0" err="1" smtClean="0"/>
              <a:t>Sequenciais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Podemos organizar as eleições em pares (como nos campeonatos): quem ganhar, vai disputar outra eleição com o próximo candidato</a:t>
            </a:r>
          </a:p>
          <a:p>
            <a:pPr lvl="1"/>
            <a:r>
              <a:rPr lang="pt-BR" dirty="0" smtClean="0"/>
              <a:t>Organização Linear</a:t>
            </a:r>
          </a:p>
          <a:p>
            <a:pPr lvl="1"/>
            <a:r>
              <a:rPr lang="pt-BR" dirty="0" smtClean="0"/>
              <a:t>Arvore Binária </a:t>
            </a:r>
          </a:p>
          <a:p>
            <a:r>
              <a:rPr lang="pt-BR" dirty="0" smtClean="0"/>
              <a:t>A ordem das eleições influencia no resultado!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Propriedades Relevantes dos Mecanismos de Votação (I)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Condição de </a:t>
            </a:r>
            <a:r>
              <a:rPr lang="pt-BR" dirty="0" err="1" smtClean="0"/>
              <a:t>Pareto</a:t>
            </a:r>
            <a:endParaRPr lang="pt-BR" dirty="0" smtClean="0"/>
          </a:p>
          <a:p>
            <a:pPr lvl="1"/>
            <a:r>
              <a:rPr lang="pt-BR" dirty="0" smtClean="0"/>
              <a:t>Se todos eleitores preferem um candidato A ao candidato B, A deve ganhar de B na votação.</a:t>
            </a:r>
          </a:p>
          <a:p>
            <a:r>
              <a:rPr lang="pt-BR" dirty="0" smtClean="0"/>
              <a:t>Vencedor de </a:t>
            </a:r>
            <a:r>
              <a:rPr lang="pt-BR" dirty="0" err="1" smtClean="0"/>
              <a:t>Condorcet</a:t>
            </a:r>
            <a:endParaRPr lang="pt-BR" dirty="0" smtClean="0"/>
          </a:p>
          <a:p>
            <a:pPr lvl="1"/>
            <a:r>
              <a:rPr lang="pt-BR" dirty="0" smtClean="0"/>
              <a:t>Se um candidato A ganhar de todos os outros em uma eleição em pares, ele deve ser o vencedor.</a:t>
            </a:r>
          </a:p>
          <a:p>
            <a:pPr lvl="1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Propriedades dos Mecanismos de Votação (II)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Independência de Alternativas Irrelevantes</a:t>
            </a:r>
          </a:p>
          <a:p>
            <a:pPr lvl="1"/>
            <a:r>
              <a:rPr lang="pt-BR" dirty="0" smtClean="0"/>
              <a:t>Não adianta introduzir candidatos irrelevantes, o vencedor deve permanecer o mesmo.</a:t>
            </a:r>
          </a:p>
          <a:p>
            <a:r>
              <a:rPr lang="pt-BR" dirty="0" smtClean="0"/>
              <a:t>Ditaduras</a:t>
            </a:r>
          </a:p>
          <a:p>
            <a:pPr lvl="1"/>
            <a:r>
              <a:rPr lang="pt-BR" dirty="0" smtClean="0"/>
              <a:t>A preferência de um eleitor vence – não importa que as preferências da maioria sejam diferentes!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Leilões</a:t>
            </a:r>
            <a:br>
              <a:rPr lang="pt-BR" dirty="0" smtClean="0"/>
            </a:br>
            <a:r>
              <a:rPr lang="pt-BR" dirty="0" smtClean="0"/>
              <a:t>Mais uma forma de tomar decisões coletivas...</a:t>
            </a:r>
            <a:endParaRPr lang="pt-BR" dirty="0" smtClean="0"/>
          </a:p>
        </p:txBody>
      </p:sp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27220B-A799-4BAA-A068-FC1F6C015B41}" type="slidenum">
              <a:rPr lang="en-US"/>
              <a:pPr/>
              <a:t>19</a:t>
            </a:fld>
            <a:endParaRPr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2483768" y="692696"/>
            <a:ext cx="6400800" cy="1509712"/>
          </a:xfrm>
        </p:spPr>
        <p:txBody>
          <a:bodyPr/>
          <a:lstStyle/>
          <a:p>
            <a:r>
              <a:rPr lang="pt-BR" dirty="0" smtClean="0"/>
              <a:t>E se a gente for alocar recursos?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Ao final desta aula a gente deve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Entender o conceito de Negociação e sua utilidade para o design de SMA</a:t>
            </a:r>
          </a:p>
          <a:p>
            <a:r>
              <a:rPr lang="pt-BR" dirty="0" smtClean="0"/>
              <a:t>Compreender quando podemos aplicar a </a:t>
            </a:r>
            <a:r>
              <a:rPr lang="pt-BR" dirty="0" err="1" smtClean="0"/>
              <a:t>ideia</a:t>
            </a:r>
            <a:r>
              <a:rPr lang="pt-BR" dirty="0" smtClean="0"/>
              <a:t> de votação</a:t>
            </a:r>
          </a:p>
          <a:p>
            <a:r>
              <a:rPr lang="pt-BR" dirty="0" smtClean="0"/>
              <a:t>Entender o que está envolvido em participar de </a:t>
            </a:r>
            <a:r>
              <a:rPr lang="pt-BR" dirty="0" err="1" smtClean="0"/>
              <a:t>coalisões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7130AE-C451-4BD7-BEDF-39588A0EAAD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Leilões cada vez mais populares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Alocação de recursos escassos</a:t>
            </a:r>
          </a:p>
          <a:p>
            <a:r>
              <a:rPr lang="pt-BR" dirty="0" smtClean="0"/>
              <a:t>Desejados por vários agentes</a:t>
            </a:r>
          </a:p>
          <a:p>
            <a:r>
              <a:rPr lang="pt-BR" dirty="0" smtClean="0"/>
              <a:t>Mecanismos de alocação eficiente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Leilões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Conjunto de regras que definem:</a:t>
            </a:r>
          </a:p>
          <a:p>
            <a:pPr lvl="1"/>
            <a:r>
              <a:rPr lang="pt-BR" smtClean="0"/>
              <a:t>Ganhador</a:t>
            </a:r>
          </a:p>
          <a:p>
            <a:pPr lvl="1"/>
            <a:r>
              <a:rPr lang="pt-BR" smtClean="0"/>
              <a:t>Preço</a:t>
            </a:r>
          </a:p>
          <a:p>
            <a:pPr lvl="1"/>
            <a:r>
              <a:rPr lang="pt-BR" smtClean="0"/>
              <a:t>Ofertas</a:t>
            </a:r>
          </a:p>
          <a:p>
            <a:pPr lvl="1"/>
            <a:r>
              <a:rPr lang="pt-BR" smtClean="0"/>
              <a:t>Comportamento</a:t>
            </a:r>
          </a:p>
        </p:txBody>
      </p:sp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065F40-8E8A-4DF6-940F-557357AC5348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Leilões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340768"/>
            <a:ext cx="8305800" cy="4906963"/>
          </a:xfrm>
        </p:spPr>
        <p:txBody>
          <a:bodyPr/>
          <a:lstStyle/>
          <a:p>
            <a:r>
              <a:rPr lang="pt-BR" sz="2200" dirty="0" smtClean="0"/>
              <a:t>Importante mecanismo de vendas</a:t>
            </a:r>
          </a:p>
          <a:p>
            <a:r>
              <a:rPr lang="pt-BR" sz="2200" dirty="0" smtClean="0"/>
              <a:t>Permite a venda de objetos raros</a:t>
            </a:r>
          </a:p>
          <a:p>
            <a:r>
              <a:rPr lang="pt-BR" sz="2200" dirty="0" smtClean="0"/>
              <a:t>Ambiente simples e bem-definido</a:t>
            </a:r>
          </a:p>
          <a:p>
            <a:pPr lvl="1"/>
            <a:r>
              <a:rPr lang="pt-BR" sz="2000" dirty="0" smtClean="0"/>
              <a:t>Pode ser usados para testar hipóteses</a:t>
            </a:r>
          </a:p>
          <a:p>
            <a:pPr lvl="1"/>
            <a:r>
              <a:rPr lang="pt-BR" sz="2000" dirty="0" smtClean="0"/>
              <a:t>Base para trabalhos teóricos</a:t>
            </a:r>
          </a:p>
          <a:p>
            <a:r>
              <a:rPr lang="pt-BR" sz="2200" dirty="0" smtClean="0"/>
              <a:t>Enorme volume de recursos transacionado através de leilões</a:t>
            </a:r>
          </a:p>
          <a:p>
            <a:pPr lvl="1"/>
            <a:r>
              <a:rPr lang="pt-BR" sz="2000" dirty="0" smtClean="0"/>
              <a:t>Crescimento imenso com a internet</a:t>
            </a:r>
            <a:endParaRPr lang="pt-BR" sz="2000" dirty="0" smtClean="0"/>
          </a:p>
          <a:p>
            <a:r>
              <a:rPr lang="pt-BR" sz="2200" dirty="0" smtClean="0"/>
              <a:t>Negociação intermediada</a:t>
            </a:r>
          </a:p>
        </p:txBody>
      </p:sp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06BAC13-2C20-4B2D-92C8-1AF349BBF95B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610600" cy="517525"/>
          </a:xfrm>
        </p:spPr>
        <p:txBody>
          <a:bodyPr>
            <a:normAutofit fontScale="90000"/>
          </a:bodyPr>
          <a:lstStyle/>
          <a:p>
            <a:r>
              <a:rPr lang="pt-BR" sz="2800" smtClean="0"/>
              <a:t>Leilões – da economia à negociação automática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341438"/>
            <a:ext cx="8229600" cy="4852987"/>
          </a:xfrm>
        </p:spPr>
        <p:txBody>
          <a:bodyPr>
            <a:normAutofit lnSpcReduction="10000"/>
          </a:bodyPr>
          <a:lstStyle/>
          <a:p>
            <a:r>
              <a:rPr lang="pt-BR" smtClean="0"/>
              <a:t>Existem desde a História Antiga</a:t>
            </a:r>
          </a:p>
          <a:p>
            <a:pPr lvl="1"/>
            <a:r>
              <a:rPr lang="pt-BR" smtClean="0"/>
              <a:t>Venda do Império Romano</a:t>
            </a:r>
          </a:p>
          <a:p>
            <a:r>
              <a:rPr lang="pt-BR" smtClean="0"/>
              <a:t>Estudos formais começaram nos anos 60</a:t>
            </a:r>
          </a:p>
          <a:p>
            <a:r>
              <a:rPr lang="pt-BR" smtClean="0"/>
              <a:t>Leilões em </a:t>
            </a:r>
            <a:r>
              <a:rPr lang="pt-BR" i="1" smtClean="0"/>
              <a:t>e-Commerce</a:t>
            </a:r>
            <a:r>
              <a:rPr lang="pt-BR" smtClean="0"/>
              <a:t> </a:t>
            </a:r>
          </a:p>
          <a:p>
            <a:pPr lvl="1"/>
            <a:r>
              <a:rPr lang="pt-BR" smtClean="0"/>
              <a:t>Desde 1995</a:t>
            </a:r>
          </a:p>
          <a:p>
            <a:pPr lvl="2"/>
            <a:r>
              <a:rPr lang="pt-BR" smtClean="0"/>
              <a:t>Antes disso havia leilões em </a:t>
            </a:r>
            <a:r>
              <a:rPr lang="pt-BR" i="1" smtClean="0"/>
              <a:t>newsgroups </a:t>
            </a:r>
            <a:r>
              <a:rPr lang="pt-BR" smtClean="0"/>
              <a:t>(1993)</a:t>
            </a:r>
          </a:p>
          <a:p>
            <a:pPr lvl="1"/>
            <a:r>
              <a:rPr lang="pt-BR" smtClean="0"/>
              <a:t>Em 1998 já havia mais de 500</a:t>
            </a:r>
          </a:p>
          <a:p>
            <a:pPr lvl="1"/>
            <a:r>
              <a:rPr lang="pt-BR" smtClean="0"/>
              <a:t>O que é vendido?</a:t>
            </a:r>
          </a:p>
          <a:p>
            <a:pPr lvl="2"/>
            <a:r>
              <a:rPr lang="pt-BR" smtClean="0"/>
              <a:t>Desde miniatura de </a:t>
            </a:r>
            <a:r>
              <a:rPr lang="en-US" i="1" smtClean="0"/>
              <a:t>star wars</a:t>
            </a:r>
            <a:r>
              <a:rPr lang="pt-BR" smtClean="0"/>
              <a:t>, a raros automóveis e câmeras digitais</a:t>
            </a:r>
          </a:p>
        </p:txBody>
      </p:sp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8015BF-ACA6-4703-B922-148349A50FD8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Aplicações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mtClean="0"/>
              <a:t>Privatização de estatais</a:t>
            </a:r>
          </a:p>
          <a:p>
            <a:r>
              <a:rPr lang="pt-BR" smtClean="0"/>
              <a:t>Vender concessões de telefonia</a:t>
            </a:r>
          </a:p>
          <a:p>
            <a:r>
              <a:rPr lang="pt-BR" smtClean="0"/>
              <a:t>Direito de exploração de petróleo</a:t>
            </a:r>
          </a:p>
          <a:p>
            <a:r>
              <a:rPr lang="pt-BR" smtClean="0"/>
              <a:t>Contratos governamentais ou de empresas de grande porte</a:t>
            </a:r>
          </a:p>
          <a:p>
            <a:r>
              <a:rPr lang="pt-BR" smtClean="0"/>
              <a:t>Imóveis, gado, produtos agrícolas, carros, peças de arte, antiguidades</a:t>
            </a:r>
          </a:p>
          <a:p>
            <a:r>
              <a:rPr lang="pt-BR" smtClean="0"/>
              <a:t>Venda de commodities em bolsa de valores</a:t>
            </a:r>
          </a:p>
          <a:p>
            <a:endParaRPr lang="pt-BR" smtClean="0"/>
          </a:p>
          <a:p>
            <a:endParaRPr lang="pt-BR" smtClean="0"/>
          </a:p>
        </p:txBody>
      </p:sp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CE2EAA-B0C2-42C5-9548-355EEAC0DEF8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Quando usar leilões?</a:t>
            </a:r>
            <a:endParaRPr lang="pt-PT" smtClean="0"/>
          </a:p>
        </p:txBody>
      </p:sp>
      <p:sp>
        <p:nvSpPr>
          <p:cNvPr id="430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996DAF-A319-41C1-904D-AB721AF0D11D}" type="slidenum">
              <a:rPr lang="en-US"/>
              <a:pPr/>
              <a:t>25</a:t>
            </a:fld>
            <a:endParaRPr lang="en-US"/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93800" y="1700213"/>
            <a:ext cx="7950200" cy="4432300"/>
          </a:xfrm>
        </p:spPr>
        <p:txBody>
          <a:bodyPr/>
          <a:lstStyle/>
          <a:p>
            <a:r>
              <a:rPr lang="pt-BR" smtClean="0"/>
              <a:t>Quando o problema é alocar recursos</a:t>
            </a:r>
          </a:p>
          <a:p>
            <a:r>
              <a:rPr lang="pt-BR" smtClean="0"/>
              <a:t>Quando a negociação é de um para muitos</a:t>
            </a:r>
          </a:p>
          <a:p>
            <a:r>
              <a:rPr lang="pt-BR" smtClean="0"/>
              <a:t>Quando a negociação é de muitos para um</a:t>
            </a:r>
          </a:p>
          <a:p>
            <a:r>
              <a:rPr lang="pt-BR" smtClean="0"/>
              <a:t>Quando se possui informações incompletas</a:t>
            </a:r>
          </a:p>
          <a:p>
            <a:r>
              <a:rPr lang="pt-BR" smtClean="0"/>
              <a:t>Quando se deseja rapidez de venda</a:t>
            </a:r>
          </a:p>
          <a:p>
            <a:r>
              <a:rPr lang="pt-BR" smtClean="0"/>
              <a:t>Para prevenir acordos desonestos entre vendedor e comprador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t-BR" smtClean="0"/>
              <a:t>Conceitos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smtClean="0"/>
              <a:t>Veremos as principais características de definição de leilões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Atores e suas funções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Leiloeiro</a:t>
            </a:r>
          </a:p>
          <a:p>
            <a:pPr lvl="1"/>
            <a:r>
              <a:rPr lang="pt-BR" smtClean="0"/>
              <a:t>Receber os lances</a:t>
            </a:r>
          </a:p>
          <a:p>
            <a:pPr lvl="1"/>
            <a:r>
              <a:rPr lang="pt-BR" smtClean="0"/>
              <a:t>Gerar informações intermediárias</a:t>
            </a:r>
          </a:p>
          <a:p>
            <a:pPr lvl="1"/>
            <a:r>
              <a:rPr lang="pt-BR" smtClean="0"/>
              <a:t>Realizar a troca</a:t>
            </a:r>
          </a:p>
          <a:p>
            <a:r>
              <a:rPr lang="pt-BR" smtClean="0"/>
              <a:t>Compradores (arrematantes)</a:t>
            </a:r>
          </a:p>
          <a:p>
            <a:pPr lvl="1"/>
            <a:r>
              <a:rPr lang="pt-BR" smtClean="0"/>
              <a:t>Dar lances</a:t>
            </a:r>
          </a:p>
          <a:p>
            <a:pPr lvl="1"/>
            <a:r>
              <a:rPr lang="pt-BR" smtClean="0"/>
              <a:t>Caso seja o vencedor, compra o produto</a:t>
            </a:r>
          </a:p>
        </p:txBody>
      </p:sp>
      <p:sp>
        <p:nvSpPr>
          <p:cNvPr id="573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0970773-BE29-4744-B371-A8C58D215333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Alguns fatores alteram o protocolo...</a:t>
            </a:r>
          </a:p>
        </p:txBody>
      </p:sp>
      <p:sp>
        <p:nvSpPr>
          <p:cNvPr id="58372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28775"/>
            <a:ext cx="8574088" cy="46085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t-BR" sz="2200" smtClean="0"/>
              <a:t>Valor público</a:t>
            </a:r>
          </a:p>
          <a:p>
            <a:pPr lvl="1">
              <a:lnSpc>
                <a:spcPct val="80000"/>
              </a:lnSpc>
            </a:pPr>
            <a:r>
              <a:rPr lang="pt-BR" sz="2000" smtClean="0"/>
              <a:t>Ex.: uma nota de R$ 1,00</a:t>
            </a:r>
          </a:p>
          <a:p>
            <a:pPr>
              <a:lnSpc>
                <a:spcPct val="80000"/>
              </a:lnSpc>
            </a:pPr>
            <a:r>
              <a:rPr lang="pt-BR" sz="2200" smtClean="0"/>
              <a:t>Valor privado</a:t>
            </a:r>
          </a:p>
          <a:p>
            <a:pPr lvl="1">
              <a:lnSpc>
                <a:spcPct val="80000"/>
              </a:lnSpc>
            </a:pPr>
            <a:r>
              <a:rPr lang="pt-BR" sz="2000" smtClean="0"/>
              <a:t>Ex.: uma torta</a:t>
            </a:r>
          </a:p>
          <a:p>
            <a:pPr>
              <a:lnSpc>
                <a:spcPct val="80000"/>
              </a:lnSpc>
            </a:pPr>
            <a:r>
              <a:rPr lang="pt-BR" sz="2200" smtClean="0"/>
              <a:t>Valor correlato</a:t>
            </a:r>
          </a:p>
          <a:p>
            <a:pPr lvl="1">
              <a:lnSpc>
                <a:spcPct val="80000"/>
              </a:lnSpc>
            </a:pPr>
            <a:r>
              <a:rPr lang="pt-BR" sz="2000" smtClean="0"/>
              <a:t>Ex.: uma casa</a:t>
            </a:r>
          </a:p>
          <a:p>
            <a:pPr>
              <a:lnSpc>
                <a:spcPct val="80000"/>
              </a:lnSpc>
            </a:pPr>
            <a:r>
              <a:rPr lang="pt-BR" sz="2200" smtClean="0"/>
              <a:t>Valor de reserva</a:t>
            </a:r>
          </a:p>
          <a:p>
            <a:pPr lvl="1">
              <a:lnSpc>
                <a:spcPct val="80000"/>
              </a:lnSpc>
            </a:pPr>
            <a:r>
              <a:rPr lang="pt-BR" sz="2000" smtClean="0"/>
              <a:t>Preço mínimo pelo qual o produto será vendido</a:t>
            </a:r>
          </a:p>
          <a:p>
            <a:pPr lvl="1">
              <a:lnSpc>
                <a:spcPct val="80000"/>
              </a:lnSpc>
            </a:pPr>
            <a:r>
              <a:rPr lang="pt-BR" sz="2000" smtClean="0"/>
              <a:t>Preço máximo que o comprador está disposto a pagar</a:t>
            </a:r>
          </a:p>
          <a:p>
            <a:pPr>
              <a:lnSpc>
                <a:spcPct val="80000"/>
              </a:lnSpc>
            </a:pPr>
            <a:r>
              <a:rPr lang="pt-BR" sz="2200" smtClean="0"/>
              <a:t>Valor de venda</a:t>
            </a:r>
          </a:p>
          <a:p>
            <a:pPr lvl="1">
              <a:lnSpc>
                <a:spcPct val="80000"/>
              </a:lnSpc>
            </a:pPr>
            <a:r>
              <a:rPr lang="pt-BR" sz="2000" smtClean="0"/>
              <a:t>Preço que se for atingido, automaticamente determina o vencedor</a:t>
            </a:r>
          </a:p>
        </p:txBody>
      </p:sp>
      <p:sp>
        <p:nvSpPr>
          <p:cNvPr id="583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6E4BF4-11E4-4631-8315-98868FD3E27D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smtClean="0"/>
              <a:t>Tipos de lances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84313"/>
            <a:ext cx="8269288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smtClean="0"/>
              <a:t>Open-Cry</a:t>
            </a:r>
          </a:p>
          <a:p>
            <a:pPr lvl="1">
              <a:lnSpc>
                <a:spcPct val="90000"/>
              </a:lnSpc>
            </a:pPr>
            <a:r>
              <a:rPr lang="pt-BR" i="1" smtClean="0"/>
              <a:t>Order book</a:t>
            </a:r>
          </a:p>
          <a:p>
            <a:pPr lvl="1">
              <a:lnSpc>
                <a:spcPct val="90000"/>
              </a:lnSpc>
            </a:pPr>
            <a:r>
              <a:rPr lang="pt-BR" i="1" smtClean="0"/>
              <a:t>Transaction history</a:t>
            </a:r>
          </a:p>
          <a:p>
            <a:pPr>
              <a:lnSpc>
                <a:spcPct val="90000"/>
              </a:lnSpc>
            </a:pPr>
            <a:r>
              <a:rPr lang="pt-BR" smtClean="0"/>
              <a:t>Sealed Bid</a:t>
            </a:r>
          </a:p>
          <a:p>
            <a:pPr lvl="1">
              <a:lnSpc>
                <a:spcPct val="90000"/>
              </a:lnSpc>
            </a:pPr>
            <a:r>
              <a:rPr lang="pt-BR" smtClean="0"/>
              <a:t>Não revelam informação</a:t>
            </a:r>
          </a:p>
        </p:txBody>
      </p:sp>
      <p:sp>
        <p:nvSpPr>
          <p:cNvPr id="593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8A99DD-EC13-403F-A40C-D39B9F2A9695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Para começar... O que é negociação mesmo?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smtClean="0"/>
              <a:t>Mecanismo Utilizado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i="1" smtClean="0"/>
              <a:t>One-Shot</a:t>
            </a:r>
          </a:p>
          <a:p>
            <a:pPr lvl="1"/>
            <a:r>
              <a:rPr lang="pt-BR" smtClean="0"/>
              <a:t>Apenas um lance é dado</a:t>
            </a:r>
          </a:p>
          <a:p>
            <a:r>
              <a:rPr lang="pt-BR" smtClean="0"/>
              <a:t>Crescente</a:t>
            </a:r>
          </a:p>
          <a:p>
            <a:pPr lvl="1"/>
            <a:r>
              <a:rPr lang="pt-BR" smtClean="0"/>
              <a:t>Lances começam baixos</a:t>
            </a:r>
          </a:p>
          <a:p>
            <a:r>
              <a:rPr lang="pt-BR" smtClean="0"/>
              <a:t>Descendente</a:t>
            </a:r>
          </a:p>
          <a:p>
            <a:pPr lvl="1"/>
            <a:r>
              <a:rPr lang="pt-BR" smtClean="0"/>
              <a:t>Lances começam altos</a:t>
            </a:r>
          </a:p>
          <a:p>
            <a:pPr lvl="1"/>
            <a:r>
              <a:rPr lang="pt-BR" smtClean="0"/>
              <a:t>O valor pode aumentar, caso haja empate</a:t>
            </a:r>
          </a:p>
        </p:txBody>
      </p:sp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98A21F-47ED-4B9E-B445-B4BD862503F3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smtClean="0"/>
              <a:t>Mecanismo de determinação de preço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Primeiro preço</a:t>
            </a:r>
          </a:p>
          <a:p>
            <a:pPr lvl="1"/>
            <a:r>
              <a:rPr lang="pt-BR" smtClean="0"/>
              <a:t>Ex.: Yahoo!, Arremate</a:t>
            </a:r>
          </a:p>
          <a:p>
            <a:r>
              <a:rPr lang="pt-BR" smtClean="0"/>
              <a:t>Segundo preço</a:t>
            </a:r>
          </a:p>
          <a:p>
            <a:pPr lvl="1"/>
            <a:r>
              <a:rPr lang="pt-BR" smtClean="0"/>
              <a:t>Ex.: eBay</a:t>
            </a:r>
          </a:p>
        </p:txBody>
      </p:sp>
      <p:sp>
        <p:nvSpPr>
          <p:cNvPr id="614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A06A67-13BF-427C-9003-7E80F675BD1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smtClean="0"/>
              <a:t>Mecanismo de determinação de encerramento do Leilão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Temporal</a:t>
            </a:r>
          </a:p>
          <a:p>
            <a:pPr lvl="1"/>
            <a:r>
              <a:rPr lang="pt-BR" smtClean="0"/>
              <a:t>Ex.: eBay, Arremate</a:t>
            </a:r>
          </a:p>
          <a:p>
            <a:r>
              <a:rPr lang="pt-BR" smtClean="0"/>
              <a:t>Por evento</a:t>
            </a:r>
          </a:p>
          <a:p>
            <a:pPr lvl="1"/>
            <a:r>
              <a:rPr lang="pt-BR" smtClean="0"/>
              <a:t>Ex.: Amazon</a:t>
            </a:r>
          </a:p>
          <a:p>
            <a:pPr lvl="2"/>
            <a:r>
              <a:rPr lang="pt-BR" smtClean="0"/>
              <a:t>Encerramento após 10 minutos sem lances</a:t>
            </a:r>
          </a:p>
          <a:p>
            <a:pPr lvl="2"/>
            <a:r>
              <a:rPr lang="pt-BR" smtClean="0"/>
              <a:t>Diminui as vantagens de dar lances de última hora</a:t>
            </a:r>
          </a:p>
          <a:p>
            <a:pPr lvl="1"/>
            <a:endParaRPr lang="pt-BR" smtClean="0"/>
          </a:p>
        </p:txBody>
      </p:sp>
      <p:sp>
        <p:nvSpPr>
          <p:cNvPr id="624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2D9B23-42D7-46E9-89DE-172146B34C10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Leilões de Um único Item</a:t>
            </a:r>
            <a:endParaRPr lang="pt-BR" dirty="0" smtClean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mtClean="0"/>
              <a:t>Já que vimos os principais conceitos, veremos agora os tipos de leilão mais conhecidos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Tipos de leilão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Inglês</a:t>
            </a:r>
          </a:p>
          <a:p>
            <a:r>
              <a:rPr lang="pt-BR" smtClean="0"/>
              <a:t>Holandês</a:t>
            </a:r>
          </a:p>
          <a:p>
            <a:r>
              <a:rPr lang="pt-BR" smtClean="0"/>
              <a:t>Americano</a:t>
            </a:r>
          </a:p>
          <a:p>
            <a:r>
              <a:rPr lang="pt-BR" smtClean="0"/>
              <a:t>Vickrey</a:t>
            </a:r>
          </a:p>
          <a:p>
            <a:endParaRPr lang="pt-BR" smtClean="0"/>
          </a:p>
        </p:txBody>
      </p:sp>
      <p:sp>
        <p:nvSpPr>
          <p:cNvPr id="655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C67703-C65E-4EE1-BCB9-1BBEFF86F84D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Leilões Ingleses (</a:t>
            </a:r>
            <a:r>
              <a:rPr lang="pt-BR" i="1" smtClean="0"/>
              <a:t>English Auctions</a:t>
            </a:r>
            <a:r>
              <a:rPr lang="pt-BR" smtClean="0"/>
              <a:t>)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12875"/>
            <a:ext cx="8345488" cy="4719638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Características</a:t>
            </a:r>
          </a:p>
          <a:p>
            <a:pPr lvl="1"/>
            <a:r>
              <a:rPr lang="pt-BR" i="1" dirty="0" smtClean="0"/>
              <a:t>Open </a:t>
            </a:r>
            <a:r>
              <a:rPr lang="pt-BR" i="1" dirty="0" err="1" smtClean="0"/>
              <a:t>Cry</a:t>
            </a:r>
            <a:endParaRPr lang="pt-BR" i="1" dirty="0" smtClean="0"/>
          </a:p>
          <a:p>
            <a:pPr lvl="1"/>
            <a:r>
              <a:rPr lang="pt-BR" i="1" dirty="0" err="1" smtClean="0"/>
              <a:t>First</a:t>
            </a:r>
            <a:r>
              <a:rPr lang="pt-BR" i="1" dirty="0" smtClean="0"/>
              <a:t> </a:t>
            </a:r>
            <a:r>
              <a:rPr lang="pt-BR" i="1" dirty="0" err="1" smtClean="0"/>
              <a:t>Price</a:t>
            </a:r>
            <a:endParaRPr lang="pt-BR" i="1" dirty="0" smtClean="0"/>
          </a:p>
          <a:p>
            <a:pPr lvl="1"/>
            <a:r>
              <a:rPr lang="pt-BR" dirty="0" smtClean="0"/>
              <a:t>Ascendente</a:t>
            </a:r>
          </a:p>
          <a:p>
            <a:r>
              <a:rPr lang="pt-BR" dirty="0" smtClean="0"/>
              <a:t>Protocolo</a:t>
            </a:r>
          </a:p>
          <a:p>
            <a:pPr lvl="1"/>
            <a:r>
              <a:rPr lang="pt-BR" dirty="0" smtClean="0"/>
              <a:t>Leiloeiro começa sugerindo o valor de reserva</a:t>
            </a:r>
          </a:p>
          <a:p>
            <a:pPr lvl="2"/>
            <a:r>
              <a:rPr lang="pt-BR" dirty="0" smtClean="0"/>
              <a:t>Se ninguém der mais, o leiloeiro fica com o bem por esta valor – pode ser 0</a:t>
            </a:r>
          </a:p>
          <a:p>
            <a:pPr lvl="1"/>
            <a:r>
              <a:rPr lang="pt-BR" dirty="0" smtClean="0"/>
              <a:t>Arrematantes dão lances</a:t>
            </a:r>
          </a:p>
          <a:p>
            <a:pPr lvl="1"/>
            <a:r>
              <a:rPr lang="pt-BR" dirty="0" smtClean="0"/>
              <a:t>Quando não houver mais lances, o bem fica com quem deu o lance maior</a:t>
            </a:r>
            <a:endParaRPr lang="pt-BR" dirty="0" smtClean="0"/>
          </a:p>
          <a:p>
            <a:endParaRPr lang="pt-BR" dirty="0" smtClean="0"/>
          </a:p>
        </p:txBody>
      </p:sp>
      <p:sp>
        <p:nvSpPr>
          <p:cNvPr id="665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6A9D76B-4591-4392-949F-53FC2DD2068C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Leilões Ingleses (II)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Que estratégia utilizar?</a:t>
            </a:r>
          </a:p>
          <a:p>
            <a:pPr lvl="1"/>
            <a:r>
              <a:rPr lang="pt-BR" dirty="0" smtClean="0"/>
              <a:t>Aumentar o lance em pequenos incrementos, e depois se </a:t>
            </a:r>
            <a:r>
              <a:rPr lang="pt-BR" dirty="0" smtClean="0"/>
              <a:t>retirar quando o lance atingir seu valor de reserva</a:t>
            </a:r>
            <a:endParaRPr lang="pt-BR" dirty="0" smtClean="0"/>
          </a:p>
          <a:p>
            <a:r>
              <a:rPr lang="pt-BR" dirty="0" smtClean="0"/>
              <a:t>Maldição do </a:t>
            </a:r>
            <a:r>
              <a:rPr lang="pt-BR" dirty="0" smtClean="0"/>
              <a:t>Vencedor</a:t>
            </a:r>
          </a:p>
          <a:p>
            <a:pPr lvl="1"/>
            <a:r>
              <a:rPr lang="pt-BR" dirty="0" smtClean="0"/>
              <a:t>Ganhou porque era bom ou porque ninguém deu o mesmo valor ao bem??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Leilões Holandeses </a:t>
            </a:r>
            <a:r>
              <a:rPr lang="pt-BR" i="1" smtClean="0"/>
              <a:t>(Dutch)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sz="2200" dirty="0" smtClean="0"/>
              <a:t>Características</a:t>
            </a:r>
          </a:p>
          <a:p>
            <a:pPr lvl="1"/>
            <a:r>
              <a:rPr lang="pt-BR" sz="2000" dirty="0" smtClean="0"/>
              <a:t>Open </a:t>
            </a:r>
            <a:r>
              <a:rPr lang="pt-BR" sz="2000" dirty="0" err="1" smtClean="0"/>
              <a:t>Cry</a:t>
            </a:r>
            <a:endParaRPr lang="pt-BR" sz="2000" dirty="0" smtClean="0"/>
          </a:p>
          <a:p>
            <a:pPr lvl="1"/>
            <a:r>
              <a:rPr lang="pt-BR" sz="2000" dirty="0" smtClean="0"/>
              <a:t>Descendente</a:t>
            </a:r>
          </a:p>
          <a:p>
            <a:r>
              <a:rPr lang="pt-BR" sz="2400" dirty="0" smtClean="0"/>
              <a:t>Protocolo</a:t>
            </a:r>
          </a:p>
          <a:p>
            <a:pPr lvl="1"/>
            <a:r>
              <a:rPr lang="pt-BR" sz="2000" dirty="0" smtClean="0"/>
              <a:t>Leiloeiro começa ofertando o bem a um preço artificialmente alto</a:t>
            </a:r>
          </a:p>
          <a:p>
            <a:pPr lvl="1"/>
            <a:r>
              <a:rPr lang="pt-BR" sz="2000" dirty="0" smtClean="0"/>
              <a:t>Leiloeiro vai decrementando o valor, até que algum arrematante faça uma oferta</a:t>
            </a:r>
          </a:p>
          <a:p>
            <a:pPr lvl="1"/>
            <a:r>
              <a:rPr lang="pt-BR" sz="2000" dirty="0" smtClean="0"/>
              <a:t>Se houver empate o preço sobe</a:t>
            </a:r>
          </a:p>
          <a:p>
            <a:pPr lvl="1"/>
            <a:endParaRPr lang="pt-BR" sz="2000" dirty="0" smtClean="0"/>
          </a:p>
        </p:txBody>
      </p:sp>
      <p:sp>
        <p:nvSpPr>
          <p:cNvPr id="675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32A9FE-BD9A-4200-80B1-12284E52342F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Leilões Holandeses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200" dirty="0" smtClean="0"/>
              <a:t>Que estratégia utilizar?</a:t>
            </a:r>
          </a:p>
          <a:p>
            <a:pPr lvl="1"/>
            <a:r>
              <a:rPr lang="pt-BR" sz="2000" dirty="0" smtClean="0"/>
              <a:t>Não há estratégias dominantes</a:t>
            </a:r>
          </a:p>
          <a:p>
            <a:r>
              <a:rPr lang="pt-BR" sz="2200" dirty="0" smtClean="0"/>
              <a:t>Também </a:t>
            </a:r>
            <a:r>
              <a:rPr lang="pt-BR" sz="2200" dirty="0" smtClean="0"/>
              <a:t>sujeitos à Maldição do Vencedor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Americano </a:t>
            </a:r>
            <a:endParaRPr lang="pt-BR" i="1" smtClean="0"/>
          </a:p>
        </p:txBody>
      </p:sp>
      <p:sp>
        <p:nvSpPr>
          <p:cNvPr id="68612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84313"/>
            <a:ext cx="8345488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t-BR" dirty="0" smtClean="0"/>
              <a:t>Características</a:t>
            </a:r>
          </a:p>
          <a:p>
            <a:pPr lvl="1">
              <a:lnSpc>
                <a:spcPct val="90000"/>
              </a:lnSpc>
            </a:pPr>
            <a:r>
              <a:rPr lang="pt-BR" i="1" dirty="0" err="1" smtClean="0"/>
              <a:t>First</a:t>
            </a:r>
            <a:r>
              <a:rPr lang="pt-BR" i="1" dirty="0" smtClean="0"/>
              <a:t> </a:t>
            </a:r>
            <a:r>
              <a:rPr lang="pt-BR" i="1" dirty="0" err="1" smtClean="0"/>
              <a:t>Price</a:t>
            </a:r>
            <a:r>
              <a:rPr lang="pt-BR" i="1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pt-BR" i="1" dirty="0" err="1" smtClean="0"/>
              <a:t>Sealed</a:t>
            </a:r>
            <a:r>
              <a:rPr lang="pt-BR" i="1" dirty="0" smtClean="0"/>
              <a:t> </a:t>
            </a:r>
            <a:r>
              <a:rPr lang="pt-BR" i="1" dirty="0" err="1" smtClean="0"/>
              <a:t>Bid</a:t>
            </a:r>
            <a:endParaRPr lang="pt-BR" dirty="0" smtClean="0"/>
          </a:p>
          <a:p>
            <a:pPr lvl="1">
              <a:lnSpc>
                <a:spcPct val="90000"/>
              </a:lnSpc>
            </a:pPr>
            <a:r>
              <a:rPr lang="pt-BR" i="1" dirty="0" err="1" smtClean="0"/>
              <a:t>One</a:t>
            </a:r>
            <a:r>
              <a:rPr lang="pt-BR" i="1" dirty="0" smtClean="0"/>
              <a:t> </a:t>
            </a:r>
            <a:r>
              <a:rPr lang="pt-BR" i="1" dirty="0" err="1" smtClean="0"/>
              <a:t>Shot</a:t>
            </a:r>
            <a:endParaRPr lang="pt-BR" i="1" dirty="0" smtClean="0"/>
          </a:p>
          <a:p>
            <a:pPr lvl="1">
              <a:lnSpc>
                <a:spcPct val="90000"/>
              </a:lnSpc>
            </a:pPr>
            <a:r>
              <a:rPr lang="pt-BR" i="1" dirty="0" smtClean="0"/>
              <a:t>Só há um round</a:t>
            </a:r>
            <a:endParaRPr lang="pt-BR" i="1" dirty="0" smtClean="0"/>
          </a:p>
          <a:p>
            <a:pPr>
              <a:lnSpc>
                <a:spcPct val="90000"/>
              </a:lnSpc>
            </a:pPr>
            <a:r>
              <a:rPr lang="pt-BR" dirty="0" smtClean="0"/>
              <a:t>Que estratégia utilizar?</a:t>
            </a:r>
          </a:p>
          <a:p>
            <a:pPr lvl="1">
              <a:lnSpc>
                <a:spcPct val="90000"/>
              </a:lnSpc>
            </a:pPr>
            <a:r>
              <a:rPr lang="pt-BR" dirty="0" smtClean="0"/>
              <a:t>Agente deve oferecer um pouco menos do que o valor estimado... Mas quanto menos?</a:t>
            </a:r>
          </a:p>
        </p:txBody>
      </p:sp>
      <p:sp>
        <p:nvSpPr>
          <p:cNvPr id="686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66B251-3A68-4C27-9ACF-EC3EFBFFDF8F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533400" y="1371600"/>
            <a:ext cx="7924800" cy="414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>
                <a:solidFill>
                  <a:schemeClr val="tx1"/>
                </a:solidFill>
                <a:cs typeface="Times New Roman" pitchFamily="18" charset="0"/>
              </a:rPr>
              <a:t>“É um processo de tomada de decisão conjunta. É comunicação, direta ou implícita, entre indivíduos que estão tentando chegar a um acordo para benefício mútuo. O significado original da palavra é simplesmente fazer negócios, mas negociação é também a atividade central na diplomacia, na política, na religião, no direito, e na família. A negociação engloba conversações de controle de armas, a interpretação de textos religiosos e disputas de guarda de crianças. Todos negociam.”</a:t>
            </a:r>
          </a:p>
          <a:p>
            <a:pPr algn="r"/>
            <a:r>
              <a:rPr lang="pt-BR" sz="2600">
                <a:solidFill>
                  <a:schemeClr val="tx1"/>
                </a:solidFill>
                <a:cs typeface="Times New Roman" pitchFamily="18" charset="0"/>
              </a:rPr>
              <a:t>		</a:t>
            </a:r>
            <a:r>
              <a:rPr lang="pt-BR" sz="2600" i="1">
                <a:solidFill>
                  <a:schemeClr val="tx1"/>
                </a:solidFill>
                <a:cs typeface="Times New Roman" pitchFamily="18" charset="0"/>
              </a:rPr>
              <a:t>H. Raiffa</a:t>
            </a:r>
            <a:r>
              <a:rPr lang="pt-PT" sz="2600" i="1">
                <a:solidFill>
                  <a:schemeClr val="tx1"/>
                </a:solidFill>
              </a:rPr>
              <a:t> </a:t>
            </a:r>
            <a:endParaRPr lang="pt-BR" sz="260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743200" y="304800"/>
            <a:ext cx="6399213" cy="914400"/>
          </a:xfrm>
        </p:spPr>
        <p:txBody>
          <a:bodyPr/>
          <a:lstStyle/>
          <a:p>
            <a:r>
              <a:rPr lang="en-US" smtClean="0"/>
              <a:t>O que é Negociação?</a:t>
            </a:r>
            <a:endParaRPr lang="pt-P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Vickrey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</a:p>
          <a:p>
            <a:pPr lvl="1"/>
            <a:r>
              <a:rPr lang="pt-BR" i="1" dirty="0" err="1" smtClean="0"/>
              <a:t>Second</a:t>
            </a:r>
            <a:r>
              <a:rPr lang="pt-BR" i="1" dirty="0" smtClean="0"/>
              <a:t> </a:t>
            </a:r>
            <a:r>
              <a:rPr lang="pt-BR" i="1" dirty="0" err="1" smtClean="0"/>
              <a:t>Price</a:t>
            </a:r>
            <a:r>
              <a:rPr lang="pt-BR" i="1" dirty="0" smtClean="0"/>
              <a:t> </a:t>
            </a:r>
          </a:p>
          <a:p>
            <a:pPr lvl="1"/>
            <a:r>
              <a:rPr lang="pt-BR" i="1" dirty="0" err="1" smtClean="0"/>
              <a:t>Sealed</a:t>
            </a:r>
            <a:r>
              <a:rPr lang="pt-BR" i="1" dirty="0" smtClean="0"/>
              <a:t> </a:t>
            </a:r>
            <a:r>
              <a:rPr lang="pt-BR" i="1" dirty="0" err="1" smtClean="0"/>
              <a:t>Bid</a:t>
            </a:r>
            <a:endParaRPr lang="pt-BR" i="1" dirty="0" smtClean="0"/>
          </a:p>
          <a:p>
            <a:pPr lvl="1"/>
            <a:r>
              <a:rPr lang="pt-BR" i="1" dirty="0" err="1" smtClean="0"/>
              <a:t>One</a:t>
            </a:r>
            <a:r>
              <a:rPr lang="pt-BR" i="1" dirty="0" smtClean="0"/>
              <a:t> </a:t>
            </a:r>
            <a:r>
              <a:rPr lang="pt-BR" i="1" dirty="0" err="1" smtClean="0"/>
              <a:t>shot</a:t>
            </a:r>
            <a:endParaRPr lang="pt-BR" i="1" dirty="0" smtClean="0"/>
          </a:p>
          <a:p>
            <a:pPr lvl="1"/>
            <a:r>
              <a:rPr lang="pt-BR" i="1" dirty="0" err="1" smtClean="0"/>
              <a:t>One</a:t>
            </a:r>
            <a:r>
              <a:rPr lang="pt-BR" i="1" dirty="0" smtClean="0"/>
              <a:t> round</a:t>
            </a:r>
            <a:endParaRPr lang="pt-BR" i="1" dirty="0" smtClean="0"/>
          </a:p>
          <a:p>
            <a:r>
              <a:rPr lang="pt-BR" dirty="0" smtClean="0"/>
              <a:t>Que estratégia utilizar?</a:t>
            </a:r>
          </a:p>
          <a:p>
            <a:pPr lvl="1"/>
            <a:r>
              <a:rPr lang="pt-BR" dirty="0" smtClean="0"/>
              <a:t>Oferecer o valor real da mercadoria</a:t>
            </a:r>
          </a:p>
          <a:p>
            <a:pPr lvl="1"/>
            <a:r>
              <a:rPr lang="pt-BR" dirty="0" smtClean="0"/>
              <a:t>Pode gerar comportamento anti-social ...</a:t>
            </a:r>
          </a:p>
          <a:p>
            <a:endParaRPr lang="pt-BR" dirty="0" smtClean="0"/>
          </a:p>
        </p:txBody>
      </p:sp>
      <p:sp>
        <p:nvSpPr>
          <p:cNvPr id="696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242A4A-C997-483B-8613-1025A1E75D9A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Lucro Esperado</a:t>
            </a:r>
            <a:endParaRPr lang="pt-BR" dirty="0" smtClean="0"/>
          </a:p>
        </p:txBody>
      </p:sp>
      <p:sp>
        <p:nvSpPr>
          <p:cNvPr id="7066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 compradores </a:t>
            </a:r>
            <a:r>
              <a:rPr lang="pt-BR" i="1" dirty="0" err="1" smtClean="0"/>
              <a:t>risk-neutral</a:t>
            </a:r>
            <a:endParaRPr lang="pt-BR" i="1" dirty="0" smtClean="0"/>
          </a:p>
          <a:p>
            <a:pPr lvl="1"/>
            <a:r>
              <a:rPr lang="pt-BR" dirty="0" smtClean="0"/>
              <a:t>Os 4 tipos geram lucros </a:t>
            </a:r>
            <a:r>
              <a:rPr lang="pt-BR" dirty="0" smtClean="0"/>
              <a:t>parecidos para o leiloeiro</a:t>
            </a:r>
            <a:endParaRPr lang="pt-BR" dirty="0" smtClean="0"/>
          </a:p>
          <a:p>
            <a:r>
              <a:rPr lang="pt-BR" dirty="0" smtClean="0"/>
              <a:t>Com compradores avessos ao </a:t>
            </a:r>
            <a:r>
              <a:rPr lang="pt-BR" dirty="0" smtClean="0"/>
              <a:t>risco (i.e. querem garantir a compra)</a:t>
            </a:r>
            <a:endParaRPr lang="pt-BR" dirty="0" smtClean="0"/>
          </a:p>
          <a:p>
            <a:pPr lvl="1"/>
            <a:r>
              <a:rPr lang="pt-BR" i="1" dirty="0" err="1" smtClean="0"/>
              <a:t>Dutch</a:t>
            </a:r>
            <a:r>
              <a:rPr lang="pt-BR" dirty="0" smtClean="0"/>
              <a:t> e </a:t>
            </a:r>
            <a:r>
              <a:rPr lang="pt-BR" i="1" dirty="0" err="1" smtClean="0"/>
              <a:t>First</a:t>
            </a:r>
            <a:r>
              <a:rPr lang="pt-BR" i="1" dirty="0" smtClean="0"/>
              <a:t> </a:t>
            </a:r>
            <a:r>
              <a:rPr lang="pt-BR" i="1" dirty="0" err="1" smtClean="0"/>
              <a:t>Price</a:t>
            </a:r>
            <a:r>
              <a:rPr lang="pt-BR" i="1" dirty="0" smtClean="0"/>
              <a:t> </a:t>
            </a:r>
            <a:r>
              <a:rPr lang="pt-BR" i="1" dirty="0" err="1" smtClean="0"/>
              <a:t>Sealed</a:t>
            </a:r>
            <a:r>
              <a:rPr lang="pt-BR" dirty="0" smtClean="0"/>
              <a:t> são os </a:t>
            </a:r>
            <a:r>
              <a:rPr lang="pt-BR" dirty="0" smtClean="0"/>
              <a:t>melhores para os leiloeiros</a:t>
            </a:r>
            <a:endParaRPr lang="pt-BR" dirty="0" smtClean="0"/>
          </a:p>
          <a:p>
            <a:r>
              <a:rPr lang="pt-BR" dirty="0" smtClean="0"/>
              <a:t>Para Leiloeiros Avessos ao Risco</a:t>
            </a:r>
          </a:p>
          <a:p>
            <a:pPr lvl="1"/>
            <a:r>
              <a:rPr lang="pt-BR" i="1" dirty="0" err="1" smtClean="0"/>
              <a:t>English</a:t>
            </a:r>
            <a:r>
              <a:rPr lang="pt-BR" dirty="0" smtClean="0"/>
              <a:t> e Vickrey</a:t>
            </a:r>
          </a:p>
        </p:txBody>
      </p:sp>
      <p:sp>
        <p:nvSpPr>
          <p:cNvPr id="706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9A8136-FFCC-4937-B064-5D012A8324FD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Mentiras e Conluios</a:t>
            </a:r>
          </a:p>
        </p:txBody>
      </p:sp>
      <p:sp>
        <p:nvSpPr>
          <p:cNvPr id="71684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28775"/>
            <a:ext cx="8421688" cy="4503738"/>
          </a:xfrm>
        </p:spPr>
        <p:txBody>
          <a:bodyPr/>
          <a:lstStyle/>
          <a:p>
            <a:r>
              <a:rPr lang="pt-BR" sz="2200" dirty="0" smtClean="0"/>
              <a:t>Nada impede que os compradores se juntem...</a:t>
            </a:r>
          </a:p>
          <a:p>
            <a:r>
              <a:rPr lang="pt-BR" sz="2200" dirty="0" smtClean="0"/>
              <a:t>Uma solução...</a:t>
            </a:r>
          </a:p>
          <a:p>
            <a:pPr lvl="1"/>
            <a:r>
              <a:rPr lang="pt-BR" sz="2000" dirty="0" smtClean="0"/>
              <a:t>Impedir os compradores de se identificarem...</a:t>
            </a:r>
          </a:p>
          <a:p>
            <a:r>
              <a:rPr lang="pt-BR" sz="2200" dirty="0" smtClean="0"/>
              <a:t>Mas o leiloeiro também pode ser desonesto!</a:t>
            </a:r>
          </a:p>
          <a:p>
            <a:pPr lvl="1"/>
            <a:r>
              <a:rPr lang="pt-BR" sz="2000" i="1" dirty="0" err="1" smtClean="0"/>
              <a:t>Shills</a:t>
            </a:r>
            <a:endParaRPr lang="pt-BR" sz="2000" i="1" dirty="0" smtClean="0"/>
          </a:p>
          <a:p>
            <a:pPr lvl="1"/>
            <a:r>
              <a:rPr lang="pt-BR" sz="2000" dirty="0" smtClean="0"/>
              <a:t>Troca de </a:t>
            </a:r>
            <a:r>
              <a:rPr lang="pt-BR" sz="2000" dirty="0" smtClean="0"/>
              <a:t>valores – em leilões Vickrey, principalmente</a:t>
            </a:r>
            <a:endParaRPr lang="pt-BR" sz="2000" dirty="0" smtClean="0"/>
          </a:p>
          <a:p>
            <a:r>
              <a:rPr lang="pt-BR" sz="2200" dirty="0" smtClean="0"/>
              <a:t>Contra-especulação...</a:t>
            </a:r>
          </a:p>
        </p:txBody>
      </p:sp>
      <p:sp>
        <p:nvSpPr>
          <p:cNvPr id="716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D289CE-241F-44BA-8031-84CA26F30888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Comparação</a:t>
            </a:r>
          </a:p>
        </p:txBody>
      </p:sp>
      <p:graphicFrame>
        <p:nvGraphicFramePr>
          <p:cNvPr id="240643" name="Group 3"/>
          <p:cNvGraphicFramePr>
            <a:graphicFrameLocks noGrp="1"/>
          </p:cNvGraphicFramePr>
          <p:nvPr>
            <p:ph type="tbl" idx="1"/>
          </p:nvPr>
        </p:nvGraphicFramePr>
        <p:xfrm>
          <a:off x="684213" y="1341438"/>
          <a:ext cx="7777162" cy="4322764"/>
        </p:xfrm>
        <a:graphic>
          <a:graphicData uri="http://schemas.openxmlformats.org/drawingml/2006/table">
            <a:tbl>
              <a:tblPr/>
              <a:tblGrid>
                <a:gridCol w="1871662"/>
                <a:gridCol w="1239838"/>
                <a:gridCol w="1712912"/>
                <a:gridCol w="1397000"/>
                <a:gridCol w="1555750"/>
              </a:tblGrid>
              <a:tr h="862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Característica/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Leilão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Lance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Mecanismo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Preço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Maldição do vencedor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Inglês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Open cry</a:t>
                      </a:r>
                    </a:p>
                    <a:p>
                      <a:pPr marL="344488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endParaRPr kumimoji="1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Ascendente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First price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Sim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3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Holandês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Open cry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Descendente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Fisrt price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Sim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0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Vickrey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Sealed bid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One shot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pt-B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Second price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Não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20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Americano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Sealed bid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One shot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Fisrt price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rgbClr val="003366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Não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7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6A4840-8E19-422B-A955-0BCEE572C6BC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Leilões Múltiplos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E quando os recursos vêm em Lotes?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254CE8-64D2-4D07-947E-1C6E65A0334C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Leilões Combinatórios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Leilões de conjuntos de itens (que podem ou não ser homogêneos)</a:t>
            </a:r>
          </a:p>
          <a:p>
            <a:r>
              <a:rPr lang="pt-BR" dirty="0" smtClean="0"/>
              <a:t>Cada agente tem uma função de avaliação dos conjuntos de bens</a:t>
            </a:r>
          </a:p>
          <a:p>
            <a:r>
              <a:rPr lang="pt-BR" dirty="0" smtClean="0"/>
              <a:t>Como maximizá-la para todos os agentes?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254CE8-64D2-4D07-947E-1C6E65A0334C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Mecanismo VCG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Cada agente tem que pagar à sociedade um incentivo – a diferença entre a utilidade sem ele e com ele</a:t>
            </a:r>
          </a:p>
          <a:p>
            <a:r>
              <a:rPr lang="pt-BR" dirty="0" smtClean="0"/>
              <a:t>Para o caso de só haver um bem no conjunto, podemos mostrar que este leilão combinatório vira um Vickrey.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Leilões Multiatributo</a:t>
            </a:r>
          </a:p>
        </p:txBody>
      </p:sp>
      <p:sp>
        <p:nvSpPr>
          <p:cNvPr id="7475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Minimiza restrição perde-ganha de negociação distributiva</a:t>
            </a:r>
          </a:p>
          <a:p>
            <a:r>
              <a:rPr lang="pt-BR" smtClean="0"/>
              <a:t>Função de utilidade</a:t>
            </a:r>
          </a:p>
          <a:p>
            <a:pPr lvl="1"/>
            <a:r>
              <a:rPr lang="pt-BR" smtClean="0"/>
              <a:t>Preferência do consumidor</a:t>
            </a:r>
          </a:p>
          <a:p>
            <a:pPr lvl="1"/>
            <a:r>
              <a:rPr lang="pt-BR" smtClean="0"/>
              <a:t>Características relevantes do produto </a:t>
            </a:r>
          </a:p>
        </p:txBody>
      </p:sp>
      <p:sp>
        <p:nvSpPr>
          <p:cNvPr id="747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23724E-A6E9-4A28-8723-B700D71A20D3}" type="slidenum">
              <a:rPr lang="en-US"/>
              <a:pPr/>
              <a:t>47</a:t>
            </a:fld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Atuando em vários leilões</a:t>
            </a:r>
          </a:p>
        </p:txBody>
      </p:sp>
      <p:sp>
        <p:nvSpPr>
          <p:cNvPr id="7578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Obtenção do menor preço</a:t>
            </a:r>
          </a:p>
          <a:p>
            <a:r>
              <a:rPr lang="pt-BR" smtClean="0"/>
              <a:t>Exploração de todos os benefícios</a:t>
            </a:r>
          </a:p>
          <a:p>
            <a:r>
              <a:rPr lang="pt-BR" smtClean="0"/>
              <a:t>Torna o mercado mais eficiente</a:t>
            </a:r>
          </a:p>
          <a:p>
            <a:r>
              <a:rPr lang="pt-BR" smtClean="0"/>
              <a:t>Praticamente impossível para um ser humano</a:t>
            </a:r>
          </a:p>
        </p:txBody>
      </p:sp>
      <p:sp>
        <p:nvSpPr>
          <p:cNvPr id="757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491B0A-5C5B-4106-8775-6E45E49BA357}" type="slidenum">
              <a:rPr lang="en-US"/>
              <a:pPr/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i="1" smtClean="0"/>
              <a:t>Double Auctions</a:t>
            </a:r>
          </a:p>
        </p:txBody>
      </p:sp>
      <p:sp>
        <p:nvSpPr>
          <p:cNvPr id="7680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A iniciativa de lances parte tanto do vendedor quanto do comprador</a:t>
            </a:r>
          </a:p>
          <a:p>
            <a:r>
              <a:rPr lang="pt-BR" smtClean="0"/>
              <a:t>Utilizado em bolsas de valores</a:t>
            </a:r>
          </a:p>
          <a:p>
            <a:r>
              <a:rPr lang="pt-BR" smtClean="0"/>
              <a:t>Definição do preço:</a:t>
            </a:r>
          </a:p>
          <a:p>
            <a:pPr lvl="1"/>
            <a:r>
              <a:rPr lang="pt-BR" smtClean="0"/>
              <a:t>Valor médio</a:t>
            </a:r>
          </a:p>
          <a:p>
            <a:pPr lvl="1"/>
            <a:r>
              <a:rPr lang="pt-BR" smtClean="0"/>
              <a:t>Valor do lance de compra</a:t>
            </a:r>
          </a:p>
          <a:p>
            <a:pPr lvl="1"/>
            <a:r>
              <a:rPr lang="pt-BR" smtClean="0"/>
              <a:t>Valor do lance de venda</a:t>
            </a:r>
          </a:p>
        </p:txBody>
      </p:sp>
      <p:sp>
        <p:nvSpPr>
          <p:cNvPr id="768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BD4A81-9F4C-4433-8192-A6D72A18C8A0}" type="slidenum">
              <a:rPr lang="en-US"/>
              <a:pPr/>
              <a:t>49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 que é Negociação?</a:t>
            </a:r>
            <a:endParaRPr lang="pt-PT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Fundamental: resolver conflitos!</a:t>
            </a:r>
          </a:p>
          <a:p>
            <a:pPr lvl="1"/>
            <a:r>
              <a:rPr lang="pt-BR" smtClean="0"/>
              <a:t>forma de agentes </a:t>
            </a:r>
            <a:r>
              <a:rPr lang="pt-BR" i="1" smtClean="0"/>
              <a:t>self-interested</a:t>
            </a:r>
            <a:r>
              <a:rPr lang="pt-BR" smtClean="0"/>
              <a:t> chegarem a um acordo sobre o emprego de seus recursos e objetivos a atingir </a:t>
            </a:r>
          </a:p>
          <a:p>
            <a:r>
              <a:rPr lang="pt-BR" smtClean="0"/>
              <a:t>Trocando em miúdos, que conflitos são estes?</a:t>
            </a:r>
          </a:p>
        </p:txBody>
      </p:sp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8446C5-4674-4541-9CD8-A634688DFB35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Só para fechar....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7F06B3-F68E-41A0-B016-5A5206C0E5A5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Aplicação do paradigma de SMA a leilões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O grande desafio é encontrar o melhor produto pelo melhor preço</a:t>
            </a:r>
          </a:p>
          <a:p>
            <a:pPr lvl="1"/>
            <a:r>
              <a:rPr lang="pt-BR" smtClean="0"/>
              <a:t>Na </a:t>
            </a:r>
            <a:r>
              <a:rPr lang="pt-BR" i="1" smtClean="0"/>
              <a:t>internet </a:t>
            </a:r>
            <a:r>
              <a:rPr lang="pt-BR" smtClean="0"/>
              <a:t>a quantidade de opções é imensa</a:t>
            </a:r>
          </a:p>
          <a:p>
            <a:r>
              <a:rPr lang="pt-BR" smtClean="0"/>
              <a:t>Acompanhar a evolução do leilão </a:t>
            </a:r>
          </a:p>
          <a:p>
            <a:r>
              <a:rPr lang="pt-BR" smtClean="0"/>
              <a:t>Gerenciar vários leilões ao mesmo tempo</a:t>
            </a:r>
          </a:p>
          <a:p>
            <a:r>
              <a:rPr lang="pt-BR" smtClean="0"/>
              <a:t>Definir o valor do lance quando se está competindo com tantos compradores anônimos </a:t>
            </a:r>
          </a:p>
        </p:txBody>
      </p:sp>
      <p:sp>
        <p:nvSpPr>
          <p:cNvPr id="491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87F554-1404-42D8-A20A-131BF605FDC0}" type="slidenum">
              <a:rPr lang="en-US"/>
              <a:pPr/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mtClean="0"/>
              <a:t>Aplicação do paradigma de SMA a leilões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mtClean="0"/>
              <a:t>O mecanismo de leilão pode ser visto como a solução para o problema da alocação de recursos ou tarefas a um conjunto de agentes</a:t>
            </a:r>
          </a:p>
          <a:p>
            <a:r>
              <a:rPr lang="pt-BR" smtClean="0"/>
              <a:t>Leilões podem ser vistos como um processo de negociações automáticas implementada como uma rede de agentes inteligentes</a:t>
            </a:r>
          </a:p>
          <a:p>
            <a:pPr lvl="1"/>
            <a:r>
              <a:rPr lang="pt-BR" smtClean="0"/>
              <a:t>Vendedores e compradores interagem num mercado eletrônico</a:t>
            </a:r>
          </a:p>
        </p:txBody>
      </p:sp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1D92F7-AA93-4D58-936A-97A69309A05E}" type="slidenum">
              <a:rPr lang="en-US"/>
              <a:pPr/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Leilão é uma negociação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Forma de Negociação cada vez mais comum... Por ser um cenário de interação simples!</a:t>
            </a:r>
          </a:p>
          <a:p>
            <a:r>
              <a:rPr lang="pt-BR" smtClean="0"/>
              <a:t>Sendo assim, possui três elementos principais</a:t>
            </a:r>
          </a:p>
          <a:p>
            <a:pPr lvl="1"/>
            <a:r>
              <a:rPr lang="pt-BR" smtClean="0"/>
              <a:t>O protocolo </a:t>
            </a:r>
          </a:p>
          <a:p>
            <a:pPr lvl="1"/>
            <a:r>
              <a:rPr lang="pt-BR" smtClean="0"/>
              <a:t>O objeto a ser acordado </a:t>
            </a:r>
          </a:p>
          <a:p>
            <a:pPr lvl="1"/>
            <a:r>
              <a:rPr lang="pt-BR" smtClean="0"/>
              <a:t>A estratégia do agente </a:t>
            </a:r>
          </a:p>
        </p:txBody>
      </p:sp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657A15-F834-431E-BEC4-858F81C5D620}" type="slidenum">
              <a:rPr lang="en-US"/>
              <a:pPr/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Conclusões</a:t>
            </a:r>
          </a:p>
        </p:txBody>
      </p:sp>
      <p:sp>
        <p:nvSpPr>
          <p:cNvPr id="7885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São vários os tipos de leilão</a:t>
            </a:r>
          </a:p>
          <a:p>
            <a:r>
              <a:rPr lang="pt-BR" smtClean="0"/>
              <a:t>Leilões são cada vez mais usados em </a:t>
            </a:r>
            <a:r>
              <a:rPr lang="pt-BR" i="1" smtClean="0"/>
              <a:t>e-commerce</a:t>
            </a:r>
          </a:p>
          <a:p>
            <a:r>
              <a:rPr lang="pt-BR" smtClean="0"/>
              <a:t>Para auxiliar os compradores podemos usar agentes</a:t>
            </a:r>
          </a:p>
          <a:p>
            <a:r>
              <a:rPr lang="pt-BR" smtClean="0"/>
              <a:t>Leilões são úteis em SMA também para alocação de tarefas e recursos</a:t>
            </a:r>
          </a:p>
          <a:p>
            <a:endParaRPr lang="pt-BR" smtClean="0"/>
          </a:p>
        </p:txBody>
      </p:sp>
      <p:sp>
        <p:nvSpPr>
          <p:cNvPr id="788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51EDA1-7ECA-41C7-8C6D-F370E4242ACB}" type="slidenum">
              <a:rPr lang="en-US"/>
              <a:pPr/>
              <a:t>54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txBody>
          <a:bodyPr/>
          <a:lstStyle/>
          <a:p>
            <a:r>
              <a:rPr lang="pt-BR" dirty="0" smtClean="0"/>
              <a:t>Para que negociar?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066800"/>
            <a:ext cx="8305800" cy="5530850"/>
          </a:xfrm>
        </p:spPr>
        <p:txBody>
          <a:bodyPr/>
          <a:lstStyle/>
          <a:p>
            <a:r>
              <a:rPr lang="pt-BR" smtClean="0"/>
              <a:t>Recursos (disponibilidade)</a:t>
            </a:r>
          </a:p>
          <a:p>
            <a:pPr lvl="1"/>
            <a:r>
              <a:rPr lang="pt-BR" smtClean="0"/>
              <a:t>Exemplos</a:t>
            </a:r>
          </a:p>
          <a:p>
            <a:pPr lvl="2"/>
            <a:r>
              <a:rPr lang="pt-BR" smtClean="0"/>
              <a:t>Orçamento familiar</a:t>
            </a:r>
          </a:p>
          <a:p>
            <a:pPr lvl="2"/>
            <a:r>
              <a:rPr lang="pt-BR" smtClean="0"/>
              <a:t>Banco de dados distribuídos </a:t>
            </a:r>
          </a:p>
          <a:p>
            <a:r>
              <a:rPr lang="pt-BR" smtClean="0"/>
              <a:t>Bens e valores (tangíveis e intangíveis) </a:t>
            </a:r>
          </a:p>
          <a:p>
            <a:pPr lvl="1"/>
            <a:r>
              <a:rPr lang="pt-BR" smtClean="0"/>
              <a:t>Exemplos </a:t>
            </a:r>
          </a:p>
          <a:p>
            <a:pPr lvl="2"/>
            <a:r>
              <a:rPr lang="pt-BR" smtClean="0"/>
              <a:t>Disputa de terras</a:t>
            </a:r>
          </a:p>
          <a:p>
            <a:pPr lvl="2"/>
            <a:r>
              <a:rPr lang="pt-BR" smtClean="0"/>
              <a:t>Compra de um produto no comércio eletrônico</a:t>
            </a:r>
          </a:p>
          <a:p>
            <a:pPr lvl="2"/>
            <a:r>
              <a:rPr lang="pt-BR" smtClean="0"/>
              <a:t>Leilões</a:t>
            </a:r>
          </a:p>
        </p:txBody>
      </p:sp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3003A3-AD68-469F-A9B9-005DB65ED1BF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Para que negociar?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066800"/>
            <a:ext cx="8305800" cy="5530850"/>
          </a:xfrm>
        </p:spPr>
        <p:txBody>
          <a:bodyPr/>
          <a:lstStyle/>
          <a:p>
            <a:r>
              <a:rPr lang="pt-BR" smtClean="0"/>
              <a:t>Opiniões </a:t>
            </a:r>
          </a:p>
          <a:p>
            <a:pPr lvl="1"/>
            <a:r>
              <a:rPr lang="pt-BR" smtClean="0"/>
              <a:t>Falta visão do todo </a:t>
            </a:r>
          </a:p>
          <a:p>
            <a:pPr lvl="1"/>
            <a:r>
              <a:rPr lang="pt-BR" smtClean="0"/>
              <a:t>Exemplos </a:t>
            </a:r>
          </a:p>
          <a:p>
            <a:pPr lvl="2"/>
            <a:r>
              <a:rPr lang="pt-BR" smtClean="0"/>
              <a:t>Diplomacia e conflito familiar (pai-filho)</a:t>
            </a:r>
          </a:p>
          <a:p>
            <a:pPr lvl="2"/>
            <a:r>
              <a:rPr lang="pt-BR" smtClean="0"/>
              <a:t>Modelo de usuários em tutores inteligentes</a:t>
            </a:r>
          </a:p>
          <a:p>
            <a:r>
              <a:rPr lang="pt-BR" smtClean="0"/>
              <a:t>Tarefas (coordenação de esforços)</a:t>
            </a:r>
          </a:p>
          <a:p>
            <a:pPr lvl="1"/>
            <a:r>
              <a:rPr lang="pt-BR" smtClean="0"/>
              <a:t>Requer descobrir as relações de dependência entre o vários agentes </a:t>
            </a:r>
          </a:p>
          <a:p>
            <a:pPr lvl="1"/>
            <a:r>
              <a:rPr lang="pt-BR" smtClean="0"/>
              <a:t>Exemplos </a:t>
            </a:r>
          </a:p>
          <a:p>
            <a:pPr lvl="2"/>
            <a:r>
              <a:rPr lang="pt-BR" smtClean="0"/>
              <a:t>Desenvolvimento de um projeto (quem faz o que quando)</a:t>
            </a:r>
          </a:p>
          <a:p>
            <a:pPr lvl="2"/>
            <a:r>
              <a:rPr lang="pt-BR" smtClean="0"/>
              <a:t>Jogo de futebol, patrulha,...</a:t>
            </a:r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D06D5F-5EB0-4AC5-B6DA-7126A9BC62AA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Mercado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pt-BR" sz="2200" dirty="0" smtClean="0"/>
              <a:t>Um ambiente onde vendedores e compradores se encontram com o objetivo de </a:t>
            </a:r>
            <a:r>
              <a:rPr lang="pt-BR" sz="2200" dirty="0" smtClean="0"/>
              <a:t>alocar recursos escassos</a:t>
            </a:r>
            <a:endParaRPr lang="pt-BR" sz="2200" dirty="0" smtClean="0"/>
          </a:p>
          <a:p>
            <a:r>
              <a:rPr lang="pt-BR" sz="2200" dirty="0" smtClean="0"/>
              <a:t>Exemplo de modos </a:t>
            </a:r>
            <a:r>
              <a:rPr lang="pt-BR" sz="2200" dirty="0" smtClean="0"/>
              <a:t>negociação possíveis em um mercado</a:t>
            </a:r>
            <a:endParaRPr lang="pt-BR" sz="2200" dirty="0" smtClean="0"/>
          </a:p>
          <a:p>
            <a:pPr lvl="1"/>
            <a:endParaRPr lang="pt-BR" sz="2000" dirty="0" smtClean="0"/>
          </a:p>
        </p:txBody>
      </p:sp>
      <p:pic>
        <p:nvPicPr>
          <p:cNvPr id="10244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215706" y="2852936"/>
            <a:ext cx="4928294" cy="3717032"/>
          </a:xfrm>
          <a:noFill/>
        </p:spPr>
      </p:pic>
      <p:sp>
        <p:nvSpPr>
          <p:cNvPr id="1024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941E0A-8F40-4E8F-894F-0ADD936C5ABF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Formas de </a:t>
            </a:r>
            <a:r>
              <a:rPr lang="pt-BR" dirty="0" smtClean="0"/>
              <a:t>negócio </a:t>
            </a:r>
            <a:r>
              <a:rPr lang="pt-BR" dirty="0" smtClean="0"/>
              <a:t>em um mercado 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smtClean="0"/>
              <a:t>Um vendedor e um comprador negociam diretamente </a:t>
            </a:r>
            <a:r>
              <a:rPr lang="pt-BR" b="0" smtClean="0">
                <a:solidFill>
                  <a:schemeClr val="hlink"/>
                </a:solidFill>
              </a:rPr>
              <a:t>(negociação bilateral)</a:t>
            </a:r>
          </a:p>
          <a:p>
            <a:r>
              <a:rPr lang="pt-BR" smtClean="0"/>
              <a:t>Muitos compradores e um vendedor participam de um </a:t>
            </a:r>
            <a:r>
              <a:rPr lang="pt-BR" b="0" smtClean="0">
                <a:solidFill>
                  <a:schemeClr val="hlink"/>
                </a:solidFill>
              </a:rPr>
              <a:t>leilão clássico (negociação multilateral 1-N)</a:t>
            </a:r>
          </a:p>
          <a:p>
            <a:r>
              <a:rPr lang="pt-BR" smtClean="0"/>
              <a:t>Muitos vendedores e um comprador participam de um </a:t>
            </a:r>
            <a:r>
              <a:rPr lang="pt-BR" i="1" smtClean="0"/>
              <a:t> </a:t>
            </a:r>
            <a:r>
              <a:rPr lang="pt-BR" b="0" smtClean="0">
                <a:solidFill>
                  <a:schemeClr val="hlink"/>
                </a:solidFill>
              </a:rPr>
              <a:t>leilão invertido (negociação multilateral N-1)</a:t>
            </a:r>
          </a:p>
          <a:p>
            <a:r>
              <a:rPr lang="pt-BR" smtClean="0"/>
              <a:t>Muitos compradores e muitos vendedores formam um </a:t>
            </a:r>
            <a:r>
              <a:rPr lang="pt-BR" b="0" smtClean="0">
                <a:solidFill>
                  <a:schemeClr val="hlink"/>
                </a:solidFill>
              </a:rPr>
              <a:t>mercado (negociação multilateral M-N)</a:t>
            </a:r>
          </a:p>
          <a:p>
            <a:endParaRPr lang="pt-BR" smtClean="0"/>
          </a:p>
        </p:txBody>
      </p:sp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683587-41EC-4233-A26A-B0875DF1AB84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3749</TotalTime>
  <Words>1947</Words>
  <Application>Microsoft Office PowerPoint</Application>
  <PresentationFormat>Apresentação na tela (4:3)</PresentationFormat>
  <Paragraphs>417</Paragraphs>
  <Slides>54</Slides>
  <Notes>36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54</vt:i4>
      </vt:variant>
    </vt:vector>
  </HeadingPairs>
  <TitlesOfParts>
    <vt:vector size="62" baseType="lpstr">
      <vt:lpstr>Arial</vt:lpstr>
      <vt:lpstr>Arial Narrow</vt:lpstr>
      <vt:lpstr>Wingdings</vt:lpstr>
      <vt:lpstr>Monotype Sorts</vt:lpstr>
      <vt:lpstr>Times New Roman</vt:lpstr>
      <vt:lpstr>Symbol</vt:lpstr>
      <vt:lpstr>宋体</vt:lpstr>
      <vt:lpstr>Solstício</vt:lpstr>
      <vt:lpstr>Tomando Decisões Coletivamente... AKA Negociação!</vt:lpstr>
      <vt:lpstr>Ao final desta aula a gente deve</vt:lpstr>
      <vt:lpstr>Para começar... O que é negociação mesmo?</vt:lpstr>
      <vt:lpstr>O que é Negociação?</vt:lpstr>
      <vt:lpstr>O que é Negociação?</vt:lpstr>
      <vt:lpstr>Para que negociar?</vt:lpstr>
      <vt:lpstr>Para que negociar?</vt:lpstr>
      <vt:lpstr>Mercado</vt:lpstr>
      <vt:lpstr>Formas de negócio em um mercado </vt:lpstr>
      <vt:lpstr>Tomando decisões em conjunto - votações</vt:lpstr>
      <vt:lpstr>Duas variáveis importantes a considerar...</vt:lpstr>
      <vt:lpstr>Votações</vt:lpstr>
      <vt:lpstr>Duas formas...</vt:lpstr>
      <vt:lpstr>Procedimentos de votação</vt:lpstr>
      <vt:lpstr>Eleições com mais de dois candidatos</vt:lpstr>
      <vt:lpstr>Eleições Sequenciais</vt:lpstr>
      <vt:lpstr>Propriedades Relevantes dos Mecanismos de Votação (I)</vt:lpstr>
      <vt:lpstr>Propriedades dos Mecanismos de Votação (II)</vt:lpstr>
      <vt:lpstr>Leilões Mais uma forma de tomar decisões coletivas...</vt:lpstr>
      <vt:lpstr>Leilões cada vez mais populares</vt:lpstr>
      <vt:lpstr>Leilões</vt:lpstr>
      <vt:lpstr>Leilões</vt:lpstr>
      <vt:lpstr>Leilões – da economia à negociação automática</vt:lpstr>
      <vt:lpstr>Aplicações</vt:lpstr>
      <vt:lpstr>Quando usar leilões?</vt:lpstr>
      <vt:lpstr>Conceitos</vt:lpstr>
      <vt:lpstr>Atores e suas funções</vt:lpstr>
      <vt:lpstr>Alguns fatores alteram o protocolo...</vt:lpstr>
      <vt:lpstr>Tipos de lances</vt:lpstr>
      <vt:lpstr>Mecanismo Utilizado</vt:lpstr>
      <vt:lpstr>Mecanismo de determinação de preço</vt:lpstr>
      <vt:lpstr>Mecanismo de determinação de encerramento do Leilão</vt:lpstr>
      <vt:lpstr>Leilões de Um único Item</vt:lpstr>
      <vt:lpstr>Tipos de leilão</vt:lpstr>
      <vt:lpstr>Leilões Ingleses (English Auctions)</vt:lpstr>
      <vt:lpstr>Leilões Ingleses (II)</vt:lpstr>
      <vt:lpstr>Leilões Holandeses (Dutch)</vt:lpstr>
      <vt:lpstr>Leilões Holandeses</vt:lpstr>
      <vt:lpstr>Americano </vt:lpstr>
      <vt:lpstr>Vickrey</vt:lpstr>
      <vt:lpstr>Lucro Esperado</vt:lpstr>
      <vt:lpstr>Mentiras e Conluios</vt:lpstr>
      <vt:lpstr>Comparação</vt:lpstr>
      <vt:lpstr>Leilões Múltiplos</vt:lpstr>
      <vt:lpstr>Leilões Combinatórios</vt:lpstr>
      <vt:lpstr>Mecanismo VCG</vt:lpstr>
      <vt:lpstr>Leilões Multiatributo</vt:lpstr>
      <vt:lpstr>Atuando em vários leilões</vt:lpstr>
      <vt:lpstr>Double Auctions</vt:lpstr>
      <vt:lpstr>Só para fechar....</vt:lpstr>
      <vt:lpstr>Aplicação do paradigma de SMA a leilões</vt:lpstr>
      <vt:lpstr>Aplicação do paradigma de SMA a leilões</vt:lpstr>
      <vt:lpstr>Leilão é uma negociação</vt:lpstr>
      <vt:lpstr>Conclusões</vt:lpstr>
    </vt:vector>
  </TitlesOfParts>
  <Company>cesar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cesar</dc:creator>
  <cp:lastModifiedBy>Paxi</cp:lastModifiedBy>
  <cp:revision>120</cp:revision>
  <dcterms:created xsi:type="dcterms:W3CDTF">2000-12-13T17:12:33Z</dcterms:created>
  <dcterms:modified xsi:type="dcterms:W3CDTF">2011-04-28T18:16:43Z</dcterms:modified>
</cp:coreProperties>
</file>