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54"/>
  </p:notesMasterIdLst>
  <p:sldIdLst>
    <p:sldId id="326" r:id="rId2"/>
    <p:sldId id="366" r:id="rId3"/>
    <p:sldId id="367" r:id="rId4"/>
    <p:sldId id="327" r:id="rId5"/>
    <p:sldId id="334" r:id="rId6"/>
    <p:sldId id="339" r:id="rId7"/>
    <p:sldId id="341" r:id="rId8"/>
    <p:sldId id="342" r:id="rId9"/>
    <p:sldId id="343" r:id="rId10"/>
    <p:sldId id="344" r:id="rId11"/>
    <p:sldId id="345" r:id="rId12"/>
    <p:sldId id="365" r:id="rId13"/>
    <p:sldId id="359" r:id="rId14"/>
    <p:sldId id="360" r:id="rId15"/>
    <p:sldId id="368" r:id="rId16"/>
    <p:sldId id="361" r:id="rId17"/>
    <p:sldId id="346" r:id="rId18"/>
    <p:sldId id="362" r:id="rId19"/>
    <p:sldId id="347" r:id="rId20"/>
    <p:sldId id="364" r:id="rId21"/>
    <p:sldId id="348" r:id="rId22"/>
    <p:sldId id="311" r:id="rId23"/>
    <p:sldId id="312" r:id="rId24"/>
    <p:sldId id="264" r:id="rId25"/>
    <p:sldId id="317" r:id="rId26"/>
    <p:sldId id="314" r:id="rId27"/>
    <p:sldId id="315" r:id="rId28"/>
    <p:sldId id="316" r:id="rId29"/>
    <p:sldId id="376" r:id="rId30"/>
    <p:sldId id="273" r:id="rId31"/>
    <p:sldId id="374" r:id="rId32"/>
    <p:sldId id="369" r:id="rId33"/>
    <p:sldId id="274" r:id="rId34"/>
    <p:sldId id="318" r:id="rId35"/>
    <p:sldId id="375" r:id="rId36"/>
    <p:sldId id="322" r:id="rId37"/>
    <p:sldId id="319" r:id="rId38"/>
    <p:sldId id="321" r:id="rId39"/>
    <p:sldId id="275" r:id="rId40"/>
    <p:sldId id="276" r:id="rId41"/>
    <p:sldId id="320" r:id="rId42"/>
    <p:sldId id="323" r:id="rId43"/>
    <p:sldId id="370" r:id="rId44"/>
    <p:sldId id="259" r:id="rId45"/>
    <p:sldId id="290" r:id="rId46"/>
    <p:sldId id="291" r:id="rId47"/>
    <p:sldId id="371" r:id="rId48"/>
    <p:sldId id="372" r:id="rId49"/>
    <p:sldId id="373" r:id="rId50"/>
    <p:sldId id="266" r:id="rId51"/>
    <p:sldId id="269" r:id="rId52"/>
    <p:sldId id="358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021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PT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144A1A-1621-4ED8-8799-17434A5AB465}" type="slidenum">
              <a:rPr lang="pt-PT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40A946-B028-4964-93D0-76D9A81B76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3F6916-D125-4C6C-832E-8CE4A51152E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Introdução aos Sistemas </a:t>
            </a:r>
            <a:r>
              <a:rPr lang="pt-BR" dirty="0" err="1" smtClean="0"/>
              <a:t>Multiagentes</a:t>
            </a:r>
            <a:r>
              <a:rPr lang="pt-BR" dirty="0" smtClean="0"/>
              <a:t>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Patricia Tedesco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4A885-D892-461B-BF08-E938A97674A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260275" cy="728405"/>
          </a:xfrm>
          <a:solidFill>
            <a:schemeClr val="bg1"/>
          </a:solidFill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pt-BR" dirty="0"/>
              <a:t>Agente otimizador (utility based)</a:t>
            </a:r>
          </a:p>
        </p:txBody>
      </p:sp>
      <p:sp>
        <p:nvSpPr>
          <p:cNvPr id="158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73723" y="5108576"/>
            <a:ext cx="7809035" cy="14446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pt-BR" sz="2000"/>
              <a:t>Ambiente: sem restrição</a:t>
            </a:r>
          </a:p>
          <a:p>
            <a:pPr>
              <a:lnSpc>
                <a:spcPct val="80000"/>
              </a:lnSpc>
            </a:pPr>
            <a:r>
              <a:rPr lang="pt-BR" sz="2000"/>
              <a:t>Desvantagem: não  tem adaptabilidade</a:t>
            </a:r>
          </a:p>
          <a:p>
            <a:pPr>
              <a:lnSpc>
                <a:spcPct val="80000"/>
              </a:lnSpc>
            </a:pPr>
            <a:r>
              <a:rPr lang="pt-BR" sz="2000"/>
              <a:t>Ex. motorista recifense</a:t>
            </a:r>
          </a:p>
          <a:p>
            <a:pPr lvl="1">
              <a:lnSpc>
                <a:spcPct val="80000"/>
              </a:lnSpc>
            </a:pPr>
            <a:r>
              <a:rPr lang="pt-BR" sz="1800"/>
              <a:t>Segurança e velocidade – </a:t>
            </a:r>
            <a:r>
              <a:rPr lang="pt-BR" sz="1800">
                <a:solidFill>
                  <a:srgbClr val="C80433"/>
                </a:solidFill>
              </a:rPr>
              <a:t>conflito!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8085" y="955676"/>
            <a:ext cx="8960827" cy="3533775"/>
            <a:chOff x="142" y="602"/>
            <a:chExt cx="6115" cy="2226"/>
          </a:xfrm>
        </p:grpSpPr>
        <p:sp>
          <p:nvSpPr>
            <p:cNvPr id="158725" name="Rectangle 5"/>
            <p:cNvSpPr>
              <a:spLocks noChangeArrowheads="1"/>
            </p:cNvSpPr>
            <p:nvPr/>
          </p:nvSpPr>
          <p:spPr bwMode="auto">
            <a:xfrm>
              <a:off x="178" y="1599"/>
              <a:ext cx="81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ambiente</a:t>
              </a:r>
            </a:p>
          </p:txBody>
        </p:sp>
        <p:sp>
          <p:nvSpPr>
            <p:cNvPr id="158726" name="Rectangle 6"/>
            <p:cNvSpPr>
              <a:spLocks noChangeArrowheads="1"/>
            </p:cNvSpPr>
            <p:nvPr/>
          </p:nvSpPr>
          <p:spPr bwMode="auto">
            <a:xfrm>
              <a:off x="1108" y="717"/>
              <a:ext cx="4936" cy="21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27" name="Line 7"/>
            <p:cNvSpPr>
              <a:spLocks noChangeShapeType="1"/>
            </p:cNvSpPr>
            <p:nvPr/>
          </p:nvSpPr>
          <p:spPr bwMode="auto">
            <a:xfrm flipH="1">
              <a:off x="783" y="2686"/>
              <a:ext cx="7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28" name="Line 8"/>
            <p:cNvSpPr>
              <a:spLocks noChangeShapeType="1"/>
            </p:cNvSpPr>
            <p:nvPr/>
          </p:nvSpPr>
          <p:spPr bwMode="auto">
            <a:xfrm>
              <a:off x="768" y="91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29" name="Rectangle 9"/>
            <p:cNvSpPr>
              <a:spLocks noChangeArrowheads="1"/>
            </p:cNvSpPr>
            <p:nvPr/>
          </p:nvSpPr>
          <p:spPr bwMode="auto">
            <a:xfrm>
              <a:off x="1670" y="810"/>
              <a:ext cx="81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sensores</a:t>
              </a:r>
            </a:p>
          </p:txBody>
        </p:sp>
        <p:sp>
          <p:nvSpPr>
            <p:cNvPr id="158730" name="Rectangle 10"/>
            <p:cNvSpPr>
              <a:spLocks noChangeArrowheads="1"/>
            </p:cNvSpPr>
            <p:nvPr/>
          </p:nvSpPr>
          <p:spPr bwMode="auto">
            <a:xfrm>
              <a:off x="1620" y="2584"/>
              <a:ext cx="880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atuadores</a:t>
              </a:r>
            </a:p>
          </p:txBody>
        </p:sp>
        <p:sp>
          <p:nvSpPr>
            <p:cNvPr id="158731" name="AutoShape 11"/>
            <p:cNvSpPr>
              <a:spLocks noChangeArrowheads="1"/>
            </p:cNvSpPr>
            <p:nvPr/>
          </p:nvSpPr>
          <p:spPr bwMode="auto">
            <a:xfrm>
              <a:off x="142" y="717"/>
              <a:ext cx="790" cy="2111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2" name="Rectangle 12"/>
            <p:cNvSpPr>
              <a:spLocks noChangeArrowheads="1"/>
            </p:cNvSpPr>
            <p:nvPr/>
          </p:nvSpPr>
          <p:spPr bwMode="auto">
            <a:xfrm>
              <a:off x="3779" y="602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58733" name="Rectangle 13"/>
            <p:cNvSpPr>
              <a:spLocks noChangeArrowheads="1"/>
            </p:cNvSpPr>
            <p:nvPr/>
          </p:nvSpPr>
          <p:spPr bwMode="auto">
            <a:xfrm>
              <a:off x="1186" y="1196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8734" name="Rectangle 14"/>
            <p:cNvSpPr>
              <a:spLocks noChangeArrowheads="1"/>
            </p:cNvSpPr>
            <p:nvPr/>
          </p:nvSpPr>
          <p:spPr bwMode="auto">
            <a:xfrm>
              <a:off x="1227" y="2173"/>
              <a:ext cx="26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158735" name="Line 15"/>
            <p:cNvSpPr>
              <a:spLocks noChangeShapeType="1"/>
            </p:cNvSpPr>
            <p:nvPr/>
          </p:nvSpPr>
          <p:spPr bwMode="auto">
            <a:xfrm>
              <a:off x="2029" y="10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6" name="Line 16"/>
            <p:cNvSpPr>
              <a:spLocks noChangeShapeType="1"/>
            </p:cNvSpPr>
            <p:nvPr/>
          </p:nvSpPr>
          <p:spPr bwMode="auto">
            <a:xfrm>
              <a:off x="2029" y="2387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7" name="Line 17"/>
            <p:cNvSpPr>
              <a:spLocks noChangeShapeType="1"/>
            </p:cNvSpPr>
            <p:nvPr/>
          </p:nvSpPr>
          <p:spPr bwMode="auto">
            <a:xfrm flipH="1">
              <a:off x="3264" y="100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8" name="Rectangle 18"/>
            <p:cNvSpPr>
              <a:spLocks noChangeArrowheads="1"/>
            </p:cNvSpPr>
            <p:nvPr/>
          </p:nvSpPr>
          <p:spPr bwMode="auto">
            <a:xfrm>
              <a:off x="4028" y="2285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Função de Utilidade</a:t>
              </a:r>
            </a:p>
          </p:txBody>
        </p:sp>
        <p:sp>
          <p:nvSpPr>
            <p:cNvPr id="158739" name="Rectangle 19"/>
            <p:cNvSpPr>
              <a:spLocks noChangeArrowheads="1"/>
            </p:cNvSpPr>
            <p:nvPr/>
          </p:nvSpPr>
          <p:spPr bwMode="auto">
            <a:xfrm>
              <a:off x="4056" y="1687"/>
              <a:ext cx="1701" cy="4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qual é o impacto de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minhas ações</a:t>
              </a:r>
            </a:p>
          </p:txBody>
        </p:sp>
        <p:sp>
          <p:nvSpPr>
            <p:cNvPr id="158740" name="Rectangle 20"/>
            <p:cNvSpPr>
              <a:spLocks noChangeArrowheads="1"/>
            </p:cNvSpPr>
            <p:nvPr/>
          </p:nvSpPr>
          <p:spPr bwMode="auto">
            <a:xfrm>
              <a:off x="3918" y="1255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158741" name="Line 21"/>
            <p:cNvSpPr>
              <a:spLocks noChangeShapeType="1"/>
            </p:cNvSpPr>
            <p:nvPr/>
          </p:nvSpPr>
          <p:spPr bwMode="auto">
            <a:xfrm flipH="1" flipV="1">
              <a:off x="3276" y="1920"/>
              <a:ext cx="7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2" name="Line 22"/>
            <p:cNvSpPr>
              <a:spLocks noChangeShapeType="1"/>
            </p:cNvSpPr>
            <p:nvPr/>
          </p:nvSpPr>
          <p:spPr bwMode="auto">
            <a:xfrm flipH="1" flipV="1">
              <a:off x="3372" y="1680"/>
              <a:ext cx="66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3" name="Line 23"/>
            <p:cNvSpPr>
              <a:spLocks noChangeShapeType="1"/>
            </p:cNvSpPr>
            <p:nvPr/>
          </p:nvSpPr>
          <p:spPr bwMode="auto">
            <a:xfrm flipH="1" flipV="1">
              <a:off x="3228" y="1296"/>
              <a:ext cx="66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4" name="Line 24"/>
            <p:cNvSpPr>
              <a:spLocks noChangeShapeType="1"/>
            </p:cNvSpPr>
            <p:nvPr/>
          </p:nvSpPr>
          <p:spPr bwMode="auto">
            <a:xfrm>
              <a:off x="2016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5" name="Rectangle 25"/>
            <p:cNvSpPr>
              <a:spLocks noChangeArrowheads="1"/>
            </p:cNvSpPr>
            <p:nvPr/>
          </p:nvSpPr>
          <p:spPr bwMode="auto">
            <a:xfrm>
              <a:off x="1227" y="1837"/>
              <a:ext cx="23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Este novo mundo é melhor?</a:t>
              </a:r>
            </a:p>
          </p:txBody>
        </p:sp>
        <p:sp>
          <p:nvSpPr>
            <p:cNvPr id="158746" name="Line 26"/>
            <p:cNvSpPr>
              <a:spLocks noChangeShapeType="1"/>
            </p:cNvSpPr>
            <p:nvPr/>
          </p:nvSpPr>
          <p:spPr bwMode="auto">
            <a:xfrm>
              <a:off x="2029" y="2051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7" name="Rectangle 27"/>
            <p:cNvSpPr>
              <a:spLocks noChangeArrowheads="1"/>
            </p:cNvSpPr>
            <p:nvPr/>
          </p:nvSpPr>
          <p:spPr bwMode="auto">
            <a:xfrm>
              <a:off x="1227" y="1549"/>
              <a:ext cx="2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158748" name="Line 28"/>
            <p:cNvSpPr>
              <a:spLocks noChangeShapeType="1"/>
            </p:cNvSpPr>
            <p:nvPr/>
          </p:nvSpPr>
          <p:spPr bwMode="auto">
            <a:xfrm flipH="1">
              <a:off x="3360" y="1392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9" name="Line 29"/>
            <p:cNvSpPr>
              <a:spLocks noChangeShapeType="1"/>
            </p:cNvSpPr>
            <p:nvPr/>
          </p:nvSpPr>
          <p:spPr bwMode="auto">
            <a:xfrm>
              <a:off x="2016" y="172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50" name="Rectangle 30"/>
            <p:cNvSpPr>
              <a:spLocks noChangeArrowheads="1"/>
            </p:cNvSpPr>
            <p:nvPr/>
          </p:nvSpPr>
          <p:spPr bwMode="auto">
            <a:xfrm>
              <a:off x="3536" y="875"/>
              <a:ext cx="2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 i="1">
                  <a:solidFill>
                    <a:schemeClr val="accent2"/>
                  </a:solidFill>
                  <a:latin typeface="Arial" charset="0"/>
                </a:rPr>
                <a:t>estado</a:t>
              </a:r>
              <a:r>
                <a:rPr lang="pt-BR" sz="2000" i="1">
                  <a:solidFill>
                    <a:schemeClr val="accent2"/>
                  </a:solidFill>
                  <a:latin typeface="Arial" charset="0"/>
                </a:rPr>
                <a:t>: como o mundo era antes</a:t>
              </a:r>
              <a:endParaRPr lang="pt-BR" sz="2000" i="1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58751" name="Line 31"/>
            <p:cNvSpPr>
              <a:spLocks noChangeShapeType="1"/>
            </p:cNvSpPr>
            <p:nvPr/>
          </p:nvSpPr>
          <p:spPr bwMode="auto">
            <a:xfrm flipH="1" flipV="1">
              <a:off x="3216" y="1344"/>
              <a:ext cx="86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25416" y="342900"/>
            <a:ext cx="6893169" cy="773289"/>
          </a:xfrm>
          <a:solidFill>
            <a:schemeClr val="bg1"/>
          </a:solidFill>
          <a:ln/>
        </p:spPr>
        <p:txBody>
          <a:bodyPr lIns="95250" tIns="47625" rIns="95250" bIns="47625" anchor="t">
            <a:spAutoFit/>
          </a:bodyPr>
          <a:lstStyle/>
          <a:p>
            <a:pPr defTabSz="985838"/>
            <a:r>
              <a:rPr lang="pt-BR"/>
              <a:t>Agente que aprende</a:t>
            </a:r>
          </a:p>
        </p:txBody>
      </p:sp>
      <p:sp>
        <p:nvSpPr>
          <p:cNvPr id="159771" name="Rectangle 1051"/>
          <p:cNvSpPr>
            <a:spLocks noGrp="1" noChangeArrowheads="1"/>
          </p:cNvSpPr>
          <p:nvPr>
            <p:ph idx="1"/>
          </p:nvPr>
        </p:nvSpPr>
        <p:spPr>
          <a:xfrm>
            <a:off x="703385" y="5334000"/>
            <a:ext cx="8088923" cy="1066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70000"/>
              </a:lnSpc>
            </a:pPr>
            <a:r>
              <a:rPr lang="pt-BR" sz="2000"/>
              <a:t>Ambiente: sem restrição</a:t>
            </a:r>
          </a:p>
          <a:p>
            <a:pPr>
              <a:lnSpc>
                <a:spcPct val="70000"/>
              </a:lnSpc>
            </a:pPr>
            <a:r>
              <a:rPr lang="pt-BR" sz="2000"/>
              <a:t>Vantagem: tem adaptabilidade (aprende)</a:t>
            </a:r>
          </a:p>
          <a:p>
            <a:pPr>
              <a:lnSpc>
                <a:spcPct val="70000"/>
              </a:lnSpc>
            </a:pPr>
            <a:r>
              <a:rPr lang="pt-BR" sz="2000"/>
              <a:t>Ex. motorista sem o mapa da cidade</a:t>
            </a:r>
          </a:p>
        </p:txBody>
      </p:sp>
      <p:sp>
        <p:nvSpPr>
          <p:cNvPr id="159747" name="Rectangle 1027"/>
          <p:cNvSpPr>
            <a:spLocks noChangeArrowheads="1"/>
          </p:cNvSpPr>
          <p:nvPr/>
        </p:nvSpPr>
        <p:spPr bwMode="auto">
          <a:xfrm>
            <a:off x="1242646" y="1087438"/>
            <a:ext cx="7121769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8" name="Line 1028"/>
          <p:cNvSpPr>
            <a:spLocks noChangeShapeType="1"/>
          </p:cNvSpPr>
          <p:nvPr/>
        </p:nvSpPr>
        <p:spPr bwMode="auto">
          <a:xfrm flipH="1">
            <a:off x="783981" y="4506913"/>
            <a:ext cx="11254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9" name="Line 1029"/>
          <p:cNvSpPr>
            <a:spLocks noChangeShapeType="1"/>
          </p:cNvSpPr>
          <p:nvPr/>
        </p:nvSpPr>
        <p:spPr bwMode="auto">
          <a:xfrm>
            <a:off x="763466" y="1538288"/>
            <a:ext cx="12866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0" name="Rectangle 1030"/>
          <p:cNvSpPr>
            <a:spLocks noChangeArrowheads="1"/>
          </p:cNvSpPr>
          <p:nvPr/>
        </p:nvSpPr>
        <p:spPr bwMode="auto">
          <a:xfrm>
            <a:off x="2035419" y="1376363"/>
            <a:ext cx="131286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159751" name="Rectangle 1031"/>
          <p:cNvSpPr>
            <a:spLocks noChangeArrowheads="1"/>
          </p:cNvSpPr>
          <p:nvPr/>
        </p:nvSpPr>
        <p:spPr bwMode="auto">
          <a:xfrm>
            <a:off x="1965082" y="4344988"/>
            <a:ext cx="141224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159752" name="Rectangle 1032"/>
          <p:cNvSpPr>
            <a:spLocks noChangeArrowheads="1"/>
          </p:cNvSpPr>
          <p:nvPr/>
        </p:nvSpPr>
        <p:spPr bwMode="auto">
          <a:xfrm>
            <a:off x="7202366" y="838200"/>
            <a:ext cx="1056379" cy="3699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</a:t>
            </a:r>
          </a:p>
        </p:txBody>
      </p:sp>
      <p:sp>
        <p:nvSpPr>
          <p:cNvPr id="159753" name="Line 1033"/>
          <p:cNvSpPr>
            <a:spLocks noChangeShapeType="1"/>
          </p:cNvSpPr>
          <p:nvPr/>
        </p:nvSpPr>
        <p:spPr bwMode="auto">
          <a:xfrm>
            <a:off x="2524859" y="3290888"/>
            <a:ext cx="7326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4" name="Line 1034"/>
          <p:cNvSpPr>
            <a:spLocks noChangeShapeType="1"/>
          </p:cNvSpPr>
          <p:nvPr/>
        </p:nvSpPr>
        <p:spPr bwMode="auto">
          <a:xfrm>
            <a:off x="6263054" y="1766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5" name="Rectangle 1035"/>
          <p:cNvSpPr>
            <a:spLocks noChangeArrowheads="1"/>
          </p:cNvSpPr>
          <p:nvPr/>
        </p:nvSpPr>
        <p:spPr bwMode="auto">
          <a:xfrm>
            <a:off x="5498123" y="4140200"/>
            <a:ext cx="1623842" cy="6469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Gerador de </a:t>
            </a:r>
            <a:br>
              <a:rPr lang="pt-BR" sz="2000" b="1">
                <a:latin typeface="Arial" charset="0"/>
              </a:rPr>
            </a:br>
            <a:r>
              <a:rPr lang="pt-BR" sz="2000" b="1">
                <a:latin typeface="Arial" charset="0"/>
              </a:rPr>
              <a:t>problemas</a:t>
            </a:r>
          </a:p>
        </p:txBody>
      </p:sp>
      <p:sp>
        <p:nvSpPr>
          <p:cNvPr id="159756" name="Rectangle 1036"/>
          <p:cNvSpPr>
            <a:spLocks noChangeArrowheads="1"/>
          </p:cNvSpPr>
          <p:nvPr/>
        </p:nvSpPr>
        <p:spPr bwMode="auto">
          <a:xfrm>
            <a:off x="5805855" y="1397001"/>
            <a:ext cx="953787" cy="3699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crítico</a:t>
            </a:r>
          </a:p>
        </p:txBody>
      </p:sp>
      <p:sp>
        <p:nvSpPr>
          <p:cNvPr id="159757" name="Rectangle 1037"/>
          <p:cNvSpPr>
            <a:spLocks noChangeArrowheads="1"/>
          </p:cNvSpPr>
          <p:nvPr/>
        </p:nvSpPr>
        <p:spPr bwMode="auto">
          <a:xfrm>
            <a:off x="5429250" y="2616200"/>
            <a:ext cx="1910779" cy="6469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aprendizagem</a:t>
            </a:r>
          </a:p>
        </p:txBody>
      </p:sp>
      <p:sp>
        <p:nvSpPr>
          <p:cNvPr id="159758" name="Line 1038"/>
          <p:cNvSpPr>
            <a:spLocks noChangeShapeType="1"/>
          </p:cNvSpPr>
          <p:nvPr/>
        </p:nvSpPr>
        <p:spPr bwMode="auto">
          <a:xfrm flipH="1" flipV="1">
            <a:off x="2532185" y="3290888"/>
            <a:ext cx="2954215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9" name="Line 1039"/>
          <p:cNvSpPr>
            <a:spLocks noChangeShapeType="1"/>
          </p:cNvSpPr>
          <p:nvPr/>
        </p:nvSpPr>
        <p:spPr bwMode="auto">
          <a:xfrm flipH="1">
            <a:off x="3657600" y="3138488"/>
            <a:ext cx="1758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0" name="Line 1040"/>
          <p:cNvSpPr>
            <a:spLocks noChangeShapeType="1"/>
          </p:cNvSpPr>
          <p:nvPr/>
        </p:nvSpPr>
        <p:spPr bwMode="auto">
          <a:xfrm flipH="1">
            <a:off x="3657600" y="2681288"/>
            <a:ext cx="1758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Line 1041"/>
          <p:cNvSpPr>
            <a:spLocks noChangeShapeType="1"/>
          </p:cNvSpPr>
          <p:nvPr/>
        </p:nvSpPr>
        <p:spPr bwMode="auto">
          <a:xfrm>
            <a:off x="3235570" y="1600200"/>
            <a:ext cx="256588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2" name="Rectangle 1042"/>
          <p:cNvSpPr>
            <a:spLocks noChangeArrowheads="1"/>
          </p:cNvSpPr>
          <p:nvPr/>
        </p:nvSpPr>
        <p:spPr bwMode="auto">
          <a:xfrm>
            <a:off x="6315808" y="1917701"/>
            <a:ext cx="1271182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avaliação</a:t>
            </a:r>
          </a:p>
        </p:txBody>
      </p:sp>
      <p:sp>
        <p:nvSpPr>
          <p:cNvPr id="159763" name="Line 1043"/>
          <p:cNvSpPr>
            <a:spLocks noChangeShapeType="1"/>
          </p:cNvSpPr>
          <p:nvPr/>
        </p:nvSpPr>
        <p:spPr bwMode="auto">
          <a:xfrm>
            <a:off x="6260123" y="3290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4" name="Rectangle 1044"/>
          <p:cNvSpPr>
            <a:spLocks noChangeArrowheads="1"/>
          </p:cNvSpPr>
          <p:nvPr/>
        </p:nvSpPr>
        <p:spPr bwMode="auto">
          <a:xfrm>
            <a:off x="6456485" y="3365501"/>
            <a:ext cx="1811393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objetivos de </a:t>
            </a:r>
          </a:p>
          <a:p>
            <a:pPr eaLnBrk="0" hangingPunct="0"/>
            <a:r>
              <a:rPr lang="pt-BR" sz="2000">
                <a:latin typeface="Arial" charset="0"/>
              </a:rPr>
              <a:t>aprendizagem</a:t>
            </a:r>
          </a:p>
        </p:txBody>
      </p:sp>
      <p:sp>
        <p:nvSpPr>
          <p:cNvPr id="159765" name="Rectangle 1045"/>
          <p:cNvSpPr>
            <a:spLocks noChangeArrowheads="1"/>
          </p:cNvSpPr>
          <p:nvPr/>
        </p:nvSpPr>
        <p:spPr bwMode="auto">
          <a:xfrm>
            <a:off x="1393581" y="2616200"/>
            <a:ext cx="2423740" cy="6469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execução (agente)</a:t>
            </a:r>
          </a:p>
        </p:txBody>
      </p:sp>
      <p:sp>
        <p:nvSpPr>
          <p:cNvPr id="159766" name="Rectangle 1046"/>
          <p:cNvSpPr>
            <a:spLocks noChangeArrowheads="1"/>
          </p:cNvSpPr>
          <p:nvPr/>
        </p:nvSpPr>
        <p:spPr bwMode="auto">
          <a:xfrm>
            <a:off x="4000501" y="2374901"/>
            <a:ext cx="883255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trocas</a:t>
            </a:r>
          </a:p>
        </p:txBody>
      </p:sp>
      <p:sp>
        <p:nvSpPr>
          <p:cNvPr id="159767" name="Rectangle 1047"/>
          <p:cNvSpPr>
            <a:spLocks noChangeArrowheads="1"/>
          </p:cNvSpPr>
          <p:nvPr/>
        </p:nvSpPr>
        <p:spPr bwMode="auto">
          <a:xfrm>
            <a:off x="3799743" y="2832101"/>
            <a:ext cx="178253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conhecimento</a:t>
            </a:r>
          </a:p>
        </p:txBody>
      </p:sp>
      <p:sp>
        <p:nvSpPr>
          <p:cNvPr id="159768" name="Line 1048"/>
          <p:cNvSpPr>
            <a:spLocks noChangeShapeType="1"/>
          </p:cNvSpPr>
          <p:nvPr/>
        </p:nvSpPr>
        <p:spPr bwMode="auto">
          <a:xfrm>
            <a:off x="2524858" y="169068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9" name="AutoShape 1049"/>
          <p:cNvSpPr>
            <a:spLocks noChangeArrowheads="1"/>
          </p:cNvSpPr>
          <p:nvPr/>
        </p:nvSpPr>
        <p:spPr bwMode="auto">
          <a:xfrm>
            <a:off x="378069" y="1087438"/>
            <a:ext cx="691662" cy="3873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0" name="Rectangle 1050"/>
          <p:cNvSpPr>
            <a:spLocks noChangeArrowheads="1"/>
          </p:cNvSpPr>
          <p:nvPr/>
        </p:nvSpPr>
        <p:spPr bwMode="auto">
          <a:xfrm rot="16200000">
            <a:off x="-173461" y="2909051"/>
            <a:ext cx="180498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159772" name="Text Box 1052"/>
          <p:cNvSpPr txBox="1">
            <a:spLocks noChangeArrowheads="1"/>
          </p:cNvSpPr>
          <p:nvPr/>
        </p:nvSpPr>
        <p:spPr bwMode="auto">
          <a:xfrm>
            <a:off x="2602523" y="1981200"/>
            <a:ext cx="255198" cy="3662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  <p:sp>
        <p:nvSpPr>
          <p:cNvPr id="159773" name="Text Box 1053"/>
          <p:cNvSpPr txBox="1">
            <a:spLocks noChangeArrowheads="1"/>
          </p:cNvSpPr>
          <p:nvPr/>
        </p:nvSpPr>
        <p:spPr bwMode="auto">
          <a:xfrm>
            <a:off x="4360985" y="1219200"/>
            <a:ext cx="546945" cy="3662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t+1</a:t>
            </a:r>
          </a:p>
        </p:txBody>
      </p:sp>
      <p:sp>
        <p:nvSpPr>
          <p:cNvPr id="159774" name="Text Box 1054"/>
          <p:cNvSpPr txBox="1">
            <a:spLocks noChangeArrowheads="1"/>
          </p:cNvSpPr>
          <p:nvPr/>
        </p:nvSpPr>
        <p:spPr bwMode="auto">
          <a:xfrm>
            <a:off x="2602523" y="3657600"/>
            <a:ext cx="255198" cy="3662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 Resumo...</a:t>
            </a:r>
            <a:endParaRPr lang="en-US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IA e Agentes</a:t>
            </a:r>
            <a:endParaRPr lang="pt-PT"/>
          </a:p>
        </p:txBody>
      </p:sp>
      <p:sp>
        <p:nvSpPr>
          <p:cNvPr id="3072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r>
              <a:rPr lang="pt-BR" sz="2800" dirty="0"/>
              <a:t>IA cresceu muito nos anos 70 modelando a inteligência individual.</a:t>
            </a:r>
          </a:p>
          <a:p>
            <a:r>
              <a:rPr lang="pt-BR" sz="2800" dirty="0"/>
              <a:t>Advento das redes de computadores modificou as necessidades!</a:t>
            </a:r>
          </a:p>
          <a:p>
            <a:r>
              <a:rPr lang="pt-BR" sz="2800" b="1" dirty="0">
                <a:solidFill>
                  <a:schemeClr val="tx2"/>
                </a:solidFill>
              </a:rPr>
              <a:t>Inteligência</a:t>
            </a:r>
            <a:r>
              <a:rPr lang="pt-BR" sz="2800" dirty="0"/>
              <a:t> como a integração dos processos de </a:t>
            </a:r>
            <a:r>
              <a:rPr lang="pt-BR" sz="2800" dirty="0">
                <a:solidFill>
                  <a:schemeClr val="tx2"/>
                </a:solidFill>
              </a:rPr>
              <a:t>raciocinar</a:t>
            </a:r>
            <a:r>
              <a:rPr lang="pt-BR" sz="2800" dirty="0"/>
              <a:t>, </a:t>
            </a:r>
            <a:r>
              <a:rPr lang="pt-BR" sz="2800" dirty="0">
                <a:solidFill>
                  <a:schemeClr val="tx2"/>
                </a:solidFill>
              </a:rPr>
              <a:t>decidir</a:t>
            </a:r>
            <a:r>
              <a:rPr lang="pt-BR" sz="2800" dirty="0"/>
              <a:t>, </a:t>
            </a:r>
            <a:r>
              <a:rPr lang="pt-BR" sz="2800" dirty="0">
                <a:solidFill>
                  <a:schemeClr val="tx2"/>
                </a:solidFill>
              </a:rPr>
              <a:t>aprender</a:t>
            </a:r>
            <a:r>
              <a:rPr lang="pt-BR" sz="2800" dirty="0"/>
              <a:t> e  </a:t>
            </a:r>
            <a:r>
              <a:rPr lang="pt-BR" sz="2800" dirty="0">
                <a:solidFill>
                  <a:schemeClr val="tx2"/>
                </a:solidFill>
              </a:rPr>
              <a:t>planejar</a:t>
            </a:r>
            <a:r>
              <a:rPr lang="pt-BR" sz="2800" dirty="0"/>
              <a:t>.</a:t>
            </a:r>
          </a:p>
          <a:p>
            <a:r>
              <a:rPr lang="pt-BR" sz="2800" dirty="0"/>
              <a:t>O Modelo de Agente aparece então como catalisador...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 fato... </a:t>
            </a:r>
            <a:endParaRPr lang="pt-PT"/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42910" y="1785926"/>
            <a:ext cx="8345488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800" dirty="0"/>
              <a:t>Mundo onde informações e conhecimentos crescem (e mudam) rápido demais!</a:t>
            </a:r>
          </a:p>
          <a:p>
            <a:pPr>
              <a:lnSpc>
                <a:spcPct val="90000"/>
              </a:lnSpc>
            </a:pPr>
            <a:r>
              <a:rPr lang="pt-BR" sz="2800" dirty="0" smtClean="0"/>
              <a:t>Atualmente, a Computação tem a ver com...</a:t>
            </a:r>
            <a:endParaRPr lang="pt-BR" sz="2800" dirty="0"/>
          </a:p>
          <a:p>
            <a:pPr lvl="1">
              <a:lnSpc>
                <a:spcPct val="90000"/>
              </a:lnSpc>
            </a:pPr>
            <a:r>
              <a:rPr lang="pt-BR" sz="2400" dirty="0"/>
              <a:t>Acesso a informações relevantes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Identificação de oportunidades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Ação no momento preciso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Manipulação de grandes volumes de </a:t>
            </a:r>
            <a:r>
              <a:rPr lang="pt-BR" sz="2400" dirty="0" smtClean="0"/>
              <a:t>informação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Assim, os sistemas da gente precisam de...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75656" y="1700808"/>
            <a:ext cx="749808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Ubiqüidade</a:t>
            </a:r>
          </a:p>
          <a:p>
            <a:pPr>
              <a:lnSpc>
                <a:spcPct val="90000"/>
              </a:lnSpc>
            </a:pPr>
            <a:r>
              <a:rPr lang="pt-B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Interconexão</a:t>
            </a:r>
            <a:endParaRPr lang="pt-BR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pt-B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Delegação</a:t>
            </a:r>
          </a:p>
          <a:p>
            <a:pPr>
              <a:lnSpc>
                <a:spcPct val="90000"/>
              </a:lnSpc>
            </a:pPr>
            <a:r>
              <a:rPr lang="pt-B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Inteligência </a:t>
            </a:r>
          </a:p>
          <a:p>
            <a:pPr>
              <a:lnSpc>
                <a:spcPct val="90000"/>
              </a:lnSpc>
            </a:pPr>
            <a:r>
              <a:rPr lang="pt-B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Orientação </a:t>
            </a:r>
            <a:r>
              <a:rPr lang="pt-B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ao </a:t>
            </a:r>
            <a:r>
              <a:rPr lang="pt-B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Usuário!!!!</a:t>
            </a:r>
            <a:endParaRPr lang="pt-PT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No Entanto...</a:t>
            </a:r>
            <a:endParaRPr lang="pt-PT"/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2017713"/>
            <a:ext cx="8497888" cy="4114800"/>
          </a:xfrm>
        </p:spPr>
        <p:txBody>
          <a:bodyPr>
            <a:normAutofit fontScale="92500"/>
          </a:bodyPr>
          <a:lstStyle/>
          <a:p>
            <a:r>
              <a:rPr lang="pt-BR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 aumento da complexidade trouxe...</a:t>
            </a:r>
          </a:p>
          <a:p>
            <a:pPr lvl="1"/>
            <a:r>
              <a:rPr lang="pt-B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Inteligência</a:t>
            </a:r>
          </a:p>
          <a:p>
            <a:pPr lvl="1"/>
            <a:r>
              <a:rPr lang="pt-B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Sistemas que podem agir por nós</a:t>
            </a:r>
          </a:p>
          <a:p>
            <a:pPr lvl="1"/>
            <a:r>
              <a:rPr lang="pt-B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 operam independentemente</a:t>
            </a:r>
          </a:p>
          <a:p>
            <a:pPr lvl="1"/>
            <a:r>
              <a:rPr lang="pt-B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 sabem representar os nossos interesses</a:t>
            </a:r>
          </a:p>
          <a:p>
            <a:pPr lvl="1"/>
            <a:r>
              <a:rPr lang="pt-B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E, por fim... Que podem cooperar e chegar a acordos!</a:t>
            </a:r>
          </a:p>
          <a:p>
            <a:pPr lvl="1">
              <a:buNone/>
            </a:pPr>
            <a:endParaRPr lang="pt-BR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pt-BR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Masss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 Como fazer????</a:t>
            </a:r>
            <a:endParaRPr lang="pt-BR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Inteligência Coletiva</a:t>
            </a:r>
          </a:p>
        </p:txBody>
      </p:sp>
      <p:sp>
        <p:nvSpPr>
          <p:cNvPr id="2068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/>
              <a:t>IA Distribuída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32908701-9038-4F1E-8B6C-C7C021976BBC}" type="slidenum">
              <a:rPr lang="pt-BR"/>
              <a:pPr/>
              <a:t>17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Cenário...</a:t>
            </a:r>
            <a:endParaRPr lang="pt-PT"/>
          </a:p>
        </p:txBody>
      </p:sp>
      <p:pic>
        <p:nvPicPr>
          <p:cNvPr id="82951" name="Picture 2055" descr="minorityreport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31763"/>
            <a:ext cx="9144000" cy="67262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Inteligência Coletiva</a:t>
            </a:r>
          </a:p>
        </p:txBody>
      </p:sp>
      <p:sp>
        <p:nvSpPr>
          <p:cNvPr id="162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03384" y="1600200"/>
            <a:ext cx="8018585" cy="4953000"/>
          </a:xfrm>
        </p:spPr>
        <p:txBody>
          <a:bodyPr/>
          <a:lstStyle/>
          <a:p>
            <a:r>
              <a:rPr lang="pt-BR" sz="2400"/>
              <a:t>Porque pensar a inteligência/racionalidade como propriedade de um único indivíduo?</a:t>
            </a:r>
          </a:p>
          <a:p>
            <a:pPr>
              <a:lnSpc>
                <a:spcPct val="120000"/>
              </a:lnSpc>
            </a:pPr>
            <a:r>
              <a:rPr lang="pt-BR" sz="2400"/>
              <a:t>Não existe inteligência ...</a:t>
            </a:r>
          </a:p>
          <a:p>
            <a:pPr lvl="1"/>
            <a:r>
              <a:rPr lang="pt-BR" sz="2000"/>
              <a:t>Em um time de futebol? </a:t>
            </a:r>
          </a:p>
          <a:p>
            <a:pPr lvl="1"/>
            <a:r>
              <a:rPr lang="pt-BR" sz="2000"/>
              <a:t>Em um formigueiro?</a:t>
            </a:r>
          </a:p>
          <a:p>
            <a:pPr lvl="1"/>
            <a:r>
              <a:rPr lang="pt-BR" sz="2000"/>
              <a:t>Em uma empresa (ex. correios)?</a:t>
            </a:r>
          </a:p>
          <a:p>
            <a:pPr lvl="1"/>
            <a:r>
              <a:rPr lang="pt-BR" sz="2000"/>
              <a:t>Na sociedade?</a:t>
            </a:r>
          </a:p>
          <a:p>
            <a:pPr>
              <a:lnSpc>
                <a:spcPct val="120000"/>
              </a:lnSpc>
            </a:pPr>
            <a:r>
              <a:rPr lang="pt-BR" sz="2400"/>
              <a:t>Solução: IA Distribuída</a:t>
            </a:r>
          </a:p>
          <a:p>
            <a:pPr lvl="1"/>
            <a:r>
              <a:rPr lang="pt-BR" sz="2000"/>
              <a:t>Agentes simples que juntos resolvem problemas complexos tendo ou não consciência do objetivo global</a:t>
            </a:r>
          </a:p>
          <a:p>
            <a:pPr lvl="1"/>
            <a:r>
              <a:rPr lang="pt-BR" sz="2000"/>
              <a:t>Proposta por Marvin Minsky e em franca expansão...</a:t>
            </a:r>
          </a:p>
          <a:p>
            <a:pPr lvl="1"/>
            <a:r>
              <a:rPr lang="pt-BR" sz="2000"/>
              <a:t>o próprio ambiente pode ser modelado como um agente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D21-CBF3-4D2C-AD7E-E4AAB2C544EC}" type="slidenum">
              <a:rPr lang="pt-BR"/>
              <a:pPr/>
              <a:t>19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Ao fim da aula de hoje a gente deve...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Relembrar o conceito de Agente Inteligentes</a:t>
            </a:r>
          </a:p>
          <a:p>
            <a:r>
              <a:rPr lang="pt-BR" dirty="0" smtClean="0"/>
              <a:t>Rever suas Várias Arquiteturas</a:t>
            </a:r>
          </a:p>
          <a:p>
            <a:r>
              <a:rPr lang="pt-BR" dirty="0" smtClean="0"/>
              <a:t>Definir o que é um Sistema </a:t>
            </a:r>
            <a:r>
              <a:rPr lang="pt-BR" dirty="0" err="1" smtClean="0"/>
              <a:t>Multiagentes</a:t>
            </a:r>
            <a:endParaRPr lang="pt-BR" dirty="0" smtClean="0"/>
          </a:p>
          <a:p>
            <a:r>
              <a:rPr lang="pt-BR" dirty="0" smtClean="0"/>
              <a:t>Entender quais as principais questões a tratar no projeto de SMA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IA Distribuída</a:t>
            </a:r>
            <a:endParaRPr lang="pt-PT"/>
          </a:p>
        </p:txBody>
      </p:sp>
      <p:sp>
        <p:nvSpPr>
          <p:cNvPr id="9011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057400"/>
            <a:ext cx="4648200" cy="4114800"/>
          </a:xfrm>
        </p:spPr>
        <p:txBody>
          <a:bodyPr>
            <a:normAutofit fontScale="85000" lnSpcReduction="10000"/>
          </a:bodyPr>
          <a:lstStyle/>
          <a:p>
            <a:r>
              <a:rPr lang="pt-BR" sz="2800" dirty="0"/>
              <a:t>Grupo de Entidades que podem </a:t>
            </a:r>
            <a:r>
              <a:rPr lang="pt-BR" sz="2800" dirty="0" smtClean="0"/>
              <a:t>Interagir</a:t>
            </a:r>
          </a:p>
          <a:p>
            <a:pPr lvl="1"/>
            <a:r>
              <a:rPr lang="pt-BR" sz="2400" dirty="0" smtClean="0"/>
              <a:t>Cooperando para resolver problemas</a:t>
            </a:r>
          </a:p>
          <a:p>
            <a:pPr lvl="1"/>
            <a:r>
              <a:rPr lang="pt-BR" sz="2400" dirty="0" smtClean="0"/>
              <a:t>Coordenando Esforços</a:t>
            </a:r>
          </a:p>
          <a:p>
            <a:pPr lvl="1"/>
            <a:r>
              <a:rPr lang="pt-BR" sz="2400" dirty="0" smtClean="0"/>
              <a:t>Negociando Acordos</a:t>
            </a:r>
          </a:p>
          <a:p>
            <a:r>
              <a:rPr lang="pt-BR" dirty="0" smtClean="0"/>
              <a:t>Tudo isto de acordo com...</a:t>
            </a:r>
            <a:endParaRPr lang="pt-BR" dirty="0"/>
          </a:p>
          <a:p>
            <a:pPr lvl="1"/>
            <a:r>
              <a:rPr lang="pt-BR" sz="2400" dirty="0"/>
              <a:t>Organização</a:t>
            </a:r>
          </a:p>
          <a:p>
            <a:pPr lvl="1"/>
            <a:r>
              <a:rPr lang="pt-BR" sz="2400" dirty="0" smtClean="0"/>
              <a:t>Protocolos de Interação</a:t>
            </a:r>
            <a:endParaRPr lang="pt-BR" sz="2400" dirty="0"/>
          </a:p>
          <a:p>
            <a:r>
              <a:rPr lang="pt-BR" sz="2800" dirty="0"/>
              <a:t>Metáfora de </a:t>
            </a:r>
            <a:r>
              <a:rPr lang="pt-BR" sz="2800" dirty="0">
                <a:solidFill>
                  <a:srgbClr val="780216"/>
                </a:solidFill>
              </a:rPr>
              <a:t>inteligência</a:t>
            </a:r>
            <a:r>
              <a:rPr lang="pt-BR" sz="2800" dirty="0"/>
              <a:t> é o 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Comportamento Social.</a:t>
            </a:r>
            <a:endParaRPr lang="pt-PT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0119" name="Picture 7" descr="PE02097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81600" y="1600200"/>
            <a:ext cx="3810000" cy="30511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4" name="Rectangle 1068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pt-BR"/>
              <a:t>IA Distribuída: </a:t>
            </a:r>
            <a:br>
              <a:rPr lang="pt-BR"/>
            </a:br>
            <a:r>
              <a:rPr lang="pt-BR"/>
              <a:t>dois tipos de sistemas</a:t>
            </a:r>
          </a:p>
        </p:txBody>
      </p:sp>
      <p:sp>
        <p:nvSpPr>
          <p:cNvPr id="163885" name="Rectangle 1069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03385" y="1524000"/>
            <a:ext cx="7809035" cy="3276600"/>
          </a:xfrm>
        </p:spPr>
        <p:txBody>
          <a:bodyPr/>
          <a:lstStyle/>
          <a:p>
            <a:r>
              <a:rPr lang="pt-BR" sz="2400"/>
              <a:t>Resolução distribuída de problemas </a:t>
            </a:r>
          </a:p>
          <a:p>
            <a:pPr lvl="1"/>
            <a:r>
              <a:rPr lang="pt-BR" sz="2000"/>
              <a:t>consciência do objetivo global e divisão clara de tarefas</a:t>
            </a:r>
          </a:p>
          <a:p>
            <a:pPr lvl="1"/>
            <a:r>
              <a:rPr lang="pt-BR" sz="2000"/>
              <a:t>Exemplos: Robótica clássica, Busca na Web, Gerência de sistemas distribuídos, ...</a:t>
            </a:r>
          </a:p>
          <a:p>
            <a:r>
              <a:rPr lang="pt-BR" sz="2400"/>
              <a:t>Sistemas Multi-agentes</a:t>
            </a:r>
          </a:p>
          <a:p>
            <a:pPr lvl="1"/>
            <a:r>
              <a:rPr lang="pt-BR" sz="2000"/>
              <a:t>não consciência do objetivo global e nem divisão clara de tarefas</a:t>
            </a:r>
          </a:p>
          <a:p>
            <a:pPr lvl="1"/>
            <a:r>
              <a:rPr lang="pt-BR" sz="2000"/>
              <a:t>Exemplos: n-puzzle, futebol de robôs, balanceamento de carga, robótica, ...</a:t>
            </a:r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30B24-3801-4C2D-ABBB-AF1CE095FC73}" type="slidenum">
              <a:rPr lang="pt-BR"/>
              <a:pPr/>
              <a:t>21</a:t>
            </a:fld>
            <a:endParaRPr lang="pt-BR"/>
          </a:p>
        </p:txBody>
      </p:sp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899139" y="4862514"/>
            <a:ext cx="1058008" cy="1328737"/>
            <a:chOff x="1295" y="2845"/>
            <a:chExt cx="722" cy="837"/>
          </a:xfrm>
        </p:grpSpPr>
        <p:sp>
          <p:nvSpPr>
            <p:cNvPr id="163843" name="Rectangle 1027"/>
            <p:cNvSpPr>
              <a:spLocks noChangeArrowheads="1"/>
            </p:cNvSpPr>
            <p:nvPr/>
          </p:nvSpPr>
          <p:spPr bwMode="auto">
            <a:xfrm>
              <a:off x="1295" y="2845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44" name="Rectangle 1028"/>
            <p:cNvSpPr>
              <a:spLocks noChangeArrowheads="1"/>
            </p:cNvSpPr>
            <p:nvPr/>
          </p:nvSpPr>
          <p:spPr bwMode="auto">
            <a:xfrm>
              <a:off x="1817" y="3174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163845" name="Rectangle 1029"/>
            <p:cNvSpPr>
              <a:spLocks noChangeArrowheads="1"/>
            </p:cNvSpPr>
            <p:nvPr/>
          </p:nvSpPr>
          <p:spPr bwMode="auto">
            <a:xfrm>
              <a:off x="1587" y="290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163846" name="Rectangle 1030"/>
            <p:cNvSpPr>
              <a:spLocks noChangeArrowheads="1"/>
            </p:cNvSpPr>
            <p:nvPr/>
          </p:nvSpPr>
          <p:spPr bwMode="auto">
            <a:xfrm>
              <a:off x="1356" y="290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163847" name="Rectangle 1031"/>
            <p:cNvSpPr>
              <a:spLocks noChangeArrowheads="1"/>
            </p:cNvSpPr>
            <p:nvPr/>
          </p:nvSpPr>
          <p:spPr bwMode="auto">
            <a:xfrm>
              <a:off x="1356" y="3443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163848" name="Rectangle 1032"/>
            <p:cNvSpPr>
              <a:spLocks noChangeArrowheads="1"/>
            </p:cNvSpPr>
            <p:nvPr/>
          </p:nvSpPr>
          <p:spPr bwMode="auto">
            <a:xfrm>
              <a:off x="1587" y="3174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163849" name="Rectangle 1033"/>
            <p:cNvSpPr>
              <a:spLocks noChangeArrowheads="1"/>
            </p:cNvSpPr>
            <p:nvPr/>
          </p:nvSpPr>
          <p:spPr bwMode="auto">
            <a:xfrm>
              <a:off x="1817" y="3443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163850" name="Rectangle 1034"/>
            <p:cNvSpPr>
              <a:spLocks noChangeArrowheads="1"/>
            </p:cNvSpPr>
            <p:nvPr/>
          </p:nvSpPr>
          <p:spPr bwMode="auto">
            <a:xfrm>
              <a:off x="1356" y="3174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163851" name="Rectangle 1035"/>
            <p:cNvSpPr>
              <a:spLocks noChangeArrowheads="1"/>
            </p:cNvSpPr>
            <p:nvPr/>
          </p:nvSpPr>
          <p:spPr bwMode="auto">
            <a:xfrm>
              <a:off x="1587" y="3443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grpSp>
        <p:nvGrpSpPr>
          <p:cNvPr id="3" name="Group 1036"/>
          <p:cNvGrpSpPr>
            <a:grpSpLocks/>
          </p:cNvGrpSpPr>
          <p:nvPr/>
        </p:nvGrpSpPr>
        <p:grpSpPr bwMode="auto">
          <a:xfrm>
            <a:off x="4429858" y="5218114"/>
            <a:ext cx="1058008" cy="1328737"/>
            <a:chOff x="3023" y="3287"/>
            <a:chExt cx="722" cy="837"/>
          </a:xfrm>
        </p:grpSpPr>
        <p:sp>
          <p:nvSpPr>
            <p:cNvPr id="163853" name="Rectangle 1037"/>
            <p:cNvSpPr>
              <a:spLocks noChangeArrowheads="1"/>
            </p:cNvSpPr>
            <p:nvPr/>
          </p:nvSpPr>
          <p:spPr bwMode="auto">
            <a:xfrm>
              <a:off x="3023" y="3287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4" name="Rectangle 1038"/>
            <p:cNvSpPr>
              <a:spLocks noChangeArrowheads="1"/>
            </p:cNvSpPr>
            <p:nvPr/>
          </p:nvSpPr>
          <p:spPr bwMode="auto">
            <a:xfrm>
              <a:off x="3084" y="3347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163855" name="Rectangle 1039"/>
            <p:cNvSpPr>
              <a:spLocks noChangeArrowheads="1"/>
            </p:cNvSpPr>
            <p:nvPr/>
          </p:nvSpPr>
          <p:spPr bwMode="auto">
            <a:xfrm>
              <a:off x="3315" y="3616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163856" name="Rectangle 1040"/>
            <p:cNvSpPr>
              <a:spLocks noChangeArrowheads="1"/>
            </p:cNvSpPr>
            <p:nvPr/>
          </p:nvSpPr>
          <p:spPr bwMode="auto">
            <a:xfrm>
              <a:off x="3545" y="3347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163857" name="Rectangle 1041"/>
            <p:cNvSpPr>
              <a:spLocks noChangeArrowheads="1"/>
            </p:cNvSpPr>
            <p:nvPr/>
          </p:nvSpPr>
          <p:spPr bwMode="auto">
            <a:xfrm>
              <a:off x="3084" y="3616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163858" name="Rectangle 1042"/>
            <p:cNvSpPr>
              <a:spLocks noChangeArrowheads="1"/>
            </p:cNvSpPr>
            <p:nvPr/>
          </p:nvSpPr>
          <p:spPr bwMode="auto">
            <a:xfrm>
              <a:off x="3315" y="388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163859" name="Rectangle 1043"/>
            <p:cNvSpPr>
              <a:spLocks noChangeArrowheads="1"/>
            </p:cNvSpPr>
            <p:nvPr/>
          </p:nvSpPr>
          <p:spPr bwMode="auto">
            <a:xfrm>
              <a:off x="3545" y="3616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163860" name="Rectangle 1044"/>
            <p:cNvSpPr>
              <a:spLocks noChangeArrowheads="1"/>
            </p:cNvSpPr>
            <p:nvPr/>
          </p:nvSpPr>
          <p:spPr bwMode="auto">
            <a:xfrm>
              <a:off x="3084" y="388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163861" name="Rectangle 1045"/>
            <p:cNvSpPr>
              <a:spLocks noChangeArrowheads="1"/>
            </p:cNvSpPr>
            <p:nvPr/>
          </p:nvSpPr>
          <p:spPr bwMode="auto">
            <a:xfrm>
              <a:off x="3315" y="3347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sp>
        <p:nvSpPr>
          <p:cNvPr id="163862" name="Line 1046"/>
          <p:cNvSpPr>
            <a:spLocks noChangeShapeType="1"/>
          </p:cNvSpPr>
          <p:nvPr/>
        </p:nvSpPr>
        <p:spPr bwMode="auto">
          <a:xfrm>
            <a:off x="3094893" y="5257800"/>
            <a:ext cx="1125415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63" name="Rectangle 1047"/>
          <p:cNvSpPr>
            <a:spLocks noChangeArrowheads="1"/>
          </p:cNvSpPr>
          <p:nvPr/>
        </p:nvSpPr>
        <p:spPr bwMode="auto">
          <a:xfrm rot="1680000">
            <a:off x="859332" y="4956343"/>
            <a:ext cx="1248740" cy="129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8800">
                <a:latin typeface="Wingdings" pitchFamily="2" charset="2"/>
              </a:rPr>
              <a:t>F</a:t>
            </a:r>
          </a:p>
        </p:txBody>
      </p:sp>
      <p:grpSp>
        <p:nvGrpSpPr>
          <p:cNvPr id="4" name="Group 1048"/>
          <p:cNvGrpSpPr>
            <a:grpSpLocks/>
          </p:cNvGrpSpPr>
          <p:nvPr/>
        </p:nvGrpSpPr>
        <p:grpSpPr bwMode="auto">
          <a:xfrm>
            <a:off x="6948854" y="4652964"/>
            <a:ext cx="1058008" cy="1328737"/>
            <a:chOff x="4742" y="2787"/>
            <a:chExt cx="722" cy="837"/>
          </a:xfrm>
        </p:grpSpPr>
        <p:grpSp>
          <p:nvGrpSpPr>
            <p:cNvPr id="5" name="Group 1049"/>
            <p:cNvGrpSpPr>
              <a:grpSpLocks/>
            </p:cNvGrpSpPr>
            <p:nvPr/>
          </p:nvGrpSpPr>
          <p:grpSpPr bwMode="auto">
            <a:xfrm>
              <a:off x="4742" y="2787"/>
              <a:ext cx="722" cy="837"/>
              <a:chOff x="4742" y="2787"/>
              <a:chExt cx="722" cy="837"/>
            </a:xfrm>
          </p:grpSpPr>
          <p:sp>
            <p:nvSpPr>
              <p:cNvPr id="163866" name="Rectangle 1050"/>
              <p:cNvSpPr>
                <a:spLocks noChangeArrowheads="1"/>
              </p:cNvSpPr>
              <p:nvPr/>
            </p:nvSpPr>
            <p:spPr bwMode="auto">
              <a:xfrm>
                <a:off x="4742" y="2787"/>
                <a:ext cx="722" cy="8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7" name="Rectangle 1051"/>
              <p:cNvSpPr>
                <a:spLocks noChangeArrowheads="1"/>
              </p:cNvSpPr>
              <p:nvPr/>
            </p:nvSpPr>
            <p:spPr bwMode="auto">
              <a:xfrm>
                <a:off x="5264" y="3116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1</a:t>
                </a:r>
              </a:p>
            </p:txBody>
          </p:sp>
          <p:sp>
            <p:nvSpPr>
              <p:cNvPr id="163868" name="Rectangle 1052"/>
              <p:cNvSpPr>
                <a:spLocks noChangeArrowheads="1"/>
              </p:cNvSpPr>
              <p:nvPr/>
            </p:nvSpPr>
            <p:spPr bwMode="auto">
              <a:xfrm>
                <a:off x="5034" y="2847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5</a:t>
                </a:r>
              </a:p>
            </p:txBody>
          </p:sp>
          <p:sp>
            <p:nvSpPr>
              <p:cNvPr id="163869" name="Rectangle 1053"/>
              <p:cNvSpPr>
                <a:spLocks noChangeArrowheads="1"/>
              </p:cNvSpPr>
              <p:nvPr/>
            </p:nvSpPr>
            <p:spPr bwMode="auto">
              <a:xfrm>
                <a:off x="4803" y="2847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3</a:t>
                </a:r>
              </a:p>
            </p:txBody>
          </p:sp>
          <p:sp>
            <p:nvSpPr>
              <p:cNvPr id="163870" name="Rectangle 1054"/>
              <p:cNvSpPr>
                <a:spLocks noChangeArrowheads="1"/>
              </p:cNvSpPr>
              <p:nvPr/>
            </p:nvSpPr>
            <p:spPr bwMode="auto">
              <a:xfrm>
                <a:off x="4803" y="3385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4</a:t>
                </a:r>
              </a:p>
            </p:txBody>
          </p:sp>
          <p:sp>
            <p:nvSpPr>
              <p:cNvPr id="163871" name="Rectangle 1055"/>
              <p:cNvSpPr>
                <a:spLocks noChangeArrowheads="1"/>
              </p:cNvSpPr>
              <p:nvPr/>
            </p:nvSpPr>
            <p:spPr bwMode="auto">
              <a:xfrm>
                <a:off x="5034" y="3116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8</a:t>
                </a:r>
              </a:p>
            </p:txBody>
          </p:sp>
          <p:sp>
            <p:nvSpPr>
              <p:cNvPr id="163872" name="Rectangle 1056"/>
              <p:cNvSpPr>
                <a:spLocks noChangeArrowheads="1"/>
              </p:cNvSpPr>
              <p:nvPr/>
            </p:nvSpPr>
            <p:spPr bwMode="auto">
              <a:xfrm>
                <a:off x="5264" y="3385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6</a:t>
                </a:r>
              </a:p>
            </p:txBody>
          </p:sp>
          <p:sp>
            <p:nvSpPr>
              <p:cNvPr id="163873" name="Rectangle 1057"/>
              <p:cNvSpPr>
                <a:spLocks noChangeArrowheads="1"/>
              </p:cNvSpPr>
              <p:nvPr/>
            </p:nvSpPr>
            <p:spPr bwMode="auto">
              <a:xfrm>
                <a:off x="4803" y="3116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7</a:t>
                </a:r>
              </a:p>
            </p:txBody>
          </p:sp>
          <p:sp>
            <p:nvSpPr>
              <p:cNvPr id="163874" name="Rectangle 1058"/>
              <p:cNvSpPr>
                <a:spLocks noChangeArrowheads="1"/>
              </p:cNvSpPr>
              <p:nvPr/>
            </p:nvSpPr>
            <p:spPr bwMode="auto">
              <a:xfrm>
                <a:off x="5034" y="3385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63875" name="Line 1059"/>
            <p:cNvSpPr>
              <a:spLocks noChangeShapeType="1"/>
            </p:cNvSpPr>
            <p:nvPr/>
          </p:nvSpPr>
          <p:spPr bwMode="auto">
            <a:xfrm>
              <a:off x="4944" y="2976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6" name="Line 1060"/>
            <p:cNvSpPr>
              <a:spLocks noChangeShapeType="1"/>
            </p:cNvSpPr>
            <p:nvPr/>
          </p:nvSpPr>
          <p:spPr bwMode="auto">
            <a:xfrm>
              <a:off x="5136" y="297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7" name="Line 1061"/>
            <p:cNvSpPr>
              <a:spLocks noChangeShapeType="1"/>
            </p:cNvSpPr>
            <p:nvPr/>
          </p:nvSpPr>
          <p:spPr bwMode="auto">
            <a:xfrm flipH="1" flipV="1">
              <a:off x="5184" y="307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8" name="Line 1062"/>
            <p:cNvSpPr>
              <a:spLocks noChangeShapeType="1"/>
            </p:cNvSpPr>
            <p:nvPr/>
          </p:nvSpPr>
          <p:spPr bwMode="auto">
            <a:xfrm>
              <a:off x="4896" y="321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9" name="Line 1063"/>
            <p:cNvSpPr>
              <a:spLocks noChangeShapeType="1"/>
            </p:cNvSpPr>
            <p:nvPr/>
          </p:nvSpPr>
          <p:spPr bwMode="auto">
            <a:xfrm>
              <a:off x="5088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0" name="Line 1064"/>
            <p:cNvSpPr>
              <a:spLocks noChangeShapeType="1"/>
            </p:cNvSpPr>
            <p:nvPr/>
          </p:nvSpPr>
          <p:spPr bwMode="auto">
            <a:xfrm>
              <a:off x="5184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1" name="Line 1065"/>
            <p:cNvSpPr>
              <a:spLocks noChangeShapeType="1"/>
            </p:cNvSpPr>
            <p:nvPr/>
          </p:nvSpPr>
          <p:spPr bwMode="auto">
            <a:xfrm>
              <a:off x="5376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2" name="Line 1066"/>
            <p:cNvSpPr>
              <a:spLocks noChangeShapeType="1"/>
            </p:cNvSpPr>
            <p:nvPr/>
          </p:nvSpPr>
          <p:spPr bwMode="auto">
            <a:xfrm>
              <a:off x="4800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83" name="Line 1067"/>
          <p:cNvSpPr>
            <a:spLocks noChangeShapeType="1"/>
          </p:cNvSpPr>
          <p:nvPr/>
        </p:nvSpPr>
        <p:spPr bwMode="auto">
          <a:xfrm flipV="1">
            <a:off x="5627077" y="5334000"/>
            <a:ext cx="1195754" cy="76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447800"/>
          </a:xfrm>
        </p:spPr>
        <p:txBody>
          <a:bodyPr/>
          <a:lstStyle/>
          <a:p>
            <a:r>
              <a:rPr lang="pt-BR" sz="4000"/>
              <a:t>Duas noções fundamentais...</a:t>
            </a:r>
            <a:endParaRPr lang="pt-PT" sz="4000"/>
          </a:p>
        </p:txBody>
      </p:sp>
      <p:sp>
        <p:nvSpPr>
          <p:cNvPr id="921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Res</a:t>
            </a:r>
            <a:r>
              <a:rPr lang="pt-PT"/>
              <a:t>olução Distribuída</a:t>
            </a:r>
            <a:r>
              <a:rPr lang="pt-BR"/>
              <a:t> de Problemas</a:t>
            </a:r>
            <a:r>
              <a:rPr lang="pt-PT"/>
              <a:t> </a:t>
            </a:r>
            <a:r>
              <a:rPr lang="pt-BR"/>
              <a:t>(RDP) </a:t>
            </a:r>
            <a:r>
              <a:rPr lang="pt-PT"/>
              <a:t>envolve:</a:t>
            </a:r>
          </a:p>
          <a:p>
            <a:pPr lvl="1">
              <a:lnSpc>
                <a:spcPct val="90000"/>
              </a:lnSpc>
            </a:pPr>
            <a:r>
              <a:rPr lang="pt-PT"/>
              <a:t>Um grupo de especialistas</a:t>
            </a:r>
          </a:p>
          <a:p>
            <a:pPr lvl="1">
              <a:lnSpc>
                <a:spcPct val="90000"/>
              </a:lnSpc>
            </a:pPr>
            <a:r>
              <a:rPr lang="pt-PT"/>
              <a:t>Habilidades Complementares</a:t>
            </a:r>
            <a:endParaRPr lang="pt-BR"/>
          </a:p>
          <a:p>
            <a:pPr lvl="1">
              <a:lnSpc>
                <a:spcPct val="90000"/>
              </a:lnSpc>
            </a:pPr>
            <a:r>
              <a:rPr lang="pt-BR"/>
              <a:t>Organização Fixa</a:t>
            </a:r>
            <a:endParaRPr lang="pt-PT"/>
          </a:p>
          <a:p>
            <a:pPr>
              <a:lnSpc>
                <a:spcPct val="90000"/>
              </a:lnSpc>
            </a:pPr>
            <a:r>
              <a:rPr lang="pt-BR"/>
              <a:t>Sistemas Multiagentes (SMA)</a:t>
            </a:r>
            <a:r>
              <a:rPr lang="pt-PT"/>
              <a:t>...</a:t>
            </a:r>
          </a:p>
          <a:p>
            <a:pPr lvl="1">
              <a:lnSpc>
                <a:spcPct val="90000"/>
              </a:lnSpc>
            </a:pPr>
            <a:r>
              <a:rPr lang="pt-PT"/>
              <a:t> </a:t>
            </a:r>
            <a:r>
              <a:rPr lang="pt-BR"/>
              <a:t>Agentes podem preexistir</a:t>
            </a:r>
          </a:p>
          <a:p>
            <a:pPr lvl="1">
              <a:lnSpc>
                <a:spcPct val="90000"/>
              </a:lnSpc>
            </a:pPr>
            <a:r>
              <a:rPr lang="pt-BR"/>
              <a:t>Organização varia em tempo de execução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Sistema Multiagente</a:t>
            </a:r>
            <a:endParaRPr lang="pt-PT"/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2133600" y="4191000"/>
            <a:ext cx="48006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241925" y="589915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800"/>
              <a:t>Ambiente</a:t>
            </a:r>
            <a:endParaRPr lang="pt-PT" sz="1800"/>
          </a:p>
        </p:txBody>
      </p:sp>
      <p:grpSp>
        <p:nvGrpSpPr>
          <p:cNvPr id="93203" name="Group 19"/>
          <p:cNvGrpSpPr>
            <a:grpSpLocks/>
          </p:cNvGrpSpPr>
          <p:nvPr/>
        </p:nvGrpSpPr>
        <p:grpSpPr bwMode="auto">
          <a:xfrm>
            <a:off x="1600200" y="2209800"/>
            <a:ext cx="2743200" cy="685800"/>
            <a:chOff x="1008" y="1392"/>
            <a:chExt cx="1728" cy="432"/>
          </a:xfrm>
        </p:grpSpPr>
        <p:sp>
          <p:nvSpPr>
            <p:cNvPr id="93190" name="Oval 6"/>
            <p:cNvSpPr>
              <a:spLocks noChangeArrowheads="1"/>
            </p:cNvSpPr>
            <p:nvPr/>
          </p:nvSpPr>
          <p:spPr bwMode="auto">
            <a:xfrm>
              <a:off x="1008" y="1392"/>
              <a:ext cx="172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2" name="Oval 8"/>
            <p:cNvSpPr>
              <a:spLocks noChangeArrowheads="1"/>
            </p:cNvSpPr>
            <p:nvPr/>
          </p:nvSpPr>
          <p:spPr bwMode="auto">
            <a:xfrm>
              <a:off x="1488" y="14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3" name="Oval 9"/>
            <p:cNvSpPr>
              <a:spLocks noChangeArrowheads="1"/>
            </p:cNvSpPr>
            <p:nvPr/>
          </p:nvSpPr>
          <p:spPr bwMode="auto">
            <a:xfrm>
              <a:off x="2016" y="1488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4" name="Oval 10"/>
            <p:cNvSpPr>
              <a:spLocks noChangeArrowheads="1"/>
            </p:cNvSpPr>
            <p:nvPr/>
          </p:nvSpPr>
          <p:spPr bwMode="auto">
            <a:xfrm>
              <a:off x="1728" y="1632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5" name="Line 11"/>
            <p:cNvSpPr>
              <a:spLocks noChangeShapeType="1"/>
            </p:cNvSpPr>
            <p:nvPr/>
          </p:nvSpPr>
          <p:spPr bwMode="auto">
            <a:xfrm>
              <a:off x="1632" y="15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196" name="Line 12"/>
            <p:cNvSpPr>
              <a:spLocks noChangeShapeType="1"/>
            </p:cNvSpPr>
            <p:nvPr/>
          </p:nvSpPr>
          <p:spPr bwMode="auto">
            <a:xfrm>
              <a:off x="1584" y="153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 flipV="1">
              <a:off x="1872" y="158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3200" name="Line 16"/>
          <p:cNvSpPr>
            <a:spLocks noChangeShapeType="1"/>
          </p:cNvSpPr>
          <p:nvPr/>
        </p:nvSpPr>
        <p:spPr bwMode="auto">
          <a:xfrm flipH="1">
            <a:off x="2438400" y="2667000"/>
            <a:ext cx="3048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2971800" y="27432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02" name="Oval 18"/>
          <p:cNvSpPr>
            <a:spLocks noChangeArrowheads="1"/>
          </p:cNvSpPr>
          <p:nvPr/>
        </p:nvSpPr>
        <p:spPr bwMode="auto">
          <a:xfrm>
            <a:off x="2438400" y="4800600"/>
            <a:ext cx="8382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Oval 21"/>
          <p:cNvSpPr>
            <a:spLocks noChangeArrowheads="1"/>
          </p:cNvSpPr>
          <p:nvPr/>
        </p:nvSpPr>
        <p:spPr bwMode="auto">
          <a:xfrm>
            <a:off x="3429000" y="3124200"/>
            <a:ext cx="2743200" cy="685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Oval 22"/>
          <p:cNvSpPr>
            <a:spLocks noChangeArrowheads="1"/>
          </p:cNvSpPr>
          <p:nvPr/>
        </p:nvSpPr>
        <p:spPr bwMode="auto">
          <a:xfrm>
            <a:off x="4191000" y="32766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7" name="Oval 23"/>
          <p:cNvSpPr>
            <a:spLocks noChangeArrowheads="1"/>
          </p:cNvSpPr>
          <p:nvPr/>
        </p:nvSpPr>
        <p:spPr bwMode="auto">
          <a:xfrm>
            <a:off x="5029200" y="32766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8" name="Oval 24"/>
          <p:cNvSpPr>
            <a:spLocks noChangeArrowheads="1"/>
          </p:cNvSpPr>
          <p:nvPr/>
        </p:nvSpPr>
        <p:spPr bwMode="auto">
          <a:xfrm>
            <a:off x="4572000" y="35052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44196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>
            <a:off x="4343400" y="3352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93212" name="Group 28"/>
          <p:cNvGrpSpPr>
            <a:grpSpLocks/>
          </p:cNvGrpSpPr>
          <p:nvPr/>
        </p:nvGrpSpPr>
        <p:grpSpPr bwMode="auto">
          <a:xfrm>
            <a:off x="5029200" y="2057400"/>
            <a:ext cx="2743200" cy="685800"/>
            <a:chOff x="1008" y="1392"/>
            <a:chExt cx="1728" cy="432"/>
          </a:xfrm>
        </p:grpSpPr>
        <p:sp>
          <p:nvSpPr>
            <p:cNvPr id="93213" name="Oval 29"/>
            <p:cNvSpPr>
              <a:spLocks noChangeArrowheads="1"/>
            </p:cNvSpPr>
            <p:nvPr/>
          </p:nvSpPr>
          <p:spPr bwMode="auto">
            <a:xfrm>
              <a:off x="1008" y="1392"/>
              <a:ext cx="172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4" name="Oval 30"/>
            <p:cNvSpPr>
              <a:spLocks noChangeArrowheads="1"/>
            </p:cNvSpPr>
            <p:nvPr/>
          </p:nvSpPr>
          <p:spPr bwMode="auto">
            <a:xfrm>
              <a:off x="1488" y="14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5" name="Oval 31"/>
            <p:cNvSpPr>
              <a:spLocks noChangeArrowheads="1"/>
            </p:cNvSpPr>
            <p:nvPr/>
          </p:nvSpPr>
          <p:spPr bwMode="auto">
            <a:xfrm>
              <a:off x="2016" y="1488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6" name="Oval 32"/>
            <p:cNvSpPr>
              <a:spLocks noChangeArrowheads="1"/>
            </p:cNvSpPr>
            <p:nvPr/>
          </p:nvSpPr>
          <p:spPr bwMode="auto">
            <a:xfrm>
              <a:off x="1728" y="1632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7" name="Line 33"/>
            <p:cNvSpPr>
              <a:spLocks noChangeShapeType="1"/>
            </p:cNvSpPr>
            <p:nvPr/>
          </p:nvSpPr>
          <p:spPr bwMode="auto">
            <a:xfrm>
              <a:off x="1632" y="15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218" name="Line 34"/>
            <p:cNvSpPr>
              <a:spLocks noChangeShapeType="1"/>
            </p:cNvSpPr>
            <p:nvPr/>
          </p:nvSpPr>
          <p:spPr bwMode="auto">
            <a:xfrm>
              <a:off x="1584" y="153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 flipV="1">
              <a:off x="1872" y="158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3220" name="Oval 36"/>
          <p:cNvSpPr>
            <a:spLocks noChangeArrowheads="1"/>
          </p:cNvSpPr>
          <p:nvPr/>
        </p:nvSpPr>
        <p:spPr bwMode="auto">
          <a:xfrm>
            <a:off x="3581400" y="34290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1" name="Line 37"/>
          <p:cNvSpPr>
            <a:spLocks noChangeShapeType="1"/>
          </p:cNvSpPr>
          <p:nvPr/>
        </p:nvSpPr>
        <p:spPr bwMode="auto">
          <a:xfrm flipH="1">
            <a:off x="3886200" y="3352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2" name="Line 38"/>
          <p:cNvSpPr>
            <a:spLocks noChangeShapeType="1"/>
          </p:cNvSpPr>
          <p:nvPr/>
        </p:nvSpPr>
        <p:spPr bwMode="auto">
          <a:xfrm flipH="1">
            <a:off x="4267200" y="3657600"/>
            <a:ext cx="3810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4800600" y="3657600"/>
            <a:ext cx="762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4" name="Oval 40"/>
          <p:cNvSpPr>
            <a:spLocks noChangeArrowheads="1"/>
          </p:cNvSpPr>
          <p:nvPr/>
        </p:nvSpPr>
        <p:spPr bwMode="auto">
          <a:xfrm>
            <a:off x="4267200" y="4800600"/>
            <a:ext cx="609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5" name="Line 41"/>
          <p:cNvSpPr>
            <a:spLocks noChangeShapeType="1"/>
          </p:cNvSpPr>
          <p:nvPr/>
        </p:nvSpPr>
        <p:spPr bwMode="auto">
          <a:xfrm flipH="1">
            <a:off x="4648200" y="3352800"/>
            <a:ext cx="45720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6" name="Line 42"/>
          <p:cNvSpPr>
            <a:spLocks noChangeShapeType="1"/>
          </p:cNvSpPr>
          <p:nvPr/>
        </p:nvSpPr>
        <p:spPr bwMode="auto">
          <a:xfrm>
            <a:off x="5334000" y="3352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7" name="Oval 43"/>
          <p:cNvSpPr>
            <a:spLocks noChangeArrowheads="1"/>
          </p:cNvSpPr>
          <p:nvPr/>
        </p:nvSpPr>
        <p:spPr bwMode="auto">
          <a:xfrm>
            <a:off x="4648200" y="4800600"/>
            <a:ext cx="685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8" name="Line 44"/>
          <p:cNvSpPr>
            <a:spLocks noChangeShapeType="1"/>
          </p:cNvSpPr>
          <p:nvPr/>
        </p:nvSpPr>
        <p:spPr bwMode="auto">
          <a:xfrm flipH="1">
            <a:off x="3048000" y="2514600"/>
            <a:ext cx="228600" cy="213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9" name="Line 45"/>
          <p:cNvSpPr>
            <a:spLocks noChangeShapeType="1"/>
          </p:cNvSpPr>
          <p:nvPr/>
        </p:nvSpPr>
        <p:spPr bwMode="auto">
          <a:xfrm>
            <a:off x="3505200" y="2438400"/>
            <a:ext cx="2286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0" name="Oval 46"/>
          <p:cNvSpPr>
            <a:spLocks noChangeArrowheads="1"/>
          </p:cNvSpPr>
          <p:nvPr/>
        </p:nvSpPr>
        <p:spPr bwMode="auto">
          <a:xfrm>
            <a:off x="3048000" y="4495800"/>
            <a:ext cx="685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31" name="Line 47"/>
          <p:cNvSpPr>
            <a:spLocks noChangeShapeType="1"/>
          </p:cNvSpPr>
          <p:nvPr/>
        </p:nvSpPr>
        <p:spPr bwMode="auto">
          <a:xfrm flipH="1">
            <a:off x="5486400" y="2514600"/>
            <a:ext cx="685800" cy="2590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2" name="Line 48"/>
          <p:cNvSpPr>
            <a:spLocks noChangeShapeType="1"/>
          </p:cNvSpPr>
          <p:nvPr/>
        </p:nvSpPr>
        <p:spPr bwMode="auto">
          <a:xfrm flipH="1">
            <a:off x="6400800" y="2514600"/>
            <a:ext cx="76200" cy="2590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3" name="Oval 49"/>
          <p:cNvSpPr>
            <a:spLocks noChangeArrowheads="1"/>
          </p:cNvSpPr>
          <p:nvPr/>
        </p:nvSpPr>
        <p:spPr bwMode="auto">
          <a:xfrm>
            <a:off x="5486400" y="5029200"/>
            <a:ext cx="9144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34" name="Line 50"/>
          <p:cNvSpPr>
            <a:spLocks noChangeShapeType="1"/>
          </p:cNvSpPr>
          <p:nvPr/>
        </p:nvSpPr>
        <p:spPr bwMode="auto">
          <a:xfrm flipV="1">
            <a:off x="6248400" y="45720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5" name="Text Box 51"/>
          <p:cNvSpPr txBox="1">
            <a:spLocks noChangeArrowheads="1"/>
          </p:cNvSpPr>
          <p:nvPr/>
        </p:nvSpPr>
        <p:spPr bwMode="auto">
          <a:xfrm>
            <a:off x="7620000" y="42672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Esfera de Influência</a:t>
            </a:r>
            <a:endParaRPr lang="pt-PT" sz="1800"/>
          </a:p>
        </p:txBody>
      </p:sp>
      <p:sp>
        <p:nvSpPr>
          <p:cNvPr id="93236" name="Text Box 52"/>
          <p:cNvSpPr txBox="1">
            <a:spLocks noChangeArrowheads="1"/>
          </p:cNvSpPr>
          <p:nvPr/>
        </p:nvSpPr>
        <p:spPr bwMode="auto">
          <a:xfrm>
            <a:off x="7162800" y="1828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Organização</a:t>
            </a:r>
            <a:endParaRPr lang="pt-PT" sz="1800"/>
          </a:p>
        </p:txBody>
      </p:sp>
      <p:sp>
        <p:nvSpPr>
          <p:cNvPr id="93237" name="Line 53"/>
          <p:cNvSpPr>
            <a:spLocks noChangeShapeType="1"/>
          </p:cNvSpPr>
          <p:nvPr/>
        </p:nvSpPr>
        <p:spPr bwMode="auto">
          <a:xfrm flipH="1">
            <a:off x="914400" y="24384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8" name="Text Box 54"/>
          <p:cNvSpPr txBox="1">
            <a:spLocks noChangeArrowheads="1"/>
          </p:cNvSpPr>
          <p:nvPr/>
        </p:nvSpPr>
        <p:spPr bwMode="auto">
          <a:xfrm>
            <a:off x="228600" y="2971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Agentes</a:t>
            </a:r>
            <a:endParaRPr lang="pt-PT" sz="1800"/>
          </a:p>
        </p:txBody>
      </p:sp>
      <p:sp>
        <p:nvSpPr>
          <p:cNvPr id="93239" name="Line 55"/>
          <p:cNvSpPr>
            <a:spLocks noChangeShapeType="1"/>
          </p:cNvSpPr>
          <p:nvPr/>
        </p:nvSpPr>
        <p:spPr bwMode="auto">
          <a:xfrm flipV="1">
            <a:off x="2895600" y="205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40" name="Text Box 56"/>
          <p:cNvSpPr txBox="1">
            <a:spLocks noChangeArrowheads="1"/>
          </p:cNvSpPr>
          <p:nvPr/>
        </p:nvSpPr>
        <p:spPr bwMode="auto">
          <a:xfrm>
            <a:off x="3429000" y="1752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Interação</a:t>
            </a:r>
            <a:endParaRPr lang="pt-PT" sz="1800"/>
          </a:p>
        </p:txBody>
      </p:sp>
      <p:sp>
        <p:nvSpPr>
          <p:cNvPr id="93241" name="AutoShape 57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2" name="AutoShape 58"/>
          <p:cNvSpPr>
            <a:spLocks noChangeArrowheads="1"/>
          </p:cNvSpPr>
          <p:nvPr/>
        </p:nvSpPr>
        <p:spPr bwMode="auto">
          <a:xfrm>
            <a:off x="3657600" y="23622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3" name="AutoShape 59"/>
          <p:cNvSpPr>
            <a:spLocks noChangeArrowheads="1"/>
          </p:cNvSpPr>
          <p:nvPr/>
        </p:nvSpPr>
        <p:spPr bwMode="auto">
          <a:xfrm>
            <a:off x="4191000" y="34290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4" name="AutoShape 60"/>
          <p:cNvSpPr>
            <a:spLocks noChangeArrowheads="1"/>
          </p:cNvSpPr>
          <p:nvPr/>
        </p:nvSpPr>
        <p:spPr bwMode="auto">
          <a:xfrm>
            <a:off x="6324600" y="2057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5" name="AutoShape 61"/>
          <p:cNvSpPr>
            <a:spLocks noChangeArrowheads="1"/>
          </p:cNvSpPr>
          <p:nvPr/>
        </p:nvSpPr>
        <p:spPr bwMode="auto">
          <a:xfrm>
            <a:off x="6934200" y="23622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6" name="AutoShape 62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7" name="AutoShape 63"/>
          <p:cNvSpPr>
            <a:spLocks noChangeArrowheads="1"/>
          </p:cNvSpPr>
          <p:nvPr/>
        </p:nvSpPr>
        <p:spPr bwMode="auto">
          <a:xfrm>
            <a:off x="3505200" y="2438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8" name="AutoShape 64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9" name="Line 65"/>
          <p:cNvSpPr>
            <a:spLocks noChangeShapeType="1"/>
          </p:cNvSpPr>
          <p:nvPr/>
        </p:nvSpPr>
        <p:spPr bwMode="auto">
          <a:xfrm>
            <a:off x="5486400" y="32766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50" name="Text Box 66"/>
          <p:cNvSpPr txBox="1">
            <a:spLocks noChangeArrowheads="1"/>
          </p:cNvSpPr>
          <p:nvPr/>
        </p:nvSpPr>
        <p:spPr bwMode="auto">
          <a:xfrm>
            <a:off x="7086600" y="3276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Recurso</a:t>
            </a:r>
            <a:endParaRPr 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Definindo SMA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306887"/>
          </a:xfrm>
        </p:spPr>
        <p:txBody>
          <a:bodyPr/>
          <a:lstStyle/>
          <a:p>
            <a:r>
              <a:rPr lang="pt-BR" sz="2800"/>
              <a:t>Um SMA é um sistema que possui os seguintes elementos:</a:t>
            </a:r>
          </a:p>
          <a:p>
            <a:pPr lvl="1"/>
            <a:r>
              <a:rPr lang="pt-BR" sz="2400"/>
              <a:t>Um ambiente, E</a:t>
            </a:r>
          </a:p>
          <a:p>
            <a:pPr lvl="1"/>
            <a:r>
              <a:rPr lang="pt-BR" sz="2400"/>
              <a:t>Um conjunto de objetos O</a:t>
            </a:r>
          </a:p>
          <a:p>
            <a:pPr lvl="1"/>
            <a:r>
              <a:rPr lang="pt-BR" sz="2400"/>
              <a:t>Um conjunto de Agentes, A (A</a:t>
            </a:r>
            <a:r>
              <a:rPr lang="pt-BR" sz="2400">
                <a:sym typeface="Symbol" pitchFamily="18" charset="2"/>
              </a:rPr>
              <a:t>O)</a:t>
            </a:r>
          </a:p>
          <a:p>
            <a:pPr lvl="1"/>
            <a:r>
              <a:rPr lang="pt-BR" sz="2400">
                <a:sym typeface="Symbol" pitchFamily="18" charset="2"/>
              </a:rPr>
              <a:t>Um conjunto de relações R, que liga objetos</a:t>
            </a:r>
          </a:p>
          <a:p>
            <a:pPr lvl="1"/>
            <a:r>
              <a:rPr lang="pt-BR" sz="2400">
                <a:sym typeface="Symbol" pitchFamily="18" charset="2"/>
              </a:rPr>
              <a:t>Um conjunto de operações Op</a:t>
            </a:r>
          </a:p>
          <a:p>
            <a:pPr lvl="1"/>
            <a:r>
              <a:rPr lang="pt-BR" sz="2400">
                <a:sym typeface="Symbol" pitchFamily="18" charset="2"/>
              </a:rPr>
              <a:t>Operadores que representam os resultados das operações em Op e as reações do ambiente a eles.</a:t>
            </a:r>
            <a:endParaRPr lang="pt-P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Trocando em miúdos...</a:t>
            </a:r>
            <a:endParaRPr lang="pt-PT"/>
          </a:p>
        </p:txBody>
      </p:sp>
      <p:sp>
        <p:nvSpPr>
          <p:cNvPr id="983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/>
              <a:t>Um Sistema Multiagentes ...</a:t>
            </a:r>
          </a:p>
          <a:p>
            <a:pPr lvl="1"/>
            <a:r>
              <a:rPr lang="pt-BR"/>
              <a:t>Consiste de uma coleção de componentes autônomos, com objetivos particulares</a:t>
            </a:r>
          </a:p>
          <a:p>
            <a:pPr lvl="1"/>
            <a:r>
              <a:rPr lang="pt-BR"/>
              <a:t>Que se interrelacionam</a:t>
            </a:r>
          </a:p>
          <a:p>
            <a:pPr lvl="2"/>
            <a:r>
              <a:rPr lang="pt-BR"/>
              <a:t>De acordo com uma Organização</a:t>
            </a:r>
          </a:p>
          <a:p>
            <a:pPr lvl="2"/>
            <a:r>
              <a:rPr lang="pt-BR"/>
              <a:t>Interagindo, negociando  e coordenando esforços para resolver tarefas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Mas... Por que mesmo distribuir?</a:t>
            </a:r>
          </a:p>
        </p:txBody>
      </p:sp>
      <p:sp>
        <p:nvSpPr>
          <p:cNvPr id="952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r>
              <a:rPr lang="pt-BR"/>
              <a:t>Porque o problema é fisicamente distribuído.</a:t>
            </a:r>
          </a:p>
          <a:p>
            <a:r>
              <a:rPr lang="pt-BR"/>
              <a:t>Porque o problema é heterogêneo.</a:t>
            </a:r>
          </a:p>
          <a:p>
            <a:r>
              <a:rPr lang="pt-BR"/>
              <a:t>Porque o problema só pode ser resolvido pela integração de pontos de vista locais.</a:t>
            </a:r>
          </a:p>
          <a:p>
            <a:r>
              <a:rPr lang="pt-BR"/>
              <a:t>Porque precisamos de adaptação a mudanças estruturais...</a:t>
            </a:r>
          </a:p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</a:t>
            </a:r>
            <a:r>
              <a:rPr lang="pt-BR" dirty="0"/>
              <a:t>boa idéia quando...</a:t>
            </a:r>
            <a:endParaRPr lang="pt-PT" dirty="0"/>
          </a:p>
        </p:txBody>
      </p:sp>
      <p:sp>
        <p:nvSpPr>
          <p:cNvPr id="962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Precisamos manter a autonomia das sub-partes;</a:t>
            </a:r>
          </a:p>
          <a:p>
            <a:r>
              <a:rPr lang="pt-BR"/>
              <a:t>As interações são complexas</a:t>
            </a:r>
          </a:p>
          <a:p>
            <a:r>
              <a:rPr lang="pt-BR"/>
              <a:t>Não é possível descrever o Problema </a:t>
            </a:r>
            <a:r>
              <a:rPr lang="pt-BR" i="1"/>
              <a:t>a priori</a:t>
            </a:r>
            <a:r>
              <a:rPr lang="pt-BR"/>
              <a:t>.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vantagens...</a:t>
            </a:r>
            <a:endParaRPr lang="pt-PT"/>
          </a:p>
        </p:txBody>
      </p:sp>
      <p:sp>
        <p:nvSpPr>
          <p:cNvPr id="972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pt-BR"/>
              <a:t>Maior rapidez na solução dos problemas</a:t>
            </a:r>
          </a:p>
          <a:p>
            <a:r>
              <a:rPr lang="pt-BR"/>
              <a:t>Diminuição do </a:t>
            </a:r>
            <a:r>
              <a:rPr lang="pt-BR" i="1"/>
              <a:t>overhead</a:t>
            </a:r>
            <a:r>
              <a:rPr lang="pt-BR"/>
              <a:t> de comunicação</a:t>
            </a:r>
          </a:p>
          <a:p>
            <a:r>
              <a:rPr lang="pt-BR"/>
              <a:t>Maior flexibilidade</a:t>
            </a:r>
          </a:p>
          <a:p>
            <a:r>
              <a:rPr lang="pt-BR"/>
              <a:t>Aumento da Segurança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Tá... Mas como projetar SMA?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Recordar é viver....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Duas Formas de Projeto</a:t>
            </a:r>
            <a:endParaRPr lang="pt-PT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2590800" y="1981200"/>
            <a:ext cx="36576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Organização</a:t>
            </a:r>
            <a:endParaRPr lang="pt-PT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2438400" y="5638800"/>
            <a:ext cx="37338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Agentes</a:t>
            </a:r>
            <a:endParaRPr lang="pt-PT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2971800" y="3733800"/>
            <a:ext cx="30480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Interação</a:t>
            </a:r>
            <a:endParaRPr lang="pt-PT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6324600" y="22860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8001000" y="22860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7070725" y="4300538"/>
            <a:ext cx="1790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Restrições</a:t>
            </a:r>
          </a:p>
          <a:p>
            <a:r>
              <a:rPr lang="pt-BR"/>
              <a:t> e Objetivos</a:t>
            </a:r>
            <a:endParaRPr lang="pt-PT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8001000" y="51816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6172200" y="6172200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838200" y="61722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38200" y="42672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0" y="3505200"/>
            <a:ext cx="2174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Emergência de</a:t>
            </a:r>
          </a:p>
          <a:p>
            <a:r>
              <a:rPr lang="pt-BR"/>
              <a:t>Propriedades</a:t>
            </a:r>
            <a:endParaRPr lang="pt-PT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838200" y="24384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 flipV="1">
            <a:off x="838200" y="24384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 type="triangle" w="lg" len="med"/>
            <a:tailEnd type="none" w="lg" len="lg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nos leva a dois níveis de considerações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75656" y="1844824"/>
            <a:ext cx="7498080" cy="4800600"/>
          </a:xfrm>
        </p:spPr>
        <p:txBody>
          <a:bodyPr/>
          <a:lstStyle/>
          <a:p>
            <a:r>
              <a:rPr lang="pt-BR" dirty="0" smtClean="0"/>
              <a:t>Como construir os agentes individualmente?</a:t>
            </a:r>
          </a:p>
          <a:p>
            <a:r>
              <a:rPr lang="pt-BR" dirty="0" smtClean="0"/>
              <a:t>Como fazê-los trabalhar juntos de maneira coerente?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que, por sua vez,  levanta as seguintes questões fundamentais...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/>
          <a:lstStyle/>
          <a:p>
            <a:r>
              <a:rPr lang="pt-BR" dirty="0" smtClean="0"/>
              <a:t>Como a cooperação pode emergir?</a:t>
            </a:r>
          </a:p>
          <a:p>
            <a:pPr lvl="1"/>
            <a:r>
              <a:rPr lang="pt-BR" dirty="0" smtClean="0"/>
              <a:t>Como identificar que precisa e com quem cooperar?</a:t>
            </a:r>
          </a:p>
          <a:p>
            <a:r>
              <a:rPr lang="pt-BR" dirty="0" smtClean="0"/>
              <a:t>Como os agentes podem identificar Conflitos e negociar?</a:t>
            </a:r>
          </a:p>
          <a:p>
            <a:r>
              <a:rPr lang="pt-BR" dirty="0" smtClean="0"/>
              <a:t>Como os agentes podem coordenar esforços?</a:t>
            </a:r>
          </a:p>
          <a:p>
            <a:r>
              <a:rPr lang="pt-BR" dirty="0" smtClean="0"/>
              <a:t>Como os agentes podem se comunicar?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Considerações no Projeto de SMA</a:t>
            </a:r>
            <a:endParaRPr lang="pt-PT"/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pt-BR"/>
              <a:t>Três Grandes Grupos...</a:t>
            </a:r>
          </a:p>
          <a:p>
            <a:pPr lvl="1"/>
            <a:r>
              <a:rPr lang="pt-BR"/>
              <a:t>Aspectos </a:t>
            </a:r>
            <a:r>
              <a:rPr lang="pt-BR">
                <a:solidFill>
                  <a:schemeClr val="tx2"/>
                </a:solidFill>
              </a:rPr>
              <a:t>Fundamentais</a:t>
            </a:r>
            <a:endParaRPr lang="pt-BR"/>
          </a:p>
          <a:p>
            <a:pPr lvl="2"/>
            <a:r>
              <a:rPr lang="pt-BR"/>
              <a:t>Como podemos garantir compatibilidade de ações?</a:t>
            </a:r>
          </a:p>
          <a:p>
            <a:pPr lvl="1"/>
            <a:r>
              <a:rPr lang="pt-BR"/>
              <a:t>Aspectos </a:t>
            </a:r>
            <a:r>
              <a:rPr lang="pt-BR">
                <a:solidFill>
                  <a:schemeClr val="tx2"/>
                </a:solidFill>
              </a:rPr>
              <a:t>Arquiteturais</a:t>
            </a:r>
          </a:p>
          <a:p>
            <a:pPr lvl="2"/>
            <a:r>
              <a:rPr lang="pt-BR"/>
              <a:t>Características a serem providas pela arquitetura</a:t>
            </a:r>
          </a:p>
          <a:p>
            <a:pPr lvl="1"/>
            <a:r>
              <a:rPr lang="pt-BR"/>
              <a:t>Aspectos </a:t>
            </a:r>
            <a:r>
              <a:rPr lang="pt-BR">
                <a:solidFill>
                  <a:schemeClr val="tx2"/>
                </a:solidFill>
              </a:rPr>
              <a:t>Ambientais</a:t>
            </a:r>
          </a:p>
          <a:p>
            <a:pPr lvl="2"/>
            <a:r>
              <a:rPr lang="pt-BR"/>
              <a:t>Como é o ambiente onde funciona o SMA?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 mais um importante... A Estrutura</a:t>
            </a:r>
            <a:endParaRPr lang="pt-PT" dirty="0"/>
          </a:p>
        </p:txBody>
      </p:sp>
      <p:sp>
        <p:nvSpPr>
          <p:cNvPr id="9933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/>
              <a:t>Padrão de Relações entre os agentes e sua distribuição de habilidades</a:t>
            </a:r>
          </a:p>
          <a:p>
            <a:pPr lvl="1"/>
            <a:r>
              <a:rPr lang="pt-BR">
                <a:solidFill>
                  <a:schemeClr val="tx2"/>
                </a:solidFill>
              </a:rPr>
              <a:t>Cobertura:</a:t>
            </a:r>
            <a:r>
              <a:rPr lang="pt-BR"/>
              <a:t> as habilidades necessárias para resolver problemas devem ser possuídas por pelo menos um agente;</a:t>
            </a:r>
          </a:p>
          <a:p>
            <a:pPr lvl="1"/>
            <a:r>
              <a:rPr lang="pt-BR">
                <a:solidFill>
                  <a:schemeClr val="tx2"/>
                </a:solidFill>
              </a:rPr>
              <a:t>Conectividade:</a:t>
            </a:r>
            <a:r>
              <a:rPr lang="pt-BR"/>
              <a:t> Agentes devem interagir de forma que suas habilidades possam ser integradas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Dentro dos aspectos fundamentais... 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Comunicação</a:t>
            </a:r>
            <a:endParaRPr lang="pt-PT"/>
          </a:p>
        </p:txBody>
      </p:sp>
      <p:sp>
        <p:nvSpPr>
          <p:cNvPr id="103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Habilita os agentes a intercambiar informações.</a:t>
            </a:r>
          </a:p>
          <a:p>
            <a:pPr lvl="1">
              <a:lnSpc>
                <a:spcPct val="90000"/>
              </a:lnSpc>
            </a:pPr>
            <a:r>
              <a:rPr lang="pt-BR"/>
              <a:t>Percepção</a:t>
            </a:r>
          </a:p>
          <a:p>
            <a:pPr lvl="1">
              <a:lnSpc>
                <a:spcPct val="90000"/>
              </a:lnSpc>
            </a:pPr>
            <a:r>
              <a:rPr lang="pt-BR"/>
              <a:t>Ação</a:t>
            </a:r>
          </a:p>
          <a:p>
            <a:pPr>
              <a:lnSpc>
                <a:spcPct val="90000"/>
              </a:lnSpc>
            </a:pPr>
            <a:r>
              <a:rPr lang="pt-BR"/>
              <a:t>Modelada sobre a comunicação humana</a:t>
            </a:r>
          </a:p>
          <a:p>
            <a:pPr lvl="1">
              <a:lnSpc>
                <a:spcPct val="90000"/>
              </a:lnSpc>
            </a:pPr>
            <a:r>
              <a:rPr lang="pt-BR"/>
              <a:t>Atos de Fala</a:t>
            </a:r>
          </a:p>
          <a:p>
            <a:pPr lvl="1">
              <a:lnSpc>
                <a:spcPct val="90000"/>
              </a:lnSpc>
            </a:pPr>
            <a:r>
              <a:rPr lang="pt-BR"/>
              <a:t>Blackboard</a:t>
            </a:r>
          </a:p>
          <a:p>
            <a:pPr>
              <a:lnSpc>
                <a:spcPct val="90000"/>
              </a:lnSpc>
            </a:pPr>
            <a:r>
              <a:rPr lang="pt-BR"/>
              <a:t>Tem esforços de padronização!</a:t>
            </a:r>
          </a:p>
          <a:p>
            <a:pPr>
              <a:lnSpc>
                <a:spcPct val="90000"/>
              </a:lnSpc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Organização</a:t>
            </a:r>
            <a:endParaRPr lang="pt-PT"/>
          </a:p>
        </p:txBody>
      </p:sp>
      <p:sp>
        <p:nvSpPr>
          <p:cNvPr id="1003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 Conjunto de Compromisso Globais, Crenças  e intenções comuns aos agentes que querem atingir um objetivo comum.</a:t>
            </a:r>
          </a:p>
          <a:p>
            <a:pPr>
              <a:lnSpc>
                <a:spcPct val="90000"/>
              </a:lnSpc>
            </a:pPr>
            <a:r>
              <a:rPr lang="pt-BR" sz="2800"/>
              <a:t>Definem...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Um conjunto de diretrizes...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Uma política de interação.</a:t>
            </a:r>
          </a:p>
          <a:p>
            <a:pPr>
              <a:lnSpc>
                <a:spcPct val="90000"/>
              </a:lnSpc>
            </a:pPr>
            <a:r>
              <a:rPr lang="pt-BR" sz="2800"/>
              <a:t>Muitos exemplos!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 CIn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Sua Família </a:t>
            </a:r>
          </a:p>
          <a:p>
            <a:pPr lvl="1">
              <a:lnSpc>
                <a:spcPct val="90000"/>
              </a:lnSpc>
            </a:pPr>
            <a:endParaRPr lang="pt-P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Negociação</a:t>
            </a:r>
            <a:endParaRPr lang="pt-PT"/>
          </a:p>
        </p:txBody>
      </p:sp>
      <p:sp>
        <p:nvSpPr>
          <p:cNvPr id="102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Esforço para solução de conflitos e cooperação</a:t>
            </a:r>
          </a:p>
          <a:p>
            <a:pPr lvl="1">
              <a:lnSpc>
                <a:spcPct val="90000"/>
              </a:lnSpc>
            </a:pPr>
            <a:r>
              <a:rPr lang="pt-BR"/>
              <a:t>Grupo de agentes “self-interested” que consegue chegar a uma decisão conjunta.</a:t>
            </a:r>
          </a:p>
          <a:p>
            <a:pPr>
              <a:lnSpc>
                <a:spcPct val="90000"/>
              </a:lnSpc>
            </a:pPr>
            <a:r>
              <a:rPr lang="pt-BR"/>
              <a:t>Envolve..</a:t>
            </a:r>
          </a:p>
          <a:p>
            <a:pPr lvl="1">
              <a:lnSpc>
                <a:spcPct val="90000"/>
              </a:lnSpc>
            </a:pPr>
            <a:r>
              <a:rPr lang="pt-BR"/>
              <a:t>Linguagem</a:t>
            </a:r>
          </a:p>
          <a:p>
            <a:pPr lvl="1">
              <a:lnSpc>
                <a:spcPct val="90000"/>
              </a:lnSpc>
            </a:pPr>
            <a:r>
              <a:rPr lang="pt-BR"/>
              <a:t>Protocolo – ex. Contract Net</a:t>
            </a:r>
          </a:p>
          <a:p>
            <a:pPr lvl="1">
              <a:lnSpc>
                <a:spcPct val="90000"/>
              </a:lnSpc>
            </a:pPr>
            <a:r>
              <a:rPr lang="pt-BR"/>
              <a:t>Processo de Decisão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Coordenação</a:t>
            </a:r>
            <a:endParaRPr lang="pt-PT"/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 sz="2800"/>
              <a:t>Fundamental para o trabalho conjunto.</a:t>
            </a:r>
          </a:p>
          <a:p>
            <a:r>
              <a:rPr lang="pt-BR" sz="2800"/>
              <a:t>Um SMA pressupõe coordenação entre seus agentes! Porque...</a:t>
            </a:r>
          </a:p>
          <a:p>
            <a:pPr lvl="1"/>
            <a:r>
              <a:rPr lang="pt-BR" sz="2400"/>
              <a:t>Há </a:t>
            </a:r>
            <a:r>
              <a:rPr lang="pt-BR" sz="2400" b="1">
                <a:solidFill>
                  <a:srgbClr val="780216"/>
                </a:solidFill>
              </a:rPr>
              <a:t>dependências</a:t>
            </a:r>
            <a:r>
              <a:rPr lang="pt-BR" sz="2400"/>
              <a:t> entre as ações</a:t>
            </a:r>
          </a:p>
          <a:p>
            <a:pPr lvl="1"/>
            <a:r>
              <a:rPr lang="pt-BR" sz="2400" b="1">
                <a:solidFill>
                  <a:srgbClr val="780216"/>
                </a:solidFill>
              </a:rPr>
              <a:t>Nenhum</a:t>
            </a:r>
            <a:r>
              <a:rPr lang="pt-BR" sz="2400"/>
              <a:t> indivíduo pode resolver o problema </a:t>
            </a:r>
            <a:r>
              <a:rPr lang="pt-BR" sz="2400" b="1">
                <a:solidFill>
                  <a:srgbClr val="780216"/>
                </a:solidFill>
              </a:rPr>
              <a:t>sozinho</a:t>
            </a:r>
          </a:p>
          <a:p>
            <a:pPr lvl="1"/>
            <a:r>
              <a:rPr lang="pt-BR" sz="2400"/>
              <a:t>Deve-se respeitar as </a:t>
            </a:r>
            <a:r>
              <a:rPr lang="pt-BR" sz="2400" b="1">
                <a:solidFill>
                  <a:srgbClr val="780216"/>
                </a:solidFill>
              </a:rPr>
              <a:t>restrições globais</a:t>
            </a:r>
          </a:p>
          <a:p>
            <a:pPr lvl="1"/>
            <a:r>
              <a:rPr lang="pt-BR" sz="2400"/>
              <a:t>Deve-se garantir a </a:t>
            </a:r>
            <a:r>
              <a:rPr lang="pt-BR" sz="2400" b="1">
                <a:solidFill>
                  <a:srgbClr val="780216"/>
                </a:solidFill>
              </a:rPr>
              <a:t>harmonia na execução conjunta</a:t>
            </a:r>
            <a:r>
              <a:rPr lang="pt-BR" sz="2400"/>
              <a:t> de tarefas!</a:t>
            </a:r>
          </a:p>
          <a:p>
            <a:pPr lvl="1"/>
            <a:endParaRPr lang="pt-P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7" name="Rectangle 17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pt-BR"/>
              <a:t>O que é um Agente?</a:t>
            </a:r>
          </a:p>
        </p:txBody>
      </p:sp>
      <p:sp>
        <p:nvSpPr>
          <p:cNvPr id="10258" name="Rectangle 18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33046" y="1524000"/>
            <a:ext cx="7930662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Qualquer entidade (humana ou artificial) que: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está imersa ou situada em um </a:t>
            </a:r>
            <a:r>
              <a:rPr lang="pt-BR" sz="2400">
                <a:solidFill>
                  <a:srgbClr val="800080"/>
                </a:solidFill>
              </a:rPr>
              <a:t>ambiente</a:t>
            </a: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400"/>
              <a:t>(físico, virtual/simulado)</a:t>
            </a:r>
            <a:r>
              <a:rPr lang="pt-BR" sz="3200"/>
              <a:t> </a:t>
            </a:r>
          </a:p>
          <a:p>
            <a:pPr lvl="1">
              <a:lnSpc>
                <a:spcPct val="90000"/>
              </a:lnSpc>
            </a:pPr>
            <a:r>
              <a:rPr lang="pt-BR" sz="2400">
                <a:solidFill>
                  <a:srgbClr val="800080"/>
                </a:solidFill>
              </a:rPr>
              <a:t>percebe</a:t>
            </a:r>
            <a:r>
              <a:rPr lang="pt-BR" sz="2400"/>
              <a:t> seu ambiente através de sensores (ex. câmeras, microfone, teclado, finger, ...)</a:t>
            </a:r>
          </a:p>
          <a:p>
            <a:pPr lvl="1">
              <a:lnSpc>
                <a:spcPct val="90000"/>
              </a:lnSpc>
            </a:pPr>
            <a:r>
              <a:rPr lang="pt-BR" sz="2400">
                <a:solidFill>
                  <a:srgbClr val="800080"/>
                </a:solidFill>
              </a:rPr>
              <a:t>age</a:t>
            </a:r>
            <a:r>
              <a:rPr lang="pt-BR" sz="2400"/>
              <a:t> sobre ele através de atuadores (ex. vídeo, auto-falante, impressora, braços, ftp, ...)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possui </a:t>
            </a:r>
            <a:r>
              <a:rPr lang="pt-BR" sz="2400">
                <a:solidFill>
                  <a:srgbClr val="800080"/>
                </a:solidFill>
              </a:rPr>
              <a:t>objetivos próprios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explícitos ou implícitos</a:t>
            </a:r>
          </a:p>
          <a:p>
            <a:pPr lvl="1">
              <a:lnSpc>
                <a:spcPct val="90000"/>
              </a:lnSpc>
            </a:pPr>
            <a:r>
              <a:rPr lang="pt-BR" sz="2400">
                <a:solidFill>
                  <a:srgbClr val="800080"/>
                </a:solidFill>
              </a:rPr>
              <a:t>escolhe</a:t>
            </a:r>
            <a:r>
              <a:rPr lang="pt-BR" sz="2400"/>
              <a:t> suas ações em função das suas percepções para atingir seus objetivos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E6949-BBA5-4310-A781-65B6E63012DF}" type="slidenum">
              <a:rPr lang="pt-BR"/>
              <a:pPr/>
              <a:t>4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Coordenação... II</a:t>
            </a:r>
            <a:endParaRPr lang="pt-PT"/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04800" y="2017713"/>
            <a:ext cx="8650288" cy="4114800"/>
          </a:xfrm>
        </p:spPr>
        <p:txBody>
          <a:bodyPr/>
          <a:lstStyle/>
          <a:p>
            <a:r>
              <a:rPr lang="pt-BR" sz="2800"/>
              <a:t>Então </a:t>
            </a:r>
            <a:r>
              <a:rPr lang="pt-BR" sz="2800" b="1">
                <a:solidFill>
                  <a:srgbClr val="780216"/>
                </a:solidFill>
              </a:rPr>
              <a:t>coordenação</a:t>
            </a:r>
            <a:r>
              <a:rPr lang="pt-BR" sz="2800"/>
              <a:t> é...</a:t>
            </a:r>
          </a:p>
          <a:p>
            <a:pPr lvl="1"/>
            <a:r>
              <a:rPr lang="pt-BR" sz="2400"/>
              <a:t>O </a:t>
            </a:r>
            <a:r>
              <a:rPr lang="pt-BR" sz="2400">
                <a:solidFill>
                  <a:srgbClr val="780216"/>
                </a:solidFill>
              </a:rPr>
              <a:t>processo</a:t>
            </a:r>
            <a:r>
              <a:rPr lang="pt-BR" sz="2400"/>
              <a:t> pelo qual um agente </a:t>
            </a:r>
            <a:r>
              <a:rPr lang="pt-BR" sz="2400">
                <a:solidFill>
                  <a:srgbClr val="780216"/>
                </a:solidFill>
              </a:rPr>
              <a:t>raciocina</a:t>
            </a:r>
            <a:r>
              <a:rPr lang="pt-BR" sz="2400"/>
              <a:t> sobre suas </a:t>
            </a:r>
            <a:r>
              <a:rPr lang="pt-BR" sz="2400">
                <a:solidFill>
                  <a:srgbClr val="780216"/>
                </a:solidFill>
              </a:rPr>
              <a:t>ações locais</a:t>
            </a:r>
            <a:r>
              <a:rPr lang="pt-BR" sz="2400"/>
              <a:t> e </a:t>
            </a:r>
            <a:r>
              <a:rPr lang="pt-BR" sz="2400">
                <a:solidFill>
                  <a:srgbClr val="780216"/>
                </a:solidFill>
              </a:rPr>
              <a:t>as de outros</a:t>
            </a:r>
            <a:r>
              <a:rPr lang="pt-BR" sz="2400"/>
              <a:t> agentes para </a:t>
            </a:r>
            <a:r>
              <a:rPr lang="pt-BR" sz="2400">
                <a:solidFill>
                  <a:srgbClr val="780216"/>
                </a:solidFill>
              </a:rPr>
              <a:t>garantir</a:t>
            </a:r>
            <a:r>
              <a:rPr lang="pt-BR" sz="2400"/>
              <a:t> que a comunidade funcione </a:t>
            </a:r>
            <a:r>
              <a:rPr lang="pt-BR" sz="2400">
                <a:solidFill>
                  <a:srgbClr val="780216"/>
                </a:solidFill>
              </a:rPr>
              <a:t>coerentemente</a:t>
            </a:r>
            <a:r>
              <a:rPr lang="pt-BR" sz="2400"/>
              <a:t>.</a:t>
            </a:r>
          </a:p>
          <a:p>
            <a:r>
              <a:rPr lang="pt-BR" sz="2800"/>
              <a:t>Visa garantir que...</a:t>
            </a:r>
          </a:p>
          <a:p>
            <a:pPr lvl="1"/>
            <a:r>
              <a:rPr lang="pt-BR" sz="2400"/>
              <a:t>Todas as partes necessárias existam na sociedade.</a:t>
            </a:r>
          </a:p>
          <a:p>
            <a:pPr lvl="1"/>
            <a:r>
              <a:rPr lang="pt-BR" sz="2400"/>
              <a:t>Interação que possibilite a execução das atividades.</a:t>
            </a:r>
          </a:p>
          <a:p>
            <a:pPr lvl="1"/>
            <a:r>
              <a:rPr lang="pt-BR" sz="2400"/>
              <a:t>Que todos atuem consistentemente</a:t>
            </a:r>
          </a:p>
          <a:p>
            <a:pPr lvl="1"/>
            <a:r>
              <a:rPr lang="pt-BR" sz="2400"/>
              <a:t>Que tudo seja feito com dos recursos disponíveis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Coordenação... III</a:t>
            </a:r>
            <a:endParaRPr lang="pt-PT"/>
          </a:p>
        </p:txBody>
      </p:sp>
      <p:sp>
        <p:nvSpPr>
          <p:cNvPr id="101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Para coordenar com sucesso é preciso...	</a:t>
            </a:r>
          </a:p>
          <a:p>
            <a:pPr lvl="1"/>
            <a:r>
              <a:rPr lang="pt-BR"/>
              <a:t>Uma estrutura...</a:t>
            </a:r>
          </a:p>
          <a:p>
            <a:pPr lvl="1"/>
            <a:r>
              <a:rPr lang="pt-BR"/>
              <a:t>Flexibilidade nas interações</a:t>
            </a:r>
          </a:p>
          <a:p>
            <a:pPr lvl="2"/>
            <a:r>
              <a:rPr lang="pt-BR"/>
              <a:t>Comunicação!</a:t>
            </a:r>
          </a:p>
          <a:p>
            <a:pPr lvl="2"/>
            <a:r>
              <a:rPr lang="pt-BR"/>
              <a:t>Negociação!</a:t>
            </a:r>
          </a:p>
          <a:p>
            <a:pPr lvl="1"/>
            <a:r>
              <a:rPr lang="pt-BR"/>
              <a:t>Conhecimento e raciocínio</a:t>
            </a:r>
          </a:p>
          <a:p>
            <a:pPr lvl="2"/>
            <a:r>
              <a:rPr lang="pt-BR"/>
              <a:t>Para reconhecer interações potenciais entre planos de ação!</a:t>
            </a:r>
          </a:p>
          <a:p>
            <a:pPr lvl="1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Então... O fundamental é...</a:t>
            </a:r>
            <a:endParaRPr lang="pt-PT"/>
          </a:p>
        </p:txBody>
      </p:sp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7772400" cy="4114800"/>
          </a:xfrm>
        </p:spPr>
        <p:txBody>
          <a:bodyPr/>
          <a:lstStyle/>
          <a:p>
            <a:r>
              <a:rPr lang="pt-BR" b="1">
                <a:solidFill>
                  <a:srgbClr val="780216"/>
                </a:solidFill>
              </a:rPr>
              <a:t>Interagir!!!</a:t>
            </a:r>
          </a:p>
          <a:p>
            <a:pPr lvl="1"/>
            <a:r>
              <a:rPr lang="pt-BR"/>
              <a:t>Com quem?</a:t>
            </a:r>
          </a:p>
          <a:p>
            <a:pPr lvl="1"/>
            <a:r>
              <a:rPr lang="pt-BR"/>
              <a:t>Quando?</a:t>
            </a:r>
          </a:p>
          <a:p>
            <a:pPr lvl="1"/>
            <a:r>
              <a:rPr lang="pt-BR"/>
              <a:t>Qual o conteúdo?</a:t>
            </a:r>
          </a:p>
          <a:p>
            <a:pPr lvl="1"/>
            <a:r>
              <a:rPr lang="pt-BR"/>
              <a:t>Como? Que processos e recursos?</a:t>
            </a:r>
          </a:p>
          <a:p>
            <a:pPr lvl="1"/>
            <a:r>
              <a:rPr lang="pt-BR"/>
              <a:t>Por que?</a:t>
            </a:r>
          </a:p>
          <a:p>
            <a:pPr lvl="1"/>
            <a:r>
              <a:rPr lang="pt-BR"/>
              <a:t>Como estabelecer a compreensão mútua?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Em resumo... No “PAGE” dos SMA a gente deve...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Considerar o que queremos realizar..</a:t>
            </a:r>
          </a:p>
          <a:p>
            <a:r>
              <a:rPr lang="pt-BR" dirty="0" smtClean="0"/>
              <a:t>O que precisaremos perceber?</a:t>
            </a:r>
          </a:p>
          <a:p>
            <a:r>
              <a:rPr lang="pt-BR" dirty="0" smtClean="0"/>
              <a:t>Que decisões  de que tipo serão tomadas? Por quem? Quando?</a:t>
            </a:r>
          </a:p>
          <a:p>
            <a:r>
              <a:rPr lang="pt-BR" dirty="0" smtClean="0"/>
              <a:t>Como se dá a comunicação entre os agentes?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Design de SMA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r>
              <a:rPr lang="pt-BR"/>
              <a:t>Quando partir para SMA?</a:t>
            </a:r>
          </a:p>
          <a:p>
            <a:pPr lvl="1"/>
            <a:r>
              <a:rPr lang="pt-BR"/>
              <a:t>Quando o ambiente é aberto;</a:t>
            </a:r>
          </a:p>
          <a:p>
            <a:pPr lvl="1"/>
            <a:r>
              <a:rPr lang="pt-BR"/>
              <a:t>Quando os agentes são a metáfora natural.</a:t>
            </a:r>
          </a:p>
          <a:p>
            <a:pPr lvl="1"/>
            <a:r>
              <a:rPr lang="pt-BR"/>
              <a:t>Quando há distribuição de dados, controle ou expertise.</a:t>
            </a:r>
          </a:p>
          <a:p>
            <a:pPr lvl="1"/>
            <a:r>
              <a:rPr lang="pt-BR"/>
              <a:t>Quando estamos lidando com sistemas legados.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/>
              <a:t>Problemas no Desenvolvimento de Agentes</a:t>
            </a:r>
            <a:endParaRPr lang="pt-PT"/>
          </a:p>
        </p:txBody>
      </p:sp>
      <p:sp>
        <p:nvSpPr>
          <p:cNvPr id="66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Superestimativas do potencial dos agentes.</a:t>
            </a:r>
          </a:p>
          <a:p>
            <a:r>
              <a:rPr lang="pt-BR"/>
              <a:t>Dogmatismo a respeito dos agentes.</a:t>
            </a:r>
          </a:p>
          <a:p>
            <a:r>
              <a:rPr lang="pt-BR"/>
              <a:t>Não está claro porque usar agentes.</a:t>
            </a:r>
          </a:p>
          <a:p>
            <a:r>
              <a:rPr lang="pt-BR"/>
              <a:t>Construção de soluções genéricas para problemas específicos.</a:t>
            </a:r>
          </a:p>
          <a:p>
            <a:r>
              <a:rPr lang="pt-BR"/>
              <a:t>Desenvolver SMA é desenvolver Software...</a:t>
            </a:r>
          </a:p>
          <a:p>
            <a:r>
              <a:rPr lang="pt-BR"/>
              <a:t>SMA é software “multithreaded”.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 mais Problemas...</a:t>
            </a:r>
            <a:endParaRPr lang="pt-PT"/>
          </a:p>
        </p:txBody>
      </p:sp>
      <p:sp>
        <p:nvSpPr>
          <p:cNvPr id="67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z="2800"/>
              <a:t>Seu projeto não explora concorrência.</a:t>
            </a:r>
          </a:p>
          <a:p>
            <a:r>
              <a:rPr lang="pt-BR" sz="2800"/>
              <a:t>Você resolve adotar sua arquitetura.</a:t>
            </a:r>
          </a:p>
          <a:p>
            <a:r>
              <a:rPr lang="pt-BR" sz="2800"/>
              <a:t>Seus agentes usam IA demais.</a:t>
            </a:r>
          </a:p>
          <a:p>
            <a:r>
              <a:rPr lang="pt-BR" sz="2800"/>
              <a:t>Os agentes estão em todos os lugares.</a:t>
            </a:r>
          </a:p>
          <a:p>
            <a:r>
              <a:rPr lang="pt-BR" sz="2800"/>
              <a:t>Não tem agentes suficientes.</a:t>
            </a:r>
          </a:p>
          <a:p>
            <a:r>
              <a:rPr lang="pt-BR" sz="2800"/>
              <a:t>A Interação é caótica...</a:t>
            </a:r>
            <a:endParaRPr lang="pt-P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Algumas aplicações “Diretas” de SMA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Engenharia de Software</a:t>
            </a:r>
          </a:p>
          <a:p>
            <a:pPr lvl="1"/>
            <a:r>
              <a:rPr lang="pt-BR" dirty="0" smtClean="0"/>
              <a:t>Sistemas Complexos           Interação</a:t>
            </a:r>
          </a:p>
          <a:p>
            <a:r>
              <a:rPr lang="pt-BR" dirty="0" smtClean="0"/>
              <a:t>Computação </a:t>
            </a:r>
            <a:r>
              <a:rPr lang="pt-BR" i="1" dirty="0" smtClean="0">
                <a:solidFill>
                  <a:srgbClr val="780216"/>
                </a:solidFill>
              </a:rPr>
              <a:t>“</a:t>
            </a:r>
            <a:r>
              <a:rPr lang="pt-BR" i="1" dirty="0" err="1" smtClean="0">
                <a:solidFill>
                  <a:srgbClr val="780216"/>
                </a:solidFill>
              </a:rPr>
              <a:t>Self-Interested</a:t>
            </a:r>
            <a:r>
              <a:rPr lang="pt-BR" i="1" dirty="0" smtClean="0">
                <a:solidFill>
                  <a:srgbClr val="780216"/>
                </a:solidFill>
              </a:rPr>
              <a:t>”</a:t>
            </a:r>
          </a:p>
          <a:p>
            <a:pPr lvl="1"/>
            <a:r>
              <a:rPr lang="pt-BR" dirty="0" smtClean="0"/>
              <a:t>Aplicação de mecanismos da Economia em Computação</a:t>
            </a:r>
          </a:p>
          <a:p>
            <a:r>
              <a:rPr lang="pt-BR" i="1" dirty="0" err="1" smtClean="0"/>
              <a:t>Grid</a:t>
            </a:r>
            <a:r>
              <a:rPr lang="pt-BR" i="1" dirty="0" smtClean="0"/>
              <a:t> Computing</a:t>
            </a:r>
          </a:p>
          <a:p>
            <a:pPr lvl="1"/>
            <a:r>
              <a:rPr lang="pt-BR" dirty="0" smtClean="0"/>
              <a:t>Não lembra Solução Cooperativa de Problemas?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5364088" y="2060848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Algumas aplicações “Diretas” de SMA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Computação Ubíqua</a:t>
            </a:r>
          </a:p>
          <a:p>
            <a:pPr lvl="1"/>
            <a:r>
              <a:rPr lang="pt-BR" dirty="0" smtClean="0"/>
              <a:t>Autonomia e Cooperação entre Aplicações e Dispositivos</a:t>
            </a:r>
          </a:p>
          <a:p>
            <a:pPr lvl="1"/>
            <a:r>
              <a:rPr lang="pt-BR" dirty="0" smtClean="0"/>
              <a:t>Já ouviram falar de </a:t>
            </a:r>
            <a:r>
              <a:rPr lang="pt-BR" i="1" dirty="0" err="1" smtClean="0"/>
              <a:t>Ambient</a:t>
            </a:r>
            <a:r>
              <a:rPr lang="pt-BR" i="1" dirty="0" smtClean="0"/>
              <a:t> </a:t>
            </a:r>
            <a:r>
              <a:rPr lang="pt-BR" i="1" dirty="0" err="1" smtClean="0"/>
              <a:t>Intelligence</a:t>
            </a:r>
            <a:r>
              <a:rPr lang="pt-BR" dirty="0" smtClean="0"/>
              <a:t>?</a:t>
            </a:r>
          </a:p>
          <a:p>
            <a:r>
              <a:rPr lang="pt-BR" dirty="0" smtClean="0"/>
              <a:t>Web Semântica</a:t>
            </a:r>
          </a:p>
          <a:p>
            <a:r>
              <a:rPr lang="pt-BR" dirty="0" smtClean="0"/>
              <a:t>Computação Autonômica</a:t>
            </a:r>
          </a:p>
          <a:p>
            <a:pPr lvl="1"/>
            <a:r>
              <a:rPr lang="pt-BR" dirty="0" smtClean="0"/>
              <a:t>Sistemas que se configuram, gerenciam e se adaptam a novos ambientes não lembram agentes?</a:t>
            </a:r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levanta as seguintes questões fundamentais...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a cooperação pode emergir?</a:t>
            </a:r>
          </a:p>
          <a:p>
            <a:pPr lvl="1"/>
            <a:r>
              <a:rPr lang="pt-BR" dirty="0" smtClean="0"/>
              <a:t>Como identificar que precisa e com quem cooperar?</a:t>
            </a:r>
          </a:p>
          <a:p>
            <a:r>
              <a:rPr lang="pt-BR" dirty="0" smtClean="0"/>
              <a:t>Como os agentes podem identificar Conflitos e negociar?</a:t>
            </a:r>
          </a:p>
          <a:p>
            <a:r>
              <a:rPr lang="pt-BR" dirty="0" smtClean="0"/>
              <a:t>Como os agentes podem coordenar esforços?</a:t>
            </a:r>
          </a:p>
          <a:p>
            <a:r>
              <a:rPr lang="pt-BR" dirty="0" smtClean="0"/>
              <a:t>Como os agentes podem se comunicar?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4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descrever um Agente?</a:t>
            </a:r>
          </a:p>
        </p:txBody>
      </p:sp>
      <p:sp>
        <p:nvSpPr>
          <p:cNvPr id="180241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33046" y="16764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Pode ser descrito em termos de seu </a:t>
            </a:r>
            <a:r>
              <a:rPr lang="pt-BR" i="1"/>
              <a:t>PAGE</a:t>
            </a:r>
            <a:r>
              <a:rPr lang="pt-BR"/>
              <a:t>: </a:t>
            </a:r>
          </a:p>
          <a:p>
            <a:pPr lvl="1">
              <a:lnSpc>
                <a:spcPct val="90000"/>
              </a:lnSpc>
            </a:pPr>
            <a:r>
              <a:rPr lang="pt-BR"/>
              <a:t>P – percepções</a:t>
            </a:r>
          </a:p>
          <a:p>
            <a:pPr lvl="1">
              <a:lnSpc>
                <a:spcPct val="90000"/>
              </a:lnSpc>
            </a:pPr>
            <a:r>
              <a:rPr lang="pt-BR"/>
              <a:t>A – ações</a:t>
            </a:r>
          </a:p>
          <a:p>
            <a:pPr lvl="1">
              <a:lnSpc>
                <a:spcPct val="90000"/>
              </a:lnSpc>
            </a:pPr>
            <a:r>
              <a:rPr lang="pt-BR"/>
              <a:t>G – (</a:t>
            </a:r>
            <a:r>
              <a:rPr lang="pt-BR" i="1"/>
              <a:t>goals</a:t>
            </a:r>
            <a:r>
              <a:rPr lang="pt-BR"/>
              <a:t>) objetivos</a:t>
            </a:r>
          </a:p>
          <a:p>
            <a:pPr lvl="1">
              <a:lnSpc>
                <a:spcPct val="90000"/>
              </a:lnSpc>
            </a:pPr>
            <a:r>
              <a:rPr lang="pt-BR"/>
              <a:t>E – (</a:t>
            </a:r>
            <a:r>
              <a:rPr lang="pt-BR" i="1"/>
              <a:t>environment</a:t>
            </a:r>
            <a:r>
              <a:rPr lang="pt-BR"/>
              <a:t>) ambiente </a:t>
            </a:r>
          </a:p>
          <a:p>
            <a:pPr lvl="1">
              <a:lnSpc>
                <a:spcPct val="90000"/>
              </a:lnSpc>
            </a:pPr>
            <a:r>
              <a:rPr lang="pt-BR"/>
              <a:t>e outros agentes – nos sistemas multi-agentes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C90-F36E-41F6-8493-208B15AC0F40}" type="slidenum">
              <a:rPr lang="pt-BR"/>
              <a:pPr/>
              <a:t>5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Objeções a SMA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Não é a mesma coisa que SD?</a:t>
            </a:r>
          </a:p>
          <a:p>
            <a:pPr lvl="1"/>
            <a:r>
              <a:rPr lang="pt-BR"/>
              <a:t>Sincronização e Coordenação Dinâmicas</a:t>
            </a:r>
          </a:p>
          <a:p>
            <a:pPr lvl="1"/>
            <a:r>
              <a:rPr lang="pt-BR"/>
              <a:t>Agentes têm interesses próprios!!!</a:t>
            </a:r>
          </a:p>
          <a:p>
            <a:r>
              <a:rPr lang="pt-BR"/>
              <a:t>Não é IA?</a:t>
            </a:r>
          </a:p>
          <a:p>
            <a:pPr lvl="1"/>
            <a:r>
              <a:rPr lang="pt-BR"/>
              <a:t>SMA têm características de CC e de ES!</a:t>
            </a:r>
          </a:p>
          <a:p>
            <a:pPr lvl="1"/>
            <a:r>
              <a:rPr lang="pt-BR"/>
              <a:t>Em SMA, o aspecto social é fundamental!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Objeções a SMA... II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Não é só teoria dos Jogos?</a:t>
            </a:r>
          </a:p>
          <a:p>
            <a:pPr lvl="1"/>
            <a:r>
              <a:rPr lang="pt-BR"/>
              <a:t>TJ muitas vezes desconsiderou a computação...</a:t>
            </a:r>
          </a:p>
          <a:p>
            <a:pPr lvl="1"/>
            <a:r>
              <a:rPr lang="pt-BR"/>
              <a:t>Hipóteses da TJ são questionadas em SMA</a:t>
            </a:r>
          </a:p>
          <a:p>
            <a:r>
              <a:rPr lang="pt-BR"/>
              <a:t>O que eu vou fazer com Ciência Social?</a:t>
            </a:r>
          </a:p>
          <a:p>
            <a:pPr lvl="1"/>
            <a:r>
              <a:rPr lang="pt-BR"/>
              <a:t>Ambas servem como ferramentas uma para outra.</a:t>
            </a:r>
          </a:p>
          <a:p>
            <a:pPr lvl="1"/>
            <a:r>
              <a:rPr lang="pt-BR"/>
              <a:t>Mas são bem diferentes!!!!</a:t>
            </a:r>
          </a:p>
          <a:p>
            <a:pPr>
              <a:buFont typeface="Wingdings" pitchFamily="2" charset="2"/>
              <a:buNone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Então... Na verdade... Estamos na fronteira...</a:t>
            </a:r>
            <a:endParaRPr lang="en-US" sz="36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7E79-2A10-45B1-ABAB-014ABE7E4D64}" type="slidenum">
              <a:rPr lang="pt-BR"/>
              <a:pPr/>
              <a:t>52</a:t>
            </a:fld>
            <a:endParaRPr lang="pt-B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41281" y="2057400"/>
            <a:ext cx="2952750" cy="3198813"/>
            <a:chOff x="865" y="720"/>
            <a:chExt cx="2015" cy="2015"/>
          </a:xfrm>
        </p:grpSpPr>
        <p:sp>
          <p:nvSpPr>
            <p:cNvPr id="174084" name="Oval 4"/>
            <p:cNvSpPr>
              <a:spLocks noChangeArrowheads="1"/>
            </p:cNvSpPr>
            <p:nvPr/>
          </p:nvSpPr>
          <p:spPr bwMode="auto">
            <a:xfrm>
              <a:off x="865" y="720"/>
              <a:ext cx="2015" cy="201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4085" name="Text Box 5"/>
            <p:cNvSpPr txBox="1">
              <a:spLocks noChangeArrowheads="1"/>
            </p:cNvSpPr>
            <p:nvPr/>
          </p:nvSpPr>
          <p:spPr bwMode="auto">
            <a:xfrm>
              <a:off x="963" y="1238"/>
              <a:ext cx="1099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defTabSz="762000"/>
              <a:r>
                <a:rPr lang="pt-BR" sz="2000">
                  <a:latin typeface="Comic Sans MS" pitchFamily="66" charset="0"/>
                </a:rPr>
                <a:t>Inteligência</a:t>
              </a:r>
            </a:p>
            <a:p>
              <a:pPr algn="ctr" defTabSz="762000"/>
              <a:r>
                <a:rPr lang="pt-BR" sz="2000">
                  <a:latin typeface="Comic Sans MS" pitchFamily="66" charset="0"/>
                </a:rPr>
                <a:t>Artificial</a:t>
              </a:r>
              <a:endParaRPr lang="en-US" sz="2000">
                <a:latin typeface="Comic Sans MS" pitchFamily="66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729404" y="2058988"/>
            <a:ext cx="3021623" cy="3198812"/>
            <a:chOff x="2017" y="721"/>
            <a:chExt cx="2062" cy="2015"/>
          </a:xfrm>
        </p:grpSpPr>
        <p:sp>
          <p:nvSpPr>
            <p:cNvPr id="174087" name="Oval 7"/>
            <p:cNvSpPr>
              <a:spLocks noChangeArrowheads="1"/>
            </p:cNvSpPr>
            <p:nvPr/>
          </p:nvSpPr>
          <p:spPr bwMode="auto">
            <a:xfrm>
              <a:off x="2017" y="721"/>
              <a:ext cx="2015" cy="201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4088" name="Text Box 8"/>
            <p:cNvSpPr txBox="1">
              <a:spLocks noChangeArrowheads="1"/>
            </p:cNvSpPr>
            <p:nvPr/>
          </p:nvSpPr>
          <p:spPr bwMode="auto">
            <a:xfrm>
              <a:off x="2928" y="1238"/>
              <a:ext cx="1151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defTabSz="762000"/>
              <a:r>
                <a:rPr lang="pt-BR" sz="2000">
                  <a:latin typeface="Comic Sans MS" pitchFamily="66" charset="0"/>
                </a:rPr>
                <a:t>Engenharia</a:t>
              </a:r>
            </a:p>
            <a:p>
              <a:pPr algn="ctr" defTabSz="762000"/>
              <a:r>
                <a:rPr lang="pt-BR" sz="2000">
                  <a:latin typeface="Comic Sans MS" pitchFamily="66" charset="0"/>
                </a:rPr>
                <a:t>de Software</a:t>
              </a:r>
              <a:endParaRPr lang="en-US" sz="2000">
                <a:latin typeface="Comic Sans MS" pitchFamily="66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885343" y="3354388"/>
            <a:ext cx="2952750" cy="3198812"/>
            <a:chOff x="1441" y="1537"/>
            <a:chExt cx="2015" cy="2015"/>
          </a:xfrm>
        </p:grpSpPr>
        <p:sp>
          <p:nvSpPr>
            <p:cNvPr id="174090" name="Oval 10"/>
            <p:cNvSpPr>
              <a:spLocks noChangeArrowheads="1"/>
            </p:cNvSpPr>
            <p:nvPr/>
          </p:nvSpPr>
          <p:spPr bwMode="auto">
            <a:xfrm>
              <a:off x="1441" y="1537"/>
              <a:ext cx="2015" cy="201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4091" name="Text Box 11"/>
            <p:cNvSpPr txBox="1">
              <a:spLocks noChangeArrowheads="1"/>
            </p:cNvSpPr>
            <p:nvPr/>
          </p:nvSpPr>
          <p:spPr bwMode="auto">
            <a:xfrm>
              <a:off x="1934" y="2822"/>
              <a:ext cx="1126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defTabSz="762000"/>
              <a:r>
                <a:rPr lang="pt-BR" sz="2000">
                  <a:latin typeface="Comic Sans MS" pitchFamily="66" charset="0"/>
                </a:rPr>
                <a:t>Sistemas</a:t>
              </a:r>
            </a:p>
            <a:p>
              <a:pPr algn="ctr" defTabSz="762000"/>
              <a:r>
                <a:rPr lang="pt-BR" sz="2000">
                  <a:latin typeface="Comic Sans MS" pitchFamily="66" charset="0"/>
                </a:rPr>
                <a:t>Distribuídos</a:t>
              </a: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3852496" y="3886201"/>
            <a:ext cx="1170513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BR" sz="2000">
                <a:latin typeface="Comic Sans MS" pitchFamily="66" charset="0"/>
              </a:rPr>
              <a:t>Agentes</a:t>
            </a:r>
            <a:endParaRPr lang="en-US" sz="2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Agentes: Arquiteturas</a:t>
            </a:r>
          </a:p>
        </p:txBody>
      </p:sp>
      <p:sp>
        <p:nvSpPr>
          <p:cNvPr id="181265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33046" y="1600200"/>
            <a:ext cx="7772400" cy="1828800"/>
          </a:xfrm>
        </p:spPr>
        <p:txBody>
          <a:bodyPr/>
          <a:lstStyle/>
          <a:p>
            <a:r>
              <a:rPr lang="pt-BR"/>
              <a:t>De forma bem simplificada, um agente pode ser visto como um </a:t>
            </a:r>
            <a:r>
              <a:rPr lang="pt-BR">
                <a:solidFill>
                  <a:srgbClr val="800080"/>
                </a:solidFill>
              </a:rPr>
              <a:t>mapeamento</a:t>
            </a:r>
            <a:r>
              <a:rPr lang="pt-BR"/>
              <a:t>: </a:t>
            </a:r>
          </a:p>
          <a:p>
            <a:pPr lvl="1"/>
            <a:r>
              <a:rPr lang="pt-BR"/>
              <a:t>seqüência perceptiva =&gt; ação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0D26-644F-46EE-B761-BE1EB8DADB73}" type="slidenum">
              <a:rPr lang="pt-BR"/>
              <a:pPr/>
              <a:t>6</a:t>
            </a:fld>
            <a:endParaRPr lang="pt-BR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59169" y="3517900"/>
            <a:ext cx="5936273" cy="2425700"/>
            <a:chOff x="1012" y="2456"/>
            <a:chExt cx="4051" cy="1528"/>
          </a:xfrm>
        </p:grpSpPr>
        <p:sp>
          <p:nvSpPr>
            <p:cNvPr id="181251" name="Rectangle 3"/>
            <p:cNvSpPr>
              <a:spLocks noChangeArrowheads="1"/>
            </p:cNvSpPr>
            <p:nvPr/>
          </p:nvSpPr>
          <p:spPr bwMode="auto">
            <a:xfrm>
              <a:off x="1684" y="2456"/>
              <a:ext cx="3352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" name="Line 4"/>
            <p:cNvSpPr>
              <a:spLocks noChangeShapeType="1"/>
            </p:cNvSpPr>
            <p:nvPr/>
          </p:nvSpPr>
          <p:spPr bwMode="auto">
            <a:xfrm flipH="1">
              <a:off x="1488" y="37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" name="Line 5"/>
            <p:cNvSpPr>
              <a:spLocks noChangeShapeType="1"/>
            </p:cNvSpPr>
            <p:nvPr/>
          </p:nvSpPr>
          <p:spPr bwMode="auto">
            <a:xfrm>
              <a:off x="1447" y="2740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" name="Rectangle 6"/>
            <p:cNvSpPr>
              <a:spLocks noChangeArrowheads="1"/>
            </p:cNvSpPr>
            <p:nvPr/>
          </p:nvSpPr>
          <p:spPr bwMode="auto">
            <a:xfrm>
              <a:off x="2109" y="2638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81255" name="AutoShape 7"/>
            <p:cNvSpPr>
              <a:spLocks noChangeArrowheads="1"/>
            </p:cNvSpPr>
            <p:nvPr/>
          </p:nvSpPr>
          <p:spPr bwMode="auto">
            <a:xfrm>
              <a:off x="1012" y="2456"/>
              <a:ext cx="472" cy="148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" name="Rectangle 8"/>
            <p:cNvSpPr>
              <a:spLocks noChangeArrowheads="1"/>
            </p:cNvSpPr>
            <p:nvPr/>
          </p:nvSpPr>
          <p:spPr bwMode="auto">
            <a:xfrm>
              <a:off x="4342" y="2539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81257" name="Rectangle 9"/>
            <p:cNvSpPr>
              <a:spLocks noChangeArrowheads="1"/>
            </p:cNvSpPr>
            <p:nvPr/>
          </p:nvSpPr>
          <p:spPr bwMode="auto">
            <a:xfrm>
              <a:off x="2060" y="3692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81258" name="Rectangle 10"/>
            <p:cNvSpPr>
              <a:spLocks noChangeArrowheads="1"/>
            </p:cNvSpPr>
            <p:nvPr/>
          </p:nvSpPr>
          <p:spPr bwMode="auto">
            <a:xfrm rot="16200000">
              <a:off x="730" y="3018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181259" name="Line 11"/>
            <p:cNvSpPr>
              <a:spLocks noChangeShapeType="1"/>
            </p:cNvSpPr>
            <p:nvPr/>
          </p:nvSpPr>
          <p:spPr bwMode="auto">
            <a:xfrm>
              <a:off x="2544" y="346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0" name="Line 12"/>
            <p:cNvSpPr>
              <a:spLocks noChangeShapeType="1"/>
            </p:cNvSpPr>
            <p:nvPr/>
          </p:nvSpPr>
          <p:spPr bwMode="auto">
            <a:xfrm>
              <a:off x="2544" y="288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1" name="Rectangle 13"/>
            <p:cNvSpPr>
              <a:spLocks noChangeArrowheads="1"/>
            </p:cNvSpPr>
            <p:nvPr/>
          </p:nvSpPr>
          <p:spPr bwMode="auto">
            <a:xfrm>
              <a:off x="2006" y="3207"/>
              <a:ext cx="1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>
                <a:lnSpc>
                  <a:spcPct val="89000"/>
                </a:lnSpc>
              </a:pPr>
              <a:r>
                <a:rPr lang="pt-BR" sz="2000" b="1">
                  <a:latin typeface="Arial" charset="0"/>
                </a:rPr>
                <a:t>Raciocinador</a:t>
              </a:r>
            </a:p>
          </p:txBody>
        </p:sp>
        <p:sp>
          <p:nvSpPr>
            <p:cNvPr id="181262" name="Rectangle 14"/>
            <p:cNvSpPr>
              <a:spLocks noChangeArrowheads="1"/>
            </p:cNvSpPr>
            <p:nvPr/>
          </p:nvSpPr>
          <p:spPr bwMode="auto">
            <a:xfrm>
              <a:off x="3686" y="3063"/>
              <a:ext cx="9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modelo do </a:t>
              </a:r>
            </a:p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ambiente</a:t>
              </a:r>
            </a:p>
          </p:txBody>
        </p:sp>
        <p:sp>
          <p:nvSpPr>
            <p:cNvPr id="181263" name="Oval 15"/>
            <p:cNvSpPr>
              <a:spLocks noChangeArrowheads="1"/>
            </p:cNvSpPr>
            <p:nvPr/>
          </p:nvSpPr>
          <p:spPr bwMode="auto">
            <a:xfrm>
              <a:off x="3556" y="2936"/>
              <a:ext cx="1048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7621466" y="928688"/>
            <a:ext cx="1126912" cy="3699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62708" y="1144588"/>
            <a:ext cx="8352692" cy="2665412"/>
            <a:chOff x="532" y="621"/>
            <a:chExt cx="5700" cy="1679"/>
          </a:xfrm>
        </p:grpSpPr>
        <p:sp>
          <p:nvSpPr>
            <p:cNvPr id="155652" name="Rectangle 4"/>
            <p:cNvSpPr>
              <a:spLocks noChangeArrowheads="1"/>
            </p:cNvSpPr>
            <p:nvPr/>
          </p:nvSpPr>
          <p:spPr bwMode="auto">
            <a:xfrm>
              <a:off x="1924" y="621"/>
              <a:ext cx="4168" cy="167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3" name="Line 5"/>
            <p:cNvSpPr>
              <a:spLocks noChangeShapeType="1"/>
            </p:cNvSpPr>
            <p:nvPr/>
          </p:nvSpPr>
          <p:spPr bwMode="auto">
            <a:xfrm flipH="1" flipV="1">
              <a:off x="1248" y="2062"/>
              <a:ext cx="1008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4" name="Line 6"/>
            <p:cNvSpPr>
              <a:spLocks noChangeShapeType="1"/>
            </p:cNvSpPr>
            <p:nvPr/>
          </p:nvSpPr>
          <p:spPr bwMode="auto">
            <a:xfrm>
              <a:off x="1248" y="816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5" name="Rectangle 7"/>
            <p:cNvSpPr>
              <a:spLocks noChangeArrowheads="1"/>
            </p:cNvSpPr>
            <p:nvPr/>
          </p:nvSpPr>
          <p:spPr bwMode="auto">
            <a:xfrm>
              <a:off x="2294" y="701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55656" name="Rectangle 8"/>
            <p:cNvSpPr>
              <a:spLocks noChangeArrowheads="1"/>
            </p:cNvSpPr>
            <p:nvPr/>
          </p:nvSpPr>
          <p:spPr bwMode="auto">
            <a:xfrm>
              <a:off x="2246" y="1947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55657" name="AutoShape 9"/>
            <p:cNvSpPr>
              <a:spLocks noChangeArrowheads="1"/>
            </p:cNvSpPr>
            <p:nvPr/>
          </p:nvSpPr>
          <p:spPr bwMode="auto">
            <a:xfrm>
              <a:off x="532" y="621"/>
              <a:ext cx="904" cy="1637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8" name="Rectangle 10"/>
            <p:cNvSpPr>
              <a:spLocks noChangeArrowheads="1"/>
            </p:cNvSpPr>
            <p:nvPr/>
          </p:nvSpPr>
          <p:spPr bwMode="auto">
            <a:xfrm>
              <a:off x="2006" y="1100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5659" name="Rectangle 11"/>
            <p:cNvSpPr>
              <a:spLocks noChangeArrowheads="1"/>
            </p:cNvSpPr>
            <p:nvPr/>
          </p:nvSpPr>
          <p:spPr bwMode="auto">
            <a:xfrm>
              <a:off x="1958" y="1549"/>
              <a:ext cx="26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155660" name="Line 12"/>
            <p:cNvSpPr>
              <a:spLocks noChangeShapeType="1"/>
            </p:cNvSpPr>
            <p:nvPr/>
          </p:nvSpPr>
          <p:spPr bwMode="auto">
            <a:xfrm>
              <a:off x="2640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1" name="Line 13"/>
            <p:cNvSpPr>
              <a:spLocks noChangeShapeType="1"/>
            </p:cNvSpPr>
            <p:nvPr/>
          </p:nvSpPr>
          <p:spPr bwMode="auto">
            <a:xfrm>
              <a:off x="2640" y="1314"/>
              <a:ext cx="0" cy="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2" name="Line 14"/>
            <p:cNvSpPr>
              <a:spLocks noChangeShapeType="1"/>
            </p:cNvSpPr>
            <p:nvPr/>
          </p:nvSpPr>
          <p:spPr bwMode="auto">
            <a:xfrm>
              <a:off x="2640" y="1763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3" name="Line 15"/>
            <p:cNvSpPr>
              <a:spLocks noChangeShapeType="1"/>
            </p:cNvSpPr>
            <p:nvPr/>
          </p:nvSpPr>
          <p:spPr bwMode="auto">
            <a:xfrm flipH="1">
              <a:off x="4416" y="168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4" name="Rectangle 16"/>
            <p:cNvSpPr>
              <a:spLocks noChangeArrowheads="1"/>
            </p:cNvSpPr>
            <p:nvPr/>
          </p:nvSpPr>
          <p:spPr bwMode="auto">
            <a:xfrm>
              <a:off x="4704" y="1521"/>
              <a:ext cx="1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Regras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“condição-ação”</a:t>
              </a:r>
            </a:p>
          </p:txBody>
        </p:sp>
        <p:sp>
          <p:nvSpPr>
            <p:cNvPr id="155665" name="Rectangle 17"/>
            <p:cNvSpPr>
              <a:spLocks noChangeArrowheads="1"/>
            </p:cNvSpPr>
            <p:nvPr/>
          </p:nvSpPr>
          <p:spPr bwMode="auto">
            <a:xfrm>
              <a:off x="4708" y="1540"/>
              <a:ext cx="1336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6" name="Rectangle 18"/>
            <p:cNvSpPr>
              <a:spLocks noChangeArrowheads="1"/>
            </p:cNvSpPr>
            <p:nvPr/>
          </p:nvSpPr>
          <p:spPr bwMode="auto">
            <a:xfrm rot="16200000">
              <a:off x="442" y="1286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</p:grpSp>
      <p:sp>
        <p:nvSpPr>
          <p:cNvPr id="155667" name="Rectangle 19"/>
          <p:cNvSpPr>
            <a:spLocks noGrp="1" noChangeArrowheads="1"/>
          </p:cNvSpPr>
          <p:nvPr>
            <p:ph type="title"/>
          </p:nvPr>
        </p:nvSpPr>
        <p:spPr>
          <a:xfrm>
            <a:off x="703385" y="171450"/>
            <a:ext cx="7807569" cy="579438"/>
          </a:xfrm>
        </p:spPr>
        <p:txBody>
          <a:bodyPr>
            <a:normAutofit fontScale="90000"/>
          </a:bodyPr>
          <a:lstStyle/>
          <a:p>
            <a:r>
              <a:rPr lang="pt-BR"/>
              <a:t>Agente Reativo</a:t>
            </a:r>
          </a:p>
        </p:txBody>
      </p:sp>
      <p:sp>
        <p:nvSpPr>
          <p:cNvPr id="155668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11016" y="4038600"/>
            <a:ext cx="8721969" cy="2438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sz="2400"/>
              <a:t>Vantagens e desvantagens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Regras condição-ação: representação inteligível, modular e eficiente </a:t>
            </a:r>
          </a:p>
          <a:p>
            <a:pPr lvl="2">
              <a:lnSpc>
                <a:spcPct val="90000"/>
              </a:lnSpc>
            </a:pPr>
            <a:r>
              <a:rPr lang="pt-BR" sz="1800"/>
              <a:t>ex. </a:t>
            </a:r>
            <a:r>
              <a:rPr lang="pt-BR" sz="1800" b="1"/>
              <a:t>Se</a:t>
            </a:r>
            <a:r>
              <a:rPr lang="pt-BR" sz="1800"/>
              <a:t> velocidade &gt; 60 </a:t>
            </a:r>
            <a:r>
              <a:rPr lang="pt-BR" sz="1800" b="1"/>
              <a:t>então</a:t>
            </a:r>
            <a:r>
              <a:rPr lang="pt-BR" sz="1800"/>
              <a:t> multar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Não pode armazenar uma seqüência perceptiva, pouca autonomia</a:t>
            </a:r>
          </a:p>
          <a:p>
            <a:pPr>
              <a:lnSpc>
                <a:spcPct val="90000"/>
              </a:lnSpc>
            </a:pPr>
            <a:r>
              <a:rPr lang="pt-BR" sz="2400"/>
              <a:t>Ambientes: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Reflexo imprescindível em ambientes dinâmicos 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Acessível, episódico, pequeno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8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98" name="Rectangle 1050"/>
          <p:cNvSpPr>
            <a:spLocks noGrp="1" noChangeArrowheads="1"/>
          </p:cNvSpPr>
          <p:nvPr>
            <p:ph type="title"/>
          </p:nvPr>
        </p:nvSpPr>
        <p:spPr>
          <a:xfrm>
            <a:off x="492368" y="228600"/>
            <a:ext cx="8365911" cy="609600"/>
          </a:xfrm>
        </p:spPr>
        <p:txBody>
          <a:bodyPr>
            <a:normAutofit fontScale="90000"/>
          </a:bodyPr>
          <a:lstStyle/>
          <a:p>
            <a:r>
              <a:rPr lang="pt-BR" dirty="0"/>
              <a:t>Agente reativo com estado interno</a:t>
            </a:r>
          </a:p>
        </p:txBody>
      </p:sp>
      <p:sp>
        <p:nvSpPr>
          <p:cNvPr id="156699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33046" y="51054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Desvantagem: pouca autonomia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não tem objetivo, não encadeia regras </a:t>
            </a:r>
          </a:p>
          <a:p>
            <a:pPr>
              <a:lnSpc>
                <a:spcPct val="90000"/>
              </a:lnSpc>
            </a:pPr>
            <a:r>
              <a:rPr lang="pt-BR" sz="2400"/>
              <a:t>Ambientes: determinista e pequeno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Ex. Tamagotchi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146538" y="747714"/>
            <a:ext cx="9022373" cy="4046537"/>
            <a:chOff x="100" y="471"/>
            <a:chExt cx="6157" cy="2549"/>
          </a:xfrm>
        </p:grpSpPr>
        <p:sp>
          <p:nvSpPr>
            <p:cNvPr id="156676" name="Rectangle 1028"/>
            <p:cNvSpPr>
              <a:spLocks noChangeArrowheads="1"/>
            </p:cNvSpPr>
            <p:nvPr/>
          </p:nvSpPr>
          <p:spPr bwMode="auto">
            <a:xfrm>
              <a:off x="772" y="580"/>
              <a:ext cx="5320" cy="2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7" name="Line 1029"/>
            <p:cNvSpPr>
              <a:spLocks noChangeShapeType="1"/>
            </p:cNvSpPr>
            <p:nvPr/>
          </p:nvSpPr>
          <p:spPr bwMode="auto">
            <a:xfrm flipH="1">
              <a:off x="576" y="2832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8" name="Line 1030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9" name="Rectangle 1031"/>
            <p:cNvSpPr>
              <a:spLocks noChangeArrowheads="1"/>
            </p:cNvSpPr>
            <p:nvPr/>
          </p:nvSpPr>
          <p:spPr bwMode="auto">
            <a:xfrm>
              <a:off x="1197" y="714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56680" name="AutoShape 1032"/>
            <p:cNvSpPr>
              <a:spLocks noChangeArrowheads="1"/>
            </p:cNvSpPr>
            <p:nvPr/>
          </p:nvSpPr>
          <p:spPr bwMode="auto">
            <a:xfrm>
              <a:off x="100" y="580"/>
              <a:ext cx="472" cy="239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1" name="Rectangle 1033"/>
            <p:cNvSpPr>
              <a:spLocks noChangeArrowheads="1"/>
            </p:cNvSpPr>
            <p:nvPr/>
          </p:nvSpPr>
          <p:spPr bwMode="auto">
            <a:xfrm>
              <a:off x="5014" y="471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56682" name="Rectangle 1034"/>
            <p:cNvSpPr>
              <a:spLocks noChangeArrowheads="1"/>
            </p:cNvSpPr>
            <p:nvPr/>
          </p:nvSpPr>
          <p:spPr bwMode="auto">
            <a:xfrm>
              <a:off x="861" y="1174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6683" name="Line 1035"/>
            <p:cNvSpPr>
              <a:spLocks noChangeShapeType="1"/>
            </p:cNvSpPr>
            <p:nvPr/>
          </p:nvSpPr>
          <p:spPr bwMode="auto">
            <a:xfrm>
              <a:off x="1639" y="96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4" name="Line 1036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5" name="Rectangle 1037"/>
            <p:cNvSpPr>
              <a:spLocks noChangeArrowheads="1"/>
            </p:cNvSpPr>
            <p:nvPr/>
          </p:nvSpPr>
          <p:spPr bwMode="auto">
            <a:xfrm>
              <a:off x="4277" y="2167"/>
              <a:ext cx="1528" cy="4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Regras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“condição-ação”</a:t>
              </a:r>
            </a:p>
          </p:txBody>
        </p:sp>
        <p:sp>
          <p:nvSpPr>
            <p:cNvPr id="156686" name="Rectangle 1038"/>
            <p:cNvSpPr>
              <a:spLocks noChangeArrowheads="1"/>
            </p:cNvSpPr>
            <p:nvPr/>
          </p:nvSpPr>
          <p:spPr bwMode="auto">
            <a:xfrm>
              <a:off x="3536" y="875"/>
              <a:ext cx="2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 i="1">
                  <a:solidFill>
                    <a:schemeClr val="accent2"/>
                  </a:solidFill>
                  <a:latin typeface="Arial" charset="0"/>
                </a:rPr>
                <a:t>estado</a:t>
              </a:r>
              <a:r>
                <a:rPr lang="pt-BR" sz="2000" i="1">
                  <a:solidFill>
                    <a:schemeClr val="accent2"/>
                  </a:solidFill>
                  <a:latin typeface="Arial" charset="0"/>
                </a:rPr>
                <a:t>: como o mundo era antes</a:t>
              </a:r>
              <a:endParaRPr lang="pt-BR" sz="2000" i="1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56687" name="Rectangle 1039"/>
            <p:cNvSpPr>
              <a:spLocks noChangeArrowheads="1"/>
            </p:cNvSpPr>
            <p:nvPr/>
          </p:nvSpPr>
          <p:spPr bwMode="auto">
            <a:xfrm>
              <a:off x="3525" y="1207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156688" name="Line 1040"/>
            <p:cNvSpPr>
              <a:spLocks noChangeShapeType="1"/>
            </p:cNvSpPr>
            <p:nvPr/>
          </p:nvSpPr>
          <p:spPr bwMode="auto">
            <a:xfrm flipH="1">
              <a:off x="2702" y="2352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9" name="Line 1041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0" name="Line 1042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1" name="Rectangle 1043"/>
            <p:cNvSpPr>
              <a:spLocks noChangeArrowheads="1"/>
            </p:cNvSpPr>
            <p:nvPr/>
          </p:nvSpPr>
          <p:spPr bwMode="auto">
            <a:xfrm>
              <a:off x="1148" y="2728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56692" name="Rectangle 1044"/>
            <p:cNvSpPr>
              <a:spLocks noChangeArrowheads="1"/>
            </p:cNvSpPr>
            <p:nvPr/>
          </p:nvSpPr>
          <p:spPr bwMode="auto">
            <a:xfrm>
              <a:off x="863" y="2247"/>
              <a:ext cx="19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156693" name="Rectangle 1045"/>
            <p:cNvSpPr>
              <a:spLocks noChangeArrowheads="1"/>
            </p:cNvSpPr>
            <p:nvPr/>
          </p:nvSpPr>
          <p:spPr bwMode="auto">
            <a:xfrm rot="16200000">
              <a:off x="-230" y="1767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156694" name="Line 1046"/>
            <p:cNvSpPr>
              <a:spLocks noChangeShapeType="1"/>
            </p:cNvSpPr>
            <p:nvPr/>
          </p:nvSpPr>
          <p:spPr bwMode="auto">
            <a:xfrm>
              <a:off x="1632" y="249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5" name="Line 1047"/>
            <p:cNvSpPr>
              <a:spLocks noChangeShapeType="1"/>
            </p:cNvSpPr>
            <p:nvPr/>
          </p:nvSpPr>
          <p:spPr bwMode="auto">
            <a:xfrm>
              <a:off x="1632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6" name="Rectangle 1048"/>
            <p:cNvSpPr>
              <a:spLocks noChangeArrowheads="1"/>
            </p:cNvSpPr>
            <p:nvPr/>
          </p:nvSpPr>
          <p:spPr bwMode="auto">
            <a:xfrm>
              <a:off x="3538" y="1565"/>
              <a:ext cx="211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impacto de minhas ações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050"/>
          <p:cNvSpPr>
            <a:spLocks noChangeArrowheads="1"/>
          </p:cNvSpPr>
          <p:nvPr/>
        </p:nvSpPr>
        <p:spPr bwMode="auto">
          <a:xfrm>
            <a:off x="414704" y="5538788"/>
            <a:ext cx="187569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051"/>
          <p:cNvGrpSpPr>
            <a:grpSpLocks/>
          </p:cNvGrpSpPr>
          <p:nvPr/>
        </p:nvGrpSpPr>
        <p:grpSpPr bwMode="auto">
          <a:xfrm>
            <a:off x="146538" y="1066800"/>
            <a:ext cx="9022373" cy="3505200"/>
            <a:chOff x="100" y="576"/>
            <a:chExt cx="6157" cy="2208"/>
          </a:xfrm>
        </p:grpSpPr>
        <p:sp>
          <p:nvSpPr>
            <p:cNvPr id="157700" name="Rectangle 2052"/>
            <p:cNvSpPr>
              <a:spLocks noChangeArrowheads="1"/>
            </p:cNvSpPr>
            <p:nvPr/>
          </p:nvSpPr>
          <p:spPr bwMode="auto">
            <a:xfrm>
              <a:off x="768" y="672"/>
              <a:ext cx="5324" cy="2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1" name="Line 2053"/>
            <p:cNvSpPr>
              <a:spLocks noChangeShapeType="1"/>
            </p:cNvSpPr>
            <p:nvPr/>
          </p:nvSpPr>
          <p:spPr bwMode="auto">
            <a:xfrm flipH="1">
              <a:off x="576" y="264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2" name="Line 2054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3" name="Rectangle 2055"/>
            <p:cNvSpPr>
              <a:spLocks noChangeArrowheads="1"/>
            </p:cNvSpPr>
            <p:nvPr/>
          </p:nvSpPr>
          <p:spPr bwMode="auto">
            <a:xfrm>
              <a:off x="1197" y="714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57704" name="AutoShape 2056"/>
            <p:cNvSpPr>
              <a:spLocks noChangeArrowheads="1"/>
            </p:cNvSpPr>
            <p:nvPr/>
          </p:nvSpPr>
          <p:spPr bwMode="auto">
            <a:xfrm>
              <a:off x="100" y="672"/>
              <a:ext cx="472" cy="211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5" name="Rectangle 2057"/>
            <p:cNvSpPr>
              <a:spLocks noChangeArrowheads="1"/>
            </p:cNvSpPr>
            <p:nvPr/>
          </p:nvSpPr>
          <p:spPr bwMode="auto">
            <a:xfrm>
              <a:off x="4992" y="576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57706" name="Rectangle 2058"/>
            <p:cNvSpPr>
              <a:spLocks noChangeArrowheads="1"/>
            </p:cNvSpPr>
            <p:nvPr/>
          </p:nvSpPr>
          <p:spPr bwMode="auto">
            <a:xfrm>
              <a:off x="861" y="1174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7707" name="Line 2059"/>
            <p:cNvSpPr>
              <a:spLocks noChangeShapeType="1"/>
            </p:cNvSpPr>
            <p:nvPr/>
          </p:nvSpPr>
          <p:spPr bwMode="auto">
            <a:xfrm>
              <a:off x="1639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8" name="Line 2060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9" name="Rectangle 2061"/>
            <p:cNvSpPr>
              <a:spLocks noChangeArrowheads="1"/>
            </p:cNvSpPr>
            <p:nvPr/>
          </p:nvSpPr>
          <p:spPr bwMode="auto">
            <a:xfrm>
              <a:off x="4312" y="2160"/>
              <a:ext cx="923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Objetivos</a:t>
              </a:r>
            </a:p>
          </p:txBody>
        </p:sp>
        <p:sp>
          <p:nvSpPr>
            <p:cNvPr id="157710" name="Rectangle 2062"/>
            <p:cNvSpPr>
              <a:spLocks noChangeArrowheads="1"/>
            </p:cNvSpPr>
            <p:nvPr/>
          </p:nvSpPr>
          <p:spPr bwMode="auto">
            <a:xfrm>
              <a:off x="3525" y="1207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157711" name="Line 2063"/>
            <p:cNvSpPr>
              <a:spLocks noChangeShapeType="1"/>
            </p:cNvSpPr>
            <p:nvPr/>
          </p:nvSpPr>
          <p:spPr bwMode="auto">
            <a:xfrm flipH="1">
              <a:off x="2688" y="2256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2" name="Line 2064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3" name="Line 2065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4" name="Rectangle 2066"/>
            <p:cNvSpPr>
              <a:spLocks noChangeArrowheads="1"/>
            </p:cNvSpPr>
            <p:nvPr/>
          </p:nvSpPr>
          <p:spPr bwMode="auto">
            <a:xfrm>
              <a:off x="1152" y="2544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57715" name="Rectangle 2067"/>
            <p:cNvSpPr>
              <a:spLocks noChangeArrowheads="1"/>
            </p:cNvSpPr>
            <p:nvPr/>
          </p:nvSpPr>
          <p:spPr bwMode="auto">
            <a:xfrm>
              <a:off x="864" y="2112"/>
              <a:ext cx="19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157716" name="Rectangle 2068"/>
            <p:cNvSpPr>
              <a:spLocks noChangeArrowheads="1"/>
            </p:cNvSpPr>
            <p:nvPr/>
          </p:nvSpPr>
          <p:spPr bwMode="auto">
            <a:xfrm rot="16200000">
              <a:off x="-181" y="1766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157717" name="Line 2069"/>
            <p:cNvSpPr>
              <a:spLocks noChangeShapeType="1"/>
            </p:cNvSpPr>
            <p:nvPr/>
          </p:nvSpPr>
          <p:spPr bwMode="auto">
            <a:xfrm>
              <a:off x="1632" y="235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8" name="Line 2070"/>
            <p:cNvSpPr>
              <a:spLocks noChangeShapeType="1"/>
            </p:cNvSpPr>
            <p:nvPr/>
          </p:nvSpPr>
          <p:spPr bwMode="auto">
            <a:xfrm>
              <a:off x="1632" y="139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9" name="Rectangle 2071"/>
            <p:cNvSpPr>
              <a:spLocks noChangeArrowheads="1"/>
            </p:cNvSpPr>
            <p:nvPr/>
          </p:nvSpPr>
          <p:spPr bwMode="auto">
            <a:xfrm>
              <a:off x="3538" y="1661"/>
              <a:ext cx="211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impacto de minhas ações</a:t>
              </a:r>
            </a:p>
          </p:txBody>
        </p:sp>
        <p:sp>
          <p:nvSpPr>
            <p:cNvPr id="157720" name="Rectangle 2072"/>
            <p:cNvSpPr>
              <a:spLocks noChangeArrowheads="1"/>
            </p:cNvSpPr>
            <p:nvPr/>
          </p:nvSpPr>
          <p:spPr bwMode="auto">
            <a:xfrm>
              <a:off x="864" y="1632"/>
              <a:ext cx="2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157721" name="Line 2073"/>
            <p:cNvSpPr>
              <a:spLocks noChangeShapeType="1"/>
            </p:cNvSpPr>
            <p:nvPr/>
          </p:nvSpPr>
          <p:spPr bwMode="auto">
            <a:xfrm flipH="1">
              <a:off x="3024" y="177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22" name="Line 2074"/>
            <p:cNvSpPr>
              <a:spLocks noChangeShapeType="1"/>
            </p:cNvSpPr>
            <p:nvPr/>
          </p:nvSpPr>
          <p:spPr bwMode="auto">
            <a:xfrm>
              <a:off x="1632" y="187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23" name="Rectangle 2075"/>
            <p:cNvSpPr>
              <a:spLocks noChangeArrowheads="1"/>
            </p:cNvSpPr>
            <p:nvPr/>
          </p:nvSpPr>
          <p:spPr bwMode="auto">
            <a:xfrm>
              <a:off x="3536" y="827"/>
              <a:ext cx="2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 i="1">
                  <a:solidFill>
                    <a:schemeClr val="accent2"/>
                  </a:solidFill>
                  <a:latin typeface="Arial" charset="0"/>
                </a:rPr>
                <a:t>estado</a:t>
              </a:r>
              <a:r>
                <a:rPr lang="pt-BR" sz="2000" i="1">
                  <a:solidFill>
                    <a:schemeClr val="accent2"/>
                  </a:solidFill>
                  <a:latin typeface="Arial" charset="0"/>
                </a:rPr>
                <a:t>: como o mundo era antes</a:t>
              </a:r>
              <a:endParaRPr lang="pt-BR" sz="2000" i="1">
                <a:solidFill>
                  <a:schemeClr val="hlink"/>
                </a:solidFill>
                <a:latin typeface="Arial" charset="0"/>
              </a:endParaRPr>
            </a:p>
          </p:txBody>
        </p:sp>
      </p:grpSp>
      <p:sp>
        <p:nvSpPr>
          <p:cNvPr id="157724" name="Rectangle 2076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43998" cy="1000132"/>
          </a:xfrm>
        </p:spPr>
        <p:txBody>
          <a:bodyPr>
            <a:normAutofit fontScale="90000"/>
          </a:bodyPr>
          <a:lstStyle/>
          <a:p>
            <a:r>
              <a:rPr lang="pt-BR" sz="3800" dirty="0"/>
              <a:t>Agente cognitivo - </a:t>
            </a:r>
            <a:br>
              <a:rPr lang="pt-BR" sz="3800" dirty="0"/>
            </a:br>
            <a:r>
              <a:rPr lang="pt-BR" sz="3800" dirty="0"/>
              <a:t>baseado em objetivo</a:t>
            </a:r>
          </a:p>
        </p:txBody>
      </p:sp>
      <p:sp>
        <p:nvSpPr>
          <p:cNvPr id="157725" name="Rectangle 207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44061" y="4648200"/>
            <a:ext cx="7930662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Vantagens e desvantagens: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Mais </a:t>
            </a:r>
            <a:r>
              <a:rPr lang="pt-BR" sz="2000" i="1"/>
              <a:t>complicado</a:t>
            </a:r>
            <a:r>
              <a:rPr lang="pt-BR" sz="2000"/>
              <a:t> e </a:t>
            </a:r>
            <a:r>
              <a:rPr lang="pt-BR" sz="2000" i="1"/>
              <a:t>ineficiente</a:t>
            </a:r>
            <a:r>
              <a:rPr lang="pt-BR" sz="2000"/>
              <a:t>,  porém mais </a:t>
            </a:r>
            <a:r>
              <a:rPr lang="pt-BR" sz="2000" i="1"/>
              <a:t>flexível</a:t>
            </a:r>
            <a:r>
              <a:rPr lang="pt-BR" sz="2000"/>
              <a:t>, </a:t>
            </a:r>
            <a:r>
              <a:rPr lang="pt-BR" sz="2000" i="1"/>
              <a:t>autônomo</a:t>
            </a:r>
            <a:endParaRPr lang="pt-BR" sz="2000"/>
          </a:p>
          <a:p>
            <a:pPr lvl="1">
              <a:lnSpc>
                <a:spcPct val="90000"/>
              </a:lnSpc>
            </a:pPr>
            <a:r>
              <a:rPr lang="pt-BR" sz="2000"/>
              <a:t>Não trata objetivos conflitantes</a:t>
            </a:r>
          </a:p>
          <a:p>
            <a:pPr>
              <a:lnSpc>
                <a:spcPct val="90000"/>
              </a:lnSpc>
            </a:pPr>
            <a:r>
              <a:rPr lang="pt-BR" sz="2400"/>
              <a:t>Ambientes: determinista 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ex.: xeque-mate no xadrez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3161</TotalTime>
  <Words>1971</Words>
  <Application>Microsoft Office PowerPoint</Application>
  <PresentationFormat>Apresentação na tela (4:3)</PresentationFormat>
  <Paragraphs>408</Paragraphs>
  <Slides>52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52</vt:i4>
      </vt:variant>
    </vt:vector>
  </HeadingPairs>
  <TitlesOfParts>
    <vt:vector size="53" baseType="lpstr">
      <vt:lpstr>Solstício</vt:lpstr>
      <vt:lpstr>Introdução aos Sistemas Multiagentes </vt:lpstr>
      <vt:lpstr>Ao fim da aula de hoje a gente deve...</vt:lpstr>
      <vt:lpstr>Recordar é viver.... </vt:lpstr>
      <vt:lpstr>O que é um Agente?</vt:lpstr>
      <vt:lpstr>Como descrever um Agente?</vt:lpstr>
      <vt:lpstr>Agentes: Arquiteturas</vt:lpstr>
      <vt:lpstr>Agente Reativo</vt:lpstr>
      <vt:lpstr>Agente reativo com estado interno</vt:lpstr>
      <vt:lpstr>Agente cognitivo -  baseado em objetivo</vt:lpstr>
      <vt:lpstr>Agente otimizador (utility based)</vt:lpstr>
      <vt:lpstr>Agente que aprende</vt:lpstr>
      <vt:lpstr>Em Resumo...</vt:lpstr>
      <vt:lpstr>IA e Agentes</vt:lpstr>
      <vt:lpstr>De fato... </vt:lpstr>
      <vt:lpstr>Assim, os sistemas da gente precisam de...</vt:lpstr>
      <vt:lpstr>No Entanto...</vt:lpstr>
      <vt:lpstr>Inteligência Coletiva</vt:lpstr>
      <vt:lpstr>Um Cenário...</vt:lpstr>
      <vt:lpstr>Inteligência Coletiva</vt:lpstr>
      <vt:lpstr>A IA Distribuída</vt:lpstr>
      <vt:lpstr>IA Distribuída:  dois tipos de sistemas</vt:lpstr>
      <vt:lpstr>Duas noções fundamentais...</vt:lpstr>
      <vt:lpstr>Um Sistema Multiagente</vt:lpstr>
      <vt:lpstr>Definindo SMA</vt:lpstr>
      <vt:lpstr>Trocando em miúdos...</vt:lpstr>
      <vt:lpstr>Mas... Por que mesmo distribuir?</vt:lpstr>
      <vt:lpstr>É boa idéia quando...</vt:lpstr>
      <vt:lpstr>As vantagens...</vt:lpstr>
      <vt:lpstr>Tá... Mas como projetar SMA?</vt:lpstr>
      <vt:lpstr>Duas Formas de Projeto</vt:lpstr>
      <vt:lpstr>O que nos leva a dois níveis de considerações</vt:lpstr>
      <vt:lpstr>O que, por sua vez,  levanta as seguintes questões fundamentais...</vt:lpstr>
      <vt:lpstr>Considerações no Projeto de SMA</vt:lpstr>
      <vt:lpstr>E mais um importante... A Estrutura</vt:lpstr>
      <vt:lpstr>Dentro dos aspectos fundamentais... </vt:lpstr>
      <vt:lpstr>Comunicação</vt:lpstr>
      <vt:lpstr>Organização</vt:lpstr>
      <vt:lpstr>Negociação</vt:lpstr>
      <vt:lpstr>Coordenação</vt:lpstr>
      <vt:lpstr>Coordenação... II</vt:lpstr>
      <vt:lpstr>Coordenação... III</vt:lpstr>
      <vt:lpstr>Então... O fundamental é...</vt:lpstr>
      <vt:lpstr>Em resumo... No “PAGE” dos SMA a gente deve...</vt:lpstr>
      <vt:lpstr>Design de SMA</vt:lpstr>
      <vt:lpstr>Problemas no Desenvolvimento de Agentes</vt:lpstr>
      <vt:lpstr>E mais Problemas...</vt:lpstr>
      <vt:lpstr>Algumas aplicações “Diretas” de SMA</vt:lpstr>
      <vt:lpstr>Algumas aplicações “Diretas” de SMA</vt:lpstr>
      <vt:lpstr>O que levanta as seguintes questões fundamentais...</vt:lpstr>
      <vt:lpstr>Objeções a SMA</vt:lpstr>
      <vt:lpstr>Objeções a SMA... II</vt:lpstr>
      <vt:lpstr>Então... Na verdade... Estamos na fronteira...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Multi-Agentes</dc:title>
  <dc:creator>Tedesco_casa</dc:creator>
  <cp:lastModifiedBy>Paxi</cp:lastModifiedBy>
  <cp:revision>110</cp:revision>
  <cp:lastPrinted>1601-01-01T00:00:00Z</cp:lastPrinted>
  <dcterms:created xsi:type="dcterms:W3CDTF">2002-10-31T12:50:38Z</dcterms:created>
  <dcterms:modified xsi:type="dcterms:W3CDTF">2011-04-10T23:04:50Z</dcterms:modified>
</cp:coreProperties>
</file>