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71"/>
  </p:notesMasterIdLst>
  <p:sldIdLst>
    <p:sldId id="32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65" r:id="rId22"/>
    <p:sldId id="359" r:id="rId23"/>
    <p:sldId id="360" r:id="rId24"/>
    <p:sldId id="361" r:id="rId25"/>
    <p:sldId id="346" r:id="rId26"/>
    <p:sldId id="362" r:id="rId27"/>
    <p:sldId id="363" r:id="rId28"/>
    <p:sldId id="347" r:id="rId29"/>
    <p:sldId id="364" r:id="rId30"/>
    <p:sldId id="348" r:id="rId31"/>
    <p:sldId id="349" r:id="rId32"/>
    <p:sldId id="350" r:id="rId33"/>
    <p:sldId id="351" r:id="rId34"/>
    <p:sldId id="352" r:id="rId35"/>
    <p:sldId id="353" r:id="rId36"/>
    <p:sldId id="356" r:id="rId37"/>
    <p:sldId id="325" r:id="rId38"/>
    <p:sldId id="311" r:id="rId39"/>
    <p:sldId id="313" r:id="rId40"/>
    <p:sldId id="312" r:id="rId41"/>
    <p:sldId id="264" r:id="rId42"/>
    <p:sldId id="317" r:id="rId43"/>
    <p:sldId id="314" r:id="rId44"/>
    <p:sldId id="315" r:id="rId45"/>
    <p:sldId id="316" r:id="rId46"/>
    <p:sldId id="273" r:id="rId47"/>
    <p:sldId id="274" r:id="rId48"/>
    <p:sldId id="318" r:id="rId49"/>
    <p:sldId id="322" r:id="rId50"/>
    <p:sldId id="319" r:id="rId51"/>
    <p:sldId id="321" r:id="rId52"/>
    <p:sldId id="275" r:id="rId53"/>
    <p:sldId id="276" r:id="rId54"/>
    <p:sldId id="320" r:id="rId55"/>
    <p:sldId id="323" r:id="rId56"/>
    <p:sldId id="324" r:id="rId57"/>
    <p:sldId id="259" r:id="rId58"/>
    <p:sldId id="285" r:id="rId59"/>
    <p:sldId id="290" r:id="rId60"/>
    <p:sldId id="291" r:id="rId61"/>
    <p:sldId id="267" r:id="rId62"/>
    <p:sldId id="280" r:id="rId63"/>
    <p:sldId id="281" r:id="rId64"/>
    <p:sldId id="283" r:id="rId65"/>
    <p:sldId id="284" r:id="rId66"/>
    <p:sldId id="266" r:id="rId67"/>
    <p:sldId id="269" r:id="rId68"/>
    <p:sldId id="357" r:id="rId69"/>
    <p:sldId id="358" r:id="rId7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7802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2" Type="http://schemas.openxmlformats.org/officeDocument/2006/relationships/slide" Target="slides/slide7.xml"/><Relationship Id="rId1" Type="http://schemas.openxmlformats.org/officeDocument/2006/relationships/slide" Target="slides/slide3.xml"/><Relationship Id="rId4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PT"/>
          </a:p>
        </p:txBody>
      </p:sp>
      <p:sp>
        <p:nvSpPr>
          <p:cNvPr id="542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PT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144A1A-1621-4ED8-8799-17434A5AB465}" type="slidenum">
              <a:rPr lang="pt-PT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167EA-4831-44ED-99DE-AFCCC8F1BC4C}" type="slidenum">
              <a:rPr lang="pt-PT"/>
              <a:pPr/>
              <a:t>62</a:t>
            </a:fld>
            <a:endParaRPr lang="pt-PT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Sobrecarga de Informação e falta de Padronização podem confundir os usuários – fica difícil distinguir o que realmente é relevante na pesquisa que se está fazendo...</a:t>
            </a:r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CE8CC8-4F4E-4095-8791-F55F6DB68F6E}" type="slidenum">
              <a:rPr lang="pt-PT"/>
              <a:pPr/>
              <a:t>63</a:t>
            </a:fld>
            <a:endParaRPr lang="pt-PT"/>
          </a:p>
        </p:txBody>
      </p:sp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Primeira geração de sistemas e e-commerce: Amazon.com</a:t>
            </a:r>
          </a:p>
          <a:p>
            <a:r>
              <a:rPr lang="pt-BR"/>
              <a:t>Hj, temos sistemas que pretendem automatizar partes do comportamento do consumidor. O modelo mais popular entre estes, postula que o consumidor tende a seguir 6 passos:</a:t>
            </a:r>
          </a:p>
          <a:p>
            <a:r>
              <a:rPr lang="pt-BR"/>
              <a:t>Identificação de necessidades, pesquisa de produtos, pesqusia de vendededor, negociação, compra e entrega, serviço e avaliação.</a:t>
            </a:r>
          </a:p>
          <a:p>
            <a:endParaRPr lang="pt-BR"/>
          </a:p>
          <a:p>
            <a:r>
              <a:rPr lang="pt-BR"/>
              <a:t>Em Kasbah, os usuários podem configurar 3 parâmetros para os agentes vendedores: data máxima de venda, preço desejado, preço minimo aceitável.</a:t>
            </a:r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1469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14692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4693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14694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695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696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697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698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69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3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8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0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3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5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1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2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3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4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4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4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4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74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4745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474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4747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48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49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0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4751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114752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3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4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475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475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4757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114758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114759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345322-ADD3-454F-8F5C-68F66D184733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BD47D-FD50-4069-8D00-BA57D229E51A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69427-37FE-41EB-BD61-95884F806D88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BB834-36BE-4E28-89FF-F73FDA1F2211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40A946-B028-4964-93D0-76D9A81B767B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71B15-689C-4EAC-9F95-A5B59FE884AE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9BEAB-4614-4284-BA33-DCE6BBDB601B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64DF8-4670-4AE8-BCE2-E19722AB4586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55947-F758-426F-9007-A922142CFA03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30497-D92A-4E4A-8550-AD42B62153CD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087A0-2AD1-488B-B41F-3B0971FF6BE4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AE4FD-E1A9-4EA3-A143-A7DA19B4583C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FBCBD-0801-47AB-AE0D-DC3111F74D6A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13667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1366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1366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9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3691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1369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0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1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72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1372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2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72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13724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2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26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137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137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13729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13730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13731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3F6916-D125-4C6C-832E-8CE4A51152E2}" type="slidenum">
              <a:rPr lang="pt-BR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Agentes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Patricia Tedesco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54A885-D892-461B-BF08-E938A97674A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6431" y="76200"/>
            <a:ext cx="7378973" cy="773289"/>
          </a:xfrm>
          <a:solidFill>
            <a:schemeClr val="bg1"/>
          </a:solidFill>
          <a:ln/>
        </p:spPr>
        <p:txBody>
          <a:bodyPr wrap="square" lIns="95250" tIns="47625" rIns="95250" bIns="47625" anchor="t">
            <a:spAutoFit/>
          </a:bodyPr>
          <a:lstStyle/>
          <a:p>
            <a:pPr defTabSz="985838"/>
            <a:r>
              <a:rPr lang="pt-BR"/>
              <a:t>Exemplo: Agente de Polícia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52400" y="850901"/>
            <a:ext cx="8839200" cy="2881313"/>
          </a:xfrm>
          <a:prstGeom prst="roundRect">
            <a:avLst>
              <a:gd name="adj" fmla="val 12495"/>
            </a:avLst>
          </a:prstGeom>
          <a:solidFill>
            <a:srgbClr val="F6F6F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Freeform 4"/>
          <p:cNvSpPr>
            <a:spLocks/>
          </p:cNvSpPr>
          <p:nvPr/>
        </p:nvSpPr>
        <p:spPr bwMode="auto">
          <a:xfrm>
            <a:off x="0" y="3886200"/>
            <a:ext cx="9144000" cy="2971800"/>
          </a:xfrm>
          <a:custGeom>
            <a:avLst/>
            <a:gdLst/>
            <a:ahLst/>
            <a:cxnLst>
              <a:cxn ang="0">
                <a:pos x="122" y="65"/>
              </a:cxn>
              <a:cxn ang="0">
                <a:pos x="205" y="80"/>
              </a:cxn>
              <a:cxn ang="0">
                <a:pos x="304" y="80"/>
              </a:cxn>
              <a:cxn ang="0">
                <a:pos x="386" y="58"/>
              </a:cxn>
              <a:cxn ang="0">
                <a:pos x="453" y="14"/>
              </a:cxn>
              <a:cxn ang="0">
                <a:pos x="536" y="7"/>
              </a:cxn>
              <a:cxn ang="0">
                <a:pos x="635" y="7"/>
              </a:cxn>
              <a:cxn ang="0">
                <a:pos x="734" y="14"/>
              </a:cxn>
              <a:cxn ang="0">
                <a:pos x="817" y="21"/>
              </a:cxn>
              <a:cxn ang="0">
                <a:pos x="899" y="29"/>
              </a:cxn>
              <a:cxn ang="0">
                <a:pos x="982" y="14"/>
              </a:cxn>
              <a:cxn ang="0">
                <a:pos x="1081" y="7"/>
              </a:cxn>
              <a:cxn ang="0">
                <a:pos x="1163" y="7"/>
              </a:cxn>
              <a:cxn ang="0">
                <a:pos x="1245" y="7"/>
              </a:cxn>
              <a:cxn ang="0">
                <a:pos x="1319" y="65"/>
              </a:cxn>
              <a:cxn ang="0">
                <a:pos x="1402" y="102"/>
              </a:cxn>
              <a:cxn ang="0">
                <a:pos x="1492" y="102"/>
              </a:cxn>
              <a:cxn ang="0">
                <a:pos x="1634" y="95"/>
              </a:cxn>
              <a:cxn ang="0">
                <a:pos x="1766" y="95"/>
              </a:cxn>
              <a:cxn ang="0">
                <a:pos x="1873" y="95"/>
              </a:cxn>
              <a:cxn ang="0">
                <a:pos x="2037" y="95"/>
              </a:cxn>
              <a:cxn ang="0">
                <a:pos x="2111" y="80"/>
              </a:cxn>
              <a:cxn ang="0">
                <a:pos x="2154" y="117"/>
              </a:cxn>
              <a:cxn ang="0">
                <a:pos x="2226" y="125"/>
              </a:cxn>
              <a:cxn ang="0">
                <a:pos x="2335" y="109"/>
              </a:cxn>
              <a:cxn ang="0">
                <a:pos x="2467" y="72"/>
              </a:cxn>
              <a:cxn ang="0">
                <a:pos x="2565" y="80"/>
              </a:cxn>
              <a:cxn ang="0">
                <a:pos x="2689" y="72"/>
              </a:cxn>
              <a:cxn ang="0">
                <a:pos x="2814" y="88"/>
              </a:cxn>
              <a:cxn ang="0">
                <a:pos x="2896" y="102"/>
              </a:cxn>
              <a:cxn ang="0">
                <a:pos x="2978" y="117"/>
              </a:cxn>
              <a:cxn ang="0">
                <a:pos x="3061" y="117"/>
              </a:cxn>
              <a:cxn ang="0">
                <a:pos x="3184" y="117"/>
              </a:cxn>
              <a:cxn ang="0">
                <a:pos x="3349" y="146"/>
              </a:cxn>
              <a:cxn ang="0">
                <a:pos x="3431" y="161"/>
              </a:cxn>
              <a:cxn ang="0">
                <a:pos x="3515" y="176"/>
              </a:cxn>
              <a:cxn ang="0">
                <a:pos x="3687" y="176"/>
              </a:cxn>
              <a:cxn ang="0">
                <a:pos x="3951" y="146"/>
              </a:cxn>
              <a:cxn ang="0">
                <a:pos x="4034" y="153"/>
              </a:cxn>
              <a:cxn ang="0">
                <a:pos x="4118" y="190"/>
              </a:cxn>
              <a:cxn ang="0">
                <a:pos x="4200" y="190"/>
              </a:cxn>
              <a:cxn ang="0">
                <a:pos x="4315" y="190"/>
              </a:cxn>
              <a:cxn ang="0">
                <a:pos x="4489" y="190"/>
              </a:cxn>
              <a:cxn ang="0">
                <a:pos x="4671" y="169"/>
              </a:cxn>
              <a:cxn ang="0">
                <a:pos x="4803" y="153"/>
              </a:cxn>
              <a:cxn ang="0">
                <a:pos x="4909" y="153"/>
              </a:cxn>
              <a:cxn ang="0">
                <a:pos x="5074" y="153"/>
              </a:cxn>
              <a:cxn ang="0">
                <a:pos x="5173" y="153"/>
              </a:cxn>
              <a:cxn ang="0">
                <a:pos x="5281" y="125"/>
              </a:cxn>
              <a:cxn ang="0">
                <a:pos x="5528" y="80"/>
              </a:cxn>
              <a:cxn ang="0">
                <a:pos x="5644" y="65"/>
              </a:cxn>
              <a:cxn ang="0">
                <a:pos x="5727" y="65"/>
              </a:cxn>
              <a:cxn ang="0">
                <a:pos x="5808" y="72"/>
              </a:cxn>
              <a:cxn ang="0">
                <a:pos x="5916" y="80"/>
              </a:cxn>
              <a:cxn ang="0">
                <a:pos x="5998" y="88"/>
              </a:cxn>
              <a:cxn ang="0">
                <a:pos x="6115" y="95"/>
              </a:cxn>
              <a:cxn ang="0">
                <a:pos x="6239" y="1871"/>
              </a:cxn>
            </a:cxnLst>
            <a:rect l="0" t="0" r="r" b="b"/>
            <a:pathLst>
              <a:path w="6240" h="1872">
                <a:moveTo>
                  <a:pt x="48" y="58"/>
                </a:moveTo>
                <a:lnTo>
                  <a:pt x="73" y="50"/>
                </a:lnTo>
                <a:lnTo>
                  <a:pt x="90" y="58"/>
                </a:lnTo>
                <a:lnTo>
                  <a:pt x="106" y="65"/>
                </a:lnTo>
                <a:lnTo>
                  <a:pt x="122" y="65"/>
                </a:lnTo>
                <a:lnTo>
                  <a:pt x="140" y="65"/>
                </a:lnTo>
                <a:lnTo>
                  <a:pt x="156" y="72"/>
                </a:lnTo>
                <a:lnTo>
                  <a:pt x="172" y="72"/>
                </a:lnTo>
                <a:lnTo>
                  <a:pt x="189" y="80"/>
                </a:lnTo>
                <a:lnTo>
                  <a:pt x="205" y="80"/>
                </a:lnTo>
                <a:lnTo>
                  <a:pt x="222" y="88"/>
                </a:lnTo>
                <a:lnTo>
                  <a:pt x="239" y="88"/>
                </a:lnTo>
                <a:lnTo>
                  <a:pt x="254" y="88"/>
                </a:lnTo>
                <a:lnTo>
                  <a:pt x="289" y="80"/>
                </a:lnTo>
                <a:lnTo>
                  <a:pt x="304" y="80"/>
                </a:lnTo>
                <a:lnTo>
                  <a:pt x="321" y="80"/>
                </a:lnTo>
                <a:lnTo>
                  <a:pt x="337" y="72"/>
                </a:lnTo>
                <a:lnTo>
                  <a:pt x="353" y="65"/>
                </a:lnTo>
                <a:lnTo>
                  <a:pt x="371" y="65"/>
                </a:lnTo>
                <a:lnTo>
                  <a:pt x="386" y="58"/>
                </a:lnTo>
                <a:lnTo>
                  <a:pt x="404" y="50"/>
                </a:lnTo>
                <a:lnTo>
                  <a:pt x="412" y="36"/>
                </a:lnTo>
                <a:lnTo>
                  <a:pt x="429" y="36"/>
                </a:lnTo>
                <a:lnTo>
                  <a:pt x="436" y="21"/>
                </a:lnTo>
                <a:lnTo>
                  <a:pt x="453" y="14"/>
                </a:lnTo>
                <a:lnTo>
                  <a:pt x="469" y="7"/>
                </a:lnTo>
                <a:lnTo>
                  <a:pt x="485" y="0"/>
                </a:lnTo>
                <a:lnTo>
                  <a:pt x="503" y="0"/>
                </a:lnTo>
                <a:lnTo>
                  <a:pt x="518" y="7"/>
                </a:lnTo>
                <a:lnTo>
                  <a:pt x="536" y="7"/>
                </a:lnTo>
                <a:lnTo>
                  <a:pt x="553" y="7"/>
                </a:lnTo>
                <a:lnTo>
                  <a:pt x="568" y="7"/>
                </a:lnTo>
                <a:lnTo>
                  <a:pt x="586" y="7"/>
                </a:lnTo>
                <a:lnTo>
                  <a:pt x="601" y="14"/>
                </a:lnTo>
                <a:lnTo>
                  <a:pt x="635" y="7"/>
                </a:lnTo>
                <a:lnTo>
                  <a:pt x="668" y="7"/>
                </a:lnTo>
                <a:lnTo>
                  <a:pt x="685" y="7"/>
                </a:lnTo>
                <a:lnTo>
                  <a:pt x="700" y="14"/>
                </a:lnTo>
                <a:lnTo>
                  <a:pt x="718" y="14"/>
                </a:lnTo>
                <a:lnTo>
                  <a:pt x="734" y="14"/>
                </a:lnTo>
                <a:lnTo>
                  <a:pt x="749" y="14"/>
                </a:lnTo>
                <a:lnTo>
                  <a:pt x="767" y="14"/>
                </a:lnTo>
                <a:lnTo>
                  <a:pt x="782" y="14"/>
                </a:lnTo>
                <a:lnTo>
                  <a:pt x="800" y="14"/>
                </a:lnTo>
                <a:lnTo>
                  <a:pt x="817" y="21"/>
                </a:lnTo>
                <a:lnTo>
                  <a:pt x="832" y="29"/>
                </a:lnTo>
                <a:lnTo>
                  <a:pt x="850" y="29"/>
                </a:lnTo>
                <a:lnTo>
                  <a:pt x="866" y="29"/>
                </a:lnTo>
                <a:lnTo>
                  <a:pt x="881" y="29"/>
                </a:lnTo>
                <a:lnTo>
                  <a:pt x="899" y="29"/>
                </a:lnTo>
                <a:lnTo>
                  <a:pt x="914" y="29"/>
                </a:lnTo>
                <a:lnTo>
                  <a:pt x="932" y="21"/>
                </a:lnTo>
                <a:lnTo>
                  <a:pt x="949" y="21"/>
                </a:lnTo>
                <a:lnTo>
                  <a:pt x="964" y="21"/>
                </a:lnTo>
                <a:lnTo>
                  <a:pt x="982" y="14"/>
                </a:lnTo>
                <a:lnTo>
                  <a:pt x="998" y="14"/>
                </a:lnTo>
                <a:lnTo>
                  <a:pt x="1013" y="14"/>
                </a:lnTo>
                <a:lnTo>
                  <a:pt x="1031" y="14"/>
                </a:lnTo>
                <a:lnTo>
                  <a:pt x="1046" y="14"/>
                </a:lnTo>
                <a:lnTo>
                  <a:pt x="1081" y="7"/>
                </a:lnTo>
                <a:lnTo>
                  <a:pt x="1096" y="7"/>
                </a:lnTo>
                <a:lnTo>
                  <a:pt x="1114" y="7"/>
                </a:lnTo>
                <a:lnTo>
                  <a:pt x="1130" y="7"/>
                </a:lnTo>
                <a:lnTo>
                  <a:pt x="1145" y="7"/>
                </a:lnTo>
                <a:lnTo>
                  <a:pt x="1163" y="7"/>
                </a:lnTo>
                <a:lnTo>
                  <a:pt x="1179" y="0"/>
                </a:lnTo>
                <a:lnTo>
                  <a:pt x="1196" y="0"/>
                </a:lnTo>
                <a:lnTo>
                  <a:pt x="1213" y="0"/>
                </a:lnTo>
                <a:lnTo>
                  <a:pt x="1228" y="0"/>
                </a:lnTo>
                <a:lnTo>
                  <a:pt x="1245" y="7"/>
                </a:lnTo>
                <a:lnTo>
                  <a:pt x="1262" y="14"/>
                </a:lnTo>
                <a:lnTo>
                  <a:pt x="1278" y="29"/>
                </a:lnTo>
                <a:lnTo>
                  <a:pt x="1287" y="44"/>
                </a:lnTo>
                <a:lnTo>
                  <a:pt x="1302" y="50"/>
                </a:lnTo>
                <a:lnTo>
                  <a:pt x="1319" y="65"/>
                </a:lnTo>
                <a:lnTo>
                  <a:pt x="1337" y="72"/>
                </a:lnTo>
                <a:lnTo>
                  <a:pt x="1352" y="88"/>
                </a:lnTo>
                <a:lnTo>
                  <a:pt x="1370" y="88"/>
                </a:lnTo>
                <a:lnTo>
                  <a:pt x="1385" y="95"/>
                </a:lnTo>
                <a:lnTo>
                  <a:pt x="1402" y="102"/>
                </a:lnTo>
                <a:lnTo>
                  <a:pt x="1419" y="102"/>
                </a:lnTo>
                <a:lnTo>
                  <a:pt x="1443" y="102"/>
                </a:lnTo>
                <a:lnTo>
                  <a:pt x="1459" y="102"/>
                </a:lnTo>
                <a:lnTo>
                  <a:pt x="1477" y="102"/>
                </a:lnTo>
                <a:lnTo>
                  <a:pt x="1492" y="102"/>
                </a:lnTo>
                <a:lnTo>
                  <a:pt x="1509" y="102"/>
                </a:lnTo>
                <a:lnTo>
                  <a:pt x="1526" y="109"/>
                </a:lnTo>
                <a:lnTo>
                  <a:pt x="1566" y="95"/>
                </a:lnTo>
                <a:lnTo>
                  <a:pt x="1601" y="95"/>
                </a:lnTo>
                <a:lnTo>
                  <a:pt x="1634" y="95"/>
                </a:lnTo>
                <a:lnTo>
                  <a:pt x="1665" y="95"/>
                </a:lnTo>
                <a:lnTo>
                  <a:pt x="1698" y="95"/>
                </a:lnTo>
                <a:lnTo>
                  <a:pt x="1733" y="95"/>
                </a:lnTo>
                <a:lnTo>
                  <a:pt x="1748" y="95"/>
                </a:lnTo>
                <a:lnTo>
                  <a:pt x="1766" y="95"/>
                </a:lnTo>
                <a:lnTo>
                  <a:pt x="1781" y="95"/>
                </a:lnTo>
                <a:lnTo>
                  <a:pt x="1798" y="95"/>
                </a:lnTo>
                <a:lnTo>
                  <a:pt x="1815" y="95"/>
                </a:lnTo>
                <a:lnTo>
                  <a:pt x="1830" y="95"/>
                </a:lnTo>
                <a:lnTo>
                  <a:pt x="1873" y="95"/>
                </a:lnTo>
                <a:lnTo>
                  <a:pt x="1905" y="95"/>
                </a:lnTo>
                <a:lnTo>
                  <a:pt x="1938" y="95"/>
                </a:lnTo>
                <a:lnTo>
                  <a:pt x="1972" y="95"/>
                </a:lnTo>
                <a:lnTo>
                  <a:pt x="2005" y="95"/>
                </a:lnTo>
                <a:lnTo>
                  <a:pt x="2037" y="95"/>
                </a:lnTo>
                <a:lnTo>
                  <a:pt x="2071" y="95"/>
                </a:lnTo>
                <a:lnTo>
                  <a:pt x="2104" y="95"/>
                </a:lnTo>
                <a:lnTo>
                  <a:pt x="2119" y="95"/>
                </a:lnTo>
                <a:lnTo>
                  <a:pt x="2129" y="80"/>
                </a:lnTo>
                <a:lnTo>
                  <a:pt x="2111" y="80"/>
                </a:lnTo>
                <a:lnTo>
                  <a:pt x="2111" y="95"/>
                </a:lnTo>
                <a:lnTo>
                  <a:pt x="2129" y="102"/>
                </a:lnTo>
                <a:lnTo>
                  <a:pt x="2129" y="117"/>
                </a:lnTo>
                <a:lnTo>
                  <a:pt x="2129" y="102"/>
                </a:lnTo>
                <a:lnTo>
                  <a:pt x="2154" y="117"/>
                </a:lnTo>
                <a:lnTo>
                  <a:pt x="2178" y="146"/>
                </a:lnTo>
                <a:lnTo>
                  <a:pt x="2178" y="125"/>
                </a:lnTo>
                <a:lnTo>
                  <a:pt x="2194" y="125"/>
                </a:lnTo>
                <a:lnTo>
                  <a:pt x="2211" y="125"/>
                </a:lnTo>
                <a:lnTo>
                  <a:pt x="2226" y="125"/>
                </a:lnTo>
                <a:lnTo>
                  <a:pt x="2243" y="125"/>
                </a:lnTo>
                <a:lnTo>
                  <a:pt x="2261" y="125"/>
                </a:lnTo>
                <a:lnTo>
                  <a:pt x="2277" y="117"/>
                </a:lnTo>
                <a:lnTo>
                  <a:pt x="2293" y="109"/>
                </a:lnTo>
                <a:lnTo>
                  <a:pt x="2335" y="109"/>
                </a:lnTo>
                <a:lnTo>
                  <a:pt x="2368" y="109"/>
                </a:lnTo>
                <a:lnTo>
                  <a:pt x="2400" y="80"/>
                </a:lnTo>
                <a:lnTo>
                  <a:pt x="2433" y="80"/>
                </a:lnTo>
                <a:lnTo>
                  <a:pt x="2451" y="72"/>
                </a:lnTo>
                <a:lnTo>
                  <a:pt x="2467" y="72"/>
                </a:lnTo>
                <a:lnTo>
                  <a:pt x="2482" y="80"/>
                </a:lnTo>
                <a:lnTo>
                  <a:pt x="2500" y="88"/>
                </a:lnTo>
                <a:lnTo>
                  <a:pt x="2532" y="88"/>
                </a:lnTo>
                <a:lnTo>
                  <a:pt x="2550" y="88"/>
                </a:lnTo>
                <a:lnTo>
                  <a:pt x="2565" y="80"/>
                </a:lnTo>
                <a:lnTo>
                  <a:pt x="2599" y="80"/>
                </a:lnTo>
                <a:lnTo>
                  <a:pt x="2614" y="80"/>
                </a:lnTo>
                <a:lnTo>
                  <a:pt x="2632" y="72"/>
                </a:lnTo>
                <a:lnTo>
                  <a:pt x="2648" y="72"/>
                </a:lnTo>
                <a:lnTo>
                  <a:pt x="2689" y="72"/>
                </a:lnTo>
                <a:lnTo>
                  <a:pt x="2722" y="72"/>
                </a:lnTo>
                <a:lnTo>
                  <a:pt x="2764" y="80"/>
                </a:lnTo>
                <a:lnTo>
                  <a:pt x="2780" y="80"/>
                </a:lnTo>
                <a:lnTo>
                  <a:pt x="2797" y="80"/>
                </a:lnTo>
                <a:lnTo>
                  <a:pt x="2814" y="88"/>
                </a:lnTo>
                <a:lnTo>
                  <a:pt x="2829" y="88"/>
                </a:lnTo>
                <a:lnTo>
                  <a:pt x="2846" y="88"/>
                </a:lnTo>
                <a:lnTo>
                  <a:pt x="2863" y="95"/>
                </a:lnTo>
                <a:lnTo>
                  <a:pt x="2878" y="95"/>
                </a:lnTo>
                <a:lnTo>
                  <a:pt x="2896" y="102"/>
                </a:lnTo>
                <a:lnTo>
                  <a:pt x="2912" y="102"/>
                </a:lnTo>
                <a:lnTo>
                  <a:pt x="2929" y="109"/>
                </a:lnTo>
                <a:lnTo>
                  <a:pt x="2946" y="117"/>
                </a:lnTo>
                <a:lnTo>
                  <a:pt x="2962" y="117"/>
                </a:lnTo>
                <a:lnTo>
                  <a:pt x="2978" y="117"/>
                </a:lnTo>
                <a:lnTo>
                  <a:pt x="2995" y="117"/>
                </a:lnTo>
                <a:lnTo>
                  <a:pt x="3011" y="117"/>
                </a:lnTo>
                <a:lnTo>
                  <a:pt x="3027" y="117"/>
                </a:lnTo>
                <a:lnTo>
                  <a:pt x="3044" y="117"/>
                </a:lnTo>
                <a:lnTo>
                  <a:pt x="3061" y="117"/>
                </a:lnTo>
                <a:lnTo>
                  <a:pt x="3078" y="109"/>
                </a:lnTo>
                <a:lnTo>
                  <a:pt x="3110" y="117"/>
                </a:lnTo>
                <a:lnTo>
                  <a:pt x="3127" y="117"/>
                </a:lnTo>
                <a:lnTo>
                  <a:pt x="3143" y="117"/>
                </a:lnTo>
                <a:lnTo>
                  <a:pt x="3184" y="117"/>
                </a:lnTo>
                <a:lnTo>
                  <a:pt x="3217" y="132"/>
                </a:lnTo>
                <a:lnTo>
                  <a:pt x="3251" y="132"/>
                </a:lnTo>
                <a:lnTo>
                  <a:pt x="3284" y="132"/>
                </a:lnTo>
                <a:lnTo>
                  <a:pt x="3316" y="132"/>
                </a:lnTo>
                <a:lnTo>
                  <a:pt x="3349" y="146"/>
                </a:lnTo>
                <a:lnTo>
                  <a:pt x="3367" y="146"/>
                </a:lnTo>
                <a:lnTo>
                  <a:pt x="3383" y="146"/>
                </a:lnTo>
                <a:lnTo>
                  <a:pt x="3398" y="146"/>
                </a:lnTo>
                <a:lnTo>
                  <a:pt x="3416" y="153"/>
                </a:lnTo>
                <a:lnTo>
                  <a:pt x="3431" y="161"/>
                </a:lnTo>
                <a:lnTo>
                  <a:pt x="3448" y="169"/>
                </a:lnTo>
                <a:lnTo>
                  <a:pt x="3466" y="176"/>
                </a:lnTo>
                <a:lnTo>
                  <a:pt x="3481" y="176"/>
                </a:lnTo>
                <a:lnTo>
                  <a:pt x="3499" y="176"/>
                </a:lnTo>
                <a:lnTo>
                  <a:pt x="3515" y="176"/>
                </a:lnTo>
                <a:lnTo>
                  <a:pt x="3555" y="176"/>
                </a:lnTo>
                <a:lnTo>
                  <a:pt x="3589" y="176"/>
                </a:lnTo>
                <a:lnTo>
                  <a:pt x="3623" y="176"/>
                </a:lnTo>
                <a:lnTo>
                  <a:pt x="3655" y="176"/>
                </a:lnTo>
                <a:lnTo>
                  <a:pt x="3687" y="176"/>
                </a:lnTo>
                <a:lnTo>
                  <a:pt x="3819" y="176"/>
                </a:lnTo>
                <a:lnTo>
                  <a:pt x="3854" y="176"/>
                </a:lnTo>
                <a:lnTo>
                  <a:pt x="3887" y="146"/>
                </a:lnTo>
                <a:lnTo>
                  <a:pt x="3919" y="146"/>
                </a:lnTo>
                <a:lnTo>
                  <a:pt x="3951" y="146"/>
                </a:lnTo>
                <a:lnTo>
                  <a:pt x="3969" y="146"/>
                </a:lnTo>
                <a:lnTo>
                  <a:pt x="3986" y="153"/>
                </a:lnTo>
                <a:lnTo>
                  <a:pt x="4001" y="153"/>
                </a:lnTo>
                <a:lnTo>
                  <a:pt x="4019" y="153"/>
                </a:lnTo>
                <a:lnTo>
                  <a:pt x="4034" y="153"/>
                </a:lnTo>
                <a:lnTo>
                  <a:pt x="4051" y="153"/>
                </a:lnTo>
                <a:lnTo>
                  <a:pt x="4068" y="161"/>
                </a:lnTo>
                <a:lnTo>
                  <a:pt x="4083" y="176"/>
                </a:lnTo>
                <a:lnTo>
                  <a:pt x="4101" y="183"/>
                </a:lnTo>
                <a:lnTo>
                  <a:pt x="4118" y="190"/>
                </a:lnTo>
                <a:lnTo>
                  <a:pt x="4133" y="190"/>
                </a:lnTo>
                <a:lnTo>
                  <a:pt x="4151" y="190"/>
                </a:lnTo>
                <a:lnTo>
                  <a:pt x="4166" y="190"/>
                </a:lnTo>
                <a:lnTo>
                  <a:pt x="4183" y="190"/>
                </a:lnTo>
                <a:lnTo>
                  <a:pt x="4200" y="190"/>
                </a:lnTo>
                <a:lnTo>
                  <a:pt x="4215" y="190"/>
                </a:lnTo>
                <a:lnTo>
                  <a:pt x="4233" y="190"/>
                </a:lnTo>
                <a:lnTo>
                  <a:pt x="4250" y="190"/>
                </a:lnTo>
                <a:lnTo>
                  <a:pt x="4283" y="190"/>
                </a:lnTo>
                <a:lnTo>
                  <a:pt x="4315" y="190"/>
                </a:lnTo>
                <a:lnTo>
                  <a:pt x="4347" y="190"/>
                </a:lnTo>
                <a:lnTo>
                  <a:pt x="4382" y="190"/>
                </a:lnTo>
                <a:lnTo>
                  <a:pt x="4415" y="190"/>
                </a:lnTo>
                <a:lnTo>
                  <a:pt x="4456" y="190"/>
                </a:lnTo>
                <a:lnTo>
                  <a:pt x="4489" y="190"/>
                </a:lnTo>
                <a:lnTo>
                  <a:pt x="4530" y="198"/>
                </a:lnTo>
                <a:lnTo>
                  <a:pt x="4563" y="198"/>
                </a:lnTo>
                <a:lnTo>
                  <a:pt x="4596" y="198"/>
                </a:lnTo>
                <a:lnTo>
                  <a:pt x="4636" y="198"/>
                </a:lnTo>
                <a:lnTo>
                  <a:pt x="4671" y="169"/>
                </a:lnTo>
                <a:lnTo>
                  <a:pt x="4704" y="169"/>
                </a:lnTo>
                <a:lnTo>
                  <a:pt x="4753" y="161"/>
                </a:lnTo>
                <a:lnTo>
                  <a:pt x="4768" y="153"/>
                </a:lnTo>
                <a:lnTo>
                  <a:pt x="4785" y="153"/>
                </a:lnTo>
                <a:lnTo>
                  <a:pt x="4803" y="153"/>
                </a:lnTo>
                <a:lnTo>
                  <a:pt x="4818" y="153"/>
                </a:lnTo>
                <a:lnTo>
                  <a:pt x="4836" y="153"/>
                </a:lnTo>
                <a:lnTo>
                  <a:pt x="4852" y="153"/>
                </a:lnTo>
                <a:lnTo>
                  <a:pt x="4867" y="153"/>
                </a:lnTo>
                <a:lnTo>
                  <a:pt x="4909" y="153"/>
                </a:lnTo>
                <a:lnTo>
                  <a:pt x="4942" y="153"/>
                </a:lnTo>
                <a:lnTo>
                  <a:pt x="4975" y="153"/>
                </a:lnTo>
                <a:lnTo>
                  <a:pt x="5009" y="153"/>
                </a:lnTo>
                <a:lnTo>
                  <a:pt x="5041" y="153"/>
                </a:lnTo>
                <a:lnTo>
                  <a:pt x="5074" y="153"/>
                </a:lnTo>
                <a:lnTo>
                  <a:pt x="5107" y="153"/>
                </a:lnTo>
                <a:lnTo>
                  <a:pt x="5124" y="153"/>
                </a:lnTo>
                <a:lnTo>
                  <a:pt x="5141" y="153"/>
                </a:lnTo>
                <a:lnTo>
                  <a:pt x="5156" y="153"/>
                </a:lnTo>
                <a:lnTo>
                  <a:pt x="5173" y="153"/>
                </a:lnTo>
                <a:lnTo>
                  <a:pt x="5214" y="153"/>
                </a:lnTo>
                <a:lnTo>
                  <a:pt x="5231" y="146"/>
                </a:lnTo>
                <a:lnTo>
                  <a:pt x="5248" y="138"/>
                </a:lnTo>
                <a:lnTo>
                  <a:pt x="5264" y="132"/>
                </a:lnTo>
                <a:lnTo>
                  <a:pt x="5281" y="125"/>
                </a:lnTo>
                <a:lnTo>
                  <a:pt x="5297" y="125"/>
                </a:lnTo>
                <a:lnTo>
                  <a:pt x="5331" y="125"/>
                </a:lnTo>
                <a:lnTo>
                  <a:pt x="5363" y="109"/>
                </a:lnTo>
                <a:lnTo>
                  <a:pt x="5396" y="109"/>
                </a:lnTo>
                <a:lnTo>
                  <a:pt x="5528" y="80"/>
                </a:lnTo>
                <a:lnTo>
                  <a:pt x="5561" y="65"/>
                </a:lnTo>
                <a:lnTo>
                  <a:pt x="5595" y="65"/>
                </a:lnTo>
                <a:lnTo>
                  <a:pt x="5612" y="65"/>
                </a:lnTo>
                <a:lnTo>
                  <a:pt x="5627" y="65"/>
                </a:lnTo>
                <a:lnTo>
                  <a:pt x="5644" y="65"/>
                </a:lnTo>
                <a:lnTo>
                  <a:pt x="5660" y="65"/>
                </a:lnTo>
                <a:lnTo>
                  <a:pt x="5676" y="65"/>
                </a:lnTo>
                <a:lnTo>
                  <a:pt x="5693" y="65"/>
                </a:lnTo>
                <a:lnTo>
                  <a:pt x="5710" y="65"/>
                </a:lnTo>
                <a:lnTo>
                  <a:pt x="5727" y="65"/>
                </a:lnTo>
                <a:lnTo>
                  <a:pt x="5744" y="65"/>
                </a:lnTo>
                <a:lnTo>
                  <a:pt x="5759" y="65"/>
                </a:lnTo>
                <a:lnTo>
                  <a:pt x="5776" y="72"/>
                </a:lnTo>
                <a:lnTo>
                  <a:pt x="5793" y="72"/>
                </a:lnTo>
                <a:lnTo>
                  <a:pt x="5808" y="72"/>
                </a:lnTo>
                <a:lnTo>
                  <a:pt x="5825" y="72"/>
                </a:lnTo>
                <a:lnTo>
                  <a:pt x="5866" y="72"/>
                </a:lnTo>
                <a:lnTo>
                  <a:pt x="5884" y="80"/>
                </a:lnTo>
                <a:lnTo>
                  <a:pt x="5900" y="80"/>
                </a:lnTo>
                <a:lnTo>
                  <a:pt x="5916" y="80"/>
                </a:lnTo>
                <a:lnTo>
                  <a:pt x="5933" y="80"/>
                </a:lnTo>
                <a:lnTo>
                  <a:pt x="5948" y="80"/>
                </a:lnTo>
                <a:lnTo>
                  <a:pt x="5965" y="88"/>
                </a:lnTo>
                <a:lnTo>
                  <a:pt x="5983" y="88"/>
                </a:lnTo>
                <a:lnTo>
                  <a:pt x="5998" y="88"/>
                </a:lnTo>
                <a:lnTo>
                  <a:pt x="6016" y="88"/>
                </a:lnTo>
                <a:lnTo>
                  <a:pt x="6032" y="95"/>
                </a:lnTo>
                <a:lnTo>
                  <a:pt x="6048" y="95"/>
                </a:lnTo>
                <a:lnTo>
                  <a:pt x="6081" y="95"/>
                </a:lnTo>
                <a:lnTo>
                  <a:pt x="6115" y="95"/>
                </a:lnTo>
                <a:lnTo>
                  <a:pt x="6131" y="95"/>
                </a:lnTo>
                <a:lnTo>
                  <a:pt x="6147" y="95"/>
                </a:lnTo>
                <a:lnTo>
                  <a:pt x="6164" y="95"/>
                </a:lnTo>
                <a:lnTo>
                  <a:pt x="6197" y="95"/>
                </a:lnTo>
                <a:lnTo>
                  <a:pt x="6239" y="1871"/>
                </a:lnTo>
                <a:lnTo>
                  <a:pt x="0" y="1871"/>
                </a:lnTo>
                <a:lnTo>
                  <a:pt x="0" y="102"/>
                </a:lnTo>
                <a:lnTo>
                  <a:pt x="48" y="58"/>
                </a:lnTo>
              </a:path>
            </a:pathLst>
          </a:custGeom>
          <a:solidFill>
            <a:srgbClr val="F6F6F6"/>
          </a:solidFill>
          <a:ln w="508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4477" y="4221164"/>
            <a:ext cx="184052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Ambiente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V="1">
            <a:off x="2672862" y="3505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18343" y="1281113"/>
            <a:ext cx="1235916" cy="42857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5250" tIns="47625" rIns="95250" bIns="47625">
            <a:spAutoFit/>
          </a:bodyPr>
          <a:lstStyle/>
          <a:p>
            <a:pPr algn="ctr" defTabSz="820738" eaLnBrk="0" hangingPunct="0">
              <a:lnSpc>
                <a:spcPct val="90000"/>
              </a:lnSpc>
            </a:pPr>
            <a:r>
              <a:rPr lang="pt-BR" b="1">
                <a:latin typeface="Arial" charset="0"/>
              </a:rPr>
              <a:t>Agente</a:t>
            </a:r>
          </a:p>
        </p:txBody>
      </p:sp>
      <p:pic>
        <p:nvPicPr>
          <p:cNvPr id="18440" name="Picture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204" y="1781175"/>
            <a:ext cx="1043354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893169" y="3352800"/>
            <a:ext cx="2110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412631" y="996950"/>
            <a:ext cx="6881446" cy="1435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2186354" y="2825750"/>
            <a:ext cx="2168769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70231" y="2825750"/>
            <a:ext cx="3083169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456593" y="1066801"/>
            <a:ext cx="1224694" cy="33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700" b="1" i="1">
                <a:latin typeface="Arial" charset="0"/>
              </a:rPr>
              <a:t>raciocínio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2017835" y="1438275"/>
            <a:ext cx="1998785" cy="14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Conhecimento: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leis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comportamento dos indivíduos,...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4199793" y="1365250"/>
            <a:ext cx="2643672" cy="760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Objetivo:	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fazer com que as leis </a:t>
            </a:r>
            <a:br>
              <a:rPr lang="pt-BR" sz="1600" b="1">
                <a:latin typeface="Arial" charset="0"/>
              </a:rPr>
            </a:br>
            <a:r>
              <a:rPr lang="pt-BR" sz="1600" b="1">
                <a:latin typeface="Arial" charset="0"/>
              </a:rPr>
              <a:t>  sejam respeitadas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6802316" y="1363663"/>
            <a:ext cx="1309846" cy="982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Ações: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multar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apitar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sz="1600" b="1">
                <a:latin typeface="Arial" charset="0"/>
              </a:rPr>
              <a:t>- parar, ...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5114192" y="2819401"/>
            <a:ext cx="1189428" cy="33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700" b="1" i="1">
                <a:latin typeface="Arial" charset="0"/>
              </a:rPr>
              <a:t>execução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2230315" y="2819401"/>
            <a:ext cx="1285608" cy="33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sz="1700" b="1" i="1">
                <a:latin typeface="Arial" charset="0"/>
              </a:rPr>
              <a:t>percepção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608385" y="3206750"/>
            <a:ext cx="339969" cy="215900"/>
            <a:chOff x="1780" y="2020"/>
            <a:chExt cx="232" cy="136"/>
          </a:xfrm>
        </p:grpSpPr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>
              <a:off x="1948" y="2112"/>
              <a:ext cx="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1780" y="2020"/>
              <a:ext cx="232" cy="136"/>
              <a:chOff x="1780" y="2020"/>
              <a:chExt cx="232" cy="136"/>
            </a:xfrm>
          </p:grpSpPr>
          <p:sp>
            <p:nvSpPr>
              <p:cNvPr id="18452" name="Rectangle 20"/>
              <p:cNvSpPr>
                <a:spLocks noChangeArrowheads="1"/>
              </p:cNvSpPr>
              <p:nvPr/>
            </p:nvSpPr>
            <p:spPr bwMode="auto">
              <a:xfrm>
                <a:off x="1780" y="2020"/>
                <a:ext cx="164" cy="13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3" name="Oval 21"/>
              <p:cNvSpPr>
                <a:spLocks noChangeArrowheads="1"/>
              </p:cNvSpPr>
              <p:nvPr/>
            </p:nvSpPr>
            <p:spPr bwMode="auto">
              <a:xfrm>
                <a:off x="1986" y="2068"/>
                <a:ext cx="26" cy="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4" name="Line 22"/>
              <p:cNvSpPr>
                <a:spLocks noChangeShapeType="1"/>
              </p:cNvSpPr>
              <p:nvPr/>
            </p:nvSpPr>
            <p:spPr bwMode="auto">
              <a:xfrm>
                <a:off x="1948" y="2064"/>
                <a:ext cx="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6611815" y="243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V="1">
            <a:off x="3024554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V="1">
            <a:off x="5134708" y="45720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4859215" y="4502150"/>
            <a:ext cx="621323" cy="368300"/>
            <a:chOff x="3316" y="2836"/>
            <a:chExt cx="424" cy="232"/>
          </a:xfrm>
        </p:grpSpPr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3412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3508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3604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3700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3316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3938954" y="57150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 flipV="1">
            <a:off x="4572000" y="6400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3938954" y="5715000"/>
            <a:ext cx="633046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9" name="AutoShape 37"/>
          <p:cNvSpPr>
            <a:spLocks noChangeArrowheads="1"/>
          </p:cNvSpPr>
          <p:nvPr/>
        </p:nvSpPr>
        <p:spPr bwMode="auto">
          <a:xfrm rot="10800000">
            <a:off x="4372708" y="5727700"/>
            <a:ext cx="257908" cy="279400"/>
          </a:xfrm>
          <a:prstGeom prst="rtTriangle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2461846" y="5257800"/>
            <a:ext cx="386861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4149969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>
            <a:off x="4149969" y="4876800"/>
            <a:ext cx="56270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 flipV="1">
            <a:off x="4712677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3024554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3024554" y="5715000"/>
            <a:ext cx="56270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>
            <a:off x="3587262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>
            <a:off x="36576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 flipH="1">
            <a:off x="2391508" y="4876800"/>
            <a:ext cx="126609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 flipV="1">
            <a:off x="2391508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5556738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>
            <a:off x="5556738" y="4876800"/>
            <a:ext cx="56270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2" name="Line 50"/>
          <p:cNvSpPr>
            <a:spLocks noChangeShapeType="1"/>
          </p:cNvSpPr>
          <p:nvPr/>
        </p:nvSpPr>
        <p:spPr bwMode="auto">
          <a:xfrm>
            <a:off x="5556738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3" name="Line 51"/>
          <p:cNvSpPr>
            <a:spLocks noChangeShapeType="1"/>
          </p:cNvSpPr>
          <p:nvPr/>
        </p:nvSpPr>
        <p:spPr bwMode="auto">
          <a:xfrm>
            <a:off x="5556738" y="5715000"/>
            <a:ext cx="56270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4" name="Line 52"/>
          <p:cNvSpPr>
            <a:spLocks noChangeShapeType="1"/>
          </p:cNvSpPr>
          <p:nvPr/>
        </p:nvSpPr>
        <p:spPr bwMode="auto">
          <a:xfrm>
            <a:off x="2672862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5" name="Line 53"/>
          <p:cNvSpPr>
            <a:spLocks noChangeShapeType="1"/>
          </p:cNvSpPr>
          <p:nvPr/>
        </p:nvSpPr>
        <p:spPr bwMode="auto">
          <a:xfrm flipH="1">
            <a:off x="2461846" y="5715000"/>
            <a:ext cx="21101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4743451" y="4545014"/>
            <a:ext cx="79131" cy="439737"/>
            <a:chOff x="3237" y="2863"/>
            <a:chExt cx="54" cy="277"/>
          </a:xfrm>
        </p:grpSpPr>
        <p:sp>
          <p:nvSpPr>
            <p:cNvPr id="18486" name="Line 54"/>
            <p:cNvSpPr>
              <a:spLocks noChangeShapeType="1"/>
            </p:cNvSpPr>
            <p:nvPr/>
          </p:nvSpPr>
          <p:spPr bwMode="auto">
            <a:xfrm>
              <a:off x="3264" y="2984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7" name="Oval 55"/>
            <p:cNvSpPr>
              <a:spLocks noChangeArrowheads="1"/>
            </p:cNvSpPr>
            <p:nvPr/>
          </p:nvSpPr>
          <p:spPr bwMode="auto">
            <a:xfrm>
              <a:off x="3237" y="2925"/>
              <a:ext cx="54" cy="5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8" name="Oval 56"/>
            <p:cNvSpPr>
              <a:spLocks noChangeArrowheads="1"/>
            </p:cNvSpPr>
            <p:nvPr/>
          </p:nvSpPr>
          <p:spPr bwMode="auto">
            <a:xfrm>
              <a:off x="3237" y="2863"/>
              <a:ext cx="54" cy="5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5446835" y="5383214"/>
            <a:ext cx="79131" cy="439737"/>
            <a:chOff x="3717" y="3391"/>
            <a:chExt cx="54" cy="277"/>
          </a:xfrm>
        </p:grpSpPr>
        <p:sp>
          <p:nvSpPr>
            <p:cNvPr id="18490" name="Line 58"/>
            <p:cNvSpPr>
              <a:spLocks noChangeShapeType="1"/>
            </p:cNvSpPr>
            <p:nvPr/>
          </p:nvSpPr>
          <p:spPr bwMode="auto">
            <a:xfrm>
              <a:off x="3744" y="3512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1" name="Oval 59"/>
            <p:cNvSpPr>
              <a:spLocks noChangeArrowheads="1"/>
            </p:cNvSpPr>
            <p:nvPr/>
          </p:nvSpPr>
          <p:spPr bwMode="auto">
            <a:xfrm>
              <a:off x="3717" y="3453"/>
              <a:ext cx="54" cy="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Oval 60"/>
            <p:cNvSpPr>
              <a:spLocks noChangeArrowheads="1"/>
            </p:cNvSpPr>
            <p:nvPr/>
          </p:nvSpPr>
          <p:spPr bwMode="auto">
            <a:xfrm>
              <a:off x="3717" y="3391"/>
              <a:ext cx="54" cy="5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4620359" y="6205539"/>
            <a:ext cx="184638" cy="473075"/>
            <a:chOff x="3153" y="3909"/>
            <a:chExt cx="126" cy="298"/>
          </a:xfrm>
        </p:grpSpPr>
        <p:sp>
          <p:nvSpPr>
            <p:cNvPr id="18494" name="Oval 62"/>
            <p:cNvSpPr>
              <a:spLocks noChangeArrowheads="1"/>
            </p:cNvSpPr>
            <p:nvPr/>
          </p:nvSpPr>
          <p:spPr bwMode="auto">
            <a:xfrm>
              <a:off x="3153" y="3909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5" name="Line 63"/>
            <p:cNvSpPr>
              <a:spLocks noChangeShapeType="1"/>
            </p:cNvSpPr>
            <p:nvPr/>
          </p:nvSpPr>
          <p:spPr bwMode="auto">
            <a:xfrm>
              <a:off x="3216" y="4039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6" name="Line 64"/>
            <p:cNvSpPr>
              <a:spLocks noChangeShapeType="1"/>
            </p:cNvSpPr>
            <p:nvPr/>
          </p:nvSpPr>
          <p:spPr bwMode="auto">
            <a:xfrm>
              <a:off x="3183" y="3939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69"/>
          <p:cNvGrpSpPr>
            <a:grpSpLocks/>
          </p:cNvGrpSpPr>
          <p:nvPr/>
        </p:nvGrpSpPr>
        <p:grpSpPr bwMode="auto">
          <a:xfrm>
            <a:off x="3916974" y="4376739"/>
            <a:ext cx="184638" cy="473075"/>
            <a:chOff x="2673" y="2757"/>
            <a:chExt cx="126" cy="298"/>
          </a:xfrm>
        </p:grpSpPr>
        <p:sp>
          <p:nvSpPr>
            <p:cNvPr id="18498" name="Oval 66"/>
            <p:cNvSpPr>
              <a:spLocks noChangeArrowheads="1"/>
            </p:cNvSpPr>
            <p:nvPr/>
          </p:nvSpPr>
          <p:spPr bwMode="auto">
            <a:xfrm>
              <a:off x="2673" y="2757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9" name="Line 67"/>
            <p:cNvSpPr>
              <a:spLocks noChangeShapeType="1"/>
            </p:cNvSpPr>
            <p:nvPr/>
          </p:nvSpPr>
          <p:spPr bwMode="auto">
            <a:xfrm>
              <a:off x="2736" y="2887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0" name="Line 68"/>
            <p:cNvSpPr>
              <a:spLocks noChangeShapeType="1"/>
            </p:cNvSpPr>
            <p:nvPr/>
          </p:nvSpPr>
          <p:spPr bwMode="auto">
            <a:xfrm>
              <a:off x="2703" y="2787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77"/>
          <p:cNvGrpSpPr>
            <a:grpSpLocks/>
          </p:cNvGrpSpPr>
          <p:nvPr/>
        </p:nvGrpSpPr>
        <p:grpSpPr bwMode="auto">
          <a:xfrm>
            <a:off x="6013939" y="4586289"/>
            <a:ext cx="143608" cy="280987"/>
            <a:chOff x="4104" y="2889"/>
            <a:chExt cx="98" cy="177"/>
          </a:xfrm>
        </p:grpSpPr>
        <p:sp>
          <p:nvSpPr>
            <p:cNvPr id="18502" name="Oval 70"/>
            <p:cNvSpPr>
              <a:spLocks noChangeArrowheads="1"/>
            </p:cNvSpPr>
            <p:nvPr/>
          </p:nvSpPr>
          <p:spPr bwMode="auto">
            <a:xfrm>
              <a:off x="4142" y="2889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3" name="Line 71"/>
            <p:cNvSpPr>
              <a:spLocks noChangeShapeType="1"/>
            </p:cNvSpPr>
            <p:nvPr/>
          </p:nvSpPr>
          <p:spPr bwMode="auto">
            <a:xfrm>
              <a:off x="4169" y="2930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4" name="Line 72"/>
            <p:cNvSpPr>
              <a:spLocks noChangeShapeType="1"/>
            </p:cNvSpPr>
            <p:nvPr/>
          </p:nvSpPr>
          <p:spPr bwMode="auto">
            <a:xfrm flipH="1" flipV="1">
              <a:off x="4104" y="2930"/>
              <a:ext cx="65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5" name="Line 73"/>
            <p:cNvSpPr>
              <a:spLocks noChangeShapeType="1"/>
            </p:cNvSpPr>
            <p:nvPr/>
          </p:nvSpPr>
          <p:spPr bwMode="auto">
            <a:xfrm>
              <a:off x="4169" y="2953"/>
              <a:ext cx="33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6" name="Line 74"/>
            <p:cNvSpPr>
              <a:spLocks noChangeShapeType="1"/>
            </p:cNvSpPr>
            <p:nvPr/>
          </p:nvSpPr>
          <p:spPr bwMode="auto">
            <a:xfrm>
              <a:off x="4169" y="2953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7" name="Line 75"/>
            <p:cNvSpPr>
              <a:spLocks noChangeShapeType="1"/>
            </p:cNvSpPr>
            <p:nvPr/>
          </p:nvSpPr>
          <p:spPr bwMode="auto">
            <a:xfrm flipH="1">
              <a:off x="4138" y="2998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08" name="Line 76"/>
            <p:cNvSpPr>
              <a:spLocks noChangeShapeType="1"/>
            </p:cNvSpPr>
            <p:nvPr/>
          </p:nvSpPr>
          <p:spPr bwMode="auto">
            <a:xfrm>
              <a:off x="4169" y="2998"/>
              <a:ext cx="3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4444512" y="4510089"/>
            <a:ext cx="193431" cy="280987"/>
            <a:chOff x="3033" y="2841"/>
            <a:chExt cx="132" cy="177"/>
          </a:xfrm>
        </p:grpSpPr>
        <p:sp>
          <p:nvSpPr>
            <p:cNvPr id="18510" name="Oval 78"/>
            <p:cNvSpPr>
              <a:spLocks noChangeArrowheads="1"/>
            </p:cNvSpPr>
            <p:nvPr/>
          </p:nvSpPr>
          <p:spPr bwMode="auto">
            <a:xfrm>
              <a:off x="307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1" name="Line 79"/>
            <p:cNvSpPr>
              <a:spLocks noChangeShapeType="1"/>
            </p:cNvSpPr>
            <p:nvPr/>
          </p:nvSpPr>
          <p:spPr bwMode="auto">
            <a:xfrm>
              <a:off x="309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2" name="Line 80"/>
            <p:cNvSpPr>
              <a:spLocks noChangeShapeType="1"/>
            </p:cNvSpPr>
            <p:nvPr/>
          </p:nvSpPr>
          <p:spPr bwMode="auto">
            <a:xfrm flipH="1">
              <a:off x="303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3" name="Line 81"/>
            <p:cNvSpPr>
              <a:spLocks noChangeShapeType="1"/>
            </p:cNvSpPr>
            <p:nvPr/>
          </p:nvSpPr>
          <p:spPr bwMode="auto">
            <a:xfrm>
              <a:off x="3099" y="2905"/>
              <a:ext cx="3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4" name="Line 82"/>
            <p:cNvSpPr>
              <a:spLocks noChangeShapeType="1"/>
            </p:cNvSpPr>
            <p:nvPr/>
          </p:nvSpPr>
          <p:spPr bwMode="auto">
            <a:xfrm>
              <a:off x="309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5" name="Line 83"/>
            <p:cNvSpPr>
              <a:spLocks noChangeShapeType="1"/>
            </p:cNvSpPr>
            <p:nvPr/>
          </p:nvSpPr>
          <p:spPr bwMode="auto">
            <a:xfrm flipH="1">
              <a:off x="306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6" name="Line 84"/>
            <p:cNvSpPr>
              <a:spLocks noChangeShapeType="1"/>
            </p:cNvSpPr>
            <p:nvPr/>
          </p:nvSpPr>
          <p:spPr bwMode="auto">
            <a:xfrm>
              <a:off x="3099" y="2950"/>
              <a:ext cx="66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93"/>
          <p:cNvGrpSpPr>
            <a:grpSpLocks/>
          </p:cNvGrpSpPr>
          <p:nvPr/>
        </p:nvGrpSpPr>
        <p:grpSpPr bwMode="auto">
          <a:xfrm>
            <a:off x="2469173" y="5424489"/>
            <a:ext cx="193431" cy="280987"/>
            <a:chOff x="1685" y="3417"/>
            <a:chExt cx="132" cy="177"/>
          </a:xfrm>
        </p:grpSpPr>
        <p:sp>
          <p:nvSpPr>
            <p:cNvPr id="18518" name="Oval 86"/>
            <p:cNvSpPr>
              <a:spLocks noChangeArrowheads="1"/>
            </p:cNvSpPr>
            <p:nvPr/>
          </p:nvSpPr>
          <p:spPr bwMode="auto">
            <a:xfrm>
              <a:off x="1723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19" name="Line 87"/>
            <p:cNvSpPr>
              <a:spLocks noChangeShapeType="1"/>
            </p:cNvSpPr>
            <p:nvPr/>
          </p:nvSpPr>
          <p:spPr bwMode="auto">
            <a:xfrm>
              <a:off x="1753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0" name="Line 88"/>
            <p:cNvSpPr>
              <a:spLocks noChangeShapeType="1"/>
            </p:cNvSpPr>
            <p:nvPr/>
          </p:nvSpPr>
          <p:spPr bwMode="auto">
            <a:xfrm flipH="1">
              <a:off x="1685" y="3481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1" name="Line 89"/>
            <p:cNvSpPr>
              <a:spLocks noChangeShapeType="1"/>
            </p:cNvSpPr>
            <p:nvPr/>
          </p:nvSpPr>
          <p:spPr bwMode="auto">
            <a:xfrm>
              <a:off x="1753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2" name="Line 90"/>
            <p:cNvSpPr>
              <a:spLocks noChangeShapeType="1"/>
            </p:cNvSpPr>
            <p:nvPr/>
          </p:nvSpPr>
          <p:spPr bwMode="auto">
            <a:xfrm>
              <a:off x="1753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3" name="Line 91"/>
            <p:cNvSpPr>
              <a:spLocks noChangeShapeType="1"/>
            </p:cNvSpPr>
            <p:nvPr/>
          </p:nvSpPr>
          <p:spPr bwMode="auto">
            <a:xfrm flipH="1">
              <a:off x="1685" y="3526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4" name="Line 92"/>
            <p:cNvSpPr>
              <a:spLocks noChangeShapeType="1"/>
            </p:cNvSpPr>
            <p:nvPr/>
          </p:nvSpPr>
          <p:spPr bwMode="auto">
            <a:xfrm>
              <a:off x="1753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01"/>
          <p:cNvGrpSpPr>
            <a:grpSpLocks/>
          </p:cNvGrpSpPr>
          <p:nvPr/>
        </p:nvGrpSpPr>
        <p:grpSpPr bwMode="auto">
          <a:xfrm>
            <a:off x="3157905" y="5424489"/>
            <a:ext cx="137746" cy="280987"/>
            <a:chOff x="2155" y="3417"/>
            <a:chExt cx="94" cy="177"/>
          </a:xfrm>
        </p:grpSpPr>
        <p:sp>
          <p:nvSpPr>
            <p:cNvPr id="18526" name="Oval 94"/>
            <p:cNvSpPr>
              <a:spLocks noChangeArrowheads="1"/>
            </p:cNvSpPr>
            <p:nvPr/>
          </p:nvSpPr>
          <p:spPr bwMode="auto">
            <a:xfrm>
              <a:off x="2155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7" name="Line 95"/>
            <p:cNvSpPr>
              <a:spLocks noChangeShapeType="1"/>
            </p:cNvSpPr>
            <p:nvPr/>
          </p:nvSpPr>
          <p:spPr bwMode="auto">
            <a:xfrm>
              <a:off x="2185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8" name="Line 96"/>
            <p:cNvSpPr>
              <a:spLocks noChangeShapeType="1"/>
            </p:cNvSpPr>
            <p:nvPr/>
          </p:nvSpPr>
          <p:spPr bwMode="auto">
            <a:xfrm flipH="1">
              <a:off x="2162" y="3481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29" name="Line 97"/>
            <p:cNvSpPr>
              <a:spLocks noChangeShapeType="1"/>
            </p:cNvSpPr>
            <p:nvPr/>
          </p:nvSpPr>
          <p:spPr bwMode="auto">
            <a:xfrm>
              <a:off x="2185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0" name="Line 98"/>
            <p:cNvSpPr>
              <a:spLocks noChangeShapeType="1"/>
            </p:cNvSpPr>
            <p:nvPr/>
          </p:nvSpPr>
          <p:spPr bwMode="auto">
            <a:xfrm>
              <a:off x="2185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1" name="Line 99"/>
            <p:cNvSpPr>
              <a:spLocks noChangeShapeType="1"/>
            </p:cNvSpPr>
            <p:nvPr/>
          </p:nvSpPr>
          <p:spPr bwMode="auto">
            <a:xfrm flipH="1">
              <a:off x="2162" y="3526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2" name="Line 100"/>
            <p:cNvSpPr>
              <a:spLocks noChangeShapeType="1"/>
            </p:cNvSpPr>
            <p:nvPr/>
          </p:nvSpPr>
          <p:spPr bwMode="auto">
            <a:xfrm>
              <a:off x="2185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09"/>
          <p:cNvGrpSpPr>
            <a:grpSpLocks/>
          </p:cNvGrpSpPr>
          <p:nvPr/>
        </p:nvGrpSpPr>
        <p:grpSpPr bwMode="auto">
          <a:xfrm>
            <a:off x="2539512" y="4510089"/>
            <a:ext cx="193431" cy="280987"/>
            <a:chOff x="1733" y="2841"/>
            <a:chExt cx="132" cy="177"/>
          </a:xfrm>
        </p:grpSpPr>
        <p:sp>
          <p:nvSpPr>
            <p:cNvPr id="18534" name="Oval 102"/>
            <p:cNvSpPr>
              <a:spLocks noChangeArrowheads="1"/>
            </p:cNvSpPr>
            <p:nvPr/>
          </p:nvSpPr>
          <p:spPr bwMode="auto">
            <a:xfrm>
              <a:off x="1771" y="2841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5" name="Line 103"/>
            <p:cNvSpPr>
              <a:spLocks noChangeShapeType="1"/>
            </p:cNvSpPr>
            <p:nvPr/>
          </p:nvSpPr>
          <p:spPr bwMode="auto">
            <a:xfrm>
              <a:off x="1801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6" name="Line 104"/>
            <p:cNvSpPr>
              <a:spLocks noChangeShapeType="1"/>
            </p:cNvSpPr>
            <p:nvPr/>
          </p:nvSpPr>
          <p:spPr bwMode="auto">
            <a:xfrm flipH="1">
              <a:off x="1733" y="2905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7" name="Line 105"/>
            <p:cNvSpPr>
              <a:spLocks noChangeShapeType="1"/>
            </p:cNvSpPr>
            <p:nvPr/>
          </p:nvSpPr>
          <p:spPr bwMode="auto">
            <a:xfrm>
              <a:off x="1801" y="2905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8" name="Line 106"/>
            <p:cNvSpPr>
              <a:spLocks noChangeShapeType="1"/>
            </p:cNvSpPr>
            <p:nvPr/>
          </p:nvSpPr>
          <p:spPr bwMode="auto">
            <a:xfrm>
              <a:off x="1801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9" name="Line 107"/>
            <p:cNvSpPr>
              <a:spLocks noChangeShapeType="1"/>
            </p:cNvSpPr>
            <p:nvPr/>
          </p:nvSpPr>
          <p:spPr bwMode="auto">
            <a:xfrm flipH="1">
              <a:off x="1733" y="2950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0" name="Line 108"/>
            <p:cNvSpPr>
              <a:spLocks noChangeShapeType="1"/>
            </p:cNvSpPr>
            <p:nvPr/>
          </p:nvSpPr>
          <p:spPr bwMode="auto">
            <a:xfrm>
              <a:off x="1801" y="2950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17"/>
          <p:cNvGrpSpPr>
            <a:grpSpLocks/>
          </p:cNvGrpSpPr>
          <p:nvPr/>
        </p:nvGrpSpPr>
        <p:grpSpPr bwMode="auto">
          <a:xfrm>
            <a:off x="3389435" y="4510089"/>
            <a:ext cx="193431" cy="280987"/>
            <a:chOff x="2313" y="2841"/>
            <a:chExt cx="132" cy="177"/>
          </a:xfrm>
        </p:grpSpPr>
        <p:sp>
          <p:nvSpPr>
            <p:cNvPr id="18542" name="Oval 110"/>
            <p:cNvSpPr>
              <a:spLocks noChangeArrowheads="1"/>
            </p:cNvSpPr>
            <p:nvPr/>
          </p:nvSpPr>
          <p:spPr bwMode="auto">
            <a:xfrm>
              <a:off x="235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3" name="Line 111"/>
            <p:cNvSpPr>
              <a:spLocks noChangeShapeType="1"/>
            </p:cNvSpPr>
            <p:nvPr/>
          </p:nvSpPr>
          <p:spPr bwMode="auto">
            <a:xfrm>
              <a:off x="237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4" name="Line 112"/>
            <p:cNvSpPr>
              <a:spLocks noChangeShapeType="1"/>
            </p:cNvSpPr>
            <p:nvPr/>
          </p:nvSpPr>
          <p:spPr bwMode="auto">
            <a:xfrm flipH="1">
              <a:off x="231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5" name="Line 113"/>
            <p:cNvSpPr>
              <a:spLocks noChangeShapeType="1"/>
            </p:cNvSpPr>
            <p:nvPr/>
          </p:nvSpPr>
          <p:spPr bwMode="auto">
            <a:xfrm flipV="1">
              <a:off x="2379" y="2882"/>
              <a:ext cx="66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6" name="Line 114"/>
            <p:cNvSpPr>
              <a:spLocks noChangeShapeType="1"/>
            </p:cNvSpPr>
            <p:nvPr/>
          </p:nvSpPr>
          <p:spPr bwMode="auto">
            <a:xfrm>
              <a:off x="237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7" name="Line 115"/>
            <p:cNvSpPr>
              <a:spLocks noChangeShapeType="1"/>
            </p:cNvSpPr>
            <p:nvPr/>
          </p:nvSpPr>
          <p:spPr bwMode="auto">
            <a:xfrm flipH="1">
              <a:off x="234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8" name="Line 116"/>
            <p:cNvSpPr>
              <a:spLocks noChangeShapeType="1"/>
            </p:cNvSpPr>
            <p:nvPr/>
          </p:nvSpPr>
          <p:spPr bwMode="auto">
            <a:xfrm>
              <a:off x="2379" y="2950"/>
              <a:ext cx="2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550" name="Rectangle 118"/>
          <p:cNvSpPr>
            <a:spLocks noChangeArrowheads="1"/>
          </p:cNvSpPr>
          <p:nvPr/>
        </p:nvSpPr>
        <p:spPr bwMode="auto">
          <a:xfrm>
            <a:off x="5632939" y="5111750"/>
            <a:ext cx="339969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51" name="Rectangle 119"/>
          <p:cNvSpPr>
            <a:spLocks noChangeArrowheads="1"/>
          </p:cNvSpPr>
          <p:nvPr/>
        </p:nvSpPr>
        <p:spPr bwMode="auto">
          <a:xfrm>
            <a:off x="5632939" y="5264150"/>
            <a:ext cx="339969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52" name="Rectangle 120"/>
          <p:cNvSpPr>
            <a:spLocks noChangeArrowheads="1"/>
          </p:cNvSpPr>
          <p:nvPr/>
        </p:nvSpPr>
        <p:spPr bwMode="auto">
          <a:xfrm>
            <a:off x="5632939" y="5416550"/>
            <a:ext cx="339969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53" name="Rectangle 121"/>
          <p:cNvSpPr>
            <a:spLocks noChangeArrowheads="1"/>
          </p:cNvSpPr>
          <p:nvPr/>
        </p:nvSpPr>
        <p:spPr bwMode="auto">
          <a:xfrm>
            <a:off x="5632939" y="5568950"/>
            <a:ext cx="339969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54" name="Rectangle 122"/>
          <p:cNvSpPr>
            <a:spLocks noChangeArrowheads="1"/>
          </p:cNvSpPr>
          <p:nvPr/>
        </p:nvSpPr>
        <p:spPr bwMode="auto">
          <a:xfrm>
            <a:off x="5632939" y="4959350"/>
            <a:ext cx="339969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130"/>
          <p:cNvGrpSpPr>
            <a:grpSpLocks/>
          </p:cNvGrpSpPr>
          <p:nvPr/>
        </p:nvGrpSpPr>
        <p:grpSpPr bwMode="auto">
          <a:xfrm>
            <a:off x="5673970" y="5748338"/>
            <a:ext cx="126023" cy="241300"/>
            <a:chOff x="3872" y="3621"/>
            <a:chExt cx="86" cy="152"/>
          </a:xfrm>
        </p:grpSpPr>
        <p:sp>
          <p:nvSpPr>
            <p:cNvPr id="18555" name="Oval 123"/>
            <p:cNvSpPr>
              <a:spLocks noChangeArrowheads="1"/>
            </p:cNvSpPr>
            <p:nvPr/>
          </p:nvSpPr>
          <p:spPr bwMode="auto">
            <a:xfrm>
              <a:off x="3906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6" name="Line 124"/>
            <p:cNvSpPr>
              <a:spLocks noChangeShapeType="1"/>
            </p:cNvSpPr>
            <p:nvPr/>
          </p:nvSpPr>
          <p:spPr bwMode="auto">
            <a:xfrm>
              <a:off x="3929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7" name="Line 125"/>
            <p:cNvSpPr>
              <a:spLocks noChangeShapeType="1"/>
            </p:cNvSpPr>
            <p:nvPr/>
          </p:nvSpPr>
          <p:spPr bwMode="auto">
            <a:xfrm flipH="1" flipV="1">
              <a:off x="3872" y="3657"/>
              <a:ext cx="57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8" name="Line 126"/>
            <p:cNvSpPr>
              <a:spLocks noChangeShapeType="1"/>
            </p:cNvSpPr>
            <p:nvPr/>
          </p:nvSpPr>
          <p:spPr bwMode="auto">
            <a:xfrm>
              <a:off x="3929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9" name="Line 127"/>
            <p:cNvSpPr>
              <a:spLocks noChangeShapeType="1"/>
            </p:cNvSpPr>
            <p:nvPr/>
          </p:nvSpPr>
          <p:spPr bwMode="auto">
            <a:xfrm>
              <a:off x="3929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0" name="Line 128"/>
            <p:cNvSpPr>
              <a:spLocks noChangeShapeType="1"/>
            </p:cNvSpPr>
            <p:nvPr/>
          </p:nvSpPr>
          <p:spPr bwMode="auto">
            <a:xfrm flipH="1">
              <a:off x="3902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1" name="Line 129"/>
            <p:cNvSpPr>
              <a:spLocks noChangeShapeType="1"/>
            </p:cNvSpPr>
            <p:nvPr/>
          </p:nvSpPr>
          <p:spPr bwMode="auto">
            <a:xfrm>
              <a:off x="3929" y="3714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38"/>
          <p:cNvGrpSpPr>
            <a:grpSpLocks/>
          </p:cNvGrpSpPr>
          <p:nvPr/>
        </p:nvGrpSpPr>
        <p:grpSpPr bwMode="auto">
          <a:xfrm>
            <a:off x="5798528" y="5748338"/>
            <a:ext cx="165588" cy="241300"/>
            <a:chOff x="3957" y="3621"/>
            <a:chExt cx="113" cy="152"/>
          </a:xfrm>
        </p:grpSpPr>
        <p:sp>
          <p:nvSpPr>
            <p:cNvPr id="18563" name="Oval 131"/>
            <p:cNvSpPr>
              <a:spLocks noChangeArrowheads="1"/>
            </p:cNvSpPr>
            <p:nvPr/>
          </p:nvSpPr>
          <p:spPr bwMode="auto">
            <a:xfrm>
              <a:off x="3990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4" name="Line 132"/>
            <p:cNvSpPr>
              <a:spLocks noChangeShapeType="1"/>
            </p:cNvSpPr>
            <p:nvPr/>
          </p:nvSpPr>
          <p:spPr bwMode="auto">
            <a:xfrm>
              <a:off x="4013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5" name="Line 133"/>
            <p:cNvSpPr>
              <a:spLocks noChangeShapeType="1"/>
            </p:cNvSpPr>
            <p:nvPr/>
          </p:nvSpPr>
          <p:spPr bwMode="auto">
            <a:xfrm flipH="1">
              <a:off x="3957" y="3676"/>
              <a:ext cx="56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6" name="Line 134"/>
            <p:cNvSpPr>
              <a:spLocks noChangeShapeType="1"/>
            </p:cNvSpPr>
            <p:nvPr/>
          </p:nvSpPr>
          <p:spPr bwMode="auto">
            <a:xfrm>
              <a:off x="4013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7" name="Line 135"/>
            <p:cNvSpPr>
              <a:spLocks noChangeShapeType="1"/>
            </p:cNvSpPr>
            <p:nvPr/>
          </p:nvSpPr>
          <p:spPr bwMode="auto">
            <a:xfrm>
              <a:off x="4013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8" name="Line 136"/>
            <p:cNvSpPr>
              <a:spLocks noChangeShapeType="1"/>
            </p:cNvSpPr>
            <p:nvPr/>
          </p:nvSpPr>
          <p:spPr bwMode="auto">
            <a:xfrm flipH="1">
              <a:off x="3986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69" name="Line 137"/>
            <p:cNvSpPr>
              <a:spLocks noChangeShapeType="1"/>
            </p:cNvSpPr>
            <p:nvPr/>
          </p:nvSpPr>
          <p:spPr bwMode="auto">
            <a:xfrm>
              <a:off x="4013" y="3714"/>
              <a:ext cx="5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51"/>
          <p:cNvGrpSpPr>
            <a:grpSpLocks/>
          </p:cNvGrpSpPr>
          <p:nvPr/>
        </p:nvGrpSpPr>
        <p:grpSpPr bwMode="auto">
          <a:xfrm>
            <a:off x="4171951" y="5316539"/>
            <a:ext cx="520211" cy="276225"/>
            <a:chOff x="2847" y="3349"/>
            <a:chExt cx="355" cy="174"/>
          </a:xfrm>
        </p:grpSpPr>
        <p:sp>
          <p:nvSpPr>
            <p:cNvPr id="18571" name="Rectangle 139"/>
            <p:cNvSpPr>
              <a:spLocks noChangeArrowheads="1"/>
            </p:cNvSpPr>
            <p:nvPr/>
          </p:nvSpPr>
          <p:spPr bwMode="auto">
            <a:xfrm>
              <a:off x="2850" y="3424"/>
              <a:ext cx="134" cy="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2" name="Oval 140"/>
            <p:cNvSpPr>
              <a:spLocks noChangeArrowheads="1"/>
            </p:cNvSpPr>
            <p:nvPr/>
          </p:nvSpPr>
          <p:spPr bwMode="auto">
            <a:xfrm>
              <a:off x="2886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3" name="Line 141"/>
            <p:cNvSpPr>
              <a:spLocks noChangeShapeType="1"/>
            </p:cNvSpPr>
            <p:nvPr/>
          </p:nvSpPr>
          <p:spPr bwMode="auto">
            <a:xfrm>
              <a:off x="2988" y="3491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4" name="Oval 142"/>
            <p:cNvSpPr>
              <a:spLocks noChangeArrowheads="1"/>
            </p:cNvSpPr>
            <p:nvPr/>
          </p:nvSpPr>
          <p:spPr bwMode="auto">
            <a:xfrm>
              <a:off x="3099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5" name="Line 143"/>
            <p:cNvSpPr>
              <a:spLocks noChangeShapeType="1"/>
            </p:cNvSpPr>
            <p:nvPr/>
          </p:nvSpPr>
          <p:spPr bwMode="auto">
            <a:xfrm>
              <a:off x="3166" y="3491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6" name="Line 144"/>
            <p:cNvSpPr>
              <a:spLocks noChangeShapeType="1"/>
            </p:cNvSpPr>
            <p:nvPr/>
          </p:nvSpPr>
          <p:spPr bwMode="auto">
            <a:xfrm flipV="1">
              <a:off x="2988" y="3349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7" name="Line 145"/>
            <p:cNvSpPr>
              <a:spLocks noChangeShapeType="1"/>
            </p:cNvSpPr>
            <p:nvPr/>
          </p:nvSpPr>
          <p:spPr bwMode="auto">
            <a:xfrm>
              <a:off x="2882" y="3349"/>
              <a:ext cx="1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8" name="Arc 146"/>
            <p:cNvSpPr>
              <a:spLocks/>
            </p:cNvSpPr>
            <p:nvPr/>
          </p:nvSpPr>
          <p:spPr bwMode="auto">
            <a:xfrm>
              <a:off x="2847" y="3350"/>
              <a:ext cx="36" cy="71"/>
            </a:xfrm>
            <a:custGeom>
              <a:avLst/>
              <a:gdLst>
                <a:gd name="G0" fmla="+- 21600 0 0"/>
                <a:gd name="G1" fmla="+- 21591 0 0"/>
                <a:gd name="G2" fmla="+- 21600 0 0"/>
                <a:gd name="T0" fmla="*/ 0 w 21600"/>
                <a:gd name="T1" fmla="*/ 21591 h 21591"/>
                <a:gd name="T2" fmla="*/ 20992 w 21600"/>
                <a:gd name="T3" fmla="*/ 0 h 21591"/>
                <a:gd name="T4" fmla="*/ 21600 w 21600"/>
                <a:gd name="T5" fmla="*/ 21591 h 21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1" fill="none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</a:path>
                <a:path w="21600" h="21591" stroke="0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  <a:lnTo>
                    <a:pt x="21600" y="2159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79" name="Arc 147"/>
            <p:cNvSpPr>
              <a:spLocks/>
            </p:cNvSpPr>
            <p:nvPr/>
          </p:nvSpPr>
          <p:spPr bwMode="auto">
            <a:xfrm>
              <a:off x="3166" y="3421"/>
              <a:ext cx="36" cy="71"/>
            </a:xfrm>
            <a:custGeom>
              <a:avLst/>
              <a:gdLst>
                <a:gd name="G0" fmla="+- 608 0 0"/>
                <a:gd name="G1" fmla="+- 21600 0 0"/>
                <a:gd name="G2" fmla="+- 21600 0 0"/>
                <a:gd name="T0" fmla="*/ 0 w 22208"/>
                <a:gd name="T1" fmla="*/ 9 h 21600"/>
                <a:gd name="T2" fmla="*/ 22208 w 22208"/>
                <a:gd name="T3" fmla="*/ 21600 h 21600"/>
                <a:gd name="T4" fmla="*/ 608 w 2220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08" h="21600" fill="none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</a:path>
                <a:path w="22208" h="21600" stroke="0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  <a:lnTo>
                    <a:pt x="608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0" name="Line 148"/>
            <p:cNvSpPr>
              <a:spLocks noChangeShapeType="1"/>
            </p:cNvSpPr>
            <p:nvPr/>
          </p:nvSpPr>
          <p:spPr bwMode="auto">
            <a:xfrm>
              <a:off x="3095" y="3420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1" name="Arc 149"/>
            <p:cNvSpPr>
              <a:spLocks/>
            </p:cNvSpPr>
            <p:nvPr/>
          </p:nvSpPr>
          <p:spPr bwMode="auto">
            <a:xfrm>
              <a:off x="3024" y="3350"/>
              <a:ext cx="71" cy="7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2" name="Line 150"/>
            <p:cNvSpPr>
              <a:spLocks noChangeShapeType="1"/>
            </p:cNvSpPr>
            <p:nvPr/>
          </p:nvSpPr>
          <p:spPr bwMode="auto">
            <a:xfrm>
              <a:off x="2988" y="3420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59"/>
          <p:cNvGrpSpPr>
            <a:grpSpLocks/>
          </p:cNvGrpSpPr>
          <p:nvPr/>
        </p:nvGrpSpPr>
        <p:grpSpPr bwMode="auto">
          <a:xfrm>
            <a:off x="5863004" y="4926014"/>
            <a:ext cx="514350" cy="276225"/>
            <a:chOff x="4001" y="3103"/>
            <a:chExt cx="351" cy="174"/>
          </a:xfrm>
        </p:grpSpPr>
        <p:sp>
          <p:nvSpPr>
            <p:cNvPr id="18584" name="Line 152"/>
            <p:cNvSpPr>
              <a:spLocks noChangeShapeType="1"/>
            </p:cNvSpPr>
            <p:nvPr/>
          </p:nvSpPr>
          <p:spPr bwMode="auto">
            <a:xfrm flipV="1">
              <a:off x="4068" y="310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5" name="Line 153"/>
            <p:cNvSpPr>
              <a:spLocks noChangeShapeType="1"/>
            </p:cNvSpPr>
            <p:nvPr/>
          </p:nvSpPr>
          <p:spPr bwMode="auto">
            <a:xfrm flipV="1">
              <a:off x="4210" y="3103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6" name="Line 154"/>
            <p:cNvSpPr>
              <a:spLocks noChangeShapeType="1"/>
            </p:cNvSpPr>
            <p:nvPr/>
          </p:nvSpPr>
          <p:spPr bwMode="auto">
            <a:xfrm flipH="1">
              <a:off x="4139" y="3103"/>
              <a:ext cx="1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7" name="Line 155"/>
            <p:cNvSpPr>
              <a:spLocks noChangeShapeType="1"/>
            </p:cNvSpPr>
            <p:nvPr/>
          </p:nvSpPr>
          <p:spPr bwMode="auto">
            <a:xfrm flipH="1" flipV="1">
              <a:off x="4316" y="3103"/>
              <a:ext cx="36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8" name="Rectangle 156"/>
            <p:cNvSpPr>
              <a:spLocks noChangeArrowheads="1"/>
            </p:cNvSpPr>
            <p:nvPr/>
          </p:nvSpPr>
          <p:spPr bwMode="auto">
            <a:xfrm>
              <a:off x="4001" y="3178"/>
              <a:ext cx="347" cy="63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89" name="Oval 157"/>
            <p:cNvSpPr>
              <a:spLocks noChangeArrowheads="1"/>
            </p:cNvSpPr>
            <p:nvPr/>
          </p:nvSpPr>
          <p:spPr bwMode="auto">
            <a:xfrm>
              <a:off x="4249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0" name="Oval 158"/>
            <p:cNvSpPr>
              <a:spLocks noChangeArrowheads="1"/>
            </p:cNvSpPr>
            <p:nvPr/>
          </p:nvSpPr>
          <p:spPr bwMode="auto">
            <a:xfrm>
              <a:off x="4036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169"/>
          <p:cNvGrpSpPr>
            <a:grpSpLocks/>
          </p:cNvGrpSpPr>
          <p:nvPr/>
        </p:nvGrpSpPr>
        <p:grpSpPr bwMode="auto">
          <a:xfrm>
            <a:off x="3472962" y="5307014"/>
            <a:ext cx="514350" cy="276225"/>
            <a:chOff x="2370" y="3343"/>
            <a:chExt cx="351" cy="174"/>
          </a:xfrm>
        </p:grpSpPr>
        <p:sp>
          <p:nvSpPr>
            <p:cNvPr id="18592" name="Line 160"/>
            <p:cNvSpPr>
              <a:spLocks noChangeShapeType="1"/>
            </p:cNvSpPr>
            <p:nvPr/>
          </p:nvSpPr>
          <p:spPr bwMode="auto">
            <a:xfrm>
              <a:off x="2579" y="3485"/>
              <a:ext cx="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3" name="Oval 161"/>
            <p:cNvSpPr>
              <a:spLocks noChangeArrowheads="1"/>
            </p:cNvSpPr>
            <p:nvPr/>
          </p:nvSpPr>
          <p:spPr bwMode="auto">
            <a:xfrm>
              <a:off x="2619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4" name="Line 162"/>
            <p:cNvSpPr>
              <a:spLocks noChangeShapeType="1"/>
            </p:cNvSpPr>
            <p:nvPr/>
          </p:nvSpPr>
          <p:spPr bwMode="auto">
            <a:xfrm>
              <a:off x="2686" y="3485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5" name="Line 163"/>
            <p:cNvSpPr>
              <a:spLocks noChangeShapeType="1"/>
            </p:cNvSpPr>
            <p:nvPr/>
          </p:nvSpPr>
          <p:spPr bwMode="auto">
            <a:xfrm flipV="1">
              <a:off x="2721" y="3414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6" name="Line 164"/>
            <p:cNvSpPr>
              <a:spLocks noChangeShapeType="1"/>
            </p:cNvSpPr>
            <p:nvPr/>
          </p:nvSpPr>
          <p:spPr bwMode="auto">
            <a:xfrm flipH="1">
              <a:off x="2650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7" name="Line 165"/>
            <p:cNvSpPr>
              <a:spLocks noChangeShapeType="1"/>
            </p:cNvSpPr>
            <p:nvPr/>
          </p:nvSpPr>
          <p:spPr bwMode="auto">
            <a:xfrm flipH="1" flipV="1">
              <a:off x="2579" y="334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8" name="Line 166"/>
            <p:cNvSpPr>
              <a:spLocks noChangeShapeType="1"/>
            </p:cNvSpPr>
            <p:nvPr/>
          </p:nvSpPr>
          <p:spPr bwMode="auto">
            <a:xfrm>
              <a:off x="2579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99" name="Rectangle 167"/>
            <p:cNvSpPr>
              <a:spLocks noChangeArrowheads="1"/>
            </p:cNvSpPr>
            <p:nvPr/>
          </p:nvSpPr>
          <p:spPr bwMode="auto">
            <a:xfrm>
              <a:off x="2370" y="3347"/>
              <a:ext cx="205" cy="134"/>
            </a:xfrm>
            <a:prstGeom prst="rect">
              <a:avLst/>
            </a:prstGeom>
            <a:solidFill>
              <a:srgbClr val="EAEC5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00" name="Oval 168"/>
            <p:cNvSpPr>
              <a:spLocks noChangeArrowheads="1"/>
            </p:cNvSpPr>
            <p:nvPr/>
          </p:nvSpPr>
          <p:spPr bwMode="auto">
            <a:xfrm>
              <a:off x="2406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79"/>
          <p:cNvGrpSpPr>
            <a:grpSpLocks/>
          </p:cNvGrpSpPr>
          <p:nvPr/>
        </p:nvGrpSpPr>
        <p:grpSpPr bwMode="auto">
          <a:xfrm>
            <a:off x="6688016" y="3149600"/>
            <a:ext cx="448408" cy="273050"/>
            <a:chOff x="4564" y="1984"/>
            <a:chExt cx="306" cy="172"/>
          </a:xfrm>
        </p:grpSpPr>
        <p:grpSp>
          <p:nvGrpSpPr>
            <p:cNvPr id="21" name="Group 172"/>
            <p:cNvGrpSpPr>
              <a:grpSpLocks/>
            </p:cNvGrpSpPr>
            <p:nvPr/>
          </p:nvGrpSpPr>
          <p:grpSpPr bwMode="auto">
            <a:xfrm>
              <a:off x="4789" y="2011"/>
              <a:ext cx="27" cy="107"/>
              <a:chOff x="4789" y="2011"/>
              <a:chExt cx="27" cy="107"/>
            </a:xfrm>
          </p:grpSpPr>
          <p:sp>
            <p:nvSpPr>
              <p:cNvPr id="18602" name="Arc 170"/>
              <p:cNvSpPr>
                <a:spLocks/>
              </p:cNvSpPr>
              <p:nvPr/>
            </p:nvSpPr>
            <p:spPr bwMode="auto">
              <a:xfrm>
                <a:off x="4789" y="2011"/>
                <a:ext cx="27" cy="54"/>
              </a:xfrm>
              <a:custGeom>
                <a:avLst/>
                <a:gdLst>
                  <a:gd name="G0" fmla="+- 815 0 0"/>
                  <a:gd name="G1" fmla="+- 21600 0 0"/>
                  <a:gd name="G2" fmla="+- 21600 0 0"/>
                  <a:gd name="T0" fmla="*/ 0 w 22415"/>
                  <a:gd name="T1" fmla="*/ 15 h 21600"/>
                  <a:gd name="T2" fmla="*/ 22415 w 22415"/>
                  <a:gd name="T3" fmla="*/ 21600 h 21600"/>
                  <a:gd name="T4" fmla="*/ 815 w 2241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15" h="21600" fill="none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</a:path>
                  <a:path w="22415" h="21600" stroke="0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  <a:lnTo>
                      <a:pt x="815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03" name="Arc 171"/>
              <p:cNvSpPr>
                <a:spLocks/>
              </p:cNvSpPr>
              <p:nvPr/>
            </p:nvSpPr>
            <p:spPr bwMode="auto">
              <a:xfrm>
                <a:off x="4789" y="2064"/>
                <a:ext cx="27" cy="54"/>
              </a:xfrm>
              <a:custGeom>
                <a:avLst/>
                <a:gdLst>
                  <a:gd name="G0" fmla="+- 815 0 0"/>
                  <a:gd name="G1" fmla="+- 0 0 0"/>
                  <a:gd name="G2" fmla="+- 21600 0 0"/>
                  <a:gd name="T0" fmla="*/ 22415 w 22415"/>
                  <a:gd name="T1" fmla="*/ 0 h 21600"/>
                  <a:gd name="T2" fmla="*/ 0 w 22415"/>
                  <a:gd name="T3" fmla="*/ 21585 h 21600"/>
                  <a:gd name="T4" fmla="*/ 815 w 22415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15" h="21600" fill="none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</a:path>
                  <a:path w="22415" h="21600" stroke="0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  <a:lnTo>
                      <a:pt x="815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" name="Group 175"/>
            <p:cNvGrpSpPr>
              <a:grpSpLocks/>
            </p:cNvGrpSpPr>
            <p:nvPr/>
          </p:nvGrpSpPr>
          <p:grpSpPr bwMode="auto">
            <a:xfrm>
              <a:off x="4815" y="1984"/>
              <a:ext cx="55" cy="161"/>
              <a:chOff x="4815" y="1984"/>
              <a:chExt cx="55" cy="161"/>
            </a:xfrm>
          </p:grpSpPr>
          <p:sp>
            <p:nvSpPr>
              <p:cNvPr id="18605" name="Arc 173"/>
              <p:cNvSpPr>
                <a:spLocks/>
              </p:cNvSpPr>
              <p:nvPr/>
            </p:nvSpPr>
            <p:spPr bwMode="auto">
              <a:xfrm>
                <a:off x="4815" y="1984"/>
                <a:ext cx="55" cy="81"/>
              </a:xfrm>
              <a:custGeom>
                <a:avLst/>
                <a:gdLst>
                  <a:gd name="G0" fmla="+- 404 0 0"/>
                  <a:gd name="G1" fmla="+- 21600 0 0"/>
                  <a:gd name="G2" fmla="+- 21600 0 0"/>
                  <a:gd name="T0" fmla="*/ 0 w 22004"/>
                  <a:gd name="T1" fmla="*/ 4 h 21600"/>
                  <a:gd name="T2" fmla="*/ 22004 w 22004"/>
                  <a:gd name="T3" fmla="*/ 21600 h 21600"/>
                  <a:gd name="T4" fmla="*/ 404 w 2200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4" h="21600" fill="none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</a:path>
                  <a:path w="22004" h="21600" stroke="0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  <a:lnTo>
                      <a:pt x="404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06" name="Arc 174"/>
              <p:cNvSpPr>
                <a:spLocks/>
              </p:cNvSpPr>
              <p:nvPr/>
            </p:nvSpPr>
            <p:spPr bwMode="auto">
              <a:xfrm>
                <a:off x="4815" y="2064"/>
                <a:ext cx="55" cy="81"/>
              </a:xfrm>
              <a:custGeom>
                <a:avLst/>
                <a:gdLst>
                  <a:gd name="G0" fmla="+- 404 0 0"/>
                  <a:gd name="G1" fmla="+- 0 0 0"/>
                  <a:gd name="G2" fmla="+- 21600 0 0"/>
                  <a:gd name="T0" fmla="*/ 22004 w 22004"/>
                  <a:gd name="T1" fmla="*/ 0 h 21600"/>
                  <a:gd name="T2" fmla="*/ 0 w 22004"/>
                  <a:gd name="T3" fmla="*/ 21596 h 21600"/>
                  <a:gd name="T4" fmla="*/ 404 w 22004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04" h="21600" fill="none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</a:path>
                  <a:path w="22004" h="21600" stroke="0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  <a:lnTo>
                      <a:pt x="404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" name="Group 178"/>
            <p:cNvGrpSpPr>
              <a:grpSpLocks/>
            </p:cNvGrpSpPr>
            <p:nvPr/>
          </p:nvGrpSpPr>
          <p:grpSpPr bwMode="auto">
            <a:xfrm>
              <a:off x="4564" y="2068"/>
              <a:ext cx="184" cy="88"/>
              <a:chOff x="4564" y="2068"/>
              <a:chExt cx="184" cy="88"/>
            </a:xfrm>
          </p:grpSpPr>
          <p:sp>
            <p:nvSpPr>
              <p:cNvPr id="18608" name="Rectangle 176"/>
              <p:cNvSpPr>
                <a:spLocks noChangeArrowheads="1"/>
              </p:cNvSpPr>
              <p:nvPr/>
            </p:nvSpPr>
            <p:spPr bwMode="auto">
              <a:xfrm>
                <a:off x="4564" y="2068"/>
                <a:ext cx="136" cy="4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09" name="Oval 177"/>
              <p:cNvSpPr>
                <a:spLocks noChangeArrowheads="1"/>
              </p:cNvSpPr>
              <p:nvPr/>
            </p:nvSpPr>
            <p:spPr bwMode="auto">
              <a:xfrm>
                <a:off x="4612" y="2068"/>
                <a:ext cx="136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4" name="Group 185"/>
          <p:cNvGrpSpPr>
            <a:grpSpLocks/>
          </p:cNvGrpSpPr>
          <p:nvPr/>
        </p:nvGrpSpPr>
        <p:grpSpPr bwMode="auto">
          <a:xfrm>
            <a:off x="6230816" y="3092450"/>
            <a:ext cx="199292" cy="368300"/>
            <a:chOff x="4252" y="1948"/>
            <a:chExt cx="136" cy="232"/>
          </a:xfrm>
        </p:grpSpPr>
        <p:sp>
          <p:nvSpPr>
            <p:cNvPr id="18612" name="Rectangle 180"/>
            <p:cNvSpPr>
              <a:spLocks noChangeArrowheads="1"/>
            </p:cNvSpPr>
            <p:nvPr/>
          </p:nvSpPr>
          <p:spPr bwMode="auto">
            <a:xfrm>
              <a:off x="4252" y="1948"/>
              <a:ext cx="136" cy="23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3" name="Line 181"/>
            <p:cNvSpPr>
              <a:spLocks noChangeShapeType="1"/>
            </p:cNvSpPr>
            <p:nvPr/>
          </p:nvSpPr>
          <p:spPr bwMode="auto">
            <a:xfrm>
              <a:off x="4272" y="199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4" name="Line 182"/>
            <p:cNvSpPr>
              <a:spLocks noChangeShapeType="1"/>
            </p:cNvSpPr>
            <p:nvPr/>
          </p:nvSpPr>
          <p:spPr bwMode="auto">
            <a:xfrm>
              <a:off x="4272" y="204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5" name="Line 183"/>
            <p:cNvSpPr>
              <a:spLocks noChangeShapeType="1"/>
            </p:cNvSpPr>
            <p:nvPr/>
          </p:nvSpPr>
          <p:spPr bwMode="auto">
            <a:xfrm>
              <a:off x="4272" y="208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6" name="Line 184"/>
            <p:cNvSpPr>
              <a:spLocks noChangeShapeType="1"/>
            </p:cNvSpPr>
            <p:nvPr/>
          </p:nvSpPr>
          <p:spPr bwMode="auto">
            <a:xfrm>
              <a:off x="4272" y="213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191"/>
          <p:cNvGrpSpPr>
            <a:grpSpLocks/>
          </p:cNvGrpSpPr>
          <p:nvPr/>
        </p:nvGrpSpPr>
        <p:grpSpPr bwMode="auto">
          <a:xfrm>
            <a:off x="5599236" y="3106738"/>
            <a:ext cx="337038" cy="368300"/>
            <a:chOff x="3821" y="1957"/>
            <a:chExt cx="230" cy="232"/>
          </a:xfrm>
        </p:grpSpPr>
        <p:sp>
          <p:nvSpPr>
            <p:cNvPr id="18618" name="Line 186"/>
            <p:cNvSpPr>
              <a:spLocks noChangeShapeType="1"/>
            </p:cNvSpPr>
            <p:nvPr/>
          </p:nvSpPr>
          <p:spPr bwMode="auto">
            <a:xfrm flipH="1">
              <a:off x="3821" y="1987"/>
              <a:ext cx="173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19" name="Line 187"/>
            <p:cNvSpPr>
              <a:spLocks noChangeShapeType="1"/>
            </p:cNvSpPr>
            <p:nvPr/>
          </p:nvSpPr>
          <p:spPr bwMode="auto">
            <a:xfrm>
              <a:off x="3821" y="2160"/>
              <a:ext cx="29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0" name="Line 188"/>
            <p:cNvSpPr>
              <a:spLocks noChangeShapeType="1"/>
            </p:cNvSpPr>
            <p:nvPr/>
          </p:nvSpPr>
          <p:spPr bwMode="auto">
            <a:xfrm flipV="1">
              <a:off x="3850" y="2016"/>
              <a:ext cx="172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1" name="Line 189"/>
            <p:cNvSpPr>
              <a:spLocks noChangeShapeType="1"/>
            </p:cNvSpPr>
            <p:nvPr/>
          </p:nvSpPr>
          <p:spPr bwMode="auto">
            <a:xfrm flipV="1">
              <a:off x="4022" y="1957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2" name="Line 190"/>
            <p:cNvSpPr>
              <a:spLocks noChangeShapeType="1"/>
            </p:cNvSpPr>
            <p:nvPr/>
          </p:nvSpPr>
          <p:spPr bwMode="auto">
            <a:xfrm flipV="1">
              <a:off x="3994" y="1957"/>
              <a:ext cx="57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195"/>
          <p:cNvGrpSpPr>
            <a:grpSpLocks/>
          </p:cNvGrpSpPr>
          <p:nvPr/>
        </p:nvGrpSpPr>
        <p:grpSpPr bwMode="auto">
          <a:xfrm>
            <a:off x="7567246" y="3016250"/>
            <a:ext cx="339969" cy="215900"/>
            <a:chOff x="5164" y="1900"/>
            <a:chExt cx="232" cy="136"/>
          </a:xfrm>
        </p:grpSpPr>
        <p:sp>
          <p:nvSpPr>
            <p:cNvPr id="18624" name="Rectangle 192"/>
            <p:cNvSpPr>
              <a:spLocks noChangeArrowheads="1"/>
            </p:cNvSpPr>
            <p:nvPr/>
          </p:nvSpPr>
          <p:spPr bwMode="auto">
            <a:xfrm>
              <a:off x="5164" y="1924"/>
              <a:ext cx="232" cy="11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5" name="Oval 193"/>
            <p:cNvSpPr>
              <a:spLocks noChangeArrowheads="1"/>
            </p:cNvSpPr>
            <p:nvPr/>
          </p:nvSpPr>
          <p:spPr bwMode="auto">
            <a:xfrm>
              <a:off x="5236" y="1948"/>
              <a:ext cx="88" cy="6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26" name="Rectangle 194"/>
            <p:cNvSpPr>
              <a:spLocks noChangeArrowheads="1"/>
            </p:cNvSpPr>
            <p:nvPr/>
          </p:nvSpPr>
          <p:spPr bwMode="auto">
            <a:xfrm>
              <a:off x="5164" y="1900"/>
              <a:ext cx="40" cy="1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628" name="Line 196"/>
          <p:cNvSpPr>
            <a:spLocks noChangeShapeType="1"/>
          </p:cNvSpPr>
          <p:nvPr/>
        </p:nvSpPr>
        <p:spPr bwMode="auto">
          <a:xfrm>
            <a:off x="6541477" y="3581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15EB805-A8B4-48CB-A920-0658B47B5213}" type="slidenum">
              <a:rPr lang="pt-BR"/>
              <a:pPr/>
              <a:t>11</a:t>
            </a:fld>
            <a:endParaRPr lang="pt-BR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Agentes</a:t>
            </a:r>
          </a:p>
        </p:txBody>
      </p:sp>
      <p:sp>
        <p:nvSpPr>
          <p:cNvPr id="2017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/>
              <a:t>Algoritmo Básico e Arquiteturas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573E-92AE-4D92-BC4A-E402BE582E06}" type="slidenum">
              <a:rPr lang="pt-BR"/>
              <a:pPr/>
              <a:t>12</a:t>
            </a:fld>
            <a:endParaRPr lang="pt-BR"/>
          </a:p>
        </p:txBody>
      </p:sp>
      <p:sp>
        <p:nvSpPr>
          <p:cNvPr id="153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Agentes: Algoritmo básico</a:t>
            </a:r>
          </a:p>
        </p:txBody>
      </p:sp>
      <p:sp>
        <p:nvSpPr>
          <p:cNvPr id="15360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/>
              <a:t>função agenteSimples (percepção) retorna ação</a:t>
            </a:r>
          </a:p>
          <a:p>
            <a:pPr lvl="1">
              <a:buFont typeface="Wingdings" pitchFamily="2" charset="2"/>
              <a:buNone/>
            </a:pPr>
            <a:r>
              <a:rPr lang="pt-BR" sz="2400"/>
              <a:t>memória := atualizaMemória (memória, percepção)</a:t>
            </a:r>
          </a:p>
          <a:p>
            <a:pPr lvl="1">
              <a:buFont typeface="Wingdings" pitchFamily="2" charset="2"/>
              <a:buNone/>
            </a:pPr>
            <a:r>
              <a:rPr lang="pt-BR" sz="2400"/>
              <a:t>ação := escolheMelhorAção(memória)</a:t>
            </a:r>
          </a:p>
          <a:p>
            <a:pPr lvl="1">
              <a:buFont typeface="Wingdings" pitchFamily="2" charset="2"/>
              <a:buNone/>
            </a:pPr>
            <a:r>
              <a:rPr lang="pt-BR" sz="2400"/>
              <a:t>memória := atualizaMemória (memória, ação)</a:t>
            </a:r>
          </a:p>
          <a:p>
            <a:pPr lvl="1">
              <a:buFont typeface="Wingdings" pitchFamily="2" charset="2"/>
              <a:buNone/>
            </a:pPr>
            <a:r>
              <a:rPr lang="pt-BR" sz="2400"/>
              <a:t>retorna ação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23D4B-9F54-48BF-98BF-625BD0F6DDAC}" type="slidenum">
              <a:rPr lang="pt-BR"/>
              <a:pPr/>
              <a:t>13</a:t>
            </a:fld>
            <a:endParaRPr lang="pt-BR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Agentes: Arquiteturas</a:t>
            </a:r>
          </a:p>
        </p:txBody>
      </p:sp>
      <p:sp>
        <p:nvSpPr>
          <p:cNvPr id="183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3046" y="1600200"/>
            <a:ext cx="7772400" cy="4114800"/>
          </a:xfrm>
        </p:spPr>
        <p:txBody>
          <a:bodyPr/>
          <a:lstStyle/>
          <a:p>
            <a:r>
              <a:rPr lang="pt-BR" sz="2800"/>
              <a:t>Agente tabela</a:t>
            </a:r>
          </a:p>
          <a:p>
            <a:r>
              <a:rPr lang="pt-BR" sz="2800"/>
              <a:t>Agente reativo</a:t>
            </a:r>
          </a:p>
          <a:p>
            <a:r>
              <a:rPr lang="pt-BR" sz="2800"/>
              <a:t>Agente reativo com estado interno </a:t>
            </a:r>
          </a:p>
          <a:p>
            <a:r>
              <a:rPr lang="pt-BR" sz="2800"/>
              <a:t>Agente cognitivo (baseado em objetivos)</a:t>
            </a:r>
          </a:p>
          <a:p>
            <a:r>
              <a:rPr lang="pt-BR" sz="2800"/>
              <a:t>Agente otimizador</a:t>
            </a:r>
          </a:p>
          <a:p>
            <a:r>
              <a:rPr lang="pt-BR" sz="2800"/>
              <a:t>Agente adaptativo</a:t>
            </a:r>
          </a:p>
        </p:txBody>
      </p:sp>
      <p:sp>
        <p:nvSpPr>
          <p:cNvPr id="183300" name="Line 4"/>
          <p:cNvSpPr>
            <a:spLocks noChangeShapeType="1"/>
          </p:cNvSpPr>
          <p:nvPr/>
        </p:nvSpPr>
        <p:spPr bwMode="auto">
          <a:xfrm>
            <a:off x="7596554" y="18288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6752492" y="5765800"/>
            <a:ext cx="1768433" cy="640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autonomia</a:t>
            </a:r>
          </a:p>
          <a:p>
            <a:pPr algn="ctr"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complexidade</a:t>
            </a:r>
            <a:endParaRPr lang="pt-BR" sz="2000" b="1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E0D26-644F-46EE-B761-BE1EB8DADB73}" type="slidenum">
              <a:rPr lang="pt-BR"/>
              <a:pPr/>
              <a:t>14</a:t>
            </a:fld>
            <a:endParaRPr lang="pt-BR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59169" y="3517900"/>
            <a:ext cx="5936273" cy="2425700"/>
            <a:chOff x="1012" y="2456"/>
            <a:chExt cx="4051" cy="1528"/>
          </a:xfrm>
        </p:grpSpPr>
        <p:sp>
          <p:nvSpPr>
            <p:cNvPr id="181251" name="Rectangle 3"/>
            <p:cNvSpPr>
              <a:spLocks noChangeArrowheads="1"/>
            </p:cNvSpPr>
            <p:nvPr/>
          </p:nvSpPr>
          <p:spPr bwMode="auto">
            <a:xfrm>
              <a:off x="1684" y="2456"/>
              <a:ext cx="3352" cy="1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2" name="Line 4"/>
            <p:cNvSpPr>
              <a:spLocks noChangeShapeType="1"/>
            </p:cNvSpPr>
            <p:nvPr/>
          </p:nvSpPr>
          <p:spPr bwMode="auto">
            <a:xfrm flipH="1">
              <a:off x="1488" y="379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3" name="Line 5"/>
            <p:cNvSpPr>
              <a:spLocks noChangeShapeType="1"/>
            </p:cNvSpPr>
            <p:nvPr/>
          </p:nvSpPr>
          <p:spPr bwMode="auto">
            <a:xfrm>
              <a:off x="1447" y="2740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4" name="Rectangle 6"/>
            <p:cNvSpPr>
              <a:spLocks noChangeArrowheads="1"/>
            </p:cNvSpPr>
            <p:nvPr/>
          </p:nvSpPr>
          <p:spPr bwMode="auto">
            <a:xfrm>
              <a:off x="2109" y="2638"/>
              <a:ext cx="8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181255" name="AutoShape 7"/>
            <p:cNvSpPr>
              <a:spLocks noChangeArrowheads="1"/>
            </p:cNvSpPr>
            <p:nvPr/>
          </p:nvSpPr>
          <p:spPr bwMode="auto">
            <a:xfrm>
              <a:off x="1012" y="2456"/>
              <a:ext cx="472" cy="148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56" name="Rectangle 8"/>
            <p:cNvSpPr>
              <a:spLocks noChangeArrowheads="1"/>
            </p:cNvSpPr>
            <p:nvPr/>
          </p:nvSpPr>
          <p:spPr bwMode="auto">
            <a:xfrm>
              <a:off x="4342" y="2539"/>
              <a:ext cx="721" cy="23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181257" name="Rectangle 9"/>
            <p:cNvSpPr>
              <a:spLocks noChangeArrowheads="1"/>
            </p:cNvSpPr>
            <p:nvPr/>
          </p:nvSpPr>
          <p:spPr bwMode="auto">
            <a:xfrm>
              <a:off x="2060" y="3692"/>
              <a:ext cx="9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181258" name="Rectangle 10"/>
            <p:cNvSpPr>
              <a:spLocks noChangeArrowheads="1"/>
            </p:cNvSpPr>
            <p:nvPr/>
          </p:nvSpPr>
          <p:spPr bwMode="auto">
            <a:xfrm rot="16200000">
              <a:off x="730" y="3018"/>
              <a:ext cx="11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181259" name="Line 11"/>
            <p:cNvSpPr>
              <a:spLocks noChangeShapeType="1"/>
            </p:cNvSpPr>
            <p:nvPr/>
          </p:nvSpPr>
          <p:spPr bwMode="auto">
            <a:xfrm>
              <a:off x="2544" y="346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0" name="Line 12"/>
            <p:cNvSpPr>
              <a:spLocks noChangeShapeType="1"/>
            </p:cNvSpPr>
            <p:nvPr/>
          </p:nvSpPr>
          <p:spPr bwMode="auto">
            <a:xfrm>
              <a:off x="2544" y="2884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1" name="Rectangle 13"/>
            <p:cNvSpPr>
              <a:spLocks noChangeArrowheads="1"/>
            </p:cNvSpPr>
            <p:nvPr/>
          </p:nvSpPr>
          <p:spPr bwMode="auto">
            <a:xfrm>
              <a:off x="2006" y="3207"/>
              <a:ext cx="1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>
                <a:lnSpc>
                  <a:spcPct val="89000"/>
                </a:lnSpc>
              </a:pPr>
              <a:r>
                <a:rPr lang="pt-BR" sz="2000" b="1">
                  <a:latin typeface="Arial" charset="0"/>
                </a:rPr>
                <a:t>Raciocinador</a:t>
              </a:r>
            </a:p>
          </p:txBody>
        </p:sp>
        <p:sp>
          <p:nvSpPr>
            <p:cNvPr id="181262" name="Rectangle 14"/>
            <p:cNvSpPr>
              <a:spLocks noChangeArrowheads="1"/>
            </p:cNvSpPr>
            <p:nvPr/>
          </p:nvSpPr>
          <p:spPr bwMode="auto">
            <a:xfrm>
              <a:off x="3686" y="3063"/>
              <a:ext cx="9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>
                <a:lnSpc>
                  <a:spcPct val="89000"/>
                </a:lnSpc>
              </a:pPr>
              <a:r>
                <a:rPr lang="pt-BR" sz="2000" i="1">
                  <a:latin typeface="Arial" charset="0"/>
                </a:rPr>
                <a:t>modelo do </a:t>
              </a:r>
            </a:p>
            <a:p>
              <a:pPr algn="ctr" defTabSz="762000">
                <a:lnSpc>
                  <a:spcPct val="89000"/>
                </a:lnSpc>
              </a:pPr>
              <a:r>
                <a:rPr lang="pt-BR" sz="2000" i="1">
                  <a:latin typeface="Arial" charset="0"/>
                </a:rPr>
                <a:t>ambiente</a:t>
              </a:r>
            </a:p>
          </p:txBody>
        </p:sp>
        <p:sp>
          <p:nvSpPr>
            <p:cNvPr id="181263" name="Oval 15"/>
            <p:cNvSpPr>
              <a:spLocks noChangeArrowheads="1"/>
            </p:cNvSpPr>
            <p:nvPr/>
          </p:nvSpPr>
          <p:spPr bwMode="auto">
            <a:xfrm>
              <a:off x="3556" y="2936"/>
              <a:ext cx="1048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Agentes: Arquiteturas</a:t>
            </a:r>
          </a:p>
        </p:txBody>
      </p:sp>
      <p:sp>
        <p:nvSpPr>
          <p:cNvPr id="181265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3046" y="1600200"/>
            <a:ext cx="7772400" cy="1828800"/>
          </a:xfrm>
        </p:spPr>
        <p:txBody>
          <a:bodyPr/>
          <a:lstStyle/>
          <a:p>
            <a:r>
              <a:rPr lang="pt-BR"/>
              <a:t>De forma bem simplificada, um agente pode ser visto como um </a:t>
            </a:r>
            <a:r>
              <a:rPr lang="pt-BR">
                <a:solidFill>
                  <a:srgbClr val="800080"/>
                </a:solidFill>
              </a:rPr>
              <a:t>mapeamento</a:t>
            </a:r>
            <a:r>
              <a:rPr lang="pt-BR"/>
              <a:t>: </a:t>
            </a:r>
          </a:p>
          <a:p>
            <a:pPr lvl="1"/>
            <a:r>
              <a:rPr lang="pt-BR"/>
              <a:t>seqüência perceptiva =&gt; ação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50"/>
          <p:cNvGrpSpPr>
            <a:grpSpLocks/>
          </p:cNvGrpSpPr>
          <p:nvPr/>
        </p:nvGrpSpPr>
        <p:grpSpPr bwMode="auto">
          <a:xfrm>
            <a:off x="1060939" y="1444626"/>
            <a:ext cx="6535615" cy="2136775"/>
            <a:chOff x="628" y="526"/>
            <a:chExt cx="5128" cy="1637"/>
          </a:xfrm>
        </p:grpSpPr>
        <p:sp>
          <p:nvSpPr>
            <p:cNvPr id="154627" name="Rectangle 2051"/>
            <p:cNvSpPr>
              <a:spLocks noChangeArrowheads="1"/>
            </p:cNvSpPr>
            <p:nvPr/>
          </p:nvSpPr>
          <p:spPr bwMode="auto">
            <a:xfrm>
              <a:off x="662" y="1130"/>
              <a:ext cx="1119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200" b="1">
                  <a:latin typeface="Arial" charset="0"/>
                </a:rPr>
                <a:t>ambiente</a:t>
              </a:r>
            </a:p>
          </p:txBody>
        </p:sp>
        <p:sp>
          <p:nvSpPr>
            <p:cNvPr id="154628" name="Rectangle 2052"/>
            <p:cNvSpPr>
              <a:spLocks noChangeArrowheads="1"/>
            </p:cNvSpPr>
            <p:nvPr/>
          </p:nvSpPr>
          <p:spPr bwMode="auto">
            <a:xfrm>
              <a:off x="1876" y="526"/>
              <a:ext cx="3880" cy="16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29" name="Line 2053"/>
            <p:cNvSpPr>
              <a:spLocks noChangeShapeType="1"/>
            </p:cNvSpPr>
            <p:nvPr/>
          </p:nvSpPr>
          <p:spPr bwMode="auto">
            <a:xfrm flipH="1">
              <a:off x="1392" y="1918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0" name="Line 2054"/>
            <p:cNvSpPr>
              <a:spLocks noChangeShapeType="1"/>
            </p:cNvSpPr>
            <p:nvPr/>
          </p:nvSpPr>
          <p:spPr bwMode="auto">
            <a:xfrm>
              <a:off x="1536" y="722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1" name="Rectangle 2055"/>
            <p:cNvSpPr>
              <a:spLocks noChangeArrowheads="1"/>
            </p:cNvSpPr>
            <p:nvPr/>
          </p:nvSpPr>
          <p:spPr bwMode="auto">
            <a:xfrm>
              <a:off x="2246" y="582"/>
              <a:ext cx="1119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200" b="1">
                  <a:latin typeface="Arial" charset="0"/>
                </a:rPr>
                <a:t>sensores</a:t>
              </a:r>
            </a:p>
          </p:txBody>
        </p:sp>
        <p:sp>
          <p:nvSpPr>
            <p:cNvPr id="154632" name="Rectangle 2056"/>
            <p:cNvSpPr>
              <a:spLocks noChangeArrowheads="1"/>
            </p:cNvSpPr>
            <p:nvPr/>
          </p:nvSpPr>
          <p:spPr bwMode="auto">
            <a:xfrm>
              <a:off x="2197" y="1777"/>
              <a:ext cx="1206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200" b="1">
                  <a:latin typeface="Arial" charset="0"/>
                </a:rPr>
                <a:t>atuadores</a:t>
              </a:r>
            </a:p>
          </p:txBody>
        </p:sp>
        <p:sp>
          <p:nvSpPr>
            <p:cNvPr id="154633" name="AutoShape 2057"/>
            <p:cNvSpPr>
              <a:spLocks noChangeArrowheads="1"/>
            </p:cNvSpPr>
            <p:nvPr/>
          </p:nvSpPr>
          <p:spPr bwMode="auto">
            <a:xfrm>
              <a:off x="628" y="526"/>
              <a:ext cx="1000" cy="1637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4" name="Rectangle 2058"/>
            <p:cNvSpPr>
              <a:spLocks noChangeArrowheads="1"/>
            </p:cNvSpPr>
            <p:nvPr/>
          </p:nvSpPr>
          <p:spPr bwMode="auto">
            <a:xfrm>
              <a:off x="2836" y="925"/>
              <a:ext cx="1672" cy="7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5" name="Rectangle 2059"/>
            <p:cNvSpPr>
              <a:spLocks noChangeArrowheads="1"/>
            </p:cNvSpPr>
            <p:nvPr/>
          </p:nvSpPr>
          <p:spPr bwMode="auto">
            <a:xfrm>
              <a:off x="3398" y="921"/>
              <a:ext cx="706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Tabela</a:t>
              </a:r>
            </a:p>
          </p:txBody>
        </p:sp>
        <p:sp>
          <p:nvSpPr>
            <p:cNvPr id="154636" name="Line 2060"/>
            <p:cNvSpPr>
              <a:spLocks noChangeShapeType="1"/>
            </p:cNvSpPr>
            <p:nvPr/>
          </p:nvSpPr>
          <p:spPr bwMode="auto">
            <a:xfrm>
              <a:off x="2832" y="1121"/>
              <a:ext cx="16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7" name="Line 2061"/>
            <p:cNvSpPr>
              <a:spLocks noChangeShapeType="1"/>
            </p:cNvSpPr>
            <p:nvPr/>
          </p:nvSpPr>
          <p:spPr bwMode="auto">
            <a:xfrm>
              <a:off x="3840" y="1121"/>
              <a:ext cx="0" cy="5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8" name="Rectangle 2062"/>
            <p:cNvSpPr>
              <a:spLocks noChangeArrowheads="1"/>
            </p:cNvSpPr>
            <p:nvPr/>
          </p:nvSpPr>
          <p:spPr bwMode="auto">
            <a:xfrm>
              <a:off x="2918" y="1120"/>
              <a:ext cx="1639" cy="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  <a:tabLst>
                  <a:tab pos="1619250" algn="l"/>
                  <a:tab pos="1809750" algn="l"/>
                </a:tabLst>
              </a:pPr>
              <a:r>
                <a:rPr lang="pt-BR" sz="1600" b="1">
                  <a:latin typeface="Arial" charset="0"/>
                </a:rPr>
                <a:t>Percepções   ações</a:t>
              </a:r>
            </a:p>
            <a:p>
              <a:pPr marL="381000" lvl="1" defTabSz="762000" eaLnBrk="0" hangingPunct="0">
                <a:lnSpc>
                  <a:spcPct val="90000"/>
                </a:lnSpc>
                <a:tabLst>
                  <a:tab pos="1619250" algn="l"/>
                  <a:tab pos="1809750" algn="l"/>
                </a:tabLst>
              </a:pPr>
              <a:r>
                <a:rPr lang="pt-BR" sz="1600" b="1">
                  <a:latin typeface="Arial" charset="0"/>
                </a:rPr>
                <a:t>.	</a:t>
              </a:r>
              <a:r>
                <a:rPr lang="pt-BR" sz="1800" b="1">
                  <a:latin typeface="Arial" charset="0"/>
                </a:rPr>
                <a:t>	.</a:t>
              </a:r>
            </a:p>
            <a:p>
              <a:pPr marL="381000" lvl="1" defTabSz="762000" eaLnBrk="0" hangingPunct="0">
                <a:lnSpc>
                  <a:spcPct val="90000"/>
                </a:lnSpc>
                <a:tabLst>
                  <a:tab pos="1619250" algn="l"/>
                  <a:tab pos="1809750" algn="l"/>
                </a:tabLst>
              </a:pPr>
              <a:r>
                <a:rPr lang="pt-BR" sz="1800" b="1">
                  <a:latin typeface="Arial" charset="0"/>
                </a:rPr>
                <a:t>.		.</a:t>
              </a:r>
            </a:p>
          </p:txBody>
        </p:sp>
        <p:sp>
          <p:nvSpPr>
            <p:cNvPr id="154639" name="Line 2063"/>
            <p:cNvSpPr>
              <a:spLocks noChangeShapeType="1"/>
            </p:cNvSpPr>
            <p:nvPr/>
          </p:nvSpPr>
          <p:spPr bwMode="auto">
            <a:xfrm>
              <a:off x="2880" y="772"/>
              <a:ext cx="240" cy="3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0" name="Line 2064"/>
            <p:cNvSpPr>
              <a:spLocks noChangeShapeType="1"/>
            </p:cNvSpPr>
            <p:nvPr/>
          </p:nvSpPr>
          <p:spPr bwMode="auto">
            <a:xfrm flipH="1">
              <a:off x="3360" y="1470"/>
              <a:ext cx="768" cy="4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1" name="Rectangle 2065"/>
            <p:cNvSpPr>
              <a:spLocks noChangeArrowheads="1"/>
            </p:cNvSpPr>
            <p:nvPr/>
          </p:nvSpPr>
          <p:spPr bwMode="auto">
            <a:xfrm>
              <a:off x="4358" y="530"/>
              <a:ext cx="898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200" b="1">
                  <a:latin typeface="Arial" charset="0"/>
                </a:rPr>
                <a:t>Agente</a:t>
              </a:r>
              <a:endParaRPr lang="pt-BR" b="1">
                <a:latin typeface="Arial" charset="0"/>
              </a:endParaRPr>
            </a:p>
          </p:txBody>
        </p:sp>
      </p:grpSp>
      <p:sp>
        <p:nvSpPr>
          <p:cNvPr id="154642" name="Rectangle 206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pt-BR" sz="3600"/>
              <a:t>Agente Tabela – </a:t>
            </a:r>
            <a:br>
              <a:rPr lang="pt-BR" sz="3600"/>
            </a:br>
            <a:r>
              <a:rPr lang="pt-BR" sz="3600"/>
              <a:t>é mesmo um agente racional?</a:t>
            </a:r>
          </a:p>
        </p:txBody>
      </p:sp>
      <p:sp>
        <p:nvSpPr>
          <p:cNvPr id="154643" name="Rectangle 206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3733800"/>
            <a:ext cx="7930662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Limitações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Mesmo problemas simples requerem tabelas muito grandes </a:t>
            </a:r>
          </a:p>
          <a:p>
            <a:pPr lvl="2">
              <a:lnSpc>
                <a:spcPct val="90000"/>
              </a:lnSpc>
            </a:pPr>
            <a:r>
              <a:rPr lang="pt-BR" sz="1600"/>
              <a:t>ex. xadrez 30^100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Nem sempre é possível, por ignorância ou questão de tempo, construir a tabela </a:t>
            </a:r>
          </a:p>
          <a:p>
            <a:pPr lvl="1">
              <a:lnSpc>
                <a:spcPct val="90000"/>
              </a:lnSpc>
            </a:pPr>
            <a:r>
              <a:rPr lang="pt-BR" sz="2000">
                <a:solidFill>
                  <a:srgbClr val="800080"/>
                </a:solidFill>
              </a:rPr>
              <a:t>Não há autonomia nem flexibilidade</a:t>
            </a:r>
          </a:p>
          <a:p>
            <a:pPr>
              <a:lnSpc>
                <a:spcPct val="90000"/>
              </a:lnSpc>
            </a:pPr>
            <a:r>
              <a:rPr lang="pt-BR" sz="2400"/>
              <a:t>Ambiente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acessível, determinista, episódico, estático, discreto e minúsculo!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43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7621466" y="928688"/>
            <a:ext cx="1126912" cy="3699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Agente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62708" y="1144588"/>
            <a:ext cx="8352692" cy="2665412"/>
            <a:chOff x="532" y="621"/>
            <a:chExt cx="5700" cy="1679"/>
          </a:xfrm>
        </p:grpSpPr>
        <p:sp>
          <p:nvSpPr>
            <p:cNvPr id="155652" name="Rectangle 4"/>
            <p:cNvSpPr>
              <a:spLocks noChangeArrowheads="1"/>
            </p:cNvSpPr>
            <p:nvPr/>
          </p:nvSpPr>
          <p:spPr bwMode="auto">
            <a:xfrm>
              <a:off x="1924" y="621"/>
              <a:ext cx="4168" cy="167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53" name="Line 5"/>
            <p:cNvSpPr>
              <a:spLocks noChangeShapeType="1"/>
            </p:cNvSpPr>
            <p:nvPr/>
          </p:nvSpPr>
          <p:spPr bwMode="auto">
            <a:xfrm flipH="1" flipV="1">
              <a:off x="1248" y="2062"/>
              <a:ext cx="1008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54" name="Line 6"/>
            <p:cNvSpPr>
              <a:spLocks noChangeShapeType="1"/>
            </p:cNvSpPr>
            <p:nvPr/>
          </p:nvSpPr>
          <p:spPr bwMode="auto">
            <a:xfrm>
              <a:off x="1248" y="816"/>
              <a:ext cx="10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55" name="Rectangle 7"/>
            <p:cNvSpPr>
              <a:spLocks noChangeArrowheads="1"/>
            </p:cNvSpPr>
            <p:nvPr/>
          </p:nvSpPr>
          <p:spPr bwMode="auto">
            <a:xfrm>
              <a:off x="2294" y="701"/>
              <a:ext cx="8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155656" name="Rectangle 8"/>
            <p:cNvSpPr>
              <a:spLocks noChangeArrowheads="1"/>
            </p:cNvSpPr>
            <p:nvPr/>
          </p:nvSpPr>
          <p:spPr bwMode="auto">
            <a:xfrm>
              <a:off x="2246" y="1947"/>
              <a:ext cx="9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155657" name="AutoShape 9"/>
            <p:cNvSpPr>
              <a:spLocks noChangeArrowheads="1"/>
            </p:cNvSpPr>
            <p:nvPr/>
          </p:nvSpPr>
          <p:spPr bwMode="auto">
            <a:xfrm>
              <a:off x="532" y="621"/>
              <a:ext cx="904" cy="1637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58" name="Rectangle 10"/>
            <p:cNvSpPr>
              <a:spLocks noChangeArrowheads="1"/>
            </p:cNvSpPr>
            <p:nvPr/>
          </p:nvSpPr>
          <p:spPr bwMode="auto">
            <a:xfrm>
              <a:off x="2006" y="1100"/>
              <a:ext cx="22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155659" name="Rectangle 11"/>
            <p:cNvSpPr>
              <a:spLocks noChangeArrowheads="1"/>
            </p:cNvSpPr>
            <p:nvPr/>
          </p:nvSpPr>
          <p:spPr bwMode="auto">
            <a:xfrm>
              <a:off x="1958" y="1549"/>
              <a:ext cx="26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ação devo escolher agora?</a:t>
              </a:r>
            </a:p>
          </p:txBody>
        </p:sp>
        <p:sp>
          <p:nvSpPr>
            <p:cNvPr id="155660" name="Line 12"/>
            <p:cNvSpPr>
              <a:spLocks noChangeShapeType="1"/>
            </p:cNvSpPr>
            <p:nvPr/>
          </p:nvSpPr>
          <p:spPr bwMode="auto">
            <a:xfrm>
              <a:off x="2640" y="91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1" name="Line 13"/>
            <p:cNvSpPr>
              <a:spLocks noChangeShapeType="1"/>
            </p:cNvSpPr>
            <p:nvPr/>
          </p:nvSpPr>
          <p:spPr bwMode="auto">
            <a:xfrm>
              <a:off x="2640" y="1314"/>
              <a:ext cx="0" cy="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2" name="Line 14"/>
            <p:cNvSpPr>
              <a:spLocks noChangeShapeType="1"/>
            </p:cNvSpPr>
            <p:nvPr/>
          </p:nvSpPr>
          <p:spPr bwMode="auto">
            <a:xfrm>
              <a:off x="2640" y="1763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3" name="Line 15"/>
            <p:cNvSpPr>
              <a:spLocks noChangeShapeType="1"/>
            </p:cNvSpPr>
            <p:nvPr/>
          </p:nvSpPr>
          <p:spPr bwMode="auto">
            <a:xfrm flipH="1">
              <a:off x="4416" y="168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4" name="Rectangle 16"/>
            <p:cNvSpPr>
              <a:spLocks noChangeArrowheads="1"/>
            </p:cNvSpPr>
            <p:nvPr/>
          </p:nvSpPr>
          <p:spPr bwMode="auto">
            <a:xfrm>
              <a:off x="4704" y="1521"/>
              <a:ext cx="1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Regras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“condição-ação”</a:t>
              </a:r>
            </a:p>
          </p:txBody>
        </p:sp>
        <p:sp>
          <p:nvSpPr>
            <p:cNvPr id="155665" name="Rectangle 17"/>
            <p:cNvSpPr>
              <a:spLocks noChangeArrowheads="1"/>
            </p:cNvSpPr>
            <p:nvPr/>
          </p:nvSpPr>
          <p:spPr bwMode="auto">
            <a:xfrm>
              <a:off x="4708" y="1540"/>
              <a:ext cx="1336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6" name="Rectangle 18"/>
            <p:cNvSpPr>
              <a:spLocks noChangeArrowheads="1"/>
            </p:cNvSpPr>
            <p:nvPr/>
          </p:nvSpPr>
          <p:spPr bwMode="auto">
            <a:xfrm rot="16200000">
              <a:off x="442" y="1286"/>
              <a:ext cx="11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</p:grpSp>
      <p:sp>
        <p:nvSpPr>
          <p:cNvPr id="155667" name="Rectangle 19"/>
          <p:cNvSpPr>
            <a:spLocks noGrp="1" noChangeArrowheads="1"/>
          </p:cNvSpPr>
          <p:nvPr>
            <p:ph type="title"/>
          </p:nvPr>
        </p:nvSpPr>
        <p:spPr>
          <a:xfrm>
            <a:off x="703385" y="171450"/>
            <a:ext cx="7807569" cy="579438"/>
          </a:xfrm>
        </p:spPr>
        <p:txBody>
          <a:bodyPr/>
          <a:lstStyle/>
          <a:p>
            <a:r>
              <a:rPr lang="pt-BR"/>
              <a:t>Agente Reativo</a:t>
            </a:r>
          </a:p>
        </p:txBody>
      </p:sp>
      <p:sp>
        <p:nvSpPr>
          <p:cNvPr id="155668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11016" y="4038600"/>
            <a:ext cx="8721969" cy="243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Vantagens e desvantagens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Regras condição-ação: representação inteligível, modular e eficiente </a:t>
            </a:r>
          </a:p>
          <a:p>
            <a:pPr lvl="2">
              <a:lnSpc>
                <a:spcPct val="90000"/>
              </a:lnSpc>
            </a:pPr>
            <a:r>
              <a:rPr lang="pt-BR" sz="1800"/>
              <a:t>ex. </a:t>
            </a:r>
            <a:r>
              <a:rPr lang="pt-BR" sz="1800" b="1"/>
              <a:t>Se</a:t>
            </a:r>
            <a:r>
              <a:rPr lang="pt-BR" sz="1800"/>
              <a:t> velocidade &gt; 60 </a:t>
            </a:r>
            <a:r>
              <a:rPr lang="pt-BR" sz="1800" b="1"/>
              <a:t>então</a:t>
            </a:r>
            <a:r>
              <a:rPr lang="pt-BR" sz="1800"/>
              <a:t> multar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Não pode armazenar uma seqüência perceptiva, pouca autonomia</a:t>
            </a:r>
          </a:p>
          <a:p>
            <a:pPr>
              <a:lnSpc>
                <a:spcPct val="90000"/>
              </a:lnSpc>
            </a:pPr>
            <a:r>
              <a:rPr lang="pt-BR" sz="2400"/>
              <a:t>Ambientes: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Reflexo imprescindível em ambientes dinâmicos 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Acessível, episódico, pequeno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8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98" name="Rectangle 1050"/>
          <p:cNvSpPr>
            <a:spLocks noGrp="1" noChangeArrowheads="1"/>
          </p:cNvSpPr>
          <p:nvPr>
            <p:ph type="title"/>
          </p:nvPr>
        </p:nvSpPr>
        <p:spPr>
          <a:xfrm>
            <a:off x="492368" y="228600"/>
            <a:ext cx="8365911" cy="609600"/>
          </a:xfrm>
        </p:spPr>
        <p:txBody>
          <a:bodyPr>
            <a:normAutofit fontScale="90000"/>
          </a:bodyPr>
          <a:lstStyle/>
          <a:p>
            <a:r>
              <a:rPr lang="pt-BR" dirty="0"/>
              <a:t>Agente reativo com estado interno</a:t>
            </a:r>
          </a:p>
        </p:txBody>
      </p:sp>
      <p:sp>
        <p:nvSpPr>
          <p:cNvPr id="156699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3046" y="51054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Desvantagem: pouca autonomia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não tem objetivo, não encadeia regras </a:t>
            </a:r>
          </a:p>
          <a:p>
            <a:pPr>
              <a:lnSpc>
                <a:spcPct val="90000"/>
              </a:lnSpc>
            </a:pPr>
            <a:r>
              <a:rPr lang="pt-BR" sz="2400"/>
              <a:t>Ambientes: determinista e pequeno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Ex. Tamagotchi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146538" y="747714"/>
            <a:ext cx="9022373" cy="4046537"/>
            <a:chOff x="100" y="471"/>
            <a:chExt cx="6157" cy="2549"/>
          </a:xfrm>
        </p:grpSpPr>
        <p:sp>
          <p:nvSpPr>
            <p:cNvPr id="156676" name="Rectangle 1028"/>
            <p:cNvSpPr>
              <a:spLocks noChangeArrowheads="1"/>
            </p:cNvSpPr>
            <p:nvPr/>
          </p:nvSpPr>
          <p:spPr bwMode="auto">
            <a:xfrm>
              <a:off x="772" y="580"/>
              <a:ext cx="5320" cy="2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7" name="Line 1029"/>
            <p:cNvSpPr>
              <a:spLocks noChangeShapeType="1"/>
            </p:cNvSpPr>
            <p:nvPr/>
          </p:nvSpPr>
          <p:spPr bwMode="auto">
            <a:xfrm flipH="1">
              <a:off x="576" y="2832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8" name="Line 1030"/>
            <p:cNvSpPr>
              <a:spLocks noChangeShapeType="1"/>
            </p:cNvSpPr>
            <p:nvPr/>
          </p:nvSpPr>
          <p:spPr bwMode="auto">
            <a:xfrm>
              <a:off x="583" y="816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79" name="Rectangle 1031"/>
            <p:cNvSpPr>
              <a:spLocks noChangeArrowheads="1"/>
            </p:cNvSpPr>
            <p:nvPr/>
          </p:nvSpPr>
          <p:spPr bwMode="auto">
            <a:xfrm>
              <a:off x="1197" y="714"/>
              <a:ext cx="8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156680" name="AutoShape 1032"/>
            <p:cNvSpPr>
              <a:spLocks noChangeArrowheads="1"/>
            </p:cNvSpPr>
            <p:nvPr/>
          </p:nvSpPr>
          <p:spPr bwMode="auto">
            <a:xfrm>
              <a:off x="100" y="580"/>
              <a:ext cx="472" cy="239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1" name="Rectangle 1033"/>
            <p:cNvSpPr>
              <a:spLocks noChangeArrowheads="1"/>
            </p:cNvSpPr>
            <p:nvPr/>
          </p:nvSpPr>
          <p:spPr bwMode="auto">
            <a:xfrm>
              <a:off x="5014" y="471"/>
              <a:ext cx="721" cy="23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156682" name="Rectangle 1034"/>
            <p:cNvSpPr>
              <a:spLocks noChangeArrowheads="1"/>
            </p:cNvSpPr>
            <p:nvPr/>
          </p:nvSpPr>
          <p:spPr bwMode="auto">
            <a:xfrm>
              <a:off x="861" y="1174"/>
              <a:ext cx="22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156683" name="Line 1035"/>
            <p:cNvSpPr>
              <a:spLocks noChangeShapeType="1"/>
            </p:cNvSpPr>
            <p:nvPr/>
          </p:nvSpPr>
          <p:spPr bwMode="auto">
            <a:xfrm>
              <a:off x="1639" y="964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4" name="Line 1036"/>
            <p:cNvSpPr>
              <a:spLocks noChangeShapeType="1"/>
            </p:cNvSpPr>
            <p:nvPr/>
          </p:nvSpPr>
          <p:spPr bwMode="auto">
            <a:xfrm flipH="1">
              <a:off x="2928" y="1008"/>
              <a:ext cx="55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5" name="Rectangle 1037"/>
            <p:cNvSpPr>
              <a:spLocks noChangeArrowheads="1"/>
            </p:cNvSpPr>
            <p:nvPr/>
          </p:nvSpPr>
          <p:spPr bwMode="auto">
            <a:xfrm>
              <a:off x="4277" y="2167"/>
              <a:ext cx="1528" cy="4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Regras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“condição-ação”</a:t>
              </a:r>
            </a:p>
          </p:txBody>
        </p:sp>
        <p:sp>
          <p:nvSpPr>
            <p:cNvPr id="156686" name="Rectangle 1038"/>
            <p:cNvSpPr>
              <a:spLocks noChangeArrowheads="1"/>
            </p:cNvSpPr>
            <p:nvPr/>
          </p:nvSpPr>
          <p:spPr bwMode="auto">
            <a:xfrm>
              <a:off x="3536" y="875"/>
              <a:ext cx="27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 i="1">
                  <a:solidFill>
                    <a:schemeClr val="accent2"/>
                  </a:solidFill>
                  <a:latin typeface="Arial" charset="0"/>
                </a:rPr>
                <a:t>estado</a:t>
              </a:r>
              <a:r>
                <a:rPr lang="pt-BR" sz="2000" i="1">
                  <a:solidFill>
                    <a:schemeClr val="accent2"/>
                  </a:solidFill>
                  <a:latin typeface="Arial" charset="0"/>
                </a:rPr>
                <a:t>: como o mundo era antes</a:t>
              </a:r>
              <a:endParaRPr lang="pt-BR" sz="2000" i="1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56687" name="Rectangle 1039"/>
            <p:cNvSpPr>
              <a:spLocks noChangeArrowheads="1"/>
            </p:cNvSpPr>
            <p:nvPr/>
          </p:nvSpPr>
          <p:spPr bwMode="auto">
            <a:xfrm>
              <a:off x="3525" y="1207"/>
              <a:ext cx="179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156688" name="Line 1040"/>
            <p:cNvSpPr>
              <a:spLocks noChangeShapeType="1"/>
            </p:cNvSpPr>
            <p:nvPr/>
          </p:nvSpPr>
          <p:spPr bwMode="auto">
            <a:xfrm flipH="1">
              <a:off x="2702" y="2352"/>
              <a:ext cx="1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89" name="Line 1041"/>
            <p:cNvSpPr>
              <a:spLocks noChangeShapeType="1"/>
            </p:cNvSpPr>
            <p:nvPr/>
          </p:nvSpPr>
          <p:spPr bwMode="auto">
            <a:xfrm flipH="1" flipV="1">
              <a:off x="2972" y="1344"/>
              <a:ext cx="58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90" name="Line 1042"/>
            <p:cNvSpPr>
              <a:spLocks noChangeShapeType="1"/>
            </p:cNvSpPr>
            <p:nvPr/>
          </p:nvSpPr>
          <p:spPr bwMode="auto">
            <a:xfrm flipH="1">
              <a:off x="2928" y="129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91" name="Rectangle 1043"/>
            <p:cNvSpPr>
              <a:spLocks noChangeArrowheads="1"/>
            </p:cNvSpPr>
            <p:nvPr/>
          </p:nvSpPr>
          <p:spPr bwMode="auto">
            <a:xfrm>
              <a:off x="1148" y="2728"/>
              <a:ext cx="9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156692" name="Rectangle 1044"/>
            <p:cNvSpPr>
              <a:spLocks noChangeArrowheads="1"/>
            </p:cNvSpPr>
            <p:nvPr/>
          </p:nvSpPr>
          <p:spPr bwMode="auto">
            <a:xfrm>
              <a:off x="863" y="2247"/>
              <a:ext cx="19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devo fazer agora?</a:t>
              </a:r>
            </a:p>
          </p:txBody>
        </p:sp>
        <p:sp>
          <p:nvSpPr>
            <p:cNvPr id="156693" name="Rectangle 1045"/>
            <p:cNvSpPr>
              <a:spLocks noChangeArrowheads="1"/>
            </p:cNvSpPr>
            <p:nvPr/>
          </p:nvSpPr>
          <p:spPr bwMode="auto">
            <a:xfrm rot="16200000">
              <a:off x="-230" y="1767"/>
              <a:ext cx="11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156694" name="Line 1046"/>
            <p:cNvSpPr>
              <a:spLocks noChangeShapeType="1"/>
            </p:cNvSpPr>
            <p:nvPr/>
          </p:nvSpPr>
          <p:spPr bwMode="auto">
            <a:xfrm>
              <a:off x="1632" y="249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95" name="Line 1047"/>
            <p:cNvSpPr>
              <a:spLocks noChangeShapeType="1"/>
            </p:cNvSpPr>
            <p:nvPr/>
          </p:nvSpPr>
          <p:spPr bwMode="auto">
            <a:xfrm>
              <a:off x="1632" y="139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696" name="Rectangle 1048"/>
            <p:cNvSpPr>
              <a:spLocks noChangeArrowheads="1"/>
            </p:cNvSpPr>
            <p:nvPr/>
          </p:nvSpPr>
          <p:spPr bwMode="auto">
            <a:xfrm>
              <a:off x="3538" y="1565"/>
              <a:ext cx="211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impacto de minhas ações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99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050"/>
          <p:cNvSpPr>
            <a:spLocks noChangeArrowheads="1"/>
          </p:cNvSpPr>
          <p:nvPr/>
        </p:nvSpPr>
        <p:spPr bwMode="auto">
          <a:xfrm>
            <a:off x="414704" y="5538788"/>
            <a:ext cx="187569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051"/>
          <p:cNvGrpSpPr>
            <a:grpSpLocks/>
          </p:cNvGrpSpPr>
          <p:nvPr/>
        </p:nvGrpSpPr>
        <p:grpSpPr bwMode="auto">
          <a:xfrm>
            <a:off x="146538" y="1066800"/>
            <a:ext cx="9022373" cy="3505200"/>
            <a:chOff x="100" y="576"/>
            <a:chExt cx="6157" cy="2208"/>
          </a:xfrm>
        </p:grpSpPr>
        <p:sp>
          <p:nvSpPr>
            <p:cNvPr id="157700" name="Rectangle 2052"/>
            <p:cNvSpPr>
              <a:spLocks noChangeArrowheads="1"/>
            </p:cNvSpPr>
            <p:nvPr/>
          </p:nvSpPr>
          <p:spPr bwMode="auto">
            <a:xfrm>
              <a:off x="768" y="672"/>
              <a:ext cx="5324" cy="2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1" name="Line 2053"/>
            <p:cNvSpPr>
              <a:spLocks noChangeShapeType="1"/>
            </p:cNvSpPr>
            <p:nvPr/>
          </p:nvSpPr>
          <p:spPr bwMode="auto">
            <a:xfrm flipH="1">
              <a:off x="576" y="264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2" name="Line 2054"/>
            <p:cNvSpPr>
              <a:spLocks noChangeShapeType="1"/>
            </p:cNvSpPr>
            <p:nvPr/>
          </p:nvSpPr>
          <p:spPr bwMode="auto">
            <a:xfrm>
              <a:off x="583" y="816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3" name="Rectangle 2055"/>
            <p:cNvSpPr>
              <a:spLocks noChangeArrowheads="1"/>
            </p:cNvSpPr>
            <p:nvPr/>
          </p:nvSpPr>
          <p:spPr bwMode="auto">
            <a:xfrm>
              <a:off x="1197" y="714"/>
              <a:ext cx="8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157704" name="AutoShape 2056"/>
            <p:cNvSpPr>
              <a:spLocks noChangeArrowheads="1"/>
            </p:cNvSpPr>
            <p:nvPr/>
          </p:nvSpPr>
          <p:spPr bwMode="auto">
            <a:xfrm>
              <a:off x="100" y="672"/>
              <a:ext cx="472" cy="211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5" name="Rectangle 2057"/>
            <p:cNvSpPr>
              <a:spLocks noChangeArrowheads="1"/>
            </p:cNvSpPr>
            <p:nvPr/>
          </p:nvSpPr>
          <p:spPr bwMode="auto">
            <a:xfrm>
              <a:off x="4992" y="576"/>
              <a:ext cx="721" cy="23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157706" name="Rectangle 2058"/>
            <p:cNvSpPr>
              <a:spLocks noChangeArrowheads="1"/>
            </p:cNvSpPr>
            <p:nvPr/>
          </p:nvSpPr>
          <p:spPr bwMode="auto">
            <a:xfrm>
              <a:off x="861" y="1174"/>
              <a:ext cx="22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157707" name="Line 2059"/>
            <p:cNvSpPr>
              <a:spLocks noChangeShapeType="1"/>
            </p:cNvSpPr>
            <p:nvPr/>
          </p:nvSpPr>
          <p:spPr bwMode="auto">
            <a:xfrm>
              <a:off x="1639" y="91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8" name="Line 2060"/>
            <p:cNvSpPr>
              <a:spLocks noChangeShapeType="1"/>
            </p:cNvSpPr>
            <p:nvPr/>
          </p:nvSpPr>
          <p:spPr bwMode="auto">
            <a:xfrm flipH="1">
              <a:off x="2928" y="1008"/>
              <a:ext cx="55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09" name="Rectangle 2061"/>
            <p:cNvSpPr>
              <a:spLocks noChangeArrowheads="1"/>
            </p:cNvSpPr>
            <p:nvPr/>
          </p:nvSpPr>
          <p:spPr bwMode="auto">
            <a:xfrm>
              <a:off x="4312" y="2160"/>
              <a:ext cx="923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Objetivos</a:t>
              </a:r>
            </a:p>
          </p:txBody>
        </p:sp>
        <p:sp>
          <p:nvSpPr>
            <p:cNvPr id="157710" name="Rectangle 2062"/>
            <p:cNvSpPr>
              <a:spLocks noChangeArrowheads="1"/>
            </p:cNvSpPr>
            <p:nvPr/>
          </p:nvSpPr>
          <p:spPr bwMode="auto">
            <a:xfrm>
              <a:off x="3525" y="1207"/>
              <a:ext cx="179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157711" name="Line 2063"/>
            <p:cNvSpPr>
              <a:spLocks noChangeShapeType="1"/>
            </p:cNvSpPr>
            <p:nvPr/>
          </p:nvSpPr>
          <p:spPr bwMode="auto">
            <a:xfrm flipH="1">
              <a:off x="2688" y="2256"/>
              <a:ext cx="1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2" name="Line 2064"/>
            <p:cNvSpPr>
              <a:spLocks noChangeShapeType="1"/>
            </p:cNvSpPr>
            <p:nvPr/>
          </p:nvSpPr>
          <p:spPr bwMode="auto">
            <a:xfrm flipH="1" flipV="1">
              <a:off x="2972" y="1344"/>
              <a:ext cx="58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3" name="Line 2065"/>
            <p:cNvSpPr>
              <a:spLocks noChangeShapeType="1"/>
            </p:cNvSpPr>
            <p:nvPr/>
          </p:nvSpPr>
          <p:spPr bwMode="auto">
            <a:xfrm flipH="1">
              <a:off x="2928" y="129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4" name="Rectangle 2066"/>
            <p:cNvSpPr>
              <a:spLocks noChangeArrowheads="1"/>
            </p:cNvSpPr>
            <p:nvPr/>
          </p:nvSpPr>
          <p:spPr bwMode="auto">
            <a:xfrm>
              <a:off x="1152" y="2544"/>
              <a:ext cx="9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157715" name="Rectangle 2067"/>
            <p:cNvSpPr>
              <a:spLocks noChangeArrowheads="1"/>
            </p:cNvSpPr>
            <p:nvPr/>
          </p:nvSpPr>
          <p:spPr bwMode="auto">
            <a:xfrm>
              <a:off x="864" y="2112"/>
              <a:ext cx="19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devo fazer agora?</a:t>
              </a:r>
            </a:p>
          </p:txBody>
        </p:sp>
        <p:sp>
          <p:nvSpPr>
            <p:cNvPr id="157716" name="Rectangle 2068"/>
            <p:cNvSpPr>
              <a:spLocks noChangeArrowheads="1"/>
            </p:cNvSpPr>
            <p:nvPr/>
          </p:nvSpPr>
          <p:spPr bwMode="auto">
            <a:xfrm rot="16200000">
              <a:off x="-181" y="1766"/>
              <a:ext cx="11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157717" name="Line 2069"/>
            <p:cNvSpPr>
              <a:spLocks noChangeShapeType="1"/>
            </p:cNvSpPr>
            <p:nvPr/>
          </p:nvSpPr>
          <p:spPr bwMode="auto">
            <a:xfrm>
              <a:off x="1632" y="235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8" name="Line 2070"/>
            <p:cNvSpPr>
              <a:spLocks noChangeShapeType="1"/>
            </p:cNvSpPr>
            <p:nvPr/>
          </p:nvSpPr>
          <p:spPr bwMode="auto">
            <a:xfrm>
              <a:off x="1632" y="139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9" name="Rectangle 2071"/>
            <p:cNvSpPr>
              <a:spLocks noChangeArrowheads="1"/>
            </p:cNvSpPr>
            <p:nvPr/>
          </p:nvSpPr>
          <p:spPr bwMode="auto">
            <a:xfrm>
              <a:off x="3538" y="1661"/>
              <a:ext cx="211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impacto de minhas ações</a:t>
              </a:r>
            </a:p>
          </p:txBody>
        </p:sp>
        <p:sp>
          <p:nvSpPr>
            <p:cNvPr id="157720" name="Rectangle 2072"/>
            <p:cNvSpPr>
              <a:spLocks noChangeArrowheads="1"/>
            </p:cNvSpPr>
            <p:nvPr/>
          </p:nvSpPr>
          <p:spPr bwMode="auto">
            <a:xfrm>
              <a:off x="864" y="1632"/>
              <a:ext cx="23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157721" name="Line 2073"/>
            <p:cNvSpPr>
              <a:spLocks noChangeShapeType="1"/>
            </p:cNvSpPr>
            <p:nvPr/>
          </p:nvSpPr>
          <p:spPr bwMode="auto">
            <a:xfrm flipH="1">
              <a:off x="3024" y="177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22" name="Line 2074"/>
            <p:cNvSpPr>
              <a:spLocks noChangeShapeType="1"/>
            </p:cNvSpPr>
            <p:nvPr/>
          </p:nvSpPr>
          <p:spPr bwMode="auto">
            <a:xfrm>
              <a:off x="1632" y="187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23" name="Rectangle 2075"/>
            <p:cNvSpPr>
              <a:spLocks noChangeArrowheads="1"/>
            </p:cNvSpPr>
            <p:nvPr/>
          </p:nvSpPr>
          <p:spPr bwMode="auto">
            <a:xfrm>
              <a:off x="3536" y="827"/>
              <a:ext cx="27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 i="1">
                  <a:solidFill>
                    <a:schemeClr val="accent2"/>
                  </a:solidFill>
                  <a:latin typeface="Arial" charset="0"/>
                </a:rPr>
                <a:t>estado</a:t>
              </a:r>
              <a:r>
                <a:rPr lang="pt-BR" sz="2000" i="1">
                  <a:solidFill>
                    <a:schemeClr val="accent2"/>
                  </a:solidFill>
                  <a:latin typeface="Arial" charset="0"/>
                </a:rPr>
                <a:t>: como o mundo era antes</a:t>
              </a:r>
              <a:endParaRPr lang="pt-BR" sz="2000" i="1">
                <a:solidFill>
                  <a:schemeClr val="hlink"/>
                </a:solidFill>
                <a:latin typeface="Arial" charset="0"/>
              </a:endParaRPr>
            </a:p>
          </p:txBody>
        </p:sp>
      </p:grpSp>
      <p:sp>
        <p:nvSpPr>
          <p:cNvPr id="157724" name="Rectangle 2076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643998" cy="1000132"/>
          </a:xfrm>
        </p:spPr>
        <p:txBody>
          <a:bodyPr/>
          <a:lstStyle/>
          <a:p>
            <a:r>
              <a:rPr lang="pt-BR" sz="3800" dirty="0"/>
              <a:t>Agente cognitivo - </a:t>
            </a:r>
            <a:br>
              <a:rPr lang="pt-BR" sz="3800" dirty="0"/>
            </a:br>
            <a:r>
              <a:rPr lang="pt-BR" sz="3800" dirty="0"/>
              <a:t>baseado em objetivo</a:t>
            </a:r>
          </a:p>
        </p:txBody>
      </p:sp>
      <p:sp>
        <p:nvSpPr>
          <p:cNvPr id="157725" name="Rectangle 207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4061" y="4648200"/>
            <a:ext cx="7930662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Vantagens e desvantagens: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Mais </a:t>
            </a:r>
            <a:r>
              <a:rPr lang="pt-BR" sz="2000" i="1"/>
              <a:t>complicado</a:t>
            </a:r>
            <a:r>
              <a:rPr lang="pt-BR" sz="2000"/>
              <a:t> e </a:t>
            </a:r>
            <a:r>
              <a:rPr lang="pt-BR" sz="2000" i="1"/>
              <a:t>ineficiente</a:t>
            </a:r>
            <a:r>
              <a:rPr lang="pt-BR" sz="2000"/>
              <a:t>,  porém mais </a:t>
            </a:r>
            <a:r>
              <a:rPr lang="pt-BR" sz="2000" i="1"/>
              <a:t>flexível</a:t>
            </a:r>
            <a:r>
              <a:rPr lang="pt-BR" sz="2000"/>
              <a:t>, </a:t>
            </a:r>
            <a:r>
              <a:rPr lang="pt-BR" sz="2000" i="1"/>
              <a:t>autônomo</a:t>
            </a:r>
            <a:endParaRPr lang="pt-BR" sz="2000"/>
          </a:p>
          <a:p>
            <a:pPr lvl="1">
              <a:lnSpc>
                <a:spcPct val="90000"/>
              </a:lnSpc>
            </a:pPr>
            <a:r>
              <a:rPr lang="pt-BR" sz="2000"/>
              <a:t>Não trata objetivos conflitantes</a:t>
            </a:r>
          </a:p>
          <a:p>
            <a:pPr>
              <a:lnSpc>
                <a:spcPct val="90000"/>
              </a:lnSpc>
            </a:pPr>
            <a:r>
              <a:rPr lang="pt-BR" sz="2400"/>
              <a:t>Ambientes: determinista 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ex.: xeque-mate no xadrez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260275" cy="728405"/>
          </a:xfrm>
          <a:solidFill>
            <a:schemeClr val="bg1"/>
          </a:solidFill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pt-BR" dirty="0"/>
              <a:t>Agente otimizador (utility based)</a:t>
            </a:r>
          </a:p>
        </p:txBody>
      </p:sp>
      <p:sp>
        <p:nvSpPr>
          <p:cNvPr id="158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3723" y="5108576"/>
            <a:ext cx="7809035" cy="14446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pt-BR" sz="2000"/>
              <a:t>Ambiente: sem restrição</a:t>
            </a:r>
          </a:p>
          <a:p>
            <a:pPr>
              <a:lnSpc>
                <a:spcPct val="80000"/>
              </a:lnSpc>
            </a:pPr>
            <a:r>
              <a:rPr lang="pt-BR" sz="2000"/>
              <a:t>Desvantagem: não  tem adaptabilidade</a:t>
            </a:r>
          </a:p>
          <a:p>
            <a:pPr>
              <a:lnSpc>
                <a:spcPct val="80000"/>
              </a:lnSpc>
            </a:pPr>
            <a:r>
              <a:rPr lang="pt-BR" sz="2000"/>
              <a:t>Ex. motorista recifense</a:t>
            </a:r>
          </a:p>
          <a:p>
            <a:pPr lvl="1">
              <a:lnSpc>
                <a:spcPct val="80000"/>
              </a:lnSpc>
            </a:pPr>
            <a:r>
              <a:rPr lang="pt-BR" sz="1800"/>
              <a:t>Segurança e velocidade – </a:t>
            </a:r>
            <a:r>
              <a:rPr lang="pt-BR" sz="1800">
                <a:solidFill>
                  <a:srgbClr val="C80433"/>
                </a:solidFill>
              </a:rPr>
              <a:t>conflito!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8085" y="955676"/>
            <a:ext cx="8960827" cy="3533775"/>
            <a:chOff x="142" y="602"/>
            <a:chExt cx="6115" cy="2226"/>
          </a:xfrm>
        </p:grpSpPr>
        <p:sp>
          <p:nvSpPr>
            <p:cNvPr id="158725" name="Rectangle 5"/>
            <p:cNvSpPr>
              <a:spLocks noChangeArrowheads="1"/>
            </p:cNvSpPr>
            <p:nvPr/>
          </p:nvSpPr>
          <p:spPr bwMode="auto">
            <a:xfrm>
              <a:off x="178" y="1599"/>
              <a:ext cx="81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ambiente</a:t>
              </a:r>
            </a:p>
          </p:txBody>
        </p:sp>
        <p:sp>
          <p:nvSpPr>
            <p:cNvPr id="158726" name="Rectangle 6"/>
            <p:cNvSpPr>
              <a:spLocks noChangeArrowheads="1"/>
            </p:cNvSpPr>
            <p:nvPr/>
          </p:nvSpPr>
          <p:spPr bwMode="auto">
            <a:xfrm>
              <a:off x="1108" y="717"/>
              <a:ext cx="4936" cy="21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27" name="Line 7"/>
            <p:cNvSpPr>
              <a:spLocks noChangeShapeType="1"/>
            </p:cNvSpPr>
            <p:nvPr/>
          </p:nvSpPr>
          <p:spPr bwMode="auto">
            <a:xfrm flipH="1">
              <a:off x="783" y="2686"/>
              <a:ext cx="7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28" name="Line 8"/>
            <p:cNvSpPr>
              <a:spLocks noChangeShapeType="1"/>
            </p:cNvSpPr>
            <p:nvPr/>
          </p:nvSpPr>
          <p:spPr bwMode="auto">
            <a:xfrm>
              <a:off x="768" y="912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29" name="Rectangle 9"/>
            <p:cNvSpPr>
              <a:spLocks noChangeArrowheads="1"/>
            </p:cNvSpPr>
            <p:nvPr/>
          </p:nvSpPr>
          <p:spPr bwMode="auto">
            <a:xfrm>
              <a:off x="1670" y="810"/>
              <a:ext cx="81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sensores</a:t>
              </a:r>
            </a:p>
          </p:txBody>
        </p:sp>
        <p:sp>
          <p:nvSpPr>
            <p:cNvPr id="158730" name="Rectangle 10"/>
            <p:cNvSpPr>
              <a:spLocks noChangeArrowheads="1"/>
            </p:cNvSpPr>
            <p:nvPr/>
          </p:nvSpPr>
          <p:spPr bwMode="auto">
            <a:xfrm>
              <a:off x="1620" y="2584"/>
              <a:ext cx="880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1800" b="1">
                  <a:latin typeface="Arial" charset="0"/>
                </a:rPr>
                <a:t>atuadores</a:t>
              </a:r>
            </a:p>
          </p:txBody>
        </p:sp>
        <p:sp>
          <p:nvSpPr>
            <p:cNvPr id="158731" name="AutoShape 11"/>
            <p:cNvSpPr>
              <a:spLocks noChangeArrowheads="1"/>
            </p:cNvSpPr>
            <p:nvPr/>
          </p:nvSpPr>
          <p:spPr bwMode="auto">
            <a:xfrm>
              <a:off x="142" y="717"/>
              <a:ext cx="790" cy="2111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32" name="Rectangle 12"/>
            <p:cNvSpPr>
              <a:spLocks noChangeArrowheads="1"/>
            </p:cNvSpPr>
            <p:nvPr/>
          </p:nvSpPr>
          <p:spPr bwMode="auto">
            <a:xfrm>
              <a:off x="3779" y="602"/>
              <a:ext cx="721" cy="23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158733" name="Rectangle 13"/>
            <p:cNvSpPr>
              <a:spLocks noChangeArrowheads="1"/>
            </p:cNvSpPr>
            <p:nvPr/>
          </p:nvSpPr>
          <p:spPr bwMode="auto">
            <a:xfrm>
              <a:off x="1186" y="1196"/>
              <a:ext cx="22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158734" name="Rectangle 14"/>
            <p:cNvSpPr>
              <a:spLocks noChangeArrowheads="1"/>
            </p:cNvSpPr>
            <p:nvPr/>
          </p:nvSpPr>
          <p:spPr bwMode="auto">
            <a:xfrm>
              <a:off x="1227" y="2173"/>
              <a:ext cx="26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Que ação devo escolher agora?</a:t>
              </a:r>
            </a:p>
          </p:txBody>
        </p:sp>
        <p:sp>
          <p:nvSpPr>
            <p:cNvPr id="158735" name="Line 15"/>
            <p:cNvSpPr>
              <a:spLocks noChangeShapeType="1"/>
            </p:cNvSpPr>
            <p:nvPr/>
          </p:nvSpPr>
          <p:spPr bwMode="auto">
            <a:xfrm>
              <a:off x="2029" y="10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36" name="Line 16"/>
            <p:cNvSpPr>
              <a:spLocks noChangeShapeType="1"/>
            </p:cNvSpPr>
            <p:nvPr/>
          </p:nvSpPr>
          <p:spPr bwMode="auto">
            <a:xfrm>
              <a:off x="2029" y="2387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37" name="Line 17"/>
            <p:cNvSpPr>
              <a:spLocks noChangeShapeType="1"/>
            </p:cNvSpPr>
            <p:nvPr/>
          </p:nvSpPr>
          <p:spPr bwMode="auto">
            <a:xfrm flipH="1">
              <a:off x="3264" y="1008"/>
              <a:ext cx="28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38" name="Rectangle 18"/>
            <p:cNvSpPr>
              <a:spLocks noChangeArrowheads="1"/>
            </p:cNvSpPr>
            <p:nvPr/>
          </p:nvSpPr>
          <p:spPr bwMode="auto">
            <a:xfrm>
              <a:off x="4028" y="2285"/>
              <a:ext cx="179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>
                  <a:latin typeface="Arial" charset="0"/>
                </a:rPr>
                <a:t>Função de Utilidade</a:t>
              </a:r>
            </a:p>
          </p:txBody>
        </p:sp>
        <p:sp>
          <p:nvSpPr>
            <p:cNvPr id="158739" name="Rectangle 19"/>
            <p:cNvSpPr>
              <a:spLocks noChangeArrowheads="1"/>
            </p:cNvSpPr>
            <p:nvPr/>
          </p:nvSpPr>
          <p:spPr bwMode="auto">
            <a:xfrm>
              <a:off x="4056" y="1687"/>
              <a:ext cx="1701" cy="4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qual é o impacto de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minhas ações</a:t>
              </a:r>
            </a:p>
          </p:txBody>
        </p:sp>
        <p:sp>
          <p:nvSpPr>
            <p:cNvPr id="158740" name="Rectangle 20"/>
            <p:cNvSpPr>
              <a:spLocks noChangeArrowheads="1"/>
            </p:cNvSpPr>
            <p:nvPr/>
          </p:nvSpPr>
          <p:spPr bwMode="auto">
            <a:xfrm>
              <a:off x="3918" y="1255"/>
              <a:ext cx="1790" cy="2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158741" name="Line 21"/>
            <p:cNvSpPr>
              <a:spLocks noChangeShapeType="1"/>
            </p:cNvSpPr>
            <p:nvPr/>
          </p:nvSpPr>
          <p:spPr bwMode="auto">
            <a:xfrm flipH="1" flipV="1">
              <a:off x="3276" y="1920"/>
              <a:ext cx="75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2" name="Line 22"/>
            <p:cNvSpPr>
              <a:spLocks noChangeShapeType="1"/>
            </p:cNvSpPr>
            <p:nvPr/>
          </p:nvSpPr>
          <p:spPr bwMode="auto">
            <a:xfrm flipH="1" flipV="1">
              <a:off x="3372" y="1680"/>
              <a:ext cx="66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3" name="Line 23"/>
            <p:cNvSpPr>
              <a:spLocks noChangeShapeType="1"/>
            </p:cNvSpPr>
            <p:nvPr/>
          </p:nvSpPr>
          <p:spPr bwMode="auto">
            <a:xfrm flipH="1" flipV="1">
              <a:off x="3228" y="1296"/>
              <a:ext cx="66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4" name="Line 24"/>
            <p:cNvSpPr>
              <a:spLocks noChangeShapeType="1"/>
            </p:cNvSpPr>
            <p:nvPr/>
          </p:nvSpPr>
          <p:spPr bwMode="auto">
            <a:xfrm>
              <a:off x="2016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5" name="Rectangle 25"/>
            <p:cNvSpPr>
              <a:spLocks noChangeArrowheads="1"/>
            </p:cNvSpPr>
            <p:nvPr/>
          </p:nvSpPr>
          <p:spPr bwMode="auto">
            <a:xfrm>
              <a:off x="1227" y="1837"/>
              <a:ext cx="23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Este novo mundo é melhor?</a:t>
              </a:r>
            </a:p>
          </p:txBody>
        </p:sp>
        <p:sp>
          <p:nvSpPr>
            <p:cNvPr id="158746" name="Line 26"/>
            <p:cNvSpPr>
              <a:spLocks noChangeShapeType="1"/>
            </p:cNvSpPr>
            <p:nvPr/>
          </p:nvSpPr>
          <p:spPr bwMode="auto">
            <a:xfrm>
              <a:off x="2029" y="2051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7" name="Rectangle 27"/>
            <p:cNvSpPr>
              <a:spLocks noChangeArrowheads="1"/>
            </p:cNvSpPr>
            <p:nvPr/>
          </p:nvSpPr>
          <p:spPr bwMode="auto">
            <a:xfrm>
              <a:off x="1227" y="1549"/>
              <a:ext cx="238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158748" name="Line 28"/>
            <p:cNvSpPr>
              <a:spLocks noChangeShapeType="1"/>
            </p:cNvSpPr>
            <p:nvPr/>
          </p:nvSpPr>
          <p:spPr bwMode="auto">
            <a:xfrm flipH="1">
              <a:off x="3360" y="1392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49" name="Line 29"/>
            <p:cNvSpPr>
              <a:spLocks noChangeShapeType="1"/>
            </p:cNvSpPr>
            <p:nvPr/>
          </p:nvSpPr>
          <p:spPr bwMode="auto">
            <a:xfrm>
              <a:off x="2016" y="172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750" name="Rectangle 30"/>
            <p:cNvSpPr>
              <a:spLocks noChangeArrowheads="1"/>
            </p:cNvSpPr>
            <p:nvPr/>
          </p:nvSpPr>
          <p:spPr bwMode="auto">
            <a:xfrm>
              <a:off x="3536" y="875"/>
              <a:ext cx="27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sz="2000" b="1" i="1">
                  <a:solidFill>
                    <a:schemeClr val="accent2"/>
                  </a:solidFill>
                  <a:latin typeface="Arial" charset="0"/>
                </a:rPr>
                <a:t>estado</a:t>
              </a:r>
              <a:r>
                <a:rPr lang="pt-BR" sz="2000" i="1">
                  <a:solidFill>
                    <a:schemeClr val="accent2"/>
                  </a:solidFill>
                  <a:latin typeface="Arial" charset="0"/>
                </a:rPr>
                <a:t>: como o mundo era antes</a:t>
              </a:r>
              <a:endParaRPr lang="pt-BR" sz="2000" i="1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58751" name="Line 31"/>
            <p:cNvSpPr>
              <a:spLocks noChangeShapeType="1"/>
            </p:cNvSpPr>
            <p:nvPr/>
          </p:nvSpPr>
          <p:spPr bwMode="auto">
            <a:xfrm flipH="1" flipV="1">
              <a:off x="3216" y="1344"/>
              <a:ext cx="86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E6949-BBA5-4310-A781-65B6E63012DF}" type="slidenum">
              <a:rPr lang="pt-BR"/>
              <a:pPr/>
              <a:t>2</a:t>
            </a:fld>
            <a:endParaRPr lang="pt-BR"/>
          </a:p>
        </p:txBody>
      </p:sp>
      <p:sp>
        <p:nvSpPr>
          <p:cNvPr id="10257" name="Rectangle 17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r>
              <a:rPr lang="pt-BR"/>
              <a:t>O que é um Agente?</a:t>
            </a:r>
          </a:p>
        </p:txBody>
      </p:sp>
      <p:sp>
        <p:nvSpPr>
          <p:cNvPr id="10258" name="Rectangle 1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3046" y="1524000"/>
            <a:ext cx="7930662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Qualquer entidade (humana ou artificial) que: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está imersa ou situada em um </a:t>
            </a:r>
            <a:r>
              <a:rPr lang="pt-BR" sz="2400">
                <a:solidFill>
                  <a:srgbClr val="800080"/>
                </a:solidFill>
              </a:rPr>
              <a:t>ambiente</a:t>
            </a:r>
            <a:r>
              <a:rPr lang="pt-BR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400"/>
              <a:t>(físico, virtual/simulado)</a:t>
            </a:r>
            <a:r>
              <a:rPr lang="pt-BR" sz="3200"/>
              <a:t> </a:t>
            </a:r>
          </a:p>
          <a:p>
            <a:pPr lvl="1">
              <a:lnSpc>
                <a:spcPct val="90000"/>
              </a:lnSpc>
            </a:pPr>
            <a:r>
              <a:rPr lang="pt-BR" sz="2400">
                <a:solidFill>
                  <a:srgbClr val="800080"/>
                </a:solidFill>
              </a:rPr>
              <a:t>percebe</a:t>
            </a:r>
            <a:r>
              <a:rPr lang="pt-BR" sz="2400"/>
              <a:t> seu ambiente através de sensores (ex. câmeras, microfone, teclado, finger, ...)</a:t>
            </a:r>
          </a:p>
          <a:p>
            <a:pPr lvl="1">
              <a:lnSpc>
                <a:spcPct val="90000"/>
              </a:lnSpc>
            </a:pPr>
            <a:r>
              <a:rPr lang="pt-BR" sz="2400">
                <a:solidFill>
                  <a:srgbClr val="800080"/>
                </a:solidFill>
              </a:rPr>
              <a:t>age</a:t>
            </a:r>
            <a:r>
              <a:rPr lang="pt-BR" sz="2400"/>
              <a:t> sobre ele através de atuadores (ex. vídeo, auto-falante, impressora, braços, ftp, ...)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possui </a:t>
            </a:r>
            <a:r>
              <a:rPr lang="pt-BR" sz="2400">
                <a:solidFill>
                  <a:srgbClr val="800080"/>
                </a:solidFill>
              </a:rPr>
              <a:t>objetivos próprios</a:t>
            </a:r>
          </a:p>
          <a:p>
            <a:pPr lvl="2">
              <a:lnSpc>
                <a:spcPct val="90000"/>
              </a:lnSpc>
            </a:pPr>
            <a:r>
              <a:rPr lang="pt-BR" sz="2000"/>
              <a:t>explícitos ou implícitos</a:t>
            </a:r>
          </a:p>
          <a:p>
            <a:pPr lvl="1">
              <a:lnSpc>
                <a:spcPct val="90000"/>
              </a:lnSpc>
            </a:pPr>
            <a:r>
              <a:rPr lang="pt-BR" sz="2400">
                <a:solidFill>
                  <a:srgbClr val="800080"/>
                </a:solidFill>
              </a:rPr>
              <a:t>escolhe</a:t>
            </a:r>
            <a:r>
              <a:rPr lang="pt-BR" sz="2400"/>
              <a:t> suas ações em função das suas percepções para atingir seus objetivos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25416" y="342900"/>
            <a:ext cx="6893169" cy="773289"/>
          </a:xfrm>
          <a:solidFill>
            <a:schemeClr val="bg1"/>
          </a:solidFill>
          <a:ln/>
        </p:spPr>
        <p:txBody>
          <a:bodyPr lIns="95250" tIns="47625" rIns="95250" bIns="47625" anchor="t">
            <a:spAutoFit/>
          </a:bodyPr>
          <a:lstStyle/>
          <a:p>
            <a:pPr defTabSz="985838"/>
            <a:r>
              <a:rPr lang="pt-BR"/>
              <a:t>Agente que aprende</a:t>
            </a:r>
          </a:p>
        </p:txBody>
      </p:sp>
      <p:sp>
        <p:nvSpPr>
          <p:cNvPr id="159747" name="Rectangle 1027"/>
          <p:cNvSpPr>
            <a:spLocks noChangeArrowheads="1"/>
          </p:cNvSpPr>
          <p:nvPr/>
        </p:nvSpPr>
        <p:spPr bwMode="auto">
          <a:xfrm>
            <a:off x="1242646" y="1087438"/>
            <a:ext cx="7121769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8" name="Line 1028"/>
          <p:cNvSpPr>
            <a:spLocks noChangeShapeType="1"/>
          </p:cNvSpPr>
          <p:nvPr/>
        </p:nvSpPr>
        <p:spPr bwMode="auto">
          <a:xfrm flipH="1">
            <a:off x="783981" y="4506913"/>
            <a:ext cx="11254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9" name="Line 1029"/>
          <p:cNvSpPr>
            <a:spLocks noChangeShapeType="1"/>
          </p:cNvSpPr>
          <p:nvPr/>
        </p:nvSpPr>
        <p:spPr bwMode="auto">
          <a:xfrm>
            <a:off x="763466" y="1538288"/>
            <a:ext cx="12866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0" name="Rectangle 1030"/>
          <p:cNvSpPr>
            <a:spLocks noChangeArrowheads="1"/>
          </p:cNvSpPr>
          <p:nvPr/>
        </p:nvSpPr>
        <p:spPr bwMode="auto">
          <a:xfrm>
            <a:off x="2035419" y="1376363"/>
            <a:ext cx="131286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sensores</a:t>
            </a:r>
          </a:p>
        </p:txBody>
      </p:sp>
      <p:sp>
        <p:nvSpPr>
          <p:cNvPr id="159751" name="Rectangle 1031"/>
          <p:cNvSpPr>
            <a:spLocks noChangeArrowheads="1"/>
          </p:cNvSpPr>
          <p:nvPr/>
        </p:nvSpPr>
        <p:spPr bwMode="auto">
          <a:xfrm>
            <a:off x="1965082" y="4344988"/>
            <a:ext cx="1412246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atuadores</a:t>
            </a:r>
          </a:p>
        </p:txBody>
      </p:sp>
      <p:sp>
        <p:nvSpPr>
          <p:cNvPr id="159752" name="Rectangle 1032"/>
          <p:cNvSpPr>
            <a:spLocks noChangeArrowheads="1"/>
          </p:cNvSpPr>
          <p:nvPr/>
        </p:nvSpPr>
        <p:spPr bwMode="auto">
          <a:xfrm>
            <a:off x="7202366" y="838200"/>
            <a:ext cx="1056379" cy="3699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Agente</a:t>
            </a:r>
          </a:p>
        </p:txBody>
      </p:sp>
      <p:sp>
        <p:nvSpPr>
          <p:cNvPr id="159753" name="Line 1033"/>
          <p:cNvSpPr>
            <a:spLocks noChangeShapeType="1"/>
          </p:cNvSpPr>
          <p:nvPr/>
        </p:nvSpPr>
        <p:spPr bwMode="auto">
          <a:xfrm>
            <a:off x="2524859" y="3290888"/>
            <a:ext cx="7326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4" name="Line 1034"/>
          <p:cNvSpPr>
            <a:spLocks noChangeShapeType="1"/>
          </p:cNvSpPr>
          <p:nvPr/>
        </p:nvSpPr>
        <p:spPr bwMode="auto">
          <a:xfrm>
            <a:off x="6263054" y="1766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5" name="Rectangle 1035"/>
          <p:cNvSpPr>
            <a:spLocks noChangeArrowheads="1"/>
          </p:cNvSpPr>
          <p:nvPr/>
        </p:nvSpPr>
        <p:spPr bwMode="auto">
          <a:xfrm>
            <a:off x="5498123" y="4140200"/>
            <a:ext cx="1623842" cy="6469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Gerador de </a:t>
            </a:r>
            <a:br>
              <a:rPr lang="pt-BR" sz="2000" b="1">
                <a:latin typeface="Arial" charset="0"/>
              </a:rPr>
            </a:br>
            <a:r>
              <a:rPr lang="pt-BR" sz="2000" b="1">
                <a:latin typeface="Arial" charset="0"/>
              </a:rPr>
              <a:t>problemas</a:t>
            </a:r>
          </a:p>
        </p:txBody>
      </p:sp>
      <p:sp>
        <p:nvSpPr>
          <p:cNvPr id="159756" name="Rectangle 1036"/>
          <p:cNvSpPr>
            <a:spLocks noChangeArrowheads="1"/>
          </p:cNvSpPr>
          <p:nvPr/>
        </p:nvSpPr>
        <p:spPr bwMode="auto">
          <a:xfrm>
            <a:off x="5805855" y="1397001"/>
            <a:ext cx="953787" cy="3699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crítico</a:t>
            </a:r>
          </a:p>
        </p:txBody>
      </p:sp>
      <p:sp>
        <p:nvSpPr>
          <p:cNvPr id="159757" name="Rectangle 1037"/>
          <p:cNvSpPr>
            <a:spLocks noChangeArrowheads="1"/>
          </p:cNvSpPr>
          <p:nvPr/>
        </p:nvSpPr>
        <p:spPr bwMode="auto">
          <a:xfrm>
            <a:off x="5429250" y="2616200"/>
            <a:ext cx="1910779" cy="6469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aprendizagem</a:t>
            </a:r>
          </a:p>
        </p:txBody>
      </p:sp>
      <p:sp>
        <p:nvSpPr>
          <p:cNvPr id="159758" name="Line 1038"/>
          <p:cNvSpPr>
            <a:spLocks noChangeShapeType="1"/>
          </p:cNvSpPr>
          <p:nvPr/>
        </p:nvSpPr>
        <p:spPr bwMode="auto">
          <a:xfrm flipH="1" flipV="1">
            <a:off x="2532185" y="3290888"/>
            <a:ext cx="2954215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9" name="Line 1039"/>
          <p:cNvSpPr>
            <a:spLocks noChangeShapeType="1"/>
          </p:cNvSpPr>
          <p:nvPr/>
        </p:nvSpPr>
        <p:spPr bwMode="auto">
          <a:xfrm flipH="1">
            <a:off x="3657600" y="3138488"/>
            <a:ext cx="1758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0" name="Line 1040"/>
          <p:cNvSpPr>
            <a:spLocks noChangeShapeType="1"/>
          </p:cNvSpPr>
          <p:nvPr/>
        </p:nvSpPr>
        <p:spPr bwMode="auto">
          <a:xfrm flipH="1">
            <a:off x="3657600" y="2681288"/>
            <a:ext cx="1758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1" name="Line 1041"/>
          <p:cNvSpPr>
            <a:spLocks noChangeShapeType="1"/>
          </p:cNvSpPr>
          <p:nvPr/>
        </p:nvSpPr>
        <p:spPr bwMode="auto">
          <a:xfrm>
            <a:off x="3235570" y="1600200"/>
            <a:ext cx="256588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2" name="Rectangle 1042"/>
          <p:cNvSpPr>
            <a:spLocks noChangeArrowheads="1"/>
          </p:cNvSpPr>
          <p:nvPr/>
        </p:nvSpPr>
        <p:spPr bwMode="auto">
          <a:xfrm>
            <a:off x="6315808" y="1917701"/>
            <a:ext cx="1271182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avaliação</a:t>
            </a:r>
          </a:p>
        </p:txBody>
      </p:sp>
      <p:sp>
        <p:nvSpPr>
          <p:cNvPr id="159763" name="Line 1043"/>
          <p:cNvSpPr>
            <a:spLocks noChangeShapeType="1"/>
          </p:cNvSpPr>
          <p:nvPr/>
        </p:nvSpPr>
        <p:spPr bwMode="auto">
          <a:xfrm>
            <a:off x="6260123" y="3290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4" name="Rectangle 1044"/>
          <p:cNvSpPr>
            <a:spLocks noChangeArrowheads="1"/>
          </p:cNvSpPr>
          <p:nvPr/>
        </p:nvSpPr>
        <p:spPr bwMode="auto">
          <a:xfrm>
            <a:off x="6456485" y="3365501"/>
            <a:ext cx="1811393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objetivos de </a:t>
            </a:r>
          </a:p>
          <a:p>
            <a:pPr eaLnBrk="0" hangingPunct="0"/>
            <a:r>
              <a:rPr lang="pt-BR" sz="2000">
                <a:latin typeface="Arial" charset="0"/>
              </a:rPr>
              <a:t>aprendizagem</a:t>
            </a:r>
          </a:p>
        </p:txBody>
      </p:sp>
      <p:sp>
        <p:nvSpPr>
          <p:cNvPr id="159765" name="Rectangle 1045"/>
          <p:cNvSpPr>
            <a:spLocks noChangeArrowheads="1"/>
          </p:cNvSpPr>
          <p:nvPr/>
        </p:nvSpPr>
        <p:spPr bwMode="auto">
          <a:xfrm>
            <a:off x="1393581" y="2616200"/>
            <a:ext cx="2423740" cy="6469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execução (agente)</a:t>
            </a:r>
          </a:p>
        </p:txBody>
      </p:sp>
      <p:sp>
        <p:nvSpPr>
          <p:cNvPr id="159766" name="Rectangle 1046"/>
          <p:cNvSpPr>
            <a:spLocks noChangeArrowheads="1"/>
          </p:cNvSpPr>
          <p:nvPr/>
        </p:nvSpPr>
        <p:spPr bwMode="auto">
          <a:xfrm>
            <a:off x="4000501" y="2374901"/>
            <a:ext cx="883255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trocas</a:t>
            </a:r>
          </a:p>
        </p:txBody>
      </p:sp>
      <p:sp>
        <p:nvSpPr>
          <p:cNvPr id="159767" name="Rectangle 1047"/>
          <p:cNvSpPr>
            <a:spLocks noChangeArrowheads="1"/>
          </p:cNvSpPr>
          <p:nvPr/>
        </p:nvSpPr>
        <p:spPr bwMode="auto">
          <a:xfrm>
            <a:off x="3799743" y="2832101"/>
            <a:ext cx="1782539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>
                <a:latin typeface="Arial" charset="0"/>
              </a:rPr>
              <a:t>conhecimento</a:t>
            </a:r>
          </a:p>
        </p:txBody>
      </p:sp>
      <p:sp>
        <p:nvSpPr>
          <p:cNvPr id="159768" name="Line 1048"/>
          <p:cNvSpPr>
            <a:spLocks noChangeShapeType="1"/>
          </p:cNvSpPr>
          <p:nvPr/>
        </p:nvSpPr>
        <p:spPr bwMode="auto">
          <a:xfrm>
            <a:off x="2524858" y="1690688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9" name="AutoShape 1049"/>
          <p:cNvSpPr>
            <a:spLocks noChangeArrowheads="1"/>
          </p:cNvSpPr>
          <p:nvPr/>
        </p:nvSpPr>
        <p:spPr bwMode="auto">
          <a:xfrm>
            <a:off x="378069" y="1087438"/>
            <a:ext cx="691662" cy="3873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70" name="Rectangle 1050"/>
          <p:cNvSpPr>
            <a:spLocks noChangeArrowheads="1"/>
          </p:cNvSpPr>
          <p:nvPr/>
        </p:nvSpPr>
        <p:spPr bwMode="auto">
          <a:xfrm rot="16200000">
            <a:off x="-173461" y="2909051"/>
            <a:ext cx="180498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sz="2000" b="1">
                <a:latin typeface="Arial" charset="0"/>
              </a:rPr>
              <a:t>a m b i e n t e</a:t>
            </a:r>
          </a:p>
        </p:txBody>
      </p:sp>
      <p:sp>
        <p:nvSpPr>
          <p:cNvPr id="159771" name="Rectangle 1051"/>
          <p:cNvSpPr>
            <a:spLocks noGrp="1" noChangeArrowheads="1"/>
          </p:cNvSpPr>
          <p:nvPr>
            <p:ph type="body" idx="1"/>
          </p:nvPr>
        </p:nvSpPr>
        <p:spPr>
          <a:xfrm>
            <a:off x="703385" y="5334000"/>
            <a:ext cx="8088923" cy="1066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70000"/>
              </a:lnSpc>
            </a:pPr>
            <a:r>
              <a:rPr lang="pt-BR" sz="2000"/>
              <a:t>Ambiente: sem restrição</a:t>
            </a:r>
          </a:p>
          <a:p>
            <a:pPr>
              <a:lnSpc>
                <a:spcPct val="70000"/>
              </a:lnSpc>
            </a:pPr>
            <a:r>
              <a:rPr lang="pt-BR" sz="2000"/>
              <a:t>Vantagem: tem adaptabilidade (aprende)</a:t>
            </a:r>
          </a:p>
          <a:p>
            <a:pPr>
              <a:lnSpc>
                <a:spcPct val="70000"/>
              </a:lnSpc>
            </a:pPr>
            <a:r>
              <a:rPr lang="pt-BR" sz="2000"/>
              <a:t>Ex. motorista sem o mapa da cidade</a:t>
            </a:r>
          </a:p>
        </p:txBody>
      </p:sp>
      <p:sp>
        <p:nvSpPr>
          <p:cNvPr id="159772" name="Text Box 1052"/>
          <p:cNvSpPr txBox="1">
            <a:spLocks noChangeArrowheads="1"/>
          </p:cNvSpPr>
          <p:nvPr/>
        </p:nvSpPr>
        <p:spPr bwMode="auto">
          <a:xfrm>
            <a:off x="2602523" y="1981200"/>
            <a:ext cx="255198" cy="3662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</a:t>
            </a:r>
          </a:p>
        </p:txBody>
      </p:sp>
      <p:sp>
        <p:nvSpPr>
          <p:cNvPr id="159773" name="Text Box 1053"/>
          <p:cNvSpPr txBox="1">
            <a:spLocks noChangeArrowheads="1"/>
          </p:cNvSpPr>
          <p:nvPr/>
        </p:nvSpPr>
        <p:spPr bwMode="auto">
          <a:xfrm>
            <a:off x="4360985" y="1219200"/>
            <a:ext cx="546945" cy="3662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t+1</a:t>
            </a:r>
          </a:p>
        </p:txBody>
      </p:sp>
      <p:sp>
        <p:nvSpPr>
          <p:cNvPr id="159774" name="Text Box 1054"/>
          <p:cNvSpPr txBox="1">
            <a:spLocks noChangeArrowheads="1"/>
          </p:cNvSpPr>
          <p:nvPr/>
        </p:nvSpPr>
        <p:spPr bwMode="auto">
          <a:xfrm>
            <a:off x="2602523" y="3657600"/>
            <a:ext cx="255198" cy="3662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>
                <a:latin typeface="Arial" charset="0"/>
              </a:rPr>
              <a:t>t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Em Resumo...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IA e Agentes</a:t>
            </a:r>
            <a:endParaRPr lang="pt-PT"/>
          </a:p>
        </p:txBody>
      </p:sp>
      <p:sp>
        <p:nvSpPr>
          <p:cNvPr id="3072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r>
              <a:rPr lang="pt-BR" sz="2800"/>
              <a:t>IA cresceu muito nos anos 70 modelando a inteligência individual.</a:t>
            </a:r>
          </a:p>
          <a:p>
            <a:r>
              <a:rPr lang="pt-BR" sz="2800"/>
              <a:t>Advento das redes de computadores modificou as necessidades!</a:t>
            </a:r>
          </a:p>
          <a:p>
            <a:r>
              <a:rPr lang="pt-BR" sz="2800" b="1">
                <a:solidFill>
                  <a:schemeClr val="tx2"/>
                </a:solidFill>
              </a:rPr>
              <a:t>Inteligência</a:t>
            </a:r>
            <a:r>
              <a:rPr lang="pt-BR" sz="2800"/>
              <a:t> como a integração dos processos de </a:t>
            </a:r>
            <a:r>
              <a:rPr lang="pt-BR" sz="2800">
                <a:solidFill>
                  <a:schemeClr val="tx2"/>
                </a:solidFill>
              </a:rPr>
              <a:t>raciocinar</a:t>
            </a:r>
            <a:r>
              <a:rPr lang="pt-BR" sz="2800"/>
              <a:t>, </a:t>
            </a:r>
            <a:r>
              <a:rPr lang="pt-BR" sz="2800">
                <a:solidFill>
                  <a:schemeClr val="tx2"/>
                </a:solidFill>
              </a:rPr>
              <a:t>decidir</a:t>
            </a:r>
            <a:r>
              <a:rPr lang="pt-BR" sz="2800"/>
              <a:t>, </a:t>
            </a:r>
            <a:r>
              <a:rPr lang="pt-BR" sz="2800">
                <a:solidFill>
                  <a:schemeClr val="tx2"/>
                </a:solidFill>
              </a:rPr>
              <a:t>aprender</a:t>
            </a:r>
            <a:r>
              <a:rPr lang="pt-BR" sz="2800"/>
              <a:t> e  </a:t>
            </a:r>
            <a:r>
              <a:rPr lang="pt-BR" sz="2800">
                <a:solidFill>
                  <a:schemeClr val="tx2"/>
                </a:solidFill>
              </a:rPr>
              <a:t>planejar</a:t>
            </a:r>
            <a:r>
              <a:rPr lang="pt-BR" sz="2800"/>
              <a:t>.</a:t>
            </a:r>
          </a:p>
          <a:p>
            <a:r>
              <a:rPr lang="pt-BR" sz="2800"/>
              <a:t>O Modelo de Agente aparece então como catalisador...</a:t>
            </a:r>
            <a:endParaRPr lang="pt-PT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 fato... </a:t>
            </a:r>
            <a:endParaRPr lang="pt-PT"/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2910" y="1785926"/>
            <a:ext cx="83454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 dirty="0"/>
              <a:t>Mundo onde informações e conhecimentos crescem (e mudam) rápido demais!</a:t>
            </a:r>
          </a:p>
          <a:p>
            <a:pPr>
              <a:lnSpc>
                <a:spcPct val="90000"/>
              </a:lnSpc>
            </a:pPr>
            <a:r>
              <a:rPr lang="pt-BR" sz="2800" dirty="0"/>
              <a:t>O crescimento da Internet trás desafios constantes que incluem: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Acesso a informações relevantes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Identificação de oportunidades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Ação no momento preciso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Manipulação de grandes volumes de informação</a:t>
            </a:r>
          </a:p>
          <a:p>
            <a:pPr>
              <a:lnSpc>
                <a:spcPct val="90000"/>
              </a:lnSpc>
            </a:pPr>
            <a:r>
              <a:rPr lang="pt-B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Ubiqüidade, Gerenciamento e Inteligência</a:t>
            </a:r>
            <a:endParaRPr lang="pt-PT" sz="2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No Entanto...</a:t>
            </a:r>
            <a:endParaRPr lang="pt-PT"/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r>
              <a:rPr lang="pt-BR" sz="2800"/>
              <a:t>Vários problemas não podem ser tratados centralizadamente... Por exemplo...</a:t>
            </a:r>
          </a:p>
          <a:p>
            <a:pPr lvl="1"/>
            <a:r>
              <a:rPr lang="pt-BR" sz="2400"/>
              <a:t>Controle de linha de metrô</a:t>
            </a:r>
          </a:p>
          <a:p>
            <a:pPr lvl="1"/>
            <a:r>
              <a:rPr lang="pt-BR" sz="2400"/>
              <a:t>Monitoramento de Redes de Computador</a:t>
            </a:r>
          </a:p>
          <a:p>
            <a:pPr lvl="1"/>
            <a:r>
              <a:rPr lang="pt-BR" sz="2400"/>
              <a:t>Diagnóstico Médico</a:t>
            </a:r>
          </a:p>
          <a:p>
            <a:pPr lvl="1"/>
            <a:r>
              <a:rPr lang="pt-BR" sz="2400"/>
              <a:t>Compra e Venda</a:t>
            </a:r>
          </a:p>
          <a:p>
            <a:pPr lvl="1">
              <a:buFont typeface="Wingdings" pitchFamily="2" charset="2"/>
              <a:buNone/>
            </a:pPr>
            <a:endParaRPr lang="pt-BR" sz="2400" u="sng"/>
          </a:p>
          <a:p>
            <a:pPr lvl="1" algn="ctr">
              <a:buFont typeface="Wingdings" pitchFamily="2" charset="2"/>
              <a:buNone/>
            </a:pPr>
            <a:r>
              <a:rPr lang="pt-BR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Como Resolvê-los?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908701-9038-4F1E-8B6C-C7C021976BBC}" type="slidenum">
              <a:rPr lang="pt-BR"/>
              <a:pPr/>
              <a:t>25</a:t>
            </a:fld>
            <a:endParaRPr lang="pt-BR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Inteligência Coletiva</a:t>
            </a:r>
          </a:p>
        </p:txBody>
      </p:sp>
      <p:sp>
        <p:nvSpPr>
          <p:cNvPr id="2068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/>
              <a:t>IA Distribuída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Cenário...</a:t>
            </a:r>
            <a:endParaRPr lang="pt-PT"/>
          </a:p>
        </p:txBody>
      </p:sp>
      <p:pic>
        <p:nvPicPr>
          <p:cNvPr id="82951" name="Picture 2055" descr="minorityreport07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31763"/>
            <a:ext cx="9144000" cy="67262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70" name="Picture 6" descr="game21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FD21-CBF3-4D2C-AD7E-E4AAB2C544EC}" type="slidenum">
              <a:rPr lang="pt-BR"/>
              <a:pPr/>
              <a:t>28</a:t>
            </a:fld>
            <a:endParaRPr lang="pt-BR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Inteligência Coletiva</a:t>
            </a:r>
          </a:p>
        </p:txBody>
      </p:sp>
      <p:sp>
        <p:nvSpPr>
          <p:cNvPr id="162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3384" y="1600200"/>
            <a:ext cx="8018585" cy="4953000"/>
          </a:xfrm>
        </p:spPr>
        <p:txBody>
          <a:bodyPr/>
          <a:lstStyle/>
          <a:p>
            <a:r>
              <a:rPr lang="pt-BR" sz="2400"/>
              <a:t>Porque pensar a inteligência/racionalidade como propriedade de um único indivíduo?</a:t>
            </a:r>
          </a:p>
          <a:p>
            <a:pPr>
              <a:lnSpc>
                <a:spcPct val="120000"/>
              </a:lnSpc>
            </a:pPr>
            <a:r>
              <a:rPr lang="pt-BR" sz="2400"/>
              <a:t>Não existe inteligência ...</a:t>
            </a:r>
          </a:p>
          <a:p>
            <a:pPr lvl="1"/>
            <a:r>
              <a:rPr lang="pt-BR" sz="2000"/>
              <a:t>Em um time de futebol? </a:t>
            </a:r>
          </a:p>
          <a:p>
            <a:pPr lvl="1"/>
            <a:r>
              <a:rPr lang="pt-BR" sz="2000"/>
              <a:t>Em um formigueiro?</a:t>
            </a:r>
          </a:p>
          <a:p>
            <a:pPr lvl="1"/>
            <a:r>
              <a:rPr lang="pt-BR" sz="2000"/>
              <a:t>Em uma empresa (ex. correios)?</a:t>
            </a:r>
          </a:p>
          <a:p>
            <a:pPr lvl="1"/>
            <a:r>
              <a:rPr lang="pt-BR" sz="2000"/>
              <a:t>Na sociedade?</a:t>
            </a:r>
          </a:p>
          <a:p>
            <a:pPr>
              <a:lnSpc>
                <a:spcPct val="120000"/>
              </a:lnSpc>
            </a:pPr>
            <a:r>
              <a:rPr lang="pt-BR" sz="2400"/>
              <a:t>Solução: IA Distribuída</a:t>
            </a:r>
          </a:p>
          <a:p>
            <a:pPr lvl="1"/>
            <a:r>
              <a:rPr lang="pt-BR" sz="2000"/>
              <a:t>Agentes simples que juntos resolvem problemas complexos tendo ou não consciência do objetivo global</a:t>
            </a:r>
          </a:p>
          <a:p>
            <a:pPr lvl="1"/>
            <a:r>
              <a:rPr lang="pt-BR" sz="2000"/>
              <a:t>Proposta por Marvin Minsky e em franca expansão...</a:t>
            </a:r>
          </a:p>
          <a:p>
            <a:pPr lvl="1"/>
            <a:r>
              <a:rPr lang="pt-BR" sz="2000"/>
              <a:t>o próprio ambiente pode ser modelado como um agente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IA Distribuída</a:t>
            </a:r>
            <a:endParaRPr lang="pt-PT"/>
          </a:p>
        </p:txBody>
      </p:sp>
      <p:sp>
        <p:nvSpPr>
          <p:cNvPr id="9011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057400"/>
            <a:ext cx="4648200" cy="4114800"/>
          </a:xfrm>
        </p:spPr>
        <p:txBody>
          <a:bodyPr/>
          <a:lstStyle/>
          <a:p>
            <a:r>
              <a:rPr lang="pt-BR" sz="2800"/>
              <a:t>Grupo de Entidades que podem Interagir</a:t>
            </a:r>
          </a:p>
          <a:p>
            <a:pPr lvl="1"/>
            <a:r>
              <a:rPr lang="pt-BR" sz="2400"/>
              <a:t>Organização</a:t>
            </a:r>
          </a:p>
          <a:p>
            <a:pPr lvl="1"/>
            <a:r>
              <a:rPr lang="pt-BR" sz="2400"/>
              <a:t>Ação e Interação</a:t>
            </a:r>
          </a:p>
          <a:p>
            <a:r>
              <a:rPr lang="pt-BR" sz="2800"/>
              <a:t>Metáfora de </a:t>
            </a:r>
            <a:r>
              <a:rPr lang="pt-BR" sz="2800">
                <a:solidFill>
                  <a:srgbClr val="780216"/>
                </a:solidFill>
              </a:rPr>
              <a:t>inteligência</a:t>
            </a:r>
            <a:r>
              <a:rPr lang="pt-BR" sz="2800"/>
              <a:t> é o </a:t>
            </a:r>
            <a:r>
              <a:rPr lang="pt-BR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Comportamento Social.</a:t>
            </a:r>
            <a:endParaRPr lang="pt-PT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0119" name="Picture 7" descr="PE02097_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81600" y="1600200"/>
            <a:ext cx="3810000" cy="30511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/>
              <a:t>Agentes Inteligentes x </a:t>
            </a:r>
            <a:br>
              <a:rPr lang="pt-BR" sz="3600"/>
            </a:br>
            <a:r>
              <a:rPr lang="pt-BR" sz="3600"/>
              <a:t>Sistemas de IA Clássica</a:t>
            </a:r>
            <a:endParaRPr lang="en-US" sz="3600"/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351692" y="1295400"/>
            <a:ext cx="3516923" cy="3962400"/>
            <a:chOff x="240" y="816"/>
            <a:chExt cx="2400" cy="2496"/>
          </a:xfrm>
        </p:grpSpPr>
        <p:sp>
          <p:nvSpPr>
            <p:cNvPr id="210948" name="AutoShape 1028"/>
            <p:cNvSpPr>
              <a:spLocks noChangeArrowheads="1"/>
            </p:cNvSpPr>
            <p:nvPr/>
          </p:nvSpPr>
          <p:spPr bwMode="auto">
            <a:xfrm>
              <a:off x="240" y="1008"/>
              <a:ext cx="384" cy="230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r>
                <a:rPr lang="pt-BR" sz="1800">
                  <a:solidFill>
                    <a:srgbClr val="660066"/>
                  </a:solidFill>
                  <a:latin typeface="Comic Sans MS" pitchFamily="66" charset="0"/>
                </a:rPr>
                <a:t>Ambiente</a:t>
              </a:r>
              <a:endParaRPr lang="pt-PT" sz="18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49" name="AutoShape 1029"/>
            <p:cNvSpPr>
              <a:spLocks noChangeArrowheads="1"/>
            </p:cNvSpPr>
            <p:nvPr/>
          </p:nvSpPr>
          <p:spPr bwMode="auto">
            <a:xfrm>
              <a:off x="768" y="816"/>
              <a:ext cx="1872" cy="249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pt-PT" sz="18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50" name="Rectangle 1030"/>
            <p:cNvSpPr>
              <a:spLocks noChangeArrowheads="1"/>
            </p:cNvSpPr>
            <p:nvPr/>
          </p:nvSpPr>
          <p:spPr bwMode="auto">
            <a:xfrm>
              <a:off x="288" y="1432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Sensores</a:t>
              </a:r>
              <a:endParaRPr lang="pt-PT" sz="16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51" name="Rectangle 1031"/>
            <p:cNvSpPr>
              <a:spLocks noChangeArrowheads="1"/>
            </p:cNvSpPr>
            <p:nvPr/>
          </p:nvSpPr>
          <p:spPr bwMode="auto">
            <a:xfrm>
              <a:off x="288" y="2624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Atuadores</a:t>
              </a:r>
              <a:endParaRPr lang="pt-PT" sz="16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52" name="AutoShape 1032"/>
            <p:cNvSpPr>
              <a:spLocks noChangeArrowheads="1"/>
            </p:cNvSpPr>
            <p:nvPr/>
          </p:nvSpPr>
          <p:spPr bwMode="auto">
            <a:xfrm>
              <a:off x="864" y="2008"/>
              <a:ext cx="672" cy="288"/>
            </a:xfrm>
            <a:prstGeom prst="can">
              <a:avLst>
                <a:gd name="adj" fmla="val 25000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Objetivos</a:t>
              </a:r>
              <a:endParaRPr lang="pt-PT" sz="16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cxnSp>
          <p:nvCxnSpPr>
            <p:cNvPr id="210953" name="AutoShape 1033"/>
            <p:cNvCxnSpPr>
              <a:cxnSpLocks noChangeShapeType="1"/>
              <a:stCxn id="210950" idx="3"/>
              <a:endCxn id="210955" idx="1"/>
            </p:cNvCxnSpPr>
            <p:nvPr/>
          </p:nvCxnSpPr>
          <p:spPr bwMode="auto">
            <a:xfrm flipV="1">
              <a:off x="1014" y="1560"/>
              <a:ext cx="324" cy="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10954" name="AutoShape 1034"/>
            <p:cNvCxnSpPr>
              <a:cxnSpLocks noChangeShapeType="1"/>
              <a:stCxn id="210952" idx="4"/>
              <a:endCxn id="210956" idx="0"/>
            </p:cNvCxnSpPr>
            <p:nvPr/>
          </p:nvCxnSpPr>
          <p:spPr bwMode="auto">
            <a:xfrm>
              <a:off x="1542" y="2152"/>
              <a:ext cx="306" cy="242"/>
            </a:xfrm>
            <a:prstGeom prst="bentConnector2">
              <a:avLst/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10955" name="AutoShape 1035"/>
            <p:cNvSpPr>
              <a:spLocks noChangeArrowheads="1"/>
            </p:cNvSpPr>
            <p:nvPr/>
          </p:nvSpPr>
          <p:spPr bwMode="auto">
            <a:xfrm>
              <a:off x="1344" y="12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Interpretação</a:t>
              </a:r>
            </a:p>
            <a:p>
              <a:pPr algn="ctr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das percepções</a:t>
              </a:r>
            </a:p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endParaRPr lang="pt-PT" sz="16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56" name="AutoShape 1036"/>
            <p:cNvSpPr>
              <a:spLocks noChangeArrowheads="1"/>
            </p:cNvSpPr>
            <p:nvPr/>
          </p:nvSpPr>
          <p:spPr bwMode="auto">
            <a:xfrm>
              <a:off x="1344" y="24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Escolha</a:t>
              </a:r>
              <a:b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</a:br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das ações</a:t>
              </a:r>
            </a:p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endParaRPr lang="pt-PT" sz="16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cxnSp>
          <p:nvCxnSpPr>
            <p:cNvPr id="210957" name="AutoShape 1037"/>
            <p:cNvCxnSpPr>
              <a:cxnSpLocks noChangeShapeType="1"/>
              <a:stCxn id="210956" idx="1"/>
              <a:endCxn id="210951" idx="3"/>
            </p:cNvCxnSpPr>
            <p:nvPr/>
          </p:nvCxnSpPr>
          <p:spPr bwMode="auto">
            <a:xfrm rot="10800000">
              <a:off x="1014" y="2754"/>
              <a:ext cx="324" cy="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10958" name="AutoShape 1038"/>
            <p:cNvSpPr>
              <a:spLocks noChangeArrowheads="1"/>
            </p:cNvSpPr>
            <p:nvPr/>
          </p:nvSpPr>
          <p:spPr bwMode="auto">
            <a:xfrm>
              <a:off x="1824" y="15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pt-BR" sz="1600">
                  <a:latin typeface="Comic Sans MS" pitchFamily="66" charset="0"/>
                </a:rPr>
                <a:t>IA</a:t>
              </a:r>
              <a:endParaRPr lang="pt-BR" sz="1800">
                <a:latin typeface="Times New Roman" pitchFamily="18" charset="0"/>
              </a:endParaRPr>
            </a:p>
          </p:txBody>
        </p:sp>
        <p:sp>
          <p:nvSpPr>
            <p:cNvPr id="210959" name="AutoShape 1039"/>
            <p:cNvSpPr>
              <a:spLocks noChangeArrowheads="1"/>
            </p:cNvSpPr>
            <p:nvPr/>
          </p:nvSpPr>
          <p:spPr bwMode="auto">
            <a:xfrm>
              <a:off x="1824" y="27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pt-BR" sz="1600">
                  <a:latin typeface="Comic Sans MS" pitchFamily="66" charset="0"/>
                </a:rPr>
                <a:t>IA</a:t>
              </a:r>
              <a:endParaRPr lang="pt-BR" sz="1800">
                <a:latin typeface="Times New Roman" pitchFamily="18" charset="0"/>
              </a:endParaRPr>
            </a:p>
          </p:txBody>
        </p:sp>
        <p:cxnSp>
          <p:nvCxnSpPr>
            <p:cNvPr id="210960" name="AutoShape 1040"/>
            <p:cNvCxnSpPr>
              <a:cxnSpLocks noChangeShapeType="1"/>
              <a:stCxn id="210955" idx="3"/>
              <a:endCxn id="210956" idx="3"/>
            </p:cNvCxnSpPr>
            <p:nvPr/>
          </p:nvCxnSpPr>
          <p:spPr bwMode="auto">
            <a:xfrm>
              <a:off x="2358" y="1560"/>
              <a:ext cx="1" cy="1200"/>
            </a:xfrm>
            <a:prstGeom prst="bentConnector3">
              <a:avLst>
                <a:gd name="adj1" fmla="val 1380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210961" name="Text Box 1041"/>
            <p:cNvSpPr txBox="1">
              <a:spLocks noChangeArrowheads="1"/>
            </p:cNvSpPr>
            <p:nvPr/>
          </p:nvSpPr>
          <p:spPr bwMode="auto">
            <a:xfrm>
              <a:off x="1248" y="825"/>
              <a:ext cx="1267" cy="233"/>
            </a:xfrm>
            <a:prstGeom prst="rect">
              <a:avLst/>
            </a:prstGeom>
            <a:noFill/>
            <a:ln w="1905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/>
              <a:r>
                <a:rPr lang="pt-BR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Agente Situado</a:t>
              </a:r>
              <a:endPara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" name="Group 1042"/>
          <p:cNvGrpSpPr>
            <a:grpSpLocks/>
          </p:cNvGrpSpPr>
          <p:nvPr/>
        </p:nvGrpSpPr>
        <p:grpSpPr bwMode="auto">
          <a:xfrm>
            <a:off x="4501662" y="1295400"/>
            <a:ext cx="4463561" cy="3962400"/>
            <a:chOff x="3072" y="816"/>
            <a:chExt cx="3046" cy="2496"/>
          </a:xfrm>
        </p:grpSpPr>
        <p:sp>
          <p:nvSpPr>
            <p:cNvPr id="210963" name="AutoShape 1043"/>
            <p:cNvSpPr>
              <a:spLocks noChangeArrowheads="1"/>
            </p:cNvSpPr>
            <p:nvPr/>
          </p:nvSpPr>
          <p:spPr bwMode="auto">
            <a:xfrm>
              <a:off x="4968" y="816"/>
              <a:ext cx="1128" cy="249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pt-PT" sz="18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64" name="AutoShape 1044"/>
            <p:cNvSpPr>
              <a:spLocks noChangeArrowheads="1"/>
            </p:cNvSpPr>
            <p:nvPr/>
          </p:nvSpPr>
          <p:spPr bwMode="auto">
            <a:xfrm>
              <a:off x="5160" y="1920"/>
              <a:ext cx="864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Raciocínio</a:t>
              </a:r>
            </a:p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endParaRPr lang="pt-BR" sz="1600">
                <a:solidFill>
                  <a:srgbClr val="660066"/>
                </a:solidFill>
                <a:latin typeface="Comic Sans MS" pitchFamily="66" charset="0"/>
              </a:endParaRPr>
            </a:p>
            <a:p>
              <a:pPr algn="ctr"/>
              <a:endParaRPr lang="pt-PT" sz="16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65" name="AutoShape 1045"/>
            <p:cNvSpPr>
              <a:spLocks noChangeArrowheads="1"/>
            </p:cNvSpPr>
            <p:nvPr/>
          </p:nvSpPr>
          <p:spPr bwMode="auto">
            <a:xfrm>
              <a:off x="3984" y="1560"/>
              <a:ext cx="912" cy="384"/>
            </a:xfrm>
            <a:prstGeom prst="flowChartInputOutput">
              <a:avLst/>
            </a:prstGeom>
            <a:solidFill>
              <a:srgbClr val="FFFF99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762000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Dados de</a:t>
              </a:r>
            </a:p>
            <a:p>
              <a:pPr algn="ctr" defTabSz="762000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Entrada</a:t>
              </a:r>
              <a:endParaRPr lang="en-US" sz="16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66" name="AutoShape 1046"/>
            <p:cNvSpPr>
              <a:spLocks noChangeArrowheads="1"/>
            </p:cNvSpPr>
            <p:nvPr/>
          </p:nvSpPr>
          <p:spPr bwMode="auto">
            <a:xfrm>
              <a:off x="3984" y="2648"/>
              <a:ext cx="912" cy="384"/>
            </a:xfrm>
            <a:prstGeom prst="flowChartInputOutput">
              <a:avLst/>
            </a:prstGeom>
            <a:solidFill>
              <a:srgbClr val="FFFF99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762000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Dados de</a:t>
              </a:r>
            </a:p>
            <a:p>
              <a:pPr algn="ctr" defTabSz="762000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Saída</a:t>
              </a:r>
              <a:endParaRPr lang="en-US" sz="16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67" name="AutoShape 1047"/>
            <p:cNvSpPr>
              <a:spLocks noChangeArrowheads="1"/>
            </p:cNvSpPr>
            <p:nvPr/>
          </p:nvSpPr>
          <p:spPr bwMode="auto">
            <a:xfrm>
              <a:off x="4080" y="2136"/>
              <a:ext cx="720" cy="288"/>
            </a:xfrm>
            <a:prstGeom prst="flowChartManualInput">
              <a:avLst/>
            </a:prstGeom>
            <a:solidFill>
              <a:srgbClr val="FFFF99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762000"/>
              <a:r>
                <a:rPr lang="pt-BR" sz="1600">
                  <a:solidFill>
                    <a:srgbClr val="660066"/>
                  </a:solidFill>
                  <a:latin typeface="Comic Sans MS" pitchFamily="66" charset="0"/>
                </a:rPr>
                <a:t>Objetivos</a:t>
              </a:r>
              <a:endParaRPr lang="en-US" sz="1600">
                <a:solidFill>
                  <a:srgbClr val="660066"/>
                </a:solidFill>
                <a:latin typeface="Comic Sans MS" pitchFamily="66" charset="0"/>
              </a:endParaRPr>
            </a:p>
          </p:txBody>
        </p:sp>
        <p:sp>
          <p:nvSpPr>
            <p:cNvPr id="210968" name="Text Box 1048"/>
            <p:cNvSpPr txBox="1">
              <a:spLocks noChangeArrowheads="1"/>
            </p:cNvSpPr>
            <p:nvPr/>
          </p:nvSpPr>
          <p:spPr bwMode="auto">
            <a:xfrm>
              <a:off x="5088" y="816"/>
              <a:ext cx="1030" cy="582"/>
            </a:xfrm>
            <a:prstGeom prst="rect">
              <a:avLst/>
            </a:prstGeom>
            <a:noFill/>
            <a:ln w="1905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defTabSz="762000"/>
              <a:r>
                <a:rPr lang="pt-BR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Sistema </a:t>
              </a:r>
            </a:p>
            <a:p>
              <a:pPr algn="ctr" defTabSz="762000"/>
              <a:r>
                <a:rPr lang="pt-BR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Inteligente</a:t>
              </a:r>
            </a:p>
            <a:p>
              <a:pPr algn="ctr" defTabSz="762000"/>
              <a:r>
                <a:rPr lang="pt-BR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Não Situado</a:t>
              </a:r>
            </a:p>
          </p:txBody>
        </p:sp>
        <p:sp>
          <p:nvSpPr>
            <p:cNvPr id="210969" name="AutoShape 1049"/>
            <p:cNvSpPr>
              <a:spLocks noChangeArrowheads="1"/>
            </p:cNvSpPr>
            <p:nvPr/>
          </p:nvSpPr>
          <p:spPr bwMode="auto">
            <a:xfrm>
              <a:off x="5472" y="2256"/>
              <a:ext cx="480" cy="293"/>
            </a:xfrm>
            <a:prstGeom prst="cloudCallout">
              <a:avLst>
                <a:gd name="adj1" fmla="val -101875"/>
                <a:gd name="adj2" fmla="val 29523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pt-BR" sz="1600">
                  <a:latin typeface="Comic Sans MS" pitchFamily="66" charset="0"/>
                </a:rPr>
                <a:t>IA</a:t>
              </a:r>
              <a:endParaRPr lang="pt-BR" sz="1800">
                <a:latin typeface="Times New Roman" pitchFamily="18" charset="0"/>
              </a:endParaRPr>
            </a:p>
          </p:txBody>
        </p:sp>
        <p:cxnSp>
          <p:nvCxnSpPr>
            <p:cNvPr id="210970" name="AutoShape 1050"/>
            <p:cNvCxnSpPr>
              <a:cxnSpLocks noChangeShapeType="1"/>
              <a:stCxn id="210964" idx="2"/>
              <a:endCxn id="210966" idx="5"/>
            </p:cNvCxnSpPr>
            <p:nvPr/>
          </p:nvCxnSpPr>
          <p:spPr bwMode="auto">
            <a:xfrm rot="5400000">
              <a:off x="5101" y="2348"/>
              <a:ext cx="194" cy="789"/>
            </a:xfrm>
            <a:prstGeom prst="bentConnector2">
              <a:avLst/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10971" name="AutoShape 1051"/>
            <p:cNvCxnSpPr>
              <a:cxnSpLocks noChangeShapeType="1"/>
              <a:stCxn id="210964" idx="1"/>
              <a:endCxn id="210967" idx="3"/>
            </p:cNvCxnSpPr>
            <p:nvPr/>
          </p:nvCxnSpPr>
          <p:spPr bwMode="auto">
            <a:xfrm rot="10800000">
              <a:off x="4800" y="2280"/>
              <a:ext cx="354" cy="0"/>
            </a:xfrm>
            <a:prstGeom prst="straightConnector1">
              <a:avLst/>
            </a:prstGeom>
            <a:noFill/>
            <a:ln w="28575">
              <a:solidFill>
                <a:srgbClr val="660066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10972" name="AutoShape 1052"/>
            <p:cNvCxnSpPr>
              <a:cxnSpLocks noChangeShapeType="1"/>
              <a:stCxn id="210964" idx="0"/>
              <a:endCxn id="210965" idx="5"/>
            </p:cNvCxnSpPr>
            <p:nvPr/>
          </p:nvCxnSpPr>
          <p:spPr bwMode="auto">
            <a:xfrm rot="5400000" flipH="1">
              <a:off x="5117" y="1438"/>
              <a:ext cx="162" cy="789"/>
            </a:xfrm>
            <a:prstGeom prst="bentConnector2">
              <a:avLst/>
            </a:prstGeom>
            <a:noFill/>
            <a:ln w="28575">
              <a:solidFill>
                <a:srgbClr val="660066"/>
              </a:solidFill>
              <a:miter lim="800000"/>
              <a:headEnd type="triangle" w="med" len="med"/>
              <a:tailEnd/>
            </a:ln>
            <a:effectLst/>
          </p:spPr>
        </p:cxnSp>
        <p:pic>
          <p:nvPicPr>
            <p:cNvPr id="210973" name="Picture 1053" descr="BD06790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72" y="1944"/>
              <a:ext cx="816" cy="675"/>
            </a:xfrm>
            <a:prstGeom prst="rect">
              <a:avLst/>
            </a:prstGeom>
            <a:noFill/>
          </p:spPr>
        </p:pic>
        <p:cxnSp>
          <p:nvCxnSpPr>
            <p:cNvPr id="210974" name="AutoShape 1054"/>
            <p:cNvCxnSpPr>
              <a:cxnSpLocks noChangeShapeType="1"/>
              <a:stCxn id="0" idx="3"/>
              <a:endCxn id="210967" idx="1"/>
            </p:cNvCxnSpPr>
            <p:nvPr/>
          </p:nvCxnSpPr>
          <p:spPr bwMode="auto">
            <a:xfrm flipV="1">
              <a:off x="3888" y="2280"/>
              <a:ext cx="192" cy="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210975" name="AutoShape 1055"/>
            <p:cNvCxnSpPr>
              <a:cxnSpLocks noChangeShapeType="1"/>
              <a:stCxn id="0" idx="2"/>
              <a:endCxn id="210966" idx="2"/>
            </p:cNvCxnSpPr>
            <p:nvPr/>
          </p:nvCxnSpPr>
          <p:spPr bwMode="auto">
            <a:xfrm rot="16200000" flipH="1">
              <a:off x="3667" y="2432"/>
              <a:ext cx="221" cy="595"/>
            </a:xfrm>
            <a:prstGeom prst="bentConnector2">
              <a:avLst/>
            </a:prstGeom>
            <a:noFill/>
            <a:ln w="28575">
              <a:solidFill>
                <a:srgbClr val="660066"/>
              </a:solidFill>
              <a:miter lim="800000"/>
              <a:headEnd type="triangle" w="med" len="med"/>
              <a:tailEnd/>
            </a:ln>
            <a:effectLst/>
          </p:spPr>
        </p:cxnSp>
        <p:cxnSp>
          <p:nvCxnSpPr>
            <p:cNvPr id="210976" name="AutoShape 1056"/>
            <p:cNvCxnSpPr>
              <a:cxnSpLocks noChangeShapeType="1"/>
              <a:stCxn id="0" idx="0"/>
              <a:endCxn id="210965" idx="2"/>
            </p:cNvCxnSpPr>
            <p:nvPr/>
          </p:nvCxnSpPr>
          <p:spPr bwMode="auto">
            <a:xfrm rot="16200000">
              <a:off x="3682" y="1550"/>
              <a:ext cx="192" cy="595"/>
            </a:xfrm>
            <a:prstGeom prst="bentConnector2">
              <a:avLst/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  <a:effectLst/>
          </p:spPr>
        </p:cxnSp>
      </p:grpSp>
      <p:grpSp>
        <p:nvGrpSpPr>
          <p:cNvPr id="4" name="Group 1057"/>
          <p:cNvGrpSpPr>
            <a:grpSpLocks/>
          </p:cNvGrpSpPr>
          <p:nvPr/>
        </p:nvGrpSpPr>
        <p:grpSpPr bwMode="auto">
          <a:xfrm>
            <a:off x="1266092" y="5451476"/>
            <a:ext cx="6541477" cy="1211263"/>
            <a:chOff x="1632" y="3434"/>
            <a:chExt cx="4464" cy="763"/>
          </a:xfrm>
        </p:grpSpPr>
        <p:pic>
          <p:nvPicPr>
            <p:cNvPr id="210978" name="Picture 1058" descr="Brain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40" y="3434"/>
              <a:ext cx="1056" cy="763"/>
            </a:xfrm>
            <a:prstGeom prst="rect">
              <a:avLst/>
            </a:prstGeom>
            <a:noFill/>
          </p:spPr>
        </p:pic>
        <p:pic>
          <p:nvPicPr>
            <p:cNvPr id="210979" name="Picture 1059" descr="20020418%20BMA-Star%20Wars%2003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32" y="3437"/>
              <a:ext cx="1008" cy="758"/>
            </a:xfrm>
            <a:prstGeom prst="rect">
              <a:avLst/>
            </a:prstGeom>
            <a:noFill/>
          </p:spPr>
        </p:pic>
      </p:grpSp>
      <p:sp>
        <p:nvSpPr>
          <p:cNvPr id="210980" name="Line 1060"/>
          <p:cNvSpPr>
            <a:spLocks noChangeShapeType="1"/>
          </p:cNvSpPr>
          <p:nvPr/>
        </p:nvSpPr>
        <p:spPr bwMode="auto">
          <a:xfrm>
            <a:off x="4220308" y="1219200"/>
            <a:ext cx="0" cy="5486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30B24-3801-4C2D-ABBB-AF1CE095FC73}" type="slidenum">
              <a:rPr lang="pt-BR"/>
              <a:pPr/>
              <a:t>30</a:t>
            </a:fld>
            <a:endParaRPr lang="pt-BR"/>
          </a:p>
        </p:txBody>
      </p:sp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899139" y="4862514"/>
            <a:ext cx="1058008" cy="1328737"/>
            <a:chOff x="1295" y="2845"/>
            <a:chExt cx="722" cy="837"/>
          </a:xfrm>
        </p:grpSpPr>
        <p:sp>
          <p:nvSpPr>
            <p:cNvPr id="163843" name="Rectangle 1027"/>
            <p:cNvSpPr>
              <a:spLocks noChangeArrowheads="1"/>
            </p:cNvSpPr>
            <p:nvPr/>
          </p:nvSpPr>
          <p:spPr bwMode="auto">
            <a:xfrm>
              <a:off x="1295" y="2845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44" name="Rectangle 1028"/>
            <p:cNvSpPr>
              <a:spLocks noChangeArrowheads="1"/>
            </p:cNvSpPr>
            <p:nvPr/>
          </p:nvSpPr>
          <p:spPr bwMode="auto">
            <a:xfrm>
              <a:off x="1817" y="3174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1</a:t>
              </a:r>
            </a:p>
          </p:txBody>
        </p:sp>
        <p:sp>
          <p:nvSpPr>
            <p:cNvPr id="163845" name="Rectangle 1029"/>
            <p:cNvSpPr>
              <a:spLocks noChangeArrowheads="1"/>
            </p:cNvSpPr>
            <p:nvPr/>
          </p:nvSpPr>
          <p:spPr bwMode="auto">
            <a:xfrm>
              <a:off x="1587" y="2905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5</a:t>
              </a:r>
            </a:p>
          </p:txBody>
        </p:sp>
        <p:sp>
          <p:nvSpPr>
            <p:cNvPr id="163846" name="Rectangle 1030"/>
            <p:cNvSpPr>
              <a:spLocks noChangeArrowheads="1"/>
            </p:cNvSpPr>
            <p:nvPr/>
          </p:nvSpPr>
          <p:spPr bwMode="auto">
            <a:xfrm>
              <a:off x="1356" y="2905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3</a:t>
              </a:r>
            </a:p>
          </p:txBody>
        </p:sp>
        <p:sp>
          <p:nvSpPr>
            <p:cNvPr id="163847" name="Rectangle 1031"/>
            <p:cNvSpPr>
              <a:spLocks noChangeArrowheads="1"/>
            </p:cNvSpPr>
            <p:nvPr/>
          </p:nvSpPr>
          <p:spPr bwMode="auto">
            <a:xfrm>
              <a:off x="1356" y="3443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4</a:t>
              </a:r>
            </a:p>
          </p:txBody>
        </p:sp>
        <p:sp>
          <p:nvSpPr>
            <p:cNvPr id="163848" name="Rectangle 1032"/>
            <p:cNvSpPr>
              <a:spLocks noChangeArrowheads="1"/>
            </p:cNvSpPr>
            <p:nvPr/>
          </p:nvSpPr>
          <p:spPr bwMode="auto">
            <a:xfrm>
              <a:off x="1587" y="3174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8</a:t>
              </a:r>
            </a:p>
          </p:txBody>
        </p:sp>
        <p:sp>
          <p:nvSpPr>
            <p:cNvPr id="163849" name="Rectangle 1033"/>
            <p:cNvSpPr>
              <a:spLocks noChangeArrowheads="1"/>
            </p:cNvSpPr>
            <p:nvPr/>
          </p:nvSpPr>
          <p:spPr bwMode="auto">
            <a:xfrm>
              <a:off x="1817" y="3443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6</a:t>
              </a:r>
            </a:p>
          </p:txBody>
        </p:sp>
        <p:sp>
          <p:nvSpPr>
            <p:cNvPr id="163850" name="Rectangle 1034"/>
            <p:cNvSpPr>
              <a:spLocks noChangeArrowheads="1"/>
            </p:cNvSpPr>
            <p:nvPr/>
          </p:nvSpPr>
          <p:spPr bwMode="auto">
            <a:xfrm>
              <a:off x="1356" y="3174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7</a:t>
              </a:r>
            </a:p>
          </p:txBody>
        </p:sp>
        <p:sp>
          <p:nvSpPr>
            <p:cNvPr id="163851" name="Rectangle 1035"/>
            <p:cNvSpPr>
              <a:spLocks noChangeArrowheads="1"/>
            </p:cNvSpPr>
            <p:nvPr/>
          </p:nvSpPr>
          <p:spPr bwMode="auto">
            <a:xfrm>
              <a:off x="1587" y="3443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2</a:t>
              </a:r>
            </a:p>
          </p:txBody>
        </p:sp>
      </p:grpSp>
      <p:grpSp>
        <p:nvGrpSpPr>
          <p:cNvPr id="3" name="Group 1036"/>
          <p:cNvGrpSpPr>
            <a:grpSpLocks/>
          </p:cNvGrpSpPr>
          <p:nvPr/>
        </p:nvGrpSpPr>
        <p:grpSpPr bwMode="auto">
          <a:xfrm>
            <a:off x="4429858" y="5218114"/>
            <a:ext cx="1058008" cy="1328737"/>
            <a:chOff x="3023" y="3287"/>
            <a:chExt cx="722" cy="837"/>
          </a:xfrm>
        </p:grpSpPr>
        <p:sp>
          <p:nvSpPr>
            <p:cNvPr id="163853" name="Rectangle 1037"/>
            <p:cNvSpPr>
              <a:spLocks noChangeArrowheads="1"/>
            </p:cNvSpPr>
            <p:nvPr/>
          </p:nvSpPr>
          <p:spPr bwMode="auto">
            <a:xfrm>
              <a:off x="3023" y="3287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54" name="Rectangle 1038"/>
            <p:cNvSpPr>
              <a:spLocks noChangeArrowheads="1"/>
            </p:cNvSpPr>
            <p:nvPr/>
          </p:nvSpPr>
          <p:spPr bwMode="auto">
            <a:xfrm>
              <a:off x="3084" y="3347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1</a:t>
              </a:r>
            </a:p>
          </p:txBody>
        </p:sp>
        <p:sp>
          <p:nvSpPr>
            <p:cNvPr id="163855" name="Rectangle 1039"/>
            <p:cNvSpPr>
              <a:spLocks noChangeArrowheads="1"/>
            </p:cNvSpPr>
            <p:nvPr/>
          </p:nvSpPr>
          <p:spPr bwMode="auto">
            <a:xfrm>
              <a:off x="3315" y="3616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5</a:t>
              </a:r>
            </a:p>
          </p:txBody>
        </p:sp>
        <p:sp>
          <p:nvSpPr>
            <p:cNvPr id="163856" name="Rectangle 1040"/>
            <p:cNvSpPr>
              <a:spLocks noChangeArrowheads="1"/>
            </p:cNvSpPr>
            <p:nvPr/>
          </p:nvSpPr>
          <p:spPr bwMode="auto">
            <a:xfrm>
              <a:off x="3545" y="3347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3</a:t>
              </a:r>
            </a:p>
          </p:txBody>
        </p:sp>
        <p:sp>
          <p:nvSpPr>
            <p:cNvPr id="163857" name="Rectangle 1041"/>
            <p:cNvSpPr>
              <a:spLocks noChangeArrowheads="1"/>
            </p:cNvSpPr>
            <p:nvPr/>
          </p:nvSpPr>
          <p:spPr bwMode="auto">
            <a:xfrm>
              <a:off x="3084" y="3616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4</a:t>
              </a:r>
            </a:p>
          </p:txBody>
        </p:sp>
        <p:sp>
          <p:nvSpPr>
            <p:cNvPr id="163858" name="Rectangle 1042"/>
            <p:cNvSpPr>
              <a:spLocks noChangeArrowheads="1"/>
            </p:cNvSpPr>
            <p:nvPr/>
          </p:nvSpPr>
          <p:spPr bwMode="auto">
            <a:xfrm>
              <a:off x="3315" y="3885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8</a:t>
              </a:r>
            </a:p>
          </p:txBody>
        </p:sp>
        <p:sp>
          <p:nvSpPr>
            <p:cNvPr id="163859" name="Rectangle 1043"/>
            <p:cNvSpPr>
              <a:spLocks noChangeArrowheads="1"/>
            </p:cNvSpPr>
            <p:nvPr/>
          </p:nvSpPr>
          <p:spPr bwMode="auto">
            <a:xfrm>
              <a:off x="3545" y="3616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6</a:t>
              </a:r>
            </a:p>
          </p:txBody>
        </p:sp>
        <p:sp>
          <p:nvSpPr>
            <p:cNvPr id="163860" name="Rectangle 1044"/>
            <p:cNvSpPr>
              <a:spLocks noChangeArrowheads="1"/>
            </p:cNvSpPr>
            <p:nvPr/>
          </p:nvSpPr>
          <p:spPr bwMode="auto">
            <a:xfrm>
              <a:off x="3084" y="3885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7</a:t>
              </a:r>
            </a:p>
          </p:txBody>
        </p:sp>
        <p:sp>
          <p:nvSpPr>
            <p:cNvPr id="163861" name="Rectangle 1045"/>
            <p:cNvSpPr>
              <a:spLocks noChangeArrowheads="1"/>
            </p:cNvSpPr>
            <p:nvPr/>
          </p:nvSpPr>
          <p:spPr bwMode="auto">
            <a:xfrm>
              <a:off x="3315" y="3347"/>
              <a:ext cx="168" cy="1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sz="1400">
                  <a:latin typeface="Arial" charset="0"/>
                </a:rPr>
                <a:t>2</a:t>
              </a:r>
            </a:p>
          </p:txBody>
        </p:sp>
      </p:grpSp>
      <p:sp>
        <p:nvSpPr>
          <p:cNvPr id="163862" name="Line 1046"/>
          <p:cNvSpPr>
            <a:spLocks noChangeShapeType="1"/>
          </p:cNvSpPr>
          <p:nvPr/>
        </p:nvSpPr>
        <p:spPr bwMode="auto">
          <a:xfrm>
            <a:off x="3094893" y="5257800"/>
            <a:ext cx="1125415" cy="838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63" name="Rectangle 1047"/>
          <p:cNvSpPr>
            <a:spLocks noChangeArrowheads="1"/>
          </p:cNvSpPr>
          <p:nvPr/>
        </p:nvSpPr>
        <p:spPr bwMode="auto">
          <a:xfrm rot="1680000">
            <a:off x="859332" y="4956343"/>
            <a:ext cx="1248740" cy="129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8800">
                <a:latin typeface="Wingdings" pitchFamily="2" charset="2"/>
              </a:rPr>
              <a:t>F</a:t>
            </a:r>
          </a:p>
        </p:txBody>
      </p:sp>
      <p:grpSp>
        <p:nvGrpSpPr>
          <p:cNvPr id="4" name="Group 1048"/>
          <p:cNvGrpSpPr>
            <a:grpSpLocks/>
          </p:cNvGrpSpPr>
          <p:nvPr/>
        </p:nvGrpSpPr>
        <p:grpSpPr bwMode="auto">
          <a:xfrm>
            <a:off x="6948854" y="4652964"/>
            <a:ext cx="1058008" cy="1328737"/>
            <a:chOff x="4742" y="2787"/>
            <a:chExt cx="722" cy="837"/>
          </a:xfrm>
        </p:grpSpPr>
        <p:grpSp>
          <p:nvGrpSpPr>
            <p:cNvPr id="5" name="Group 1049"/>
            <p:cNvGrpSpPr>
              <a:grpSpLocks/>
            </p:cNvGrpSpPr>
            <p:nvPr/>
          </p:nvGrpSpPr>
          <p:grpSpPr bwMode="auto">
            <a:xfrm>
              <a:off x="4742" y="2787"/>
              <a:ext cx="722" cy="837"/>
              <a:chOff x="4742" y="2787"/>
              <a:chExt cx="722" cy="837"/>
            </a:xfrm>
          </p:grpSpPr>
          <p:sp>
            <p:nvSpPr>
              <p:cNvPr id="163866" name="Rectangle 1050"/>
              <p:cNvSpPr>
                <a:spLocks noChangeArrowheads="1"/>
              </p:cNvSpPr>
              <p:nvPr/>
            </p:nvSpPr>
            <p:spPr bwMode="auto">
              <a:xfrm>
                <a:off x="4742" y="2787"/>
                <a:ext cx="722" cy="8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67" name="Rectangle 1051"/>
              <p:cNvSpPr>
                <a:spLocks noChangeArrowheads="1"/>
              </p:cNvSpPr>
              <p:nvPr/>
            </p:nvSpPr>
            <p:spPr bwMode="auto">
              <a:xfrm>
                <a:off x="5264" y="3116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1</a:t>
                </a:r>
              </a:p>
            </p:txBody>
          </p:sp>
          <p:sp>
            <p:nvSpPr>
              <p:cNvPr id="163868" name="Rectangle 1052"/>
              <p:cNvSpPr>
                <a:spLocks noChangeArrowheads="1"/>
              </p:cNvSpPr>
              <p:nvPr/>
            </p:nvSpPr>
            <p:spPr bwMode="auto">
              <a:xfrm>
                <a:off x="5034" y="2847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5</a:t>
                </a:r>
              </a:p>
            </p:txBody>
          </p:sp>
          <p:sp>
            <p:nvSpPr>
              <p:cNvPr id="163869" name="Rectangle 1053"/>
              <p:cNvSpPr>
                <a:spLocks noChangeArrowheads="1"/>
              </p:cNvSpPr>
              <p:nvPr/>
            </p:nvSpPr>
            <p:spPr bwMode="auto">
              <a:xfrm>
                <a:off x="4803" y="2847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3</a:t>
                </a:r>
              </a:p>
            </p:txBody>
          </p:sp>
          <p:sp>
            <p:nvSpPr>
              <p:cNvPr id="163870" name="Rectangle 1054"/>
              <p:cNvSpPr>
                <a:spLocks noChangeArrowheads="1"/>
              </p:cNvSpPr>
              <p:nvPr/>
            </p:nvSpPr>
            <p:spPr bwMode="auto">
              <a:xfrm>
                <a:off x="4803" y="3385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4</a:t>
                </a:r>
              </a:p>
            </p:txBody>
          </p:sp>
          <p:sp>
            <p:nvSpPr>
              <p:cNvPr id="163871" name="Rectangle 1055"/>
              <p:cNvSpPr>
                <a:spLocks noChangeArrowheads="1"/>
              </p:cNvSpPr>
              <p:nvPr/>
            </p:nvSpPr>
            <p:spPr bwMode="auto">
              <a:xfrm>
                <a:off x="5034" y="3116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8</a:t>
                </a:r>
              </a:p>
            </p:txBody>
          </p:sp>
          <p:sp>
            <p:nvSpPr>
              <p:cNvPr id="163872" name="Rectangle 1056"/>
              <p:cNvSpPr>
                <a:spLocks noChangeArrowheads="1"/>
              </p:cNvSpPr>
              <p:nvPr/>
            </p:nvSpPr>
            <p:spPr bwMode="auto">
              <a:xfrm>
                <a:off x="5264" y="3385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6</a:t>
                </a:r>
              </a:p>
            </p:txBody>
          </p:sp>
          <p:sp>
            <p:nvSpPr>
              <p:cNvPr id="163873" name="Rectangle 1057"/>
              <p:cNvSpPr>
                <a:spLocks noChangeArrowheads="1"/>
              </p:cNvSpPr>
              <p:nvPr/>
            </p:nvSpPr>
            <p:spPr bwMode="auto">
              <a:xfrm>
                <a:off x="4803" y="3116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7</a:t>
                </a:r>
              </a:p>
            </p:txBody>
          </p:sp>
          <p:sp>
            <p:nvSpPr>
              <p:cNvPr id="163874" name="Rectangle 1058"/>
              <p:cNvSpPr>
                <a:spLocks noChangeArrowheads="1"/>
              </p:cNvSpPr>
              <p:nvPr/>
            </p:nvSpPr>
            <p:spPr bwMode="auto">
              <a:xfrm>
                <a:off x="5034" y="3385"/>
                <a:ext cx="16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sz="1400"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163875" name="Line 1059"/>
            <p:cNvSpPr>
              <a:spLocks noChangeShapeType="1"/>
            </p:cNvSpPr>
            <p:nvPr/>
          </p:nvSpPr>
          <p:spPr bwMode="auto">
            <a:xfrm>
              <a:off x="4944" y="2976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6" name="Line 1060"/>
            <p:cNvSpPr>
              <a:spLocks noChangeShapeType="1"/>
            </p:cNvSpPr>
            <p:nvPr/>
          </p:nvSpPr>
          <p:spPr bwMode="auto">
            <a:xfrm>
              <a:off x="5136" y="297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7" name="Line 1061"/>
            <p:cNvSpPr>
              <a:spLocks noChangeShapeType="1"/>
            </p:cNvSpPr>
            <p:nvPr/>
          </p:nvSpPr>
          <p:spPr bwMode="auto">
            <a:xfrm flipH="1" flipV="1">
              <a:off x="5184" y="3072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8" name="Line 1062"/>
            <p:cNvSpPr>
              <a:spLocks noChangeShapeType="1"/>
            </p:cNvSpPr>
            <p:nvPr/>
          </p:nvSpPr>
          <p:spPr bwMode="auto">
            <a:xfrm>
              <a:off x="4896" y="321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9" name="Line 1063"/>
            <p:cNvSpPr>
              <a:spLocks noChangeShapeType="1"/>
            </p:cNvSpPr>
            <p:nvPr/>
          </p:nvSpPr>
          <p:spPr bwMode="auto">
            <a:xfrm>
              <a:off x="5088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0" name="Line 1064"/>
            <p:cNvSpPr>
              <a:spLocks noChangeShapeType="1"/>
            </p:cNvSpPr>
            <p:nvPr/>
          </p:nvSpPr>
          <p:spPr bwMode="auto">
            <a:xfrm>
              <a:off x="5184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1" name="Line 1065"/>
            <p:cNvSpPr>
              <a:spLocks noChangeShapeType="1"/>
            </p:cNvSpPr>
            <p:nvPr/>
          </p:nvSpPr>
          <p:spPr bwMode="auto">
            <a:xfrm>
              <a:off x="5376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2" name="Line 1066"/>
            <p:cNvSpPr>
              <a:spLocks noChangeShapeType="1"/>
            </p:cNvSpPr>
            <p:nvPr/>
          </p:nvSpPr>
          <p:spPr bwMode="auto">
            <a:xfrm>
              <a:off x="4800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83" name="Line 1067"/>
          <p:cNvSpPr>
            <a:spLocks noChangeShapeType="1"/>
          </p:cNvSpPr>
          <p:nvPr/>
        </p:nvSpPr>
        <p:spPr bwMode="auto">
          <a:xfrm flipV="1">
            <a:off x="5627077" y="5334000"/>
            <a:ext cx="1195754" cy="762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84" name="Rectangle 1068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/>
          <a:lstStyle/>
          <a:p>
            <a:r>
              <a:rPr lang="pt-BR"/>
              <a:t>IA Distribuída: </a:t>
            </a:r>
            <a:br>
              <a:rPr lang="pt-BR"/>
            </a:br>
            <a:r>
              <a:rPr lang="pt-BR"/>
              <a:t>dois tipos de sistemas</a:t>
            </a:r>
          </a:p>
        </p:txBody>
      </p:sp>
      <p:sp>
        <p:nvSpPr>
          <p:cNvPr id="163885" name="Rectangle 106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3385" y="1524000"/>
            <a:ext cx="7809035" cy="3276600"/>
          </a:xfrm>
        </p:spPr>
        <p:txBody>
          <a:bodyPr/>
          <a:lstStyle/>
          <a:p>
            <a:r>
              <a:rPr lang="pt-BR" sz="2400"/>
              <a:t>Resolução distribuída de problemas </a:t>
            </a:r>
          </a:p>
          <a:p>
            <a:pPr lvl="1"/>
            <a:r>
              <a:rPr lang="pt-BR" sz="2000"/>
              <a:t>consciência do objetivo global e divisão clara de tarefas</a:t>
            </a:r>
          </a:p>
          <a:p>
            <a:pPr lvl="1"/>
            <a:r>
              <a:rPr lang="pt-BR" sz="2000"/>
              <a:t>Exemplos: Robótica clássica, Busca na Web, Gerência de sistemas distribuídos, ...</a:t>
            </a:r>
          </a:p>
          <a:p>
            <a:r>
              <a:rPr lang="pt-BR" sz="2400"/>
              <a:t>Sistemas Multi-agentes</a:t>
            </a:r>
          </a:p>
          <a:p>
            <a:pPr lvl="1"/>
            <a:r>
              <a:rPr lang="pt-BR" sz="2000"/>
              <a:t>não consciência do objetivo global e nem divisão clara de tarefas</a:t>
            </a:r>
          </a:p>
          <a:p>
            <a:pPr lvl="1"/>
            <a:r>
              <a:rPr lang="pt-BR" sz="2000"/>
              <a:t>Exemplos: n-puzzle, futebol de robôs, balanceamento de carga, robótica, ...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71DE976-B588-49AA-87AA-7AC2006E2413}" type="slidenum">
              <a:rPr lang="pt-BR"/>
              <a:pPr/>
              <a:t>31</a:t>
            </a:fld>
            <a:endParaRPr lang="pt-BR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Agentes em IA</a:t>
            </a:r>
            <a:endParaRPr lang="pt-BR" sz="3200"/>
          </a:p>
        </p:txBody>
      </p:sp>
      <p:sp>
        <p:nvSpPr>
          <p:cNvPr id="2037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2400"/>
              <a:t>Metodologia (metáfora) para projeto de sistemas</a:t>
            </a:r>
          </a:p>
          <a:p>
            <a:endParaRPr lang="pt-B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2935-83DE-47B4-A075-77EFA6B96F3D}" type="slidenum">
              <a:rPr lang="pt-BR"/>
              <a:pPr/>
              <a:t>32</a:t>
            </a:fld>
            <a:endParaRPr lang="pt-BR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pt-BR" dirty="0"/>
              <a:t>Agentes:</a:t>
            </a:r>
            <a:br>
              <a:rPr lang="pt-BR" dirty="0"/>
            </a:br>
            <a:r>
              <a:rPr lang="pt-BR" dirty="0"/>
              <a:t>Metodologia de desenvolvimento</a:t>
            </a:r>
          </a:p>
        </p:txBody>
      </p:sp>
      <p:sp>
        <p:nvSpPr>
          <p:cNvPr id="1904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3385" y="16764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/>
              <a:t>Decompõe problema em: 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percepções, ações, objetivos e ambiente (e outros agentes)</a:t>
            </a:r>
          </a:p>
          <a:p>
            <a:pPr>
              <a:lnSpc>
                <a:spcPct val="90000"/>
              </a:lnSpc>
            </a:pPr>
            <a:r>
              <a:rPr lang="pt-BR" sz="2400"/>
              <a:t>Decompõe tipo de conhecimento em: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Quais são as propriedades relevantes do mundo?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Como o mundo evolui?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Como identificar os estados desejáveis do mundo?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Como interpretar suas percepções?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Quais as conseqüências de suas ações no mundo?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Como medir o sucesso de suas ações?</a:t>
            </a:r>
          </a:p>
          <a:p>
            <a:pPr lvl="1">
              <a:lnSpc>
                <a:spcPct val="90000"/>
              </a:lnSpc>
            </a:pPr>
            <a:r>
              <a:rPr lang="pt-BR" sz="2000"/>
              <a:t>Como avaliar seus próprios conhecimentos?</a:t>
            </a:r>
          </a:p>
          <a:p>
            <a:pPr>
              <a:lnSpc>
                <a:spcPct val="90000"/>
              </a:lnSpc>
            </a:pPr>
            <a:r>
              <a:rPr lang="pt-BR" sz="2400">
                <a:solidFill>
                  <a:srgbClr val="800080"/>
                </a:solidFill>
              </a:rPr>
              <a:t>O resultado dessa decomposição indica a arquitetura e o método de resolução de problema (raciocínio)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321C-0DEF-490C-A8F2-12AD91740E43}" type="slidenum">
              <a:rPr lang="pt-BR"/>
              <a:pPr/>
              <a:t>33</a:t>
            </a:fld>
            <a:endParaRPr lang="pt-BR"/>
          </a:p>
        </p:txBody>
      </p:sp>
      <p:sp>
        <p:nvSpPr>
          <p:cNvPr id="20787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Simulação de Ambientes</a:t>
            </a:r>
          </a:p>
        </p:txBody>
      </p:sp>
      <p:sp>
        <p:nvSpPr>
          <p:cNvPr id="207875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3385" y="1676400"/>
            <a:ext cx="7809035" cy="4876800"/>
          </a:xfrm>
        </p:spPr>
        <p:txBody>
          <a:bodyPr/>
          <a:lstStyle/>
          <a:p>
            <a:r>
              <a:rPr lang="pt-BR" sz="2400"/>
              <a:t>Às vezes, é mais conveniente simular o ambiente</a:t>
            </a:r>
          </a:p>
          <a:p>
            <a:pPr lvl="1"/>
            <a:r>
              <a:rPr lang="pt-BR" sz="2000"/>
              <a:t>mais simples</a:t>
            </a:r>
          </a:p>
          <a:p>
            <a:pPr lvl="1"/>
            <a:r>
              <a:rPr lang="pt-BR" sz="2000"/>
              <a:t>permite testes prévios</a:t>
            </a:r>
          </a:p>
          <a:p>
            <a:pPr lvl="1"/>
            <a:r>
              <a:rPr lang="pt-BR" sz="2000"/>
              <a:t>evita riscos, etc...</a:t>
            </a:r>
          </a:p>
          <a:p>
            <a:r>
              <a:rPr lang="pt-BR" sz="2400"/>
              <a:t>O ambiente (programa)</a:t>
            </a:r>
          </a:p>
          <a:p>
            <a:pPr lvl="1"/>
            <a:r>
              <a:rPr lang="pt-BR" sz="2000"/>
              <a:t>recebe os agentes como entrada</a:t>
            </a:r>
          </a:p>
          <a:p>
            <a:pPr lvl="1"/>
            <a:r>
              <a:rPr lang="pt-BR" sz="2000"/>
              <a:t>fornece repetidamente a cada um deles as percepções corretas e recebe as ações</a:t>
            </a:r>
          </a:p>
          <a:p>
            <a:pPr lvl="1"/>
            <a:r>
              <a:rPr lang="pt-BR" sz="2000"/>
              <a:t>atualiza os dados do ambiente em função dessas ações e de outros processos (ex. dia-noite)</a:t>
            </a:r>
          </a:p>
          <a:p>
            <a:pPr lvl="1"/>
            <a:r>
              <a:rPr lang="pt-BR" sz="2000"/>
              <a:t>é definido por um estado inicial e uma função de atualização</a:t>
            </a:r>
          </a:p>
          <a:p>
            <a:pPr lvl="1"/>
            <a:r>
              <a:rPr lang="pt-BR" sz="2000"/>
              <a:t>deve refletir a realidade</a:t>
            </a:r>
            <a:r>
              <a:rPr lang="pt-BR" sz="2400"/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1AA84-A8C3-4401-971D-54D189032F34}" type="slidenum">
              <a:rPr lang="pt-BR"/>
              <a:pPr/>
              <a:t>34</a:t>
            </a:fld>
            <a:endParaRPr lang="pt-BR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Simulação de Ambientes</a:t>
            </a:r>
          </a:p>
        </p:txBody>
      </p:sp>
      <p:sp>
        <p:nvSpPr>
          <p:cNvPr id="2088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62708" y="1600200"/>
            <a:ext cx="7807569" cy="4953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pt-BR" sz="2200"/>
              <a:t>função</a:t>
            </a:r>
            <a:r>
              <a:rPr lang="pt-BR" sz="2200" b="1"/>
              <a:t> simulaAmbiente (estado, funçãoAtualização,agentes,final)</a:t>
            </a:r>
            <a:endParaRPr lang="pt-BR" sz="2400" b="1"/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000" b="1"/>
              <a:t>repita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000"/>
              <a:t>	</a:t>
            </a:r>
            <a:r>
              <a:rPr lang="pt-BR" sz="2000" b="1"/>
              <a:t>para</a:t>
            </a:r>
            <a:r>
              <a:rPr lang="pt-BR" sz="2000"/>
              <a:t> cada </a:t>
            </a:r>
            <a:r>
              <a:rPr lang="pt-BR" sz="2000" i="1"/>
              <a:t>agente</a:t>
            </a:r>
            <a:r>
              <a:rPr lang="pt-BR" sz="2000"/>
              <a:t> em </a:t>
            </a:r>
            <a:r>
              <a:rPr lang="pt-BR" sz="2000" i="1"/>
              <a:t>agentes</a:t>
            </a:r>
            <a:r>
              <a:rPr lang="pt-BR" sz="2000"/>
              <a:t> </a:t>
            </a:r>
            <a:r>
              <a:rPr lang="pt-BR" sz="2000" b="1"/>
              <a:t>faça</a:t>
            </a:r>
            <a:endParaRPr lang="pt-BR" sz="2000"/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000"/>
              <a:t>		 Percept[</a:t>
            </a:r>
            <a:r>
              <a:rPr lang="pt-BR" sz="2000" i="1"/>
              <a:t>agente</a:t>
            </a:r>
            <a:r>
              <a:rPr lang="pt-BR" sz="2000"/>
              <a:t>] := pegaPercepção</a:t>
            </a:r>
            <a:r>
              <a:rPr lang="pt-BR" sz="2000" i="1"/>
              <a:t>(agente,estado)</a:t>
            </a:r>
            <a:endParaRPr lang="pt-BR" sz="2000"/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000"/>
              <a:t>	</a:t>
            </a:r>
            <a:r>
              <a:rPr lang="pt-BR" sz="2000" b="1"/>
              <a:t>para</a:t>
            </a:r>
            <a:r>
              <a:rPr lang="pt-BR" sz="2000"/>
              <a:t> cada </a:t>
            </a:r>
            <a:r>
              <a:rPr lang="pt-BR" sz="2000" i="1"/>
              <a:t>agente</a:t>
            </a:r>
            <a:r>
              <a:rPr lang="pt-BR" sz="2000"/>
              <a:t> em </a:t>
            </a:r>
            <a:r>
              <a:rPr lang="pt-BR" sz="2000" i="1"/>
              <a:t>agentes</a:t>
            </a:r>
            <a:r>
              <a:rPr lang="pt-BR" sz="2000"/>
              <a:t> </a:t>
            </a:r>
            <a:r>
              <a:rPr lang="pt-BR" sz="2000" b="1"/>
              <a:t>faça</a:t>
            </a:r>
            <a:endParaRPr lang="pt-BR" sz="2000"/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000"/>
              <a:t>		 Action[</a:t>
            </a:r>
            <a:r>
              <a:rPr lang="pt-BR" sz="2000" i="1"/>
              <a:t>agente</a:t>
            </a:r>
            <a:r>
              <a:rPr lang="pt-BR" sz="2000"/>
              <a:t>] := Programa[</a:t>
            </a:r>
            <a:r>
              <a:rPr lang="pt-BR" sz="2000" i="1"/>
              <a:t>agente</a:t>
            </a:r>
            <a:r>
              <a:rPr lang="pt-BR" sz="2000"/>
              <a:t>] (Percept[</a:t>
            </a:r>
            <a:r>
              <a:rPr lang="pt-BR" sz="2000" i="1"/>
              <a:t>agente</a:t>
            </a:r>
            <a:r>
              <a:rPr lang="pt-BR" sz="2000"/>
              <a:t>])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000"/>
              <a:t>     </a:t>
            </a:r>
            <a:r>
              <a:rPr lang="pt-BR" sz="2000" i="1"/>
              <a:t> estado </a:t>
            </a:r>
            <a:r>
              <a:rPr lang="pt-BR" sz="2000"/>
              <a:t>:=</a:t>
            </a:r>
            <a:r>
              <a:rPr lang="pt-BR" sz="2000" i="1"/>
              <a:t> </a:t>
            </a:r>
            <a:r>
              <a:rPr lang="pt-BR" sz="2000"/>
              <a:t>funçãoAtualização(</a:t>
            </a:r>
            <a:r>
              <a:rPr lang="pt-BR" sz="2000" i="1"/>
              <a:t>ações, agentes, estado</a:t>
            </a:r>
            <a:r>
              <a:rPr lang="pt-BR" sz="2000"/>
              <a:t>)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000"/>
              <a:t>	  </a:t>
            </a:r>
            <a:r>
              <a:rPr lang="pt-BR" sz="2000" i="1"/>
              <a:t>scores</a:t>
            </a:r>
            <a:r>
              <a:rPr lang="pt-BR" sz="2000"/>
              <a:t> := avaliaDesempenho(</a:t>
            </a:r>
            <a:r>
              <a:rPr lang="pt-BR" sz="2000" i="1"/>
              <a:t>scores,agente,estado</a:t>
            </a:r>
            <a:r>
              <a:rPr lang="pt-BR" sz="2000"/>
              <a:t>) //opcional</a:t>
            </a:r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r>
              <a:rPr lang="pt-BR" sz="2000" b="1"/>
              <a:t>até</a:t>
            </a:r>
            <a:r>
              <a:rPr lang="pt-BR" sz="2000"/>
              <a:t> </a:t>
            </a:r>
            <a:r>
              <a:rPr lang="pt-BR" sz="2000" i="1"/>
              <a:t>final</a:t>
            </a:r>
          </a:p>
          <a:p>
            <a:pPr>
              <a:lnSpc>
                <a:spcPct val="110000"/>
              </a:lnSpc>
            </a:pPr>
            <a:r>
              <a:rPr lang="pt-BR" sz="2000">
                <a:solidFill>
                  <a:srgbClr val="C80433"/>
                </a:solidFill>
              </a:rPr>
              <a:t>Cuidado para não cair em tentação e “roubar” do ambiente a descrição do que aconteceu. Usar a memória do agente!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C54A-71FA-4D7B-8C59-3EB6BCE4340D}" type="slidenum">
              <a:rPr lang="pt-BR"/>
              <a:pPr/>
              <a:t>35</a:t>
            </a:fld>
            <a:endParaRPr lang="pt-BR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29254" y="307976"/>
            <a:ext cx="4909998" cy="1220847"/>
          </a:xfrm>
          <a:solidFill>
            <a:schemeClr val="bg1"/>
          </a:solidFill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pt-BR" sz="3800"/>
              <a:t>Como desenvolver um</a:t>
            </a:r>
            <a:br>
              <a:rPr lang="pt-BR" sz="3800"/>
            </a:br>
            <a:r>
              <a:rPr lang="pt-BR" sz="3800"/>
              <a:t>software inteligente</a:t>
            </a:r>
          </a:p>
        </p:txBody>
      </p:sp>
      <p:sp>
        <p:nvSpPr>
          <p:cNvPr id="172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3385" y="1600200"/>
            <a:ext cx="7772400" cy="4876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pt-BR" sz="2800"/>
              <a:t>Projeto: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Modelar tarefa em termos de ambiente, percepções, ações, objetivos e utilidade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Identificar o tipo de ambiente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Identificar a arquitetura de agente adequada ao ambiente e tarefa</a:t>
            </a:r>
          </a:p>
          <a:p>
            <a:pPr>
              <a:lnSpc>
                <a:spcPct val="90000"/>
              </a:lnSpc>
            </a:pPr>
            <a:r>
              <a:rPr lang="pt-BR" sz="2800"/>
              <a:t>Implementação: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 simulador de ambientes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Componentes do agente 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Testar o desempenho com diferentes instâncias do ambiente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BE23-834E-4FF9-886E-AD492D619FF3}" type="slidenum">
              <a:rPr lang="pt-BR"/>
              <a:pPr/>
              <a:t>36</a:t>
            </a:fld>
            <a:endParaRPr lang="pt-BR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Porque usar a metáfora de agentes?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50631" y="1676400"/>
            <a:ext cx="7719646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 2" pitchFamily="18" charset="2"/>
              <a:buAutoNum type="arabicPeriod"/>
            </a:pPr>
            <a:r>
              <a:rPr lang="pt-BR"/>
              <a:t>Fornece metodologias de desenvolvimento de sistemas  inteligentes estendendo as de engenharia de software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Fornece visão unificadora das várias sub-áreas da IA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Ajuda a embutir a IA em sistemas computacionais </a:t>
            </a:r>
            <a:br>
              <a:rPr lang="pt-BR"/>
            </a:br>
            <a:r>
              <a:rPr lang="pt-BR"/>
              <a:t>tradicionais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Permite tratar melhor a interação com ambiente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/>
              <a:t>Permite tratamento natural da IA distribuída</a:t>
            </a:r>
          </a:p>
          <a:p>
            <a:pPr marL="457200" indent="-457200">
              <a:spcBef>
                <a:spcPct val="20000"/>
              </a:spcBef>
              <a:buFont typeface="Wingdings 2" pitchFamily="18" charset="2"/>
              <a:buNone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60" name="Picture 4" descr="lesionth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549275"/>
            <a:ext cx="6983412" cy="5675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447800"/>
          </a:xfrm>
        </p:spPr>
        <p:txBody>
          <a:bodyPr/>
          <a:lstStyle/>
          <a:p>
            <a:r>
              <a:rPr lang="pt-BR" sz="4000"/>
              <a:t>Duas noções fundamentais...</a:t>
            </a:r>
            <a:endParaRPr lang="pt-PT" sz="4000"/>
          </a:p>
        </p:txBody>
      </p:sp>
      <p:sp>
        <p:nvSpPr>
          <p:cNvPr id="921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Res</a:t>
            </a:r>
            <a:r>
              <a:rPr lang="pt-PT"/>
              <a:t>olução Distribuída</a:t>
            </a:r>
            <a:r>
              <a:rPr lang="pt-BR"/>
              <a:t> de Problemas</a:t>
            </a:r>
            <a:r>
              <a:rPr lang="pt-PT"/>
              <a:t> </a:t>
            </a:r>
            <a:r>
              <a:rPr lang="pt-BR"/>
              <a:t>(RDP) </a:t>
            </a:r>
            <a:r>
              <a:rPr lang="pt-PT"/>
              <a:t>envolve:</a:t>
            </a:r>
          </a:p>
          <a:p>
            <a:pPr lvl="1">
              <a:lnSpc>
                <a:spcPct val="90000"/>
              </a:lnSpc>
            </a:pPr>
            <a:r>
              <a:rPr lang="pt-PT"/>
              <a:t>Um grupo de especialistas</a:t>
            </a:r>
          </a:p>
          <a:p>
            <a:pPr lvl="1">
              <a:lnSpc>
                <a:spcPct val="90000"/>
              </a:lnSpc>
            </a:pPr>
            <a:r>
              <a:rPr lang="pt-PT"/>
              <a:t>Habilidades Complementares</a:t>
            </a:r>
            <a:endParaRPr lang="pt-BR"/>
          </a:p>
          <a:p>
            <a:pPr lvl="1">
              <a:lnSpc>
                <a:spcPct val="90000"/>
              </a:lnSpc>
            </a:pPr>
            <a:r>
              <a:rPr lang="pt-BR"/>
              <a:t>Organização Fixa</a:t>
            </a:r>
            <a:endParaRPr lang="pt-PT"/>
          </a:p>
          <a:p>
            <a:pPr>
              <a:lnSpc>
                <a:spcPct val="90000"/>
              </a:lnSpc>
            </a:pPr>
            <a:r>
              <a:rPr lang="pt-BR"/>
              <a:t>Sistemas Multiagentes (SMA)</a:t>
            </a:r>
            <a:r>
              <a:rPr lang="pt-PT"/>
              <a:t>...</a:t>
            </a:r>
          </a:p>
          <a:p>
            <a:pPr lvl="1">
              <a:lnSpc>
                <a:spcPct val="90000"/>
              </a:lnSpc>
            </a:pPr>
            <a:r>
              <a:rPr lang="pt-PT"/>
              <a:t> </a:t>
            </a:r>
            <a:r>
              <a:rPr lang="pt-BR"/>
              <a:t>Agentes podem preexistir</a:t>
            </a:r>
          </a:p>
          <a:p>
            <a:pPr lvl="1">
              <a:lnSpc>
                <a:spcPct val="90000"/>
              </a:lnSpc>
            </a:pPr>
            <a:r>
              <a:rPr lang="pt-BR"/>
              <a:t>Organização varia em tempo de execução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RDP X SMA</a:t>
            </a:r>
            <a:endParaRPr lang="pt-PT"/>
          </a:p>
        </p:txBody>
      </p:sp>
      <p:sp>
        <p:nvSpPr>
          <p:cNvPr id="942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RDP é um subconjunto de SMA</a:t>
            </a:r>
          </a:p>
          <a:p>
            <a:pPr lvl="1"/>
            <a:r>
              <a:rPr lang="pt-BR"/>
              <a:t>Agentes benevolentes, concebidos em conjunto</a:t>
            </a:r>
          </a:p>
          <a:p>
            <a:r>
              <a:rPr lang="pt-BR"/>
              <a:t>SMA é base para RDP</a:t>
            </a:r>
          </a:p>
          <a:p>
            <a:pPr lvl="1"/>
            <a:r>
              <a:rPr lang="pt-BR"/>
              <a:t>Implementação descentralizada de várias propriedades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F7568-7056-471D-82E8-887F908D81AF}" type="slidenum">
              <a:rPr lang="pt-BR"/>
              <a:pPr/>
              <a:t>4</a:t>
            </a:fld>
            <a:endParaRPr lang="pt-BR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762000"/>
          </a:xfrm>
        </p:spPr>
        <p:txBody>
          <a:bodyPr/>
          <a:lstStyle/>
          <a:p>
            <a:r>
              <a:rPr lang="pt-BR"/>
              <a:t>O que é um Agente Racional</a:t>
            </a:r>
          </a:p>
        </p:txBody>
      </p:sp>
      <p:sp>
        <p:nvSpPr>
          <p:cNvPr id="6144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3046" y="1600200"/>
            <a:ext cx="8229600" cy="4876800"/>
          </a:xfrm>
        </p:spPr>
        <p:txBody>
          <a:bodyPr/>
          <a:lstStyle/>
          <a:p>
            <a:r>
              <a:rPr lang="pt-BR" sz="2800">
                <a:solidFill>
                  <a:srgbClr val="800080"/>
                </a:solidFill>
              </a:rPr>
              <a:t>Agente Racional</a:t>
            </a:r>
            <a:r>
              <a:rPr lang="pt-BR" sz="2800"/>
              <a:t> </a:t>
            </a:r>
            <a:endParaRPr lang="pt-BR" sz="2200"/>
          </a:p>
          <a:p>
            <a:pPr lvl="1"/>
            <a:r>
              <a:rPr lang="pt-BR" sz="2400"/>
              <a:t>faz a melhor coisa </a:t>
            </a:r>
            <a:r>
              <a:rPr lang="pt-BR" sz="2400" i="1">
                <a:solidFill>
                  <a:srgbClr val="800080"/>
                </a:solidFill>
              </a:rPr>
              <a:t>possível</a:t>
            </a:r>
          </a:p>
          <a:p>
            <a:pPr lvl="1"/>
            <a:r>
              <a:rPr lang="pt-BR" sz="2400"/>
              <a:t>segue o princípio da racionalidade: </a:t>
            </a:r>
          </a:p>
          <a:p>
            <a:pPr lvl="2"/>
            <a:r>
              <a:rPr lang="pt-BR" sz="2200"/>
              <a:t>dada uma </a:t>
            </a:r>
            <a:r>
              <a:rPr lang="pt-BR" sz="2200">
                <a:solidFill>
                  <a:srgbClr val="800080"/>
                </a:solidFill>
              </a:rPr>
              <a:t>seqüência perceptiva</a:t>
            </a:r>
            <a:r>
              <a:rPr lang="pt-BR" sz="2200"/>
              <a:t>, o agente escolhe, segundo seus conhecimentos, as </a:t>
            </a:r>
            <a:r>
              <a:rPr lang="pt-BR" sz="2200">
                <a:solidFill>
                  <a:srgbClr val="800080"/>
                </a:solidFill>
              </a:rPr>
              <a:t>ações</a:t>
            </a:r>
            <a:r>
              <a:rPr lang="pt-BR" sz="2200"/>
              <a:t> que </a:t>
            </a:r>
            <a:r>
              <a:rPr lang="pt-BR" sz="2200">
                <a:solidFill>
                  <a:srgbClr val="800080"/>
                </a:solidFill>
              </a:rPr>
              <a:t>melhor</a:t>
            </a:r>
            <a:r>
              <a:rPr lang="pt-BR" sz="2200"/>
              <a:t> satisfazem seu objetivo</a:t>
            </a:r>
          </a:p>
          <a:p>
            <a:r>
              <a:rPr lang="pt-BR" sz="2800">
                <a:solidFill>
                  <a:srgbClr val="800080"/>
                </a:solidFill>
              </a:rPr>
              <a:t>Racionalidade </a:t>
            </a:r>
            <a:r>
              <a:rPr lang="pt-BR" sz="2800" b="1">
                <a:solidFill>
                  <a:srgbClr val="800080"/>
                </a:solidFill>
                <a:latin typeface="Symbol" pitchFamily="18" charset="2"/>
              </a:rPr>
              <a:t>¹</a:t>
            </a:r>
            <a:r>
              <a:rPr lang="pt-BR" sz="2800">
                <a:solidFill>
                  <a:srgbClr val="800080"/>
                </a:solidFill>
              </a:rPr>
              <a:t> Onisciência</a:t>
            </a:r>
          </a:p>
          <a:p>
            <a:r>
              <a:rPr lang="pt-BR" sz="2800"/>
              <a:t> Limitações de:</a:t>
            </a:r>
          </a:p>
          <a:p>
            <a:pPr lvl="1">
              <a:lnSpc>
                <a:spcPct val="80000"/>
              </a:lnSpc>
            </a:pPr>
            <a:r>
              <a:rPr lang="pt-BR" sz="2400"/>
              <a:t>sensores</a:t>
            </a:r>
          </a:p>
          <a:p>
            <a:pPr lvl="1">
              <a:lnSpc>
                <a:spcPct val="80000"/>
              </a:lnSpc>
            </a:pPr>
            <a:r>
              <a:rPr lang="pt-BR" sz="2400"/>
              <a:t>atuadores</a:t>
            </a:r>
          </a:p>
          <a:p>
            <a:pPr lvl="1">
              <a:lnSpc>
                <a:spcPct val="80000"/>
              </a:lnSpc>
            </a:pPr>
            <a:r>
              <a:rPr lang="pt-BR" sz="2400"/>
              <a:t>raciocinador (conhecimento, tempo, etc.)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 Sistema Multiagente</a:t>
            </a:r>
            <a:endParaRPr lang="pt-PT"/>
          </a:p>
        </p:txBody>
      </p:sp>
      <p:sp>
        <p:nvSpPr>
          <p:cNvPr id="93189" name="Oval 5"/>
          <p:cNvSpPr>
            <a:spLocks noChangeArrowheads="1"/>
          </p:cNvSpPr>
          <p:nvPr/>
        </p:nvSpPr>
        <p:spPr bwMode="auto">
          <a:xfrm>
            <a:off x="2133600" y="4191000"/>
            <a:ext cx="48006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241925" y="589915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800"/>
              <a:t>Ambiente</a:t>
            </a:r>
            <a:endParaRPr lang="pt-PT" sz="1800"/>
          </a:p>
        </p:txBody>
      </p:sp>
      <p:grpSp>
        <p:nvGrpSpPr>
          <p:cNvPr id="93203" name="Group 19"/>
          <p:cNvGrpSpPr>
            <a:grpSpLocks/>
          </p:cNvGrpSpPr>
          <p:nvPr/>
        </p:nvGrpSpPr>
        <p:grpSpPr bwMode="auto">
          <a:xfrm>
            <a:off x="1600200" y="2209800"/>
            <a:ext cx="2743200" cy="685800"/>
            <a:chOff x="1008" y="1392"/>
            <a:chExt cx="1728" cy="432"/>
          </a:xfrm>
        </p:grpSpPr>
        <p:sp>
          <p:nvSpPr>
            <p:cNvPr id="93190" name="Oval 6"/>
            <p:cNvSpPr>
              <a:spLocks noChangeArrowheads="1"/>
            </p:cNvSpPr>
            <p:nvPr/>
          </p:nvSpPr>
          <p:spPr bwMode="auto">
            <a:xfrm>
              <a:off x="1008" y="1392"/>
              <a:ext cx="172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2" name="Oval 8"/>
            <p:cNvSpPr>
              <a:spLocks noChangeArrowheads="1"/>
            </p:cNvSpPr>
            <p:nvPr/>
          </p:nvSpPr>
          <p:spPr bwMode="auto">
            <a:xfrm>
              <a:off x="1488" y="14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3" name="Oval 9"/>
            <p:cNvSpPr>
              <a:spLocks noChangeArrowheads="1"/>
            </p:cNvSpPr>
            <p:nvPr/>
          </p:nvSpPr>
          <p:spPr bwMode="auto">
            <a:xfrm>
              <a:off x="2016" y="1488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4" name="Oval 10"/>
            <p:cNvSpPr>
              <a:spLocks noChangeArrowheads="1"/>
            </p:cNvSpPr>
            <p:nvPr/>
          </p:nvSpPr>
          <p:spPr bwMode="auto">
            <a:xfrm>
              <a:off x="1728" y="1632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5" name="Line 11"/>
            <p:cNvSpPr>
              <a:spLocks noChangeShapeType="1"/>
            </p:cNvSpPr>
            <p:nvPr/>
          </p:nvSpPr>
          <p:spPr bwMode="auto">
            <a:xfrm>
              <a:off x="1632" y="15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196" name="Line 12"/>
            <p:cNvSpPr>
              <a:spLocks noChangeShapeType="1"/>
            </p:cNvSpPr>
            <p:nvPr/>
          </p:nvSpPr>
          <p:spPr bwMode="auto">
            <a:xfrm>
              <a:off x="1584" y="153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198" name="Line 14"/>
            <p:cNvSpPr>
              <a:spLocks noChangeShapeType="1"/>
            </p:cNvSpPr>
            <p:nvPr/>
          </p:nvSpPr>
          <p:spPr bwMode="auto">
            <a:xfrm flipV="1">
              <a:off x="1872" y="1584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3200" name="Line 16"/>
          <p:cNvSpPr>
            <a:spLocks noChangeShapeType="1"/>
          </p:cNvSpPr>
          <p:nvPr/>
        </p:nvSpPr>
        <p:spPr bwMode="auto">
          <a:xfrm flipH="1">
            <a:off x="2438400" y="2667000"/>
            <a:ext cx="30480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2971800" y="27432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02" name="Oval 18"/>
          <p:cNvSpPr>
            <a:spLocks noChangeArrowheads="1"/>
          </p:cNvSpPr>
          <p:nvPr/>
        </p:nvSpPr>
        <p:spPr bwMode="auto">
          <a:xfrm>
            <a:off x="2438400" y="4800600"/>
            <a:ext cx="8382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5" name="Oval 21"/>
          <p:cNvSpPr>
            <a:spLocks noChangeArrowheads="1"/>
          </p:cNvSpPr>
          <p:nvPr/>
        </p:nvSpPr>
        <p:spPr bwMode="auto">
          <a:xfrm>
            <a:off x="3429000" y="3124200"/>
            <a:ext cx="2743200" cy="685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6" name="Oval 22"/>
          <p:cNvSpPr>
            <a:spLocks noChangeArrowheads="1"/>
          </p:cNvSpPr>
          <p:nvPr/>
        </p:nvSpPr>
        <p:spPr bwMode="auto">
          <a:xfrm>
            <a:off x="4191000" y="3276600"/>
            <a:ext cx="2286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7" name="Oval 23"/>
          <p:cNvSpPr>
            <a:spLocks noChangeArrowheads="1"/>
          </p:cNvSpPr>
          <p:nvPr/>
        </p:nvSpPr>
        <p:spPr bwMode="auto">
          <a:xfrm>
            <a:off x="5029200" y="32766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8" name="Oval 24"/>
          <p:cNvSpPr>
            <a:spLocks noChangeArrowheads="1"/>
          </p:cNvSpPr>
          <p:nvPr/>
        </p:nvSpPr>
        <p:spPr bwMode="auto">
          <a:xfrm>
            <a:off x="4572000" y="35052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44196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10" name="Line 26"/>
          <p:cNvSpPr>
            <a:spLocks noChangeShapeType="1"/>
          </p:cNvSpPr>
          <p:nvPr/>
        </p:nvSpPr>
        <p:spPr bwMode="auto">
          <a:xfrm>
            <a:off x="4343400" y="3352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93212" name="Group 28"/>
          <p:cNvGrpSpPr>
            <a:grpSpLocks/>
          </p:cNvGrpSpPr>
          <p:nvPr/>
        </p:nvGrpSpPr>
        <p:grpSpPr bwMode="auto">
          <a:xfrm>
            <a:off x="5029200" y="2057400"/>
            <a:ext cx="2743200" cy="685800"/>
            <a:chOff x="1008" y="1392"/>
            <a:chExt cx="1728" cy="432"/>
          </a:xfrm>
        </p:grpSpPr>
        <p:sp>
          <p:nvSpPr>
            <p:cNvPr id="93213" name="Oval 29"/>
            <p:cNvSpPr>
              <a:spLocks noChangeArrowheads="1"/>
            </p:cNvSpPr>
            <p:nvPr/>
          </p:nvSpPr>
          <p:spPr bwMode="auto">
            <a:xfrm>
              <a:off x="1008" y="1392"/>
              <a:ext cx="172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4" name="Oval 30"/>
            <p:cNvSpPr>
              <a:spLocks noChangeArrowheads="1"/>
            </p:cNvSpPr>
            <p:nvPr/>
          </p:nvSpPr>
          <p:spPr bwMode="auto">
            <a:xfrm>
              <a:off x="1488" y="14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5" name="Oval 31"/>
            <p:cNvSpPr>
              <a:spLocks noChangeArrowheads="1"/>
            </p:cNvSpPr>
            <p:nvPr/>
          </p:nvSpPr>
          <p:spPr bwMode="auto">
            <a:xfrm>
              <a:off x="2016" y="1488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6" name="Oval 32"/>
            <p:cNvSpPr>
              <a:spLocks noChangeArrowheads="1"/>
            </p:cNvSpPr>
            <p:nvPr/>
          </p:nvSpPr>
          <p:spPr bwMode="auto">
            <a:xfrm>
              <a:off x="1728" y="1632"/>
              <a:ext cx="192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7" name="Line 33"/>
            <p:cNvSpPr>
              <a:spLocks noChangeShapeType="1"/>
            </p:cNvSpPr>
            <p:nvPr/>
          </p:nvSpPr>
          <p:spPr bwMode="auto">
            <a:xfrm>
              <a:off x="1632" y="15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218" name="Line 34"/>
            <p:cNvSpPr>
              <a:spLocks noChangeShapeType="1"/>
            </p:cNvSpPr>
            <p:nvPr/>
          </p:nvSpPr>
          <p:spPr bwMode="auto">
            <a:xfrm>
              <a:off x="1584" y="153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219" name="Line 35"/>
            <p:cNvSpPr>
              <a:spLocks noChangeShapeType="1"/>
            </p:cNvSpPr>
            <p:nvPr/>
          </p:nvSpPr>
          <p:spPr bwMode="auto">
            <a:xfrm flipV="1">
              <a:off x="1872" y="1584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3220" name="Oval 36"/>
          <p:cNvSpPr>
            <a:spLocks noChangeArrowheads="1"/>
          </p:cNvSpPr>
          <p:nvPr/>
        </p:nvSpPr>
        <p:spPr bwMode="auto">
          <a:xfrm>
            <a:off x="3581400" y="3429000"/>
            <a:ext cx="304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1" name="Line 37"/>
          <p:cNvSpPr>
            <a:spLocks noChangeShapeType="1"/>
          </p:cNvSpPr>
          <p:nvPr/>
        </p:nvSpPr>
        <p:spPr bwMode="auto">
          <a:xfrm flipH="1">
            <a:off x="3886200" y="3352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2" name="Line 38"/>
          <p:cNvSpPr>
            <a:spLocks noChangeShapeType="1"/>
          </p:cNvSpPr>
          <p:nvPr/>
        </p:nvSpPr>
        <p:spPr bwMode="auto">
          <a:xfrm flipH="1">
            <a:off x="4267200" y="3657600"/>
            <a:ext cx="3810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>
            <a:off x="4800600" y="3657600"/>
            <a:ext cx="7620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4" name="Oval 40"/>
          <p:cNvSpPr>
            <a:spLocks noChangeArrowheads="1"/>
          </p:cNvSpPr>
          <p:nvPr/>
        </p:nvSpPr>
        <p:spPr bwMode="auto">
          <a:xfrm>
            <a:off x="4267200" y="4800600"/>
            <a:ext cx="609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5" name="Line 41"/>
          <p:cNvSpPr>
            <a:spLocks noChangeShapeType="1"/>
          </p:cNvSpPr>
          <p:nvPr/>
        </p:nvSpPr>
        <p:spPr bwMode="auto">
          <a:xfrm flipH="1">
            <a:off x="4648200" y="3352800"/>
            <a:ext cx="45720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6" name="Line 42"/>
          <p:cNvSpPr>
            <a:spLocks noChangeShapeType="1"/>
          </p:cNvSpPr>
          <p:nvPr/>
        </p:nvSpPr>
        <p:spPr bwMode="auto">
          <a:xfrm>
            <a:off x="5334000" y="3352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7" name="Oval 43"/>
          <p:cNvSpPr>
            <a:spLocks noChangeArrowheads="1"/>
          </p:cNvSpPr>
          <p:nvPr/>
        </p:nvSpPr>
        <p:spPr bwMode="auto">
          <a:xfrm>
            <a:off x="4648200" y="4800600"/>
            <a:ext cx="685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8" name="Line 44"/>
          <p:cNvSpPr>
            <a:spLocks noChangeShapeType="1"/>
          </p:cNvSpPr>
          <p:nvPr/>
        </p:nvSpPr>
        <p:spPr bwMode="auto">
          <a:xfrm flipH="1">
            <a:off x="3048000" y="2514600"/>
            <a:ext cx="228600" cy="213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29" name="Line 45"/>
          <p:cNvSpPr>
            <a:spLocks noChangeShapeType="1"/>
          </p:cNvSpPr>
          <p:nvPr/>
        </p:nvSpPr>
        <p:spPr bwMode="auto">
          <a:xfrm>
            <a:off x="3505200" y="2438400"/>
            <a:ext cx="22860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0" name="Oval 46"/>
          <p:cNvSpPr>
            <a:spLocks noChangeArrowheads="1"/>
          </p:cNvSpPr>
          <p:nvPr/>
        </p:nvSpPr>
        <p:spPr bwMode="auto">
          <a:xfrm>
            <a:off x="3048000" y="4495800"/>
            <a:ext cx="685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31" name="Line 47"/>
          <p:cNvSpPr>
            <a:spLocks noChangeShapeType="1"/>
          </p:cNvSpPr>
          <p:nvPr/>
        </p:nvSpPr>
        <p:spPr bwMode="auto">
          <a:xfrm flipH="1">
            <a:off x="5486400" y="2514600"/>
            <a:ext cx="685800" cy="2590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2" name="Line 48"/>
          <p:cNvSpPr>
            <a:spLocks noChangeShapeType="1"/>
          </p:cNvSpPr>
          <p:nvPr/>
        </p:nvSpPr>
        <p:spPr bwMode="auto">
          <a:xfrm flipH="1">
            <a:off x="6400800" y="2514600"/>
            <a:ext cx="76200" cy="2590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3" name="Oval 49"/>
          <p:cNvSpPr>
            <a:spLocks noChangeArrowheads="1"/>
          </p:cNvSpPr>
          <p:nvPr/>
        </p:nvSpPr>
        <p:spPr bwMode="auto">
          <a:xfrm>
            <a:off x="5486400" y="5029200"/>
            <a:ext cx="9144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34" name="Line 50"/>
          <p:cNvSpPr>
            <a:spLocks noChangeShapeType="1"/>
          </p:cNvSpPr>
          <p:nvPr/>
        </p:nvSpPr>
        <p:spPr bwMode="auto">
          <a:xfrm flipV="1">
            <a:off x="6248400" y="45720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5" name="Text Box 51"/>
          <p:cNvSpPr txBox="1">
            <a:spLocks noChangeArrowheads="1"/>
          </p:cNvSpPr>
          <p:nvPr/>
        </p:nvSpPr>
        <p:spPr bwMode="auto">
          <a:xfrm>
            <a:off x="7620000" y="42672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Esfera de Influência</a:t>
            </a:r>
            <a:endParaRPr lang="pt-PT" sz="1800"/>
          </a:p>
        </p:txBody>
      </p:sp>
      <p:sp>
        <p:nvSpPr>
          <p:cNvPr id="93236" name="Text Box 52"/>
          <p:cNvSpPr txBox="1">
            <a:spLocks noChangeArrowheads="1"/>
          </p:cNvSpPr>
          <p:nvPr/>
        </p:nvSpPr>
        <p:spPr bwMode="auto">
          <a:xfrm>
            <a:off x="7162800" y="1828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Organização</a:t>
            </a:r>
            <a:endParaRPr lang="pt-PT" sz="1800"/>
          </a:p>
        </p:txBody>
      </p:sp>
      <p:sp>
        <p:nvSpPr>
          <p:cNvPr id="93237" name="Line 53"/>
          <p:cNvSpPr>
            <a:spLocks noChangeShapeType="1"/>
          </p:cNvSpPr>
          <p:nvPr/>
        </p:nvSpPr>
        <p:spPr bwMode="auto">
          <a:xfrm flipH="1">
            <a:off x="914400" y="24384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38" name="Text Box 54"/>
          <p:cNvSpPr txBox="1">
            <a:spLocks noChangeArrowheads="1"/>
          </p:cNvSpPr>
          <p:nvPr/>
        </p:nvSpPr>
        <p:spPr bwMode="auto">
          <a:xfrm>
            <a:off x="228600" y="2971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Agentes</a:t>
            </a:r>
            <a:endParaRPr lang="pt-PT" sz="1800"/>
          </a:p>
        </p:txBody>
      </p:sp>
      <p:sp>
        <p:nvSpPr>
          <p:cNvPr id="93239" name="Line 55"/>
          <p:cNvSpPr>
            <a:spLocks noChangeShapeType="1"/>
          </p:cNvSpPr>
          <p:nvPr/>
        </p:nvSpPr>
        <p:spPr bwMode="auto">
          <a:xfrm flipV="1">
            <a:off x="2895600" y="2057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40" name="Text Box 56"/>
          <p:cNvSpPr txBox="1">
            <a:spLocks noChangeArrowheads="1"/>
          </p:cNvSpPr>
          <p:nvPr/>
        </p:nvSpPr>
        <p:spPr bwMode="auto">
          <a:xfrm>
            <a:off x="3429000" y="1752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Interação</a:t>
            </a:r>
            <a:endParaRPr lang="pt-PT" sz="1800"/>
          </a:p>
        </p:txBody>
      </p:sp>
      <p:sp>
        <p:nvSpPr>
          <p:cNvPr id="93241" name="AutoShape 57"/>
          <p:cNvSpPr>
            <a:spLocks noChangeArrowheads="1"/>
          </p:cNvSpPr>
          <p:nvPr/>
        </p:nvSpPr>
        <p:spPr bwMode="auto">
          <a:xfrm>
            <a:off x="1981200" y="2438400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2" name="AutoShape 58"/>
          <p:cNvSpPr>
            <a:spLocks noChangeArrowheads="1"/>
          </p:cNvSpPr>
          <p:nvPr/>
        </p:nvSpPr>
        <p:spPr bwMode="auto">
          <a:xfrm>
            <a:off x="3657600" y="23622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3" name="AutoShape 59"/>
          <p:cNvSpPr>
            <a:spLocks noChangeArrowheads="1"/>
          </p:cNvSpPr>
          <p:nvPr/>
        </p:nvSpPr>
        <p:spPr bwMode="auto">
          <a:xfrm>
            <a:off x="4191000" y="34290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4" name="AutoShape 60"/>
          <p:cNvSpPr>
            <a:spLocks noChangeArrowheads="1"/>
          </p:cNvSpPr>
          <p:nvPr/>
        </p:nvSpPr>
        <p:spPr bwMode="auto">
          <a:xfrm>
            <a:off x="6324600" y="2057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5" name="AutoShape 61"/>
          <p:cNvSpPr>
            <a:spLocks noChangeArrowheads="1"/>
          </p:cNvSpPr>
          <p:nvPr/>
        </p:nvSpPr>
        <p:spPr bwMode="auto">
          <a:xfrm>
            <a:off x="6934200" y="23622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6" name="AutoShape 62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7" name="AutoShape 63"/>
          <p:cNvSpPr>
            <a:spLocks noChangeArrowheads="1"/>
          </p:cNvSpPr>
          <p:nvPr/>
        </p:nvSpPr>
        <p:spPr bwMode="auto">
          <a:xfrm>
            <a:off x="3505200" y="2438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8" name="AutoShape 64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9" name="Line 65"/>
          <p:cNvSpPr>
            <a:spLocks noChangeShapeType="1"/>
          </p:cNvSpPr>
          <p:nvPr/>
        </p:nvSpPr>
        <p:spPr bwMode="auto">
          <a:xfrm>
            <a:off x="5486400" y="32766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3250" name="Text Box 66"/>
          <p:cNvSpPr txBox="1">
            <a:spLocks noChangeArrowheads="1"/>
          </p:cNvSpPr>
          <p:nvPr/>
        </p:nvSpPr>
        <p:spPr bwMode="auto">
          <a:xfrm>
            <a:off x="7086600" y="3276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/>
              <a:t>Recurso</a:t>
            </a:r>
            <a:endParaRPr lang="pt-PT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Definindo SMA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306887"/>
          </a:xfrm>
        </p:spPr>
        <p:txBody>
          <a:bodyPr/>
          <a:lstStyle/>
          <a:p>
            <a:r>
              <a:rPr lang="pt-BR" sz="2800"/>
              <a:t>Um SMA é um sistema que possui os seguintes elementos:</a:t>
            </a:r>
          </a:p>
          <a:p>
            <a:pPr lvl="1"/>
            <a:r>
              <a:rPr lang="pt-BR" sz="2400"/>
              <a:t>Um ambiente, E</a:t>
            </a:r>
          </a:p>
          <a:p>
            <a:pPr lvl="1"/>
            <a:r>
              <a:rPr lang="pt-BR" sz="2400"/>
              <a:t>Um conjunto de objetos O</a:t>
            </a:r>
          </a:p>
          <a:p>
            <a:pPr lvl="1"/>
            <a:r>
              <a:rPr lang="pt-BR" sz="2400"/>
              <a:t>Um conjunto de Agentes, A (A</a:t>
            </a:r>
            <a:r>
              <a:rPr lang="pt-BR" sz="2400">
                <a:sym typeface="Symbol" pitchFamily="18" charset="2"/>
              </a:rPr>
              <a:t>O)</a:t>
            </a:r>
          </a:p>
          <a:p>
            <a:pPr lvl="1"/>
            <a:r>
              <a:rPr lang="pt-BR" sz="2400">
                <a:sym typeface="Symbol" pitchFamily="18" charset="2"/>
              </a:rPr>
              <a:t>Um conjunto de relações R, que liga objetos</a:t>
            </a:r>
          </a:p>
          <a:p>
            <a:pPr lvl="1"/>
            <a:r>
              <a:rPr lang="pt-BR" sz="2400">
                <a:sym typeface="Symbol" pitchFamily="18" charset="2"/>
              </a:rPr>
              <a:t>Um conjunto de operações Op</a:t>
            </a:r>
          </a:p>
          <a:p>
            <a:pPr lvl="1"/>
            <a:r>
              <a:rPr lang="pt-BR" sz="2400">
                <a:sym typeface="Symbol" pitchFamily="18" charset="2"/>
              </a:rPr>
              <a:t>Operadores que representam os resultados das operações em Op e as reações do ambiente a eles.</a:t>
            </a:r>
            <a:endParaRPr lang="pt-P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Trocando em miúdos...</a:t>
            </a:r>
            <a:endParaRPr lang="pt-PT"/>
          </a:p>
        </p:txBody>
      </p:sp>
      <p:sp>
        <p:nvSpPr>
          <p:cNvPr id="983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pt-BR"/>
              <a:t>Um Sistema Multiagentes ...</a:t>
            </a:r>
          </a:p>
          <a:p>
            <a:pPr lvl="1"/>
            <a:r>
              <a:rPr lang="pt-BR"/>
              <a:t>Consiste de uma coleção de componentes autônomos, com objetivos particulares</a:t>
            </a:r>
          </a:p>
          <a:p>
            <a:pPr lvl="1"/>
            <a:r>
              <a:rPr lang="pt-BR"/>
              <a:t>Que se interrelacionam</a:t>
            </a:r>
          </a:p>
          <a:p>
            <a:pPr lvl="2"/>
            <a:r>
              <a:rPr lang="pt-BR"/>
              <a:t>De acordo com uma Organização</a:t>
            </a:r>
          </a:p>
          <a:p>
            <a:pPr lvl="2"/>
            <a:r>
              <a:rPr lang="pt-BR"/>
              <a:t>Interagindo, negociando  e coordenando esforços para resolver tarefas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Mas... Por que mesmo distribuir?</a:t>
            </a:r>
          </a:p>
        </p:txBody>
      </p:sp>
      <p:sp>
        <p:nvSpPr>
          <p:cNvPr id="952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r>
              <a:rPr lang="pt-BR"/>
              <a:t>Porque o problema é fisicamente distribuído.</a:t>
            </a:r>
          </a:p>
          <a:p>
            <a:r>
              <a:rPr lang="pt-BR"/>
              <a:t>Porque o problema é heterogêneo.</a:t>
            </a:r>
          </a:p>
          <a:p>
            <a:r>
              <a:rPr lang="pt-BR"/>
              <a:t>Porque o problema só pode ser resolvido pela integração de pontos de vista locais.</a:t>
            </a:r>
          </a:p>
          <a:p>
            <a:r>
              <a:rPr lang="pt-BR"/>
              <a:t>Porque precisamos de adaptação a mudanças estruturais...</a:t>
            </a:r>
          </a:p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Em resumo...É boa idéia quando...</a:t>
            </a:r>
            <a:endParaRPr lang="pt-PT"/>
          </a:p>
        </p:txBody>
      </p:sp>
      <p:sp>
        <p:nvSpPr>
          <p:cNvPr id="962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Precisamos manter a autonomia das sub-partes;</a:t>
            </a:r>
          </a:p>
          <a:p>
            <a:r>
              <a:rPr lang="pt-BR"/>
              <a:t>As interações são complexas</a:t>
            </a:r>
          </a:p>
          <a:p>
            <a:r>
              <a:rPr lang="pt-BR"/>
              <a:t>Não é possível descrever o Problema </a:t>
            </a:r>
            <a:r>
              <a:rPr lang="pt-BR" i="1"/>
              <a:t>a priori</a:t>
            </a:r>
            <a:r>
              <a:rPr lang="pt-BR"/>
              <a:t>.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vantagens...</a:t>
            </a:r>
            <a:endParaRPr lang="pt-PT"/>
          </a:p>
        </p:txBody>
      </p:sp>
      <p:sp>
        <p:nvSpPr>
          <p:cNvPr id="972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r>
              <a:rPr lang="pt-BR"/>
              <a:t>Maior rapidez na solução dos problemas</a:t>
            </a:r>
          </a:p>
          <a:p>
            <a:r>
              <a:rPr lang="pt-BR"/>
              <a:t>Diminuição do </a:t>
            </a:r>
            <a:r>
              <a:rPr lang="pt-BR" i="1"/>
              <a:t>overhead</a:t>
            </a:r>
            <a:r>
              <a:rPr lang="pt-BR"/>
              <a:t> de comunicação</a:t>
            </a:r>
          </a:p>
          <a:p>
            <a:r>
              <a:rPr lang="pt-BR"/>
              <a:t>Maior flexibilidade</a:t>
            </a:r>
          </a:p>
          <a:p>
            <a:r>
              <a:rPr lang="pt-BR"/>
              <a:t>Aumento da Segurança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Duas Formas de Projeto</a:t>
            </a:r>
            <a:endParaRPr lang="pt-PT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2590800" y="1981200"/>
            <a:ext cx="36576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/>
              <a:t>Organização</a:t>
            </a:r>
            <a:endParaRPr lang="pt-PT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2438400" y="5638800"/>
            <a:ext cx="3733800" cy="838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/>
              <a:t>Agentes</a:t>
            </a:r>
            <a:endParaRPr lang="pt-PT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2971800" y="3733800"/>
            <a:ext cx="30480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/>
              <a:t>Interação</a:t>
            </a:r>
            <a:endParaRPr lang="pt-PT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6324600" y="22860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8001000" y="22860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7070725" y="4300538"/>
            <a:ext cx="1790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Restrições</a:t>
            </a:r>
          </a:p>
          <a:p>
            <a:r>
              <a:rPr lang="pt-BR"/>
              <a:t> e Objetivos</a:t>
            </a:r>
            <a:endParaRPr lang="pt-PT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8001000" y="51816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6172200" y="6172200"/>
            <a:ext cx="1828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838200" y="61722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38200" y="42672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0" y="3505200"/>
            <a:ext cx="2174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Emergência de</a:t>
            </a:r>
          </a:p>
          <a:p>
            <a:r>
              <a:rPr lang="pt-BR"/>
              <a:t>Propriedades</a:t>
            </a:r>
            <a:endParaRPr lang="pt-PT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838200" y="24384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 flipV="1">
            <a:off x="838200" y="24384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 type="triangle" w="lg" len="med"/>
            <a:tailEnd type="none" w="lg" len="lg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Considerações no Projeto de SMA</a:t>
            </a:r>
            <a:endParaRPr lang="pt-PT"/>
          </a:p>
        </p:txBody>
      </p:sp>
      <p:sp>
        <p:nvSpPr>
          <p:cNvPr id="46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r>
              <a:rPr lang="pt-BR"/>
              <a:t>Três Grandes Grupos...</a:t>
            </a:r>
          </a:p>
          <a:p>
            <a:pPr lvl="1"/>
            <a:r>
              <a:rPr lang="pt-BR"/>
              <a:t>Aspectos </a:t>
            </a:r>
            <a:r>
              <a:rPr lang="pt-BR">
                <a:solidFill>
                  <a:schemeClr val="tx2"/>
                </a:solidFill>
              </a:rPr>
              <a:t>Fundamentais</a:t>
            </a:r>
            <a:endParaRPr lang="pt-BR"/>
          </a:p>
          <a:p>
            <a:pPr lvl="2"/>
            <a:r>
              <a:rPr lang="pt-BR"/>
              <a:t>Como podemos garantir compatibilidade de ações?</a:t>
            </a:r>
          </a:p>
          <a:p>
            <a:pPr lvl="1"/>
            <a:r>
              <a:rPr lang="pt-BR"/>
              <a:t>Aspectos </a:t>
            </a:r>
            <a:r>
              <a:rPr lang="pt-BR">
                <a:solidFill>
                  <a:schemeClr val="tx2"/>
                </a:solidFill>
              </a:rPr>
              <a:t>Arquiteturais</a:t>
            </a:r>
          </a:p>
          <a:p>
            <a:pPr lvl="2"/>
            <a:r>
              <a:rPr lang="pt-BR"/>
              <a:t>Características a serem providas pela arquitetura</a:t>
            </a:r>
          </a:p>
          <a:p>
            <a:pPr lvl="1"/>
            <a:r>
              <a:rPr lang="pt-BR"/>
              <a:t>Aspectos </a:t>
            </a:r>
            <a:r>
              <a:rPr lang="pt-BR">
                <a:solidFill>
                  <a:schemeClr val="tx2"/>
                </a:solidFill>
              </a:rPr>
              <a:t>Ambientais</a:t>
            </a:r>
          </a:p>
          <a:p>
            <a:pPr lvl="2"/>
            <a:r>
              <a:rPr lang="pt-BR"/>
              <a:t>Como é o ambiente onde funciona o SMA?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Estrutura</a:t>
            </a:r>
            <a:endParaRPr lang="pt-PT"/>
          </a:p>
        </p:txBody>
      </p:sp>
      <p:sp>
        <p:nvSpPr>
          <p:cNvPr id="9933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pt-BR"/>
              <a:t>Padrão de Relações entre os agentes e sua distribuição de habilidades</a:t>
            </a:r>
          </a:p>
          <a:p>
            <a:pPr lvl="1"/>
            <a:r>
              <a:rPr lang="pt-BR">
                <a:solidFill>
                  <a:schemeClr val="tx2"/>
                </a:solidFill>
              </a:rPr>
              <a:t>Cobertura:</a:t>
            </a:r>
            <a:r>
              <a:rPr lang="pt-BR"/>
              <a:t> as habilidades necessárias para resolver problemas devem ser possuídas por pelo menos um agente;</a:t>
            </a:r>
          </a:p>
          <a:p>
            <a:pPr lvl="1"/>
            <a:r>
              <a:rPr lang="pt-BR">
                <a:solidFill>
                  <a:schemeClr val="tx2"/>
                </a:solidFill>
              </a:rPr>
              <a:t>Conectividade:</a:t>
            </a:r>
            <a:r>
              <a:rPr lang="pt-BR"/>
              <a:t> Agentes devem interagir de forma que suas habilidades possam ser integradas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Comunicação</a:t>
            </a:r>
            <a:endParaRPr lang="pt-PT"/>
          </a:p>
        </p:txBody>
      </p:sp>
      <p:sp>
        <p:nvSpPr>
          <p:cNvPr id="103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Habilita os agentes a intercambiar informações.</a:t>
            </a:r>
          </a:p>
          <a:p>
            <a:pPr lvl="1">
              <a:lnSpc>
                <a:spcPct val="90000"/>
              </a:lnSpc>
            </a:pPr>
            <a:r>
              <a:rPr lang="pt-BR"/>
              <a:t>Percepção</a:t>
            </a:r>
          </a:p>
          <a:p>
            <a:pPr lvl="1">
              <a:lnSpc>
                <a:spcPct val="90000"/>
              </a:lnSpc>
            </a:pPr>
            <a:r>
              <a:rPr lang="pt-BR"/>
              <a:t>Ação</a:t>
            </a:r>
          </a:p>
          <a:p>
            <a:pPr>
              <a:lnSpc>
                <a:spcPct val="90000"/>
              </a:lnSpc>
            </a:pPr>
            <a:r>
              <a:rPr lang="pt-BR"/>
              <a:t>Modelada sobre a comunicação humana</a:t>
            </a:r>
          </a:p>
          <a:p>
            <a:pPr lvl="1">
              <a:lnSpc>
                <a:spcPct val="90000"/>
              </a:lnSpc>
            </a:pPr>
            <a:r>
              <a:rPr lang="pt-BR"/>
              <a:t>Atos de Fala</a:t>
            </a:r>
          </a:p>
          <a:p>
            <a:pPr lvl="1">
              <a:lnSpc>
                <a:spcPct val="90000"/>
              </a:lnSpc>
            </a:pPr>
            <a:r>
              <a:rPr lang="pt-BR"/>
              <a:t>Blackboard</a:t>
            </a:r>
          </a:p>
          <a:p>
            <a:pPr>
              <a:lnSpc>
                <a:spcPct val="90000"/>
              </a:lnSpc>
            </a:pPr>
            <a:r>
              <a:rPr lang="pt-BR"/>
              <a:t>Tem esforços de padronização!</a:t>
            </a:r>
          </a:p>
          <a:p>
            <a:pPr>
              <a:lnSpc>
                <a:spcPct val="90000"/>
              </a:lnSpc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C3B6-A68B-4F10-8B74-9E9700BA0A79}" type="slidenum">
              <a:rPr lang="pt-BR"/>
              <a:pPr/>
              <a:t>5</a:t>
            </a:fld>
            <a:endParaRPr lang="pt-BR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000"/>
              <a:t>Outras propriedades freqüentemente </a:t>
            </a:r>
            <a:br>
              <a:rPr lang="pt-BR" sz="3000"/>
            </a:br>
            <a:r>
              <a:rPr lang="pt-BR" sz="3000"/>
              <a:t>associadas aos Agentes</a:t>
            </a:r>
          </a:p>
        </p:txBody>
      </p:sp>
      <p:sp>
        <p:nvSpPr>
          <p:cNvPr id="195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3385" y="1600200"/>
            <a:ext cx="7772400" cy="5029200"/>
          </a:xfrm>
        </p:spPr>
        <p:txBody>
          <a:bodyPr/>
          <a:lstStyle/>
          <a:p>
            <a:r>
              <a:rPr lang="pt-BR" sz="2400" b="1"/>
              <a:t>Autonomia (IA)</a:t>
            </a:r>
          </a:p>
          <a:p>
            <a:pPr lvl="1"/>
            <a:r>
              <a:rPr lang="pt-BR" sz="2000"/>
              <a:t>raciocínio, comportamento guiado por objetivos </a:t>
            </a:r>
          </a:p>
          <a:p>
            <a:pPr lvl="1"/>
            <a:r>
              <a:rPr lang="pt-BR" sz="2000"/>
              <a:t>reatividade</a:t>
            </a:r>
          </a:p>
          <a:p>
            <a:pPr>
              <a:lnSpc>
                <a:spcPct val="140000"/>
              </a:lnSpc>
            </a:pPr>
            <a:r>
              <a:rPr lang="pt-BR" sz="2400" b="1"/>
              <a:t>Adaptabilidade &amp; aprendizagem (IA)</a:t>
            </a:r>
          </a:p>
          <a:p>
            <a:pPr>
              <a:lnSpc>
                <a:spcPct val="140000"/>
              </a:lnSpc>
            </a:pPr>
            <a:r>
              <a:rPr lang="pt-BR" sz="2400" b="1"/>
              <a:t>Comunicação &amp; Cooperação (IA)</a:t>
            </a:r>
            <a:endParaRPr lang="pt-BR" sz="2400"/>
          </a:p>
          <a:p>
            <a:pPr>
              <a:lnSpc>
                <a:spcPct val="140000"/>
              </a:lnSpc>
            </a:pPr>
            <a:r>
              <a:rPr lang="pt-BR" sz="2400" b="1"/>
              <a:t>Personalidade (IA)</a:t>
            </a:r>
            <a:endParaRPr lang="pt-BR" sz="2400"/>
          </a:p>
          <a:p>
            <a:pPr>
              <a:lnSpc>
                <a:spcPct val="140000"/>
              </a:lnSpc>
            </a:pPr>
            <a:r>
              <a:rPr lang="pt-BR" sz="2400" b="1"/>
              <a:t>Continuidade temporal</a:t>
            </a:r>
            <a:endParaRPr lang="pt-BR" sz="2400"/>
          </a:p>
          <a:p>
            <a:pPr>
              <a:lnSpc>
                <a:spcPct val="140000"/>
              </a:lnSpc>
            </a:pPr>
            <a:r>
              <a:rPr lang="pt-BR" sz="2400" b="1"/>
              <a:t>Mobilidade</a:t>
            </a:r>
            <a:r>
              <a:rPr lang="pt-BR"/>
              <a:t> </a:t>
            </a:r>
          </a:p>
        </p:txBody>
      </p:sp>
      <p:graphicFrame>
        <p:nvGraphicFramePr>
          <p:cNvPr id="195588" name="Object 4"/>
          <p:cNvGraphicFramePr>
            <a:graphicFrameLocks/>
          </p:cNvGraphicFramePr>
          <p:nvPr/>
        </p:nvGraphicFramePr>
        <p:xfrm>
          <a:off x="6576646" y="1371600"/>
          <a:ext cx="527538" cy="1036638"/>
        </p:xfrm>
        <a:graphic>
          <a:graphicData uri="http://schemas.openxmlformats.org/presentationml/2006/ole">
            <p:oleObj spid="_x0000_s122882" name="ClipArt" r:id="rId3" imgW="1266480" imgH="2301840" progId="MS_ClipArt_Gallery.2">
              <p:embed/>
            </p:oleObj>
          </a:graphicData>
        </a:graphic>
      </p:graphicFrame>
      <p:graphicFrame>
        <p:nvGraphicFramePr>
          <p:cNvPr id="195589" name="Object 5"/>
          <p:cNvGraphicFramePr>
            <a:graphicFrameLocks/>
          </p:cNvGraphicFramePr>
          <p:nvPr/>
        </p:nvGraphicFramePr>
        <p:xfrm>
          <a:off x="5795597" y="3810001"/>
          <a:ext cx="956896" cy="614363"/>
        </p:xfrm>
        <a:graphic>
          <a:graphicData uri="http://schemas.openxmlformats.org/presentationml/2006/ole">
            <p:oleObj spid="_x0000_s122883" name="ClipArt" r:id="rId4" imgW="2301840" imgH="1363320" progId="MS_ClipArt_Gallery.2">
              <p:embed/>
            </p:oleObj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70689" y="5867400"/>
            <a:ext cx="927588" cy="738188"/>
            <a:chOff x="1788" y="3416"/>
            <a:chExt cx="633" cy="46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788" y="3509"/>
              <a:ext cx="284" cy="359"/>
              <a:chOff x="1788" y="3509"/>
              <a:chExt cx="284" cy="359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788" y="3509"/>
                <a:ext cx="284" cy="241"/>
                <a:chOff x="1788" y="3509"/>
                <a:chExt cx="284" cy="241"/>
              </a:xfrm>
            </p:grpSpPr>
            <p:sp>
              <p:nvSpPr>
                <p:cNvPr id="195593" name="Freeform 9"/>
                <p:cNvSpPr>
                  <a:spLocks/>
                </p:cNvSpPr>
                <p:nvPr/>
              </p:nvSpPr>
              <p:spPr bwMode="auto">
                <a:xfrm>
                  <a:off x="1904" y="3586"/>
                  <a:ext cx="70" cy="108"/>
                </a:xfrm>
                <a:custGeom>
                  <a:avLst/>
                  <a:gdLst/>
                  <a:ahLst/>
                  <a:cxnLst>
                    <a:cxn ang="0">
                      <a:pos x="23" y="24"/>
                    </a:cxn>
                    <a:cxn ang="0">
                      <a:pos x="35" y="8"/>
                    </a:cxn>
                    <a:cxn ang="0">
                      <a:pos x="48" y="0"/>
                    </a:cxn>
                    <a:cxn ang="0">
                      <a:pos x="58" y="0"/>
                    </a:cxn>
                    <a:cxn ang="0">
                      <a:pos x="67" y="6"/>
                    </a:cxn>
                    <a:cxn ang="0">
                      <a:pos x="69" y="13"/>
                    </a:cxn>
                    <a:cxn ang="0">
                      <a:pos x="66" y="25"/>
                    </a:cxn>
                    <a:cxn ang="0">
                      <a:pos x="58" y="35"/>
                    </a:cxn>
                    <a:cxn ang="0">
                      <a:pos x="50" y="50"/>
                    </a:cxn>
                    <a:cxn ang="0">
                      <a:pos x="46" y="69"/>
                    </a:cxn>
                    <a:cxn ang="0">
                      <a:pos x="43" y="83"/>
                    </a:cxn>
                    <a:cxn ang="0">
                      <a:pos x="41" y="94"/>
                    </a:cxn>
                    <a:cxn ang="0">
                      <a:pos x="32" y="103"/>
                    </a:cxn>
                    <a:cxn ang="0">
                      <a:pos x="19" y="107"/>
                    </a:cxn>
                    <a:cxn ang="0">
                      <a:pos x="4" y="102"/>
                    </a:cxn>
                    <a:cxn ang="0">
                      <a:pos x="0" y="90"/>
                    </a:cxn>
                    <a:cxn ang="0">
                      <a:pos x="1" y="71"/>
                    </a:cxn>
                    <a:cxn ang="0">
                      <a:pos x="5" y="52"/>
                    </a:cxn>
                    <a:cxn ang="0">
                      <a:pos x="13" y="37"/>
                    </a:cxn>
                    <a:cxn ang="0">
                      <a:pos x="23" y="24"/>
                    </a:cxn>
                  </a:cxnLst>
                  <a:rect l="0" t="0" r="r" b="b"/>
                  <a:pathLst>
                    <a:path w="70" h="108">
                      <a:moveTo>
                        <a:pt x="23" y="24"/>
                      </a:moveTo>
                      <a:lnTo>
                        <a:pt x="35" y="8"/>
                      </a:lnTo>
                      <a:lnTo>
                        <a:pt x="48" y="0"/>
                      </a:lnTo>
                      <a:lnTo>
                        <a:pt x="58" y="0"/>
                      </a:lnTo>
                      <a:lnTo>
                        <a:pt x="67" y="6"/>
                      </a:lnTo>
                      <a:lnTo>
                        <a:pt x="69" y="13"/>
                      </a:lnTo>
                      <a:lnTo>
                        <a:pt x="66" y="25"/>
                      </a:lnTo>
                      <a:lnTo>
                        <a:pt x="58" y="35"/>
                      </a:lnTo>
                      <a:lnTo>
                        <a:pt x="50" y="50"/>
                      </a:lnTo>
                      <a:lnTo>
                        <a:pt x="46" y="69"/>
                      </a:lnTo>
                      <a:lnTo>
                        <a:pt x="43" y="83"/>
                      </a:lnTo>
                      <a:lnTo>
                        <a:pt x="41" y="94"/>
                      </a:lnTo>
                      <a:lnTo>
                        <a:pt x="32" y="103"/>
                      </a:lnTo>
                      <a:lnTo>
                        <a:pt x="19" y="107"/>
                      </a:lnTo>
                      <a:lnTo>
                        <a:pt x="4" y="102"/>
                      </a:lnTo>
                      <a:lnTo>
                        <a:pt x="0" y="90"/>
                      </a:lnTo>
                      <a:lnTo>
                        <a:pt x="1" y="71"/>
                      </a:lnTo>
                      <a:lnTo>
                        <a:pt x="5" y="52"/>
                      </a:lnTo>
                      <a:lnTo>
                        <a:pt x="13" y="37"/>
                      </a:lnTo>
                      <a:lnTo>
                        <a:pt x="23" y="24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594" name="Freeform 10"/>
                <p:cNvSpPr>
                  <a:spLocks/>
                </p:cNvSpPr>
                <p:nvPr/>
              </p:nvSpPr>
              <p:spPr bwMode="auto">
                <a:xfrm>
                  <a:off x="1860" y="3576"/>
                  <a:ext cx="91" cy="86"/>
                </a:xfrm>
                <a:custGeom>
                  <a:avLst/>
                  <a:gdLst/>
                  <a:ahLst/>
                  <a:cxnLst>
                    <a:cxn ang="0">
                      <a:pos x="62" y="6"/>
                    </a:cxn>
                    <a:cxn ang="0">
                      <a:pos x="87" y="8"/>
                    </a:cxn>
                    <a:cxn ang="0">
                      <a:pos x="90" y="13"/>
                    </a:cxn>
                    <a:cxn ang="0">
                      <a:pos x="85" y="20"/>
                    </a:cxn>
                    <a:cxn ang="0">
                      <a:pos x="72" y="21"/>
                    </a:cxn>
                    <a:cxn ang="0">
                      <a:pos x="49" y="15"/>
                    </a:cxn>
                    <a:cxn ang="0">
                      <a:pos x="32" y="9"/>
                    </a:cxn>
                    <a:cxn ang="0">
                      <a:pos x="20" y="9"/>
                    </a:cxn>
                    <a:cxn ang="0">
                      <a:pos x="13" y="23"/>
                    </a:cxn>
                    <a:cxn ang="0">
                      <a:pos x="12" y="38"/>
                    </a:cxn>
                    <a:cxn ang="0">
                      <a:pos x="14" y="59"/>
                    </a:cxn>
                    <a:cxn ang="0">
                      <a:pos x="20" y="67"/>
                    </a:cxn>
                    <a:cxn ang="0">
                      <a:pos x="25" y="70"/>
                    </a:cxn>
                    <a:cxn ang="0">
                      <a:pos x="23" y="78"/>
                    </a:cxn>
                    <a:cxn ang="0">
                      <a:pos x="8" y="85"/>
                    </a:cxn>
                    <a:cxn ang="0">
                      <a:pos x="0" y="81"/>
                    </a:cxn>
                    <a:cxn ang="0">
                      <a:pos x="1" y="62"/>
                    </a:cxn>
                    <a:cxn ang="0">
                      <a:pos x="3" y="56"/>
                    </a:cxn>
                    <a:cxn ang="0">
                      <a:pos x="4" y="31"/>
                    </a:cxn>
                    <a:cxn ang="0">
                      <a:pos x="7" y="12"/>
                    </a:cxn>
                    <a:cxn ang="0">
                      <a:pos x="16" y="2"/>
                    </a:cxn>
                    <a:cxn ang="0">
                      <a:pos x="26" y="0"/>
                    </a:cxn>
                    <a:cxn ang="0">
                      <a:pos x="41" y="3"/>
                    </a:cxn>
                    <a:cxn ang="0">
                      <a:pos x="53" y="6"/>
                    </a:cxn>
                    <a:cxn ang="0">
                      <a:pos x="62" y="6"/>
                    </a:cxn>
                  </a:cxnLst>
                  <a:rect l="0" t="0" r="r" b="b"/>
                  <a:pathLst>
                    <a:path w="91" h="86">
                      <a:moveTo>
                        <a:pt x="62" y="6"/>
                      </a:moveTo>
                      <a:lnTo>
                        <a:pt x="87" y="8"/>
                      </a:lnTo>
                      <a:lnTo>
                        <a:pt x="90" y="13"/>
                      </a:lnTo>
                      <a:lnTo>
                        <a:pt x="85" y="20"/>
                      </a:lnTo>
                      <a:lnTo>
                        <a:pt x="72" y="21"/>
                      </a:lnTo>
                      <a:lnTo>
                        <a:pt x="49" y="15"/>
                      </a:lnTo>
                      <a:lnTo>
                        <a:pt x="32" y="9"/>
                      </a:lnTo>
                      <a:lnTo>
                        <a:pt x="20" y="9"/>
                      </a:lnTo>
                      <a:lnTo>
                        <a:pt x="13" y="23"/>
                      </a:lnTo>
                      <a:lnTo>
                        <a:pt x="12" y="38"/>
                      </a:lnTo>
                      <a:lnTo>
                        <a:pt x="14" y="59"/>
                      </a:lnTo>
                      <a:lnTo>
                        <a:pt x="20" y="67"/>
                      </a:lnTo>
                      <a:lnTo>
                        <a:pt x="25" y="70"/>
                      </a:lnTo>
                      <a:lnTo>
                        <a:pt x="23" y="78"/>
                      </a:lnTo>
                      <a:lnTo>
                        <a:pt x="8" y="85"/>
                      </a:lnTo>
                      <a:lnTo>
                        <a:pt x="0" y="81"/>
                      </a:lnTo>
                      <a:lnTo>
                        <a:pt x="1" y="62"/>
                      </a:lnTo>
                      <a:lnTo>
                        <a:pt x="3" y="56"/>
                      </a:lnTo>
                      <a:lnTo>
                        <a:pt x="4" y="31"/>
                      </a:lnTo>
                      <a:lnTo>
                        <a:pt x="7" y="12"/>
                      </a:lnTo>
                      <a:lnTo>
                        <a:pt x="16" y="2"/>
                      </a:lnTo>
                      <a:lnTo>
                        <a:pt x="26" y="0"/>
                      </a:lnTo>
                      <a:lnTo>
                        <a:pt x="41" y="3"/>
                      </a:lnTo>
                      <a:lnTo>
                        <a:pt x="53" y="6"/>
                      </a:lnTo>
                      <a:lnTo>
                        <a:pt x="62" y="6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595" name="Freeform 11"/>
                <p:cNvSpPr>
                  <a:spLocks/>
                </p:cNvSpPr>
                <p:nvPr/>
              </p:nvSpPr>
              <p:spPr bwMode="auto">
                <a:xfrm>
                  <a:off x="1959" y="3598"/>
                  <a:ext cx="92" cy="66"/>
                </a:xfrm>
                <a:custGeom>
                  <a:avLst/>
                  <a:gdLst/>
                  <a:ahLst/>
                  <a:cxnLst>
                    <a:cxn ang="0">
                      <a:pos x="3" y="2"/>
                    </a:cxn>
                    <a:cxn ang="0">
                      <a:pos x="12" y="0"/>
                    </a:cxn>
                    <a:cxn ang="0">
                      <a:pos x="15" y="5"/>
                    </a:cxn>
                    <a:cxn ang="0">
                      <a:pos x="14" y="17"/>
                    </a:cxn>
                    <a:cxn ang="0">
                      <a:pos x="12" y="29"/>
                    </a:cxn>
                    <a:cxn ang="0">
                      <a:pos x="14" y="38"/>
                    </a:cxn>
                    <a:cxn ang="0">
                      <a:pos x="20" y="49"/>
                    </a:cxn>
                    <a:cxn ang="0">
                      <a:pos x="28" y="56"/>
                    </a:cxn>
                    <a:cxn ang="0">
                      <a:pos x="33" y="55"/>
                    </a:cxn>
                    <a:cxn ang="0">
                      <a:pos x="54" y="37"/>
                    </a:cxn>
                    <a:cxn ang="0">
                      <a:pos x="68" y="23"/>
                    </a:cxn>
                    <a:cxn ang="0">
                      <a:pos x="79" y="13"/>
                    </a:cxn>
                    <a:cxn ang="0">
                      <a:pos x="88" y="13"/>
                    </a:cxn>
                    <a:cxn ang="0">
                      <a:pos x="91" y="22"/>
                    </a:cxn>
                    <a:cxn ang="0">
                      <a:pos x="84" y="41"/>
                    </a:cxn>
                    <a:cxn ang="0">
                      <a:pos x="80" y="45"/>
                    </a:cxn>
                    <a:cxn ang="0">
                      <a:pos x="73" y="47"/>
                    </a:cxn>
                    <a:cxn ang="0">
                      <a:pos x="68" y="43"/>
                    </a:cxn>
                    <a:cxn ang="0">
                      <a:pos x="68" y="34"/>
                    </a:cxn>
                    <a:cxn ang="0">
                      <a:pos x="58" y="41"/>
                    </a:cxn>
                    <a:cxn ang="0">
                      <a:pos x="41" y="56"/>
                    </a:cxn>
                    <a:cxn ang="0">
                      <a:pos x="33" y="62"/>
                    </a:cxn>
                    <a:cxn ang="0">
                      <a:pos x="27" y="65"/>
                    </a:cxn>
                    <a:cxn ang="0">
                      <a:pos x="23" y="64"/>
                    </a:cxn>
                    <a:cxn ang="0">
                      <a:pos x="18" y="61"/>
                    </a:cxn>
                    <a:cxn ang="0">
                      <a:pos x="9" y="45"/>
                    </a:cxn>
                    <a:cxn ang="0">
                      <a:pos x="5" y="35"/>
                    </a:cxn>
                    <a:cxn ang="0">
                      <a:pos x="2" y="24"/>
                    </a:cxn>
                    <a:cxn ang="0">
                      <a:pos x="0" y="13"/>
                    </a:cxn>
                    <a:cxn ang="0">
                      <a:pos x="0" y="7"/>
                    </a:cxn>
                    <a:cxn ang="0">
                      <a:pos x="3" y="2"/>
                    </a:cxn>
                  </a:cxnLst>
                  <a:rect l="0" t="0" r="r" b="b"/>
                  <a:pathLst>
                    <a:path w="92" h="66">
                      <a:moveTo>
                        <a:pt x="3" y="2"/>
                      </a:moveTo>
                      <a:lnTo>
                        <a:pt x="12" y="0"/>
                      </a:lnTo>
                      <a:lnTo>
                        <a:pt x="15" y="5"/>
                      </a:lnTo>
                      <a:lnTo>
                        <a:pt x="14" y="17"/>
                      </a:lnTo>
                      <a:lnTo>
                        <a:pt x="12" y="29"/>
                      </a:lnTo>
                      <a:lnTo>
                        <a:pt x="14" y="38"/>
                      </a:lnTo>
                      <a:lnTo>
                        <a:pt x="20" y="49"/>
                      </a:lnTo>
                      <a:lnTo>
                        <a:pt x="28" y="56"/>
                      </a:lnTo>
                      <a:lnTo>
                        <a:pt x="33" y="55"/>
                      </a:lnTo>
                      <a:lnTo>
                        <a:pt x="54" y="37"/>
                      </a:lnTo>
                      <a:lnTo>
                        <a:pt x="68" y="23"/>
                      </a:lnTo>
                      <a:lnTo>
                        <a:pt x="79" y="13"/>
                      </a:lnTo>
                      <a:lnTo>
                        <a:pt x="88" y="13"/>
                      </a:lnTo>
                      <a:lnTo>
                        <a:pt x="91" y="22"/>
                      </a:lnTo>
                      <a:lnTo>
                        <a:pt x="84" y="41"/>
                      </a:lnTo>
                      <a:lnTo>
                        <a:pt x="80" y="45"/>
                      </a:lnTo>
                      <a:lnTo>
                        <a:pt x="73" y="47"/>
                      </a:lnTo>
                      <a:lnTo>
                        <a:pt x="68" y="43"/>
                      </a:lnTo>
                      <a:lnTo>
                        <a:pt x="68" y="34"/>
                      </a:lnTo>
                      <a:lnTo>
                        <a:pt x="58" y="41"/>
                      </a:lnTo>
                      <a:lnTo>
                        <a:pt x="41" y="56"/>
                      </a:lnTo>
                      <a:lnTo>
                        <a:pt x="33" y="62"/>
                      </a:lnTo>
                      <a:lnTo>
                        <a:pt x="27" y="65"/>
                      </a:lnTo>
                      <a:lnTo>
                        <a:pt x="23" y="64"/>
                      </a:lnTo>
                      <a:lnTo>
                        <a:pt x="18" y="61"/>
                      </a:lnTo>
                      <a:lnTo>
                        <a:pt x="9" y="45"/>
                      </a:lnTo>
                      <a:lnTo>
                        <a:pt x="5" y="35"/>
                      </a:lnTo>
                      <a:lnTo>
                        <a:pt x="2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596" name="Freeform 12"/>
                <p:cNvSpPr>
                  <a:spLocks/>
                </p:cNvSpPr>
                <p:nvPr/>
              </p:nvSpPr>
              <p:spPr bwMode="auto">
                <a:xfrm>
                  <a:off x="1914" y="3667"/>
                  <a:ext cx="158" cy="83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0" y="16"/>
                    </a:cxn>
                    <a:cxn ang="0">
                      <a:pos x="10" y="25"/>
                    </a:cxn>
                    <a:cxn ang="0">
                      <a:pos x="31" y="27"/>
                    </a:cxn>
                    <a:cxn ang="0">
                      <a:pos x="53" y="26"/>
                    </a:cxn>
                    <a:cxn ang="0">
                      <a:pos x="68" y="20"/>
                    </a:cxn>
                    <a:cxn ang="0">
                      <a:pos x="81" y="13"/>
                    </a:cxn>
                    <a:cxn ang="0">
                      <a:pos x="89" y="11"/>
                    </a:cxn>
                    <a:cxn ang="0">
                      <a:pos x="92" y="14"/>
                    </a:cxn>
                    <a:cxn ang="0">
                      <a:pos x="92" y="27"/>
                    </a:cxn>
                    <a:cxn ang="0">
                      <a:pos x="95" y="55"/>
                    </a:cxn>
                    <a:cxn ang="0">
                      <a:pos x="101" y="74"/>
                    </a:cxn>
                    <a:cxn ang="0">
                      <a:pos x="113" y="82"/>
                    </a:cxn>
                    <a:cxn ang="0">
                      <a:pos x="119" y="77"/>
                    </a:cxn>
                    <a:cxn ang="0">
                      <a:pos x="131" y="64"/>
                    </a:cxn>
                    <a:cxn ang="0">
                      <a:pos x="150" y="52"/>
                    </a:cxn>
                    <a:cxn ang="0">
                      <a:pos x="157" y="46"/>
                    </a:cxn>
                    <a:cxn ang="0">
                      <a:pos x="155" y="40"/>
                    </a:cxn>
                    <a:cxn ang="0">
                      <a:pos x="147" y="43"/>
                    </a:cxn>
                    <a:cxn ang="0">
                      <a:pos x="137" y="53"/>
                    </a:cxn>
                    <a:cxn ang="0">
                      <a:pos x="117" y="67"/>
                    </a:cxn>
                    <a:cxn ang="0">
                      <a:pos x="115" y="72"/>
                    </a:cxn>
                    <a:cxn ang="0">
                      <a:pos x="109" y="69"/>
                    </a:cxn>
                    <a:cxn ang="0">
                      <a:pos x="102" y="49"/>
                    </a:cxn>
                    <a:cxn ang="0">
                      <a:pos x="102" y="26"/>
                    </a:cxn>
                    <a:cxn ang="0">
                      <a:pos x="101" y="8"/>
                    </a:cxn>
                    <a:cxn ang="0">
                      <a:pos x="95" y="2"/>
                    </a:cxn>
                    <a:cxn ang="0">
                      <a:pos x="88" y="0"/>
                    </a:cxn>
                    <a:cxn ang="0">
                      <a:pos x="79" y="4"/>
                    </a:cxn>
                    <a:cxn ang="0">
                      <a:pos x="55" y="8"/>
                    </a:cxn>
                    <a:cxn ang="0">
                      <a:pos x="34" y="9"/>
                    </a:cxn>
                    <a:cxn ang="0">
                      <a:pos x="16" y="5"/>
                    </a:cxn>
                    <a:cxn ang="0">
                      <a:pos x="8" y="2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158" h="83">
                      <a:moveTo>
                        <a:pt x="0" y="2"/>
                      </a:moveTo>
                      <a:lnTo>
                        <a:pt x="0" y="16"/>
                      </a:lnTo>
                      <a:lnTo>
                        <a:pt x="10" y="25"/>
                      </a:lnTo>
                      <a:lnTo>
                        <a:pt x="31" y="27"/>
                      </a:lnTo>
                      <a:lnTo>
                        <a:pt x="53" y="26"/>
                      </a:lnTo>
                      <a:lnTo>
                        <a:pt x="68" y="20"/>
                      </a:lnTo>
                      <a:lnTo>
                        <a:pt x="81" y="13"/>
                      </a:lnTo>
                      <a:lnTo>
                        <a:pt x="89" y="11"/>
                      </a:lnTo>
                      <a:lnTo>
                        <a:pt x="92" y="14"/>
                      </a:lnTo>
                      <a:lnTo>
                        <a:pt x="92" y="27"/>
                      </a:lnTo>
                      <a:lnTo>
                        <a:pt x="95" y="55"/>
                      </a:lnTo>
                      <a:lnTo>
                        <a:pt x="101" y="74"/>
                      </a:lnTo>
                      <a:lnTo>
                        <a:pt x="113" y="82"/>
                      </a:lnTo>
                      <a:lnTo>
                        <a:pt x="119" y="77"/>
                      </a:lnTo>
                      <a:lnTo>
                        <a:pt x="131" y="64"/>
                      </a:lnTo>
                      <a:lnTo>
                        <a:pt x="150" y="52"/>
                      </a:lnTo>
                      <a:lnTo>
                        <a:pt x="157" y="46"/>
                      </a:lnTo>
                      <a:lnTo>
                        <a:pt x="155" y="40"/>
                      </a:lnTo>
                      <a:lnTo>
                        <a:pt x="147" y="43"/>
                      </a:lnTo>
                      <a:lnTo>
                        <a:pt x="137" y="53"/>
                      </a:lnTo>
                      <a:lnTo>
                        <a:pt x="117" y="67"/>
                      </a:lnTo>
                      <a:lnTo>
                        <a:pt x="115" y="72"/>
                      </a:lnTo>
                      <a:lnTo>
                        <a:pt x="109" y="69"/>
                      </a:lnTo>
                      <a:lnTo>
                        <a:pt x="102" y="49"/>
                      </a:lnTo>
                      <a:lnTo>
                        <a:pt x="102" y="26"/>
                      </a:lnTo>
                      <a:lnTo>
                        <a:pt x="101" y="8"/>
                      </a:lnTo>
                      <a:lnTo>
                        <a:pt x="95" y="2"/>
                      </a:lnTo>
                      <a:lnTo>
                        <a:pt x="88" y="0"/>
                      </a:lnTo>
                      <a:lnTo>
                        <a:pt x="79" y="4"/>
                      </a:lnTo>
                      <a:lnTo>
                        <a:pt x="55" y="8"/>
                      </a:lnTo>
                      <a:lnTo>
                        <a:pt x="34" y="9"/>
                      </a:lnTo>
                      <a:lnTo>
                        <a:pt x="16" y="5"/>
                      </a:lnTo>
                      <a:lnTo>
                        <a:pt x="8" y="2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597" name="Freeform 13"/>
                <p:cNvSpPr>
                  <a:spLocks/>
                </p:cNvSpPr>
                <p:nvPr/>
              </p:nvSpPr>
              <p:spPr bwMode="auto">
                <a:xfrm>
                  <a:off x="1788" y="3645"/>
                  <a:ext cx="144" cy="87"/>
                </a:xfrm>
                <a:custGeom>
                  <a:avLst/>
                  <a:gdLst/>
                  <a:ahLst/>
                  <a:cxnLst>
                    <a:cxn ang="0">
                      <a:pos x="112" y="58"/>
                    </a:cxn>
                    <a:cxn ang="0">
                      <a:pos x="122" y="33"/>
                    </a:cxn>
                    <a:cxn ang="0">
                      <a:pos x="133" y="20"/>
                    </a:cxn>
                    <a:cxn ang="0">
                      <a:pos x="143" y="23"/>
                    </a:cxn>
                    <a:cxn ang="0">
                      <a:pos x="143" y="38"/>
                    </a:cxn>
                    <a:cxn ang="0">
                      <a:pos x="130" y="58"/>
                    </a:cxn>
                    <a:cxn ang="0">
                      <a:pos x="116" y="79"/>
                    </a:cxn>
                    <a:cxn ang="0">
                      <a:pos x="108" y="84"/>
                    </a:cxn>
                    <a:cxn ang="0">
                      <a:pos x="97" y="86"/>
                    </a:cxn>
                    <a:cxn ang="0">
                      <a:pos x="89" y="85"/>
                    </a:cxn>
                    <a:cxn ang="0">
                      <a:pos x="81" y="80"/>
                    </a:cxn>
                    <a:cxn ang="0">
                      <a:pos x="70" y="69"/>
                    </a:cxn>
                    <a:cxn ang="0">
                      <a:pos x="58" y="49"/>
                    </a:cxn>
                    <a:cxn ang="0">
                      <a:pos x="46" y="30"/>
                    </a:cxn>
                    <a:cxn ang="0">
                      <a:pos x="40" y="16"/>
                    </a:cxn>
                    <a:cxn ang="0">
                      <a:pos x="37" y="16"/>
                    </a:cxn>
                    <a:cxn ang="0">
                      <a:pos x="31" y="29"/>
                    </a:cxn>
                    <a:cxn ang="0">
                      <a:pos x="20" y="38"/>
                    </a:cxn>
                    <a:cxn ang="0">
                      <a:pos x="11" y="44"/>
                    </a:cxn>
                    <a:cxn ang="0">
                      <a:pos x="2" y="44"/>
                    </a:cxn>
                    <a:cxn ang="0">
                      <a:pos x="0" y="41"/>
                    </a:cxn>
                    <a:cxn ang="0">
                      <a:pos x="2" y="38"/>
                    </a:cxn>
                    <a:cxn ang="0">
                      <a:pos x="11" y="36"/>
                    </a:cxn>
                    <a:cxn ang="0">
                      <a:pos x="23" y="26"/>
                    </a:cxn>
                    <a:cxn ang="0">
                      <a:pos x="30" y="14"/>
                    </a:cxn>
                    <a:cxn ang="0">
                      <a:pos x="35" y="3"/>
                    </a:cxn>
                    <a:cxn ang="0">
                      <a:pos x="39" y="0"/>
                    </a:cxn>
                    <a:cxn ang="0">
                      <a:pos x="46" y="0"/>
                    </a:cxn>
                    <a:cxn ang="0">
                      <a:pos x="48" y="8"/>
                    </a:cxn>
                    <a:cxn ang="0">
                      <a:pos x="51" y="21"/>
                    </a:cxn>
                    <a:cxn ang="0">
                      <a:pos x="55" y="33"/>
                    </a:cxn>
                    <a:cxn ang="0">
                      <a:pos x="65" y="46"/>
                    </a:cxn>
                    <a:cxn ang="0">
                      <a:pos x="74" y="58"/>
                    </a:cxn>
                    <a:cxn ang="0">
                      <a:pos x="84" y="70"/>
                    </a:cxn>
                    <a:cxn ang="0">
                      <a:pos x="94" y="77"/>
                    </a:cxn>
                    <a:cxn ang="0">
                      <a:pos x="101" y="78"/>
                    </a:cxn>
                    <a:cxn ang="0">
                      <a:pos x="106" y="75"/>
                    </a:cxn>
                    <a:cxn ang="0">
                      <a:pos x="112" y="58"/>
                    </a:cxn>
                  </a:cxnLst>
                  <a:rect l="0" t="0" r="r" b="b"/>
                  <a:pathLst>
                    <a:path w="144" h="87">
                      <a:moveTo>
                        <a:pt x="112" y="58"/>
                      </a:moveTo>
                      <a:lnTo>
                        <a:pt x="122" y="33"/>
                      </a:lnTo>
                      <a:lnTo>
                        <a:pt x="133" y="20"/>
                      </a:lnTo>
                      <a:lnTo>
                        <a:pt x="143" y="23"/>
                      </a:lnTo>
                      <a:lnTo>
                        <a:pt x="143" y="38"/>
                      </a:lnTo>
                      <a:lnTo>
                        <a:pt x="130" y="58"/>
                      </a:lnTo>
                      <a:lnTo>
                        <a:pt x="116" y="79"/>
                      </a:lnTo>
                      <a:lnTo>
                        <a:pt x="108" y="84"/>
                      </a:lnTo>
                      <a:lnTo>
                        <a:pt x="97" y="86"/>
                      </a:lnTo>
                      <a:lnTo>
                        <a:pt x="89" y="85"/>
                      </a:lnTo>
                      <a:lnTo>
                        <a:pt x="81" y="80"/>
                      </a:lnTo>
                      <a:lnTo>
                        <a:pt x="70" y="69"/>
                      </a:lnTo>
                      <a:lnTo>
                        <a:pt x="58" y="49"/>
                      </a:lnTo>
                      <a:lnTo>
                        <a:pt x="46" y="30"/>
                      </a:lnTo>
                      <a:lnTo>
                        <a:pt x="40" y="16"/>
                      </a:lnTo>
                      <a:lnTo>
                        <a:pt x="37" y="16"/>
                      </a:lnTo>
                      <a:lnTo>
                        <a:pt x="31" y="29"/>
                      </a:lnTo>
                      <a:lnTo>
                        <a:pt x="20" y="38"/>
                      </a:lnTo>
                      <a:lnTo>
                        <a:pt x="11" y="44"/>
                      </a:lnTo>
                      <a:lnTo>
                        <a:pt x="2" y="44"/>
                      </a:lnTo>
                      <a:lnTo>
                        <a:pt x="0" y="41"/>
                      </a:lnTo>
                      <a:lnTo>
                        <a:pt x="2" y="38"/>
                      </a:lnTo>
                      <a:lnTo>
                        <a:pt x="11" y="36"/>
                      </a:lnTo>
                      <a:lnTo>
                        <a:pt x="23" y="26"/>
                      </a:lnTo>
                      <a:lnTo>
                        <a:pt x="30" y="14"/>
                      </a:lnTo>
                      <a:lnTo>
                        <a:pt x="35" y="3"/>
                      </a:lnTo>
                      <a:lnTo>
                        <a:pt x="39" y="0"/>
                      </a:lnTo>
                      <a:lnTo>
                        <a:pt x="46" y="0"/>
                      </a:lnTo>
                      <a:lnTo>
                        <a:pt x="48" y="8"/>
                      </a:lnTo>
                      <a:lnTo>
                        <a:pt x="51" y="21"/>
                      </a:lnTo>
                      <a:lnTo>
                        <a:pt x="55" y="33"/>
                      </a:lnTo>
                      <a:lnTo>
                        <a:pt x="65" y="46"/>
                      </a:lnTo>
                      <a:lnTo>
                        <a:pt x="74" y="58"/>
                      </a:lnTo>
                      <a:lnTo>
                        <a:pt x="84" y="70"/>
                      </a:lnTo>
                      <a:lnTo>
                        <a:pt x="94" y="77"/>
                      </a:lnTo>
                      <a:lnTo>
                        <a:pt x="101" y="78"/>
                      </a:lnTo>
                      <a:lnTo>
                        <a:pt x="106" y="75"/>
                      </a:lnTo>
                      <a:lnTo>
                        <a:pt x="112" y="58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598" name="Freeform 14"/>
                <p:cNvSpPr>
                  <a:spLocks/>
                </p:cNvSpPr>
                <p:nvPr/>
              </p:nvSpPr>
              <p:spPr bwMode="auto">
                <a:xfrm>
                  <a:off x="1929" y="3509"/>
                  <a:ext cx="77" cy="75"/>
                </a:xfrm>
                <a:custGeom>
                  <a:avLst/>
                  <a:gdLst/>
                  <a:ahLst/>
                  <a:cxnLst>
                    <a:cxn ang="0">
                      <a:pos x="28" y="22"/>
                    </a:cxn>
                    <a:cxn ang="0">
                      <a:pos x="37" y="8"/>
                    </a:cxn>
                    <a:cxn ang="0">
                      <a:pos x="45" y="3"/>
                    </a:cxn>
                    <a:cxn ang="0">
                      <a:pos x="59" y="0"/>
                    </a:cxn>
                    <a:cxn ang="0">
                      <a:pos x="70" y="4"/>
                    </a:cxn>
                    <a:cxn ang="0">
                      <a:pos x="74" y="10"/>
                    </a:cxn>
                    <a:cxn ang="0">
                      <a:pos x="76" y="18"/>
                    </a:cxn>
                    <a:cxn ang="0">
                      <a:pos x="76" y="30"/>
                    </a:cxn>
                    <a:cxn ang="0">
                      <a:pos x="73" y="49"/>
                    </a:cxn>
                    <a:cxn ang="0">
                      <a:pos x="64" y="64"/>
                    </a:cxn>
                    <a:cxn ang="0">
                      <a:pos x="54" y="72"/>
                    </a:cxn>
                    <a:cxn ang="0">
                      <a:pos x="41" y="74"/>
                    </a:cxn>
                    <a:cxn ang="0">
                      <a:pos x="33" y="72"/>
                    </a:cxn>
                    <a:cxn ang="0">
                      <a:pos x="28" y="63"/>
                    </a:cxn>
                    <a:cxn ang="0">
                      <a:pos x="26" y="48"/>
                    </a:cxn>
                    <a:cxn ang="0">
                      <a:pos x="26" y="32"/>
                    </a:cxn>
                    <a:cxn ang="0">
                      <a:pos x="0" y="33"/>
                    </a:cxn>
                    <a:cxn ang="0">
                      <a:pos x="1" y="27"/>
                    </a:cxn>
                    <a:cxn ang="0">
                      <a:pos x="27" y="27"/>
                    </a:cxn>
                    <a:cxn ang="0">
                      <a:pos x="28" y="22"/>
                    </a:cxn>
                  </a:cxnLst>
                  <a:rect l="0" t="0" r="r" b="b"/>
                  <a:pathLst>
                    <a:path w="77" h="75">
                      <a:moveTo>
                        <a:pt x="28" y="22"/>
                      </a:moveTo>
                      <a:lnTo>
                        <a:pt x="37" y="8"/>
                      </a:lnTo>
                      <a:lnTo>
                        <a:pt x="45" y="3"/>
                      </a:lnTo>
                      <a:lnTo>
                        <a:pt x="59" y="0"/>
                      </a:lnTo>
                      <a:lnTo>
                        <a:pt x="70" y="4"/>
                      </a:lnTo>
                      <a:lnTo>
                        <a:pt x="74" y="10"/>
                      </a:lnTo>
                      <a:lnTo>
                        <a:pt x="76" y="18"/>
                      </a:lnTo>
                      <a:lnTo>
                        <a:pt x="76" y="30"/>
                      </a:lnTo>
                      <a:lnTo>
                        <a:pt x="73" y="49"/>
                      </a:lnTo>
                      <a:lnTo>
                        <a:pt x="64" y="64"/>
                      </a:lnTo>
                      <a:lnTo>
                        <a:pt x="54" y="72"/>
                      </a:lnTo>
                      <a:lnTo>
                        <a:pt x="41" y="74"/>
                      </a:lnTo>
                      <a:lnTo>
                        <a:pt x="33" y="72"/>
                      </a:lnTo>
                      <a:lnTo>
                        <a:pt x="28" y="63"/>
                      </a:lnTo>
                      <a:lnTo>
                        <a:pt x="26" y="48"/>
                      </a:lnTo>
                      <a:lnTo>
                        <a:pt x="26" y="32"/>
                      </a:lnTo>
                      <a:lnTo>
                        <a:pt x="0" y="33"/>
                      </a:lnTo>
                      <a:lnTo>
                        <a:pt x="1" y="27"/>
                      </a:lnTo>
                      <a:lnTo>
                        <a:pt x="27" y="27"/>
                      </a:lnTo>
                      <a:lnTo>
                        <a:pt x="28" y="2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1943" y="3761"/>
                <a:ext cx="115" cy="107"/>
                <a:chOff x="1943" y="3761"/>
                <a:chExt cx="115" cy="107"/>
              </a:xfrm>
            </p:grpSpPr>
            <p:sp>
              <p:nvSpPr>
                <p:cNvPr id="195600" name="Oval 16"/>
                <p:cNvSpPr>
                  <a:spLocks noChangeArrowheads="1"/>
                </p:cNvSpPr>
                <p:nvPr/>
              </p:nvSpPr>
              <p:spPr bwMode="auto">
                <a:xfrm>
                  <a:off x="2042" y="3761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01" name="Oval 17"/>
                <p:cNvSpPr>
                  <a:spLocks noChangeArrowheads="1"/>
                </p:cNvSpPr>
                <p:nvPr/>
              </p:nvSpPr>
              <p:spPr bwMode="auto">
                <a:xfrm>
                  <a:off x="2034" y="3787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02" name="Oval 18"/>
                <p:cNvSpPr>
                  <a:spLocks noChangeArrowheads="1"/>
                </p:cNvSpPr>
                <p:nvPr/>
              </p:nvSpPr>
              <p:spPr bwMode="auto">
                <a:xfrm>
                  <a:off x="2021" y="3814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03" name="Oval 19"/>
                <p:cNvSpPr>
                  <a:spLocks noChangeArrowheads="1"/>
                </p:cNvSpPr>
                <p:nvPr/>
              </p:nvSpPr>
              <p:spPr bwMode="auto">
                <a:xfrm>
                  <a:off x="1999" y="383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04" name="Oval 20"/>
                <p:cNvSpPr>
                  <a:spLocks noChangeArrowheads="1"/>
                </p:cNvSpPr>
                <p:nvPr/>
              </p:nvSpPr>
              <p:spPr bwMode="auto">
                <a:xfrm>
                  <a:off x="1972" y="3846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05" name="Oval 21"/>
                <p:cNvSpPr>
                  <a:spLocks noChangeArrowheads="1"/>
                </p:cNvSpPr>
                <p:nvPr/>
              </p:nvSpPr>
              <p:spPr bwMode="auto">
                <a:xfrm>
                  <a:off x="1943" y="385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195606" name="Object 22"/>
            <p:cNvGraphicFramePr>
              <a:graphicFrameLocks/>
            </p:cNvGraphicFramePr>
            <p:nvPr/>
          </p:nvGraphicFramePr>
          <p:xfrm>
            <a:off x="2163" y="3416"/>
            <a:ext cx="258" cy="465"/>
          </p:xfrm>
          <a:graphic>
            <a:graphicData uri="http://schemas.openxmlformats.org/presentationml/2006/ole">
              <p:oleObj spid="_x0000_s122887" name="ClipArt" r:id="rId5" imgW="1279440" imgH="2303280" progId="MS_ClipArt_Gallery.2">
                <p:embed/>
              </p:oleObj>
            </a:graphicData>
          </a:graphic>
        </p:graphicFrame>
      </p:grpSp>
      <p:graphicFrame>
        <p:nvGraphicFramePr>
          <p:cNvPr id="195607" name="Object 23"/>
          <p:cNvGraphicFramePr>
            <a:graphicFrameLocks/>
          </p:cNvGraphicFramePr>
          <p:nvPr/>
        </p:nvGraphicFramePr>
        <p:xfrm>
          <a:off x="6348046" y="2819400"/>
          <a:ext cx="756138" cy="776288"/>
        </p:xfrm>
        <a:graphic>
          <a:graphicData uri="http://schemas.openxmlformats.org/presentationml/2006/ole">
            <p:oleObj spid="_x0000_s122884" name="ClipArt" r:id="rId6" imgW="2212920" imgH="2097000" progId="MS_ClipArt_Gallery.2">
              <p:embed/>
            </p:oleObj>
          </a:graphicData>
        </a:graphic>
      </p:graphicFrame>
      <p:graphicFrame>
        <p:nvGraphicFramePr>
          <p:cNvPr id="195608" name="Object 24"/>
          <p:cNvGraphicFramePr>
            <a:graphicFrameLocks/>
          </p:cNvGraphicFramePr>
          <p:nvPr/>
        </p:nvGraphicFramePr>
        <p:xfrm>
          <a:off x="4572000" y="5105400"/>
          <a:ext cx="331177" cy="876300"/>
        </p:xfrm>
        <a:graphic>
          <a:graphicData uri="http://schemas.openxmlformats.org/presentationml/2006/ole">
            <p:oleObj spid="_x0000_s122885" name="ClipArt" r:id="rId7" imgW="944280" imgH="2303280" progId="MS_ClipArt_Gallery.2">
              <p:embed/>
            </p:oleObj>
          </a:graphicData>
        </a:graphic>
      </p:graphicFrame>
      <p:graphicFrame>
        <p:nvGraphicFramePr>
          <p:cNvPr id="195609" name="Object 25"/>
          <p:cNvGraphicFramePr>
            <a:graphicFrameLocks/>
          </p:cNvGraphicFramePr>
          <p:nvPr/>
        </p:nvGraphicFramePr>
        <p:xfrm>
          <a:off x="3840773" y="4191000"/>
          <a:ext cx="590550" cy="801688"/>
        </p:xfrm>
        <a:graphic>
          <a:graphicData uri="http://schemas.openxmlformats.org/presentationml/2006/ole">
            <p:oleObj spid="_x0000_s122886" name="ClipArt" r:id="rId8" imgW="1827000" imgH="229068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Organização</a:t>
            </a:r>
            <a:endParaRPr lang="pt-PT"/>
          </a:p>
        </p:txBody>
      </p:sp>
      <p:sp>
        <p:nvSpPr>
          <p:cNvPr id="1003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 Conjunto de Compromisso Globais, Crenças  e intenções comuns aos agentes que querem atingir um objetivo comum.</a:t>
            </a:r>
          </a:p>
          <a:p>
            <a:pPr>
              <a:lnSpc>
                <a:spcPct val="90000"/>
              </a:lnSpc>
            </a:pPr>
            <a:r>
              <a:rPr lang="pt-BR" sz="2800"/>
              <a:t>Definem...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Um conjunto de diretrizes...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Uma política de interação.</a:t>
            </a:r>
          </a:p>
          <a:p>
            <a:pPr>
              <a:lnSpc>
                <a:spcPct val="90000"/>
              </a:lnSpc>
            </a:pPr>
            <a:r>
              <a:rPr lang="pt-BR" sz="2800"/>
              <a:t>Muitos exemplos!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O CIn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Sua Família </a:t>
            </a:r>
          </a:p>
          <a:p>
            <a:pPr lvl="1">
              <a:lnSpc>
                <a:spcPct val="90000"/>
              </a:lnSpc>
            </a:pPr>
            <a:endParaRPr lang="pt-P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Negociação</a:t>
            </a:r>
            <a:endParaRPr lang="pt-PT"/>
          </a:p>
        </p:txBody>
      </p:sp>
      <p:sp>
        <p:nvSpPr>
          <p:cNvPr id="1024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Esforço para solução de conflitos e cooperação</a:t>
            </a:r>
          </a:p>
          <a:p>
            <a:pPr lvl="1">
              <a:lnSpc>
                <a:spcPct val="90000"/>
              </a:lnSpc>
            </a:pPr>
            <a:r>
              <a:rPr lang="pt-BR"/>
              <a:t>Grupo de agentes “self-interested” que consegue chegar a uma decisão conjunta.</a:t>
            </a:r>
          </a:p>
          <a:p>
            <a:pPr>
              <a:lnSpc>
                <a:spcPct val="90000"/>
              </a:lnSpc>
            </a:pPr>
            <a:r>
              <a:rPr lang="pt-BR"/>
              <a:t>Envolve..</a:t>
            </a:r>
          </a:p>
          <a:p>
            <a:pPr lvl="1">
              <a:lnSpc>
                <a:spcPct val="90000"/>
              </a:lnSpc>
            </a:pPr>
            <a:r>
              <a:rPr lang="pt-BR"/>
              <a:t>Linguagem</a:t>
            </a:r>
          </a:p>
          <a:p>
            <a:pPr lvl="1">
              <a:lnSpc>
                <a:spcPct val="90000"/>
              </a:lnSpc>
            </a:pPr>
            <a:r>
              <a:rPr lang="pt-BR"/>
              <a:t>Protocolo – ex. Contract Net</a:t>
            </a:r>
          </a:p>
          <a:p>
            <a:pPr lvl="1">
              <a:lnSpc>
                <a:spcPct val="90000"/>
              </a:lnSpc>
            </a:pPr>
            <a:r>
              <a:rPr lang="pt-BR"/>
              <a:t>Processo de Decisão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Coordenação</a:t>
            </a:r>
            <a:endParaRPr lang="pt-PT"/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 sz="2800"/>
              <a:t>Fundamental para o trabalho conjunto.</a:t>
            </a:r>
          </a:p>
          <a:p>
            <a:r>
              <a:rPr lang="pt-BR" sz="2800"/>
              <a:t>Um SMA pressupõe coordenação entre seus agentes! Porque...</a:t>
            </a:r>
          </a:p>
          <a:p>
            <a:pPr lvl="1"/>
            <a:r>
              <a:rPr lang="pt-BR" sz="2400"/>
              <a:t>Há </a:t>
            </a:r>
            <a:r>
              <a:rPr lang="pt-BR" sz="2400" b="1">
                <a:solidFill>
                  <a:srgbClr val="780216"/>
                </a:solidFill>
              </a:rPr>
              <a:t>dependências</a:t>
            </a:r>
            <a:r>
              <a:rPr lang="pt-BR" sz="2400"/>
              <a:t> entre as ações</a:t>
            </a:r>
          </a:p>
          <a:p>
            <a:pPr lvl="1"/>
            <a:r>
              <a:rPr lang="pt-BR" sz="2400" b="1">
                <a:solidFill>
                  <a:srgbClr val="780216"/>
                </a:solidFill>
              </a:rPr>
              <a:t>Nenhum</a:t>
            </a:r>
            <a:r>
              <a:rPr lang="pt-BR" sz="2400"/>
              <a:t> indivíduo pode resolver o problema </a:t>
            </a:r>
            <a:r>
              <a:rPr lang="pt-BR" sz="2400" b="1">
                <a:solidFill>
                  <a:srgbClr val="780216"/>
                </a:solidFill>
              </a:rPr>
              <a:t>sozinho</a:t>
            </a:r>
          </a:p>
          <a:p>
            <a:pPr lvl="1"/>
            <a:r>
              <a:rPr lang="pt-BR" sz="2400"/>
              <a:t>Deve-se respeitar as </a:t>
            </a:r>
            <a:r>
              <a:rPr lang="pt-BR" sz="2400" b="1">
                <a:solidFill>
                  <a:srgbClr val="780216"/>
                </a:solidFill>
              </a:rPr>
              <a:t>restrições globais</a:t>
            </a:r>
          </a:p>
          <a:p>
            <a:pPr lvl="1"/>
            <a:r>
              <a:rPr lang="pt-BR" sz="2400"/>
              <a:t>Deve-se garantir a </a:t>
            </a:r>
            <a:r>
              <a:rPr lang="pt-BR" sz="2400" b="1">
                <a:solidFill>
                  <a:srgbClr val="780216"/>
                </a:solidFill>
              </a:rPr>
              <a:t>harmonia na execução conjunta</a:t>
            </a:r>
            <a:r>
              <a:rPr lang="pt-BR" sz="2400"/>
              <a:t> de tarefas!</a:t>
            </a:r>
          </a:p>
          <a:p>
            <a:pPr lvl="1"/>
            <a:endParaRPr lang="pt-P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Coordenação... II</a:t>
            </a:r>
            <a:endParaRPr lang="pt-PT"/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50288" cy="4114800"/>
          </a:xfrm>
        </p:spPr>
        <p:txBody>
          <a:bodyPr/>
          <a:lstStyle/>
          <a:p>
            <a:r>
              <a:rPr lang="pt-BR" sz="2800"/>
              <a:t>Então </a:t>
            </a:r>
            <a:r>
              <a:rPr lang="pt-BR" sz="2800" b="1">
                <a:solidFill>
                  <a:srgbClr val="780216"/>
                </a:solidFill>
              </a:rPr>
              <a:t>coordenação</a:t>
            </a:r>
            <a:r>
              <a:rPr lang="pt-BR" sz="2800"/>
              <a:t> é...</a:t>
            </a:r>
          </a:p>
          <a:p>
            <a:pPr lvl="1"/>
            <a:r>
              <a:rPr lang="pt-BR" sz="2400"/>
              <a:t>O </a:t>
            </a:r>
            <a:r>
              <a:rPr lang="pt-BR" sz="2400">
                <a:solidFill>
                  <a:srgbClr val="780216"/>
                </a:solidFill>
              </a:rPr>
              <a:t>processo</a:t>
            </a:r>
            <a:r>
              <a:rPr lang="pt-BR" sz="2400"/>
              <a:t> pelo qual um agente </a:t>
            </a:r>
            <a:r>
              <a:rPr lang="pt-BR" sz="2400">
                <a:solidFill>
                  <a:srgbClr val="780216"/>
                </a:solidFill>
              </a:rPr>
              <a:t>raciocina</a:t>
            </a:r>
            <a:r>
              <a:rPr lang="pt-BR" sz="2400"/>
              <a:t> sobre suas </a:t>
            </a:r>
            <a:r>
              <a:rPr lang="pt-BR" sz="2400">
                <a:solidFill>
                  <a:srgbClr val="780216"/>
                </a:solidFill>
              </a:rPr>
              <a:t>ações locais</a:t>
            </a:r>
            <a:r>
              <a:rPr lang="pt-BR" sz="2400"/>
              <a:t> e </a:t>
            </a:r>
            <a:r>
              <a:rPr lang="pt-BR" sz="2400">
                <a:solidFill>
                  <a:srgbClr val="780216"/>
                </a:solidFill>
              </a:rPr>
              <a:t>as de outros</a:t>
            </a:r>
            <a:r>
              <a:rPr lang="pt-BR" sz="2400"/>
              <a:t> agentes para </a:t>
            </a:r>
            <a:r>
              <a:rPr lang="pt-BR" sz="2400">
                <a:solidFill>
                  <a:srgbClr val="780216"/>
                </a:solidFill>
              </a:rPr>
              <a:t>garantir</a:t>
            </a:r>
            <a:r>
              <a:rPr lang="pt-BR" sz="2400"/>
              <a:t> que a comunidade funcione </a:t>
            </a:r>
            <a:r>
              <a:rPr lang="pt-BR" sz="2400">
                <a:solidFill>
                  <a:srgbClr val="780216"/>
                </a:solidFill>
              </a:rPr>
              <a:t>coerentemente</a:t>
            </a:r>
            <a:r>
              <a:rPr lang="pt-BR" sz="2400"/>
              <a:t>.</a:t>
            </a:r>
          </a:p>
          <a:p>
            <a:r>
              <a:rPr lang="pt-BR" sz="2800"/>
              <a:t>Visa garantir que...</a:t>
            </a:r>
          </a:p>
          <a:p>
            <a:pPr lvl="1"/>
            <a:r>
              <a:rPr lang="pt-BR" sz="2400"/>
              <a:t>Todas as partes necessárias existam na sociedade.</a:t>
            </a:r>
          </a:p>
          <a:p>
            <a:pPr lvl="1"/>
            <a:r>
              <a:rPr lang="pt-BR" sz="2400"/>
              <a:t>Interação que possibilite a execução das atividades.</a:t>
            </a:r>
          </a:p>
          <a:p>
            <a:pPr lvl="1"/>
            <a:r>
              <a:rPr lang="pt-BR" sz="2400"/>
              <a:t>Que todos atuem consistentemente</a:t>
            </a:r>
          </a:p>
          <a:p>
            <a:pPr lvl="1"/>
            <a:r>
              <a:rPr lang="pt-BR" sz="2400"/>
              <a:t>Que tudo seja feito com dos recursos disponíveis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Coordenação... III</a:t>
            </a:r>
            <a:endParaRPr lang="pt-PT"/>
          </a:p>
        </p:txBody>
      </p:sp>
      <p:sp>
        <p:nvSpPr>
          <p:cNvPr id="101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/>
              <a:t>Para coordenar com sucesso é preciso...	</a:t>
            </a:r>
          </a:p>
          <a:p>
            <a:pPr lvl="1"/>
            <a:r>
              <a:rPr lang="pt-BR"/>
              <a:t>Uma estrutura...</a:t>
            </a:r>
          </a:p>
          <a:p>
            <a:pPr lvl="1"/>
            <a:r>
              <a:rPr lang="pt-BR"/>
              <a:t>Flexibilidade nas interações</a:t>
            </a:r>
          </a:p>
          <a:p>
            <a:pPr lvl="2"/>
            <a:r>
              <a:rPr lang="pt-BR"/>
              <a:t>Comunicação!</a:t>
            </a:r>
          </a:p>
          <a:p>
            <a:pPr lvl="2"/>
            <a:r>
              <a:rPr lang="pt-BR"/>
              <a:t>Negociação!</a:t>
            </a:r>
          </a:p>
          <a:p>
            <a:pPr lvl="1"/>
            <a:r>
              <a:rPr lang="pt-BR"/>
              <a:t>Conhecimento e raciocínio</a:t>
            </a:r>
          </a:p>
          <a:p>
            <a:pPr lvl="2"/>
            <a:r>
              <a:rPr lang="pt-BR"/>
              <a:t>Para reconhecer interações potenciais entre planos de ação!</a:t>
            </a:r>
          </a:p>
          <a:p>
            <a:pPr lvl="1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Então... O fundamental é...</a:t>
            </a:r>
            <a:endParaRPr lang="pt-PT"/>
          </a:p>
        </p:txBody>
      </p:sp>
      <p:sp>
        <p:nvSpPr>
          <p:cNvPr id="104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772400" cy="4114800"/>
          </a:xfrm>
        </p:spPr>
        <p:txBody>
          <a:bodyPr/>
          <a:lstStyle/>
          <a:p>
            <a:r>
              <a:rPr lang="pt-BR" b="1">
                <a:solidFill>
                  <a:srgbClr val="780216"/>
                </a:solidFill>
              </a:rPr>
              <a:t>Interagir!!!</a:t>
            </a:r>
          </a:p>
          <a:p>
            <a:pPr lvl="1"/>
            <a:r>
              <a:rPr lang="pt-BR"/>
              <a:t>Com quem?</a:t>
            </a:r>
          </a:p>
          <a:p>
            <a:pPr lvl="1"/>
            <a:r>
              <a:rPr lang="pt-BR"/>
              <a:t>Quando?</a:t>
            </a:r>
          </a:p>
          <a:p>
            <a:pPr lvl="1"/>
            <a:r>
              <a:rPr lang="pt-BR"/>
              <a:t>Qual o conteúdo?</a:t>
            </a:r>
          </a:p>
          <a:p>
            <a:pPr lvl="1"/>
            <a:r>
              <a:rPr lang="pt-BR"/>
              <a:t>Como? Que processos e recursos?</a:t>
            </a:r>
          </a:p>
          <a:p>
            <a:pPr lvl="1"/>
            <a:r>
              <a:rPr lang="pt-BR"/>
              <a:t>Por que?</a:t>
            </a:r>
          </a:p>
          <a:p>
            <a:pPr lvl="1"/>
            <a:r>
              <a:rPr lang="pt-BR"/>
              <a:t>Como estabelecer a compreensão mútua?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Assim... </a:t>
            </a:r>
            <a:endParaRPr lang="pt-PT"/>
          </a:p>
        </p:txBody>
      </p:sp>
      <p:sp>
        <p:nvSpPr>
          <p:cNvPr id="105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/>
              <a:t>Quando Encarar os SMA?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Design de SMA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r>
              <a:rPr lang="pt-BR"/>
              <a:t>Quando partir para SMA?</a:t>
            </a:r>
          </a:p>
          <a:p>
            <a:pPr lvl="1"/>
            <a:r>
              <a:rPr lang="pt-BR"/>
              <a:t>Quando o ambiente é aberto;</a:t>
            </a:r>
          </a:p>
          <a:p>
            <a:pPr lvl="1"/>
            <a:r>
              <a:rPr lang="pt-BR"/>
              <a:t>Quando os agentes são a metáfora natural.</a:t>
            </a:r>
          </a:p>
          <a:p>
            <a:pPr lvl="1"/>
            <a:r>
              <a:rPr lang="pt-BR"/>
              <a:t>Quando há distribuição de dados, controle ou expertise.</a:t>
            </a:r>
          </a:p>
          <a:p>
            <a:pPr lvl="1"/>
            <a:r>
              <a:rPr lang="pt-BR"/>
              <a:t>Quando estamos lidando com sistemas legados.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Considerações em SMA</a:t>
            </a:r>
            <a:endParaRPr lang="pt-PT"/>
          </a:p>
        </p:txBody>
      </p:sp>
      <p:sp>
        <p:nvSpPr>
          <p:cNvPr id="604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Ação</a:t>
            </a:r>
          </a:p>
          <a:p>
            <a:pPr lvl="1">
              <a:lnSpc>
                <a:spcPct val="90000"/>
              </a:lnSpc>
            </a:pPr>
            <a:r>
              <a:rPr lang="pt-BR"/>
              <a:t>Como coordenar ações?</a:t>
            </a:r>
          </a:p>
          <a:p>
            <a:pPr>
              <a:lnSpc>
                <a:spcPct val="90000"/>
              </a:lnSpc>
            </a:pPr>
            <a:r>
              <a:rPr lang="pt-BR"/>
              <a:t>O indivíduo e sua relação com o mundo</a:t>
            </a:r>
          </a:p>
          <a:p>
            <a:pPr lvl="1">
              <a:lnSpc>
                <a:spcPct val="90000"/>
              </a:lnSpc>
            </a:pPr>
            <a:r>
              <a:rPr lang="pt-BR"/>
              <a:t>Estados mentais</a:t>
            </a:r>
          </a:p>
          <a:p>
            <a:pPr>
              <a:lnSpc>
                <a:spcPct val="90000"/>
              </a:lnSpc>
            </a:pPr>
            <a:r>
              <a:rPr lang="pt-BR"/>
              <a:t>Interação</a:t>
            </a:r>
          </a:p>
          <a:p>
            <a:pPr lvl="1">
              <a:lnSpc>
                <a:spcPct val="90000"/>
              </a:lnSpc>
            </a:pPr>
            <a:r>
              <a:rPr lang="pt-BR"/>
              <a:t>Comunicação </a:t>
            </a:r>
          </a:p>
          <a:p>
            <a:pPr lvl="1">
              <a:lnSpc>
                <a:spcPct val="90000"/>
              </a:lnSpc>
            </a:pPr>
            <a:r>
              <a:rPr lang="pt-BR"/>
              <a:t>Negociação/Argumentação</a:t>
            </a:r>
          </a:p>
          <a:p>
            <a:pPr>
              <a:lnSpc>
                <a:spcPct val="90000"/>
              </a:lnSpc>
            </a:pPr>
            <a:r>
              <a:rPr lang="pt-BR"/>
              <a:t>Implementação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Problemas no Desenvolvimento de Agentes</a:t>
            </a:r>
            <a:endParaRPr lang="pt-PT"/>
          </a:p>
        </p:txBody>
      </p:sp>
      <p:sp>
        <p:nvSpPr>
          <p:cNvPr id="665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/>
              <a:t>Superestimativas do potencial dos agentes.</a:t>
            </a:r>
          </a:p>
          <a:p>
            <a:r>
              <a:rPr lang="pt-BR"/>
              <a:t>Dogmatismo a respeito dos agentes.</a:t>
            </a:r>
          </a:p>
          <a:p>
            <a:r>
              <a:rPr lang="pt-BR"/>
              <a:t>Não está claro porque usar agentes.</a:t>
            </a:r>
          </a:p>
          <a:p>
            <a:r>
              <a:rPr lang="pt-BR"/>
              <a:t>Construção de soluções genéricas para problemas específicos.</a:t>
            </a:r>
          </a:p>
          <a:p>
            <a:r>
              <a:rPr lang="pt-BR"/>
              <a:t>Desenvolver SMA é desenvolver Software...</a:t>
            </a:r>
          </a:p>
          <a:p>
            <a:r>
              <a:rPr lang="pt-BR"/>
              <a:t>SMA é software “multithreaded”.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66DA-549A-41E2-AA47-342E6736682C}" type="slidenum">
              <a:rPr lang="pt-BR"/>
              <a:pPr/>
              <a:t>6</a:t>
            </a:fld>
            <a:endParaRPr lang="pt-BR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74723" cy="990600"/>
          </a:xfrm>
        </p:spPr>
        <p:txBody>
          <a:bodyPr/>
          <a:lstStyle/>
          <a:p>
            <a:r>
              <a:rPr lang="pt-BR" sz="3000"/>
              <a:t>Outras propriedades freqüentemente </a:t>
            </a:r>
            <a:br>
              <a:rPr lang="pt-BR" sz="3000"/>
            </a:br>
            <a:r>
              <a:rPr lang="pt-BR" sz="3000"/>
              <a:t>associadas aos Agentes</a:t>
            </a:r>
            <a:endParaRPr lang="en-US" sz="3000"/>
          </a:p>
        </p:txBody>
      </p:sp>
      <p:sp>
        <p:nvSpPr>
          <p:cNvPr id="1966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3046" y="16002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Autonomia de raciocínio (IA):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Requer máquina de inferência e base de conhecimento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Essencial em sistemas especialistas, controle, robótica, jogos, agentes na internet ...</a:t>
            </a:r>
          </a:p>
          <a:p>
            <a:pPr>
              <a:lnSpc>
                <a:spcPct val="90000"/>
              </a:lnSpc>
              <a:spcBef>
                <a:spcPct val="85000"/>
              </a:spcBef>
            </a:pPr>
            <a:r>
              <a:rPr lang="pt-BR" sz="2800"/>
              <a:t>Adaptabilidade (IA):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Capacidade de adaptação a situações novas, para as quais não foi fornecido todo o conhecimento necessário com antecedência 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Duas implementações</a:t>
            </a:r>
            <a:r>
              <a:rPr lang="pt-BR" sz="2600"/>
              <a:t> </a:t>
            </a:r>
          </a:p>
          <a:p>
            <a:pPr lvl="2">
              <a:lnSpc>
                <a:spcPct val="90000"/>
              </a:lnSpc>
            </a:pPr>
            <a:r>
              <a:rPr lang="pt-BR" sz="2200"/>
              <a:t>aprendizagem e/ou programação declarativa</a:t>
            </a:r>
            <a:endParaRPr lang="pt-BR" sz="2000"/>
          </a:p>
          <a:p>
            <a:pPr lvl="1">
              <a:lnSpc>
                <a:spcPct val="90000"/>
              </a:lnSpc>
            </a:pPr>
            <a:r>
              <a:rPr lang="pt-BR" sz="2400"/>
              <a:t>Essencial em agentes na internet, interfaces amigáveis ...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 mais Problemas...</a:t>
            </a:r>
            <a:endParaRPr lang="pt-PT"/>
          </a:p>
        </p:txBody>
      </p:sp>
      <p:sp>
        <p:nvSpPr>
          <p:cNvPr id="67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/>
              <a:t>Seu projeto não explora concorrência.</a:t>
            </a:r>
          </a:p>
          <a:p>
            <a:r>
              <a:rPr lang="pt-BR" sz="2800"/>
              <a:t>Você resolve adotar sua arquitetura.</a:t>
            </a:r>
          </a:p>
          <a:p>
            <a:r>
              <a:rPr lang="pt-BR" sz="2800"/>
              <a:t>Seus agentes usam IA demais.</a:t>
            </a:r>
          </a:p>
          <a:p>
            <a:r>
              <a:rPr lang="pt-BR" sz="2800"/>
              <a:t>Os agentes estão em todos os lugares.</a:t>
            </a:r>
          </a:p>
          <a:p>
            <a:r>
              <a:rPr lang="pt-BR" sz="2800"/>
              <a:t>Não tem agentes suficientes.</a:t>
            </a:r>
          </a:p>
          <a:p>
            <a:r>
              <a:rPr lang="pt-BR" sz="2800"/>
              <a:t>A Interação é caótica...</a:t>
            </a:r>
            <a:endParaRPr lang="pt-PT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Aplicações de SMA</a:t>
            </a: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/>
              <a:t>Agentes para Gerenciamento de Processos</a:t>
            </a:r>
          </a:p>
          <a:p>
            <a:pPr lvl="1"/>
            <a:r>
              <a:rPr lang="pt-BR"/>
              <a:t>ADEPT (Jennings et al. 1996)</a:t>
            </a:r>
          </a:p>
          <a:p>
            <a:pPr lvl="2"/>
            <a:r>
              <a:rPr lang="pt-BR"/>
              <a:t>Cada departamento envolvido virou um agente.</a:t>
            </a:r>
          </a:p>
          <a:p>
            <a:pPr lvl="2"/>
            <a:r>
              <a:rPr lang="pt-BR"/>
              <a:t>Construído em cima de CORBA</a:t>
            </a:r>
          </a:p>
          <a:p>
            <a:pPr lvl="2"/>
            <a:r>
              <a:rPr lang="pt-BR"/>
              <a:t>Usou um Shell para Sistemas Especialistas</a:t>
            </a:r>
          </a:p>
          <a:p>
            <a:pPr lvl="2"/>
            <a:r>
              <a:rPr lang="pt-BR"/>
              <a:t>Construção baseada na Arquitetura GRATE*</a:t>
            </a:r>
          </a:p>
          <a:p>
            <a:pPr lvl="2">
              <a:buFont typeface="Wingdings" pitchFamily="2" charset="2"/>
              <a:buNone/>
            </a:pPr>
            <a:endParaRPr lang="pt-BR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Aplicações de SMA II</a:t>
            </a:r>
            <a:endParaRPr lang="pt-PT"/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459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Sensoriamento Distribuído</a:t>
            </a:r>
          </a:p>
          <a:p>
            <a:pPr lvl="1">
              <a:lnSpc>
                <a:spcPct val="90000"/>
              </a:lnSpc>
            </a:pPr>
            <a:r>
              <a:rPr lang="pt-BR"/>
              <a:t>O DVMT, de Victor Lesser (1980)</a:t>
            </a:r>
          </a:p>
          <a:p>
            <a:pPr>
              <a:lnSpc>
                <a:spcPct val="90000"/>
              </a:lnSpc>
            </a:pPr>
            <a:r>
              <a:rPr lang="pt-BR"/>
              <a:t>Recuperação e Gerenciamento de Informação</a:t>
            </a:r>
          </a:p>
          <a:p>
            <a:pPr lvl="1">
              <a:lnSpc>
                <a:spcPct val="90000"/>
              </a:lnSpc>
            </a:pPr>
            <a:r>
              <a:rPr lang="pt-BR"/>
              <a:t>Agentes Pessoais de informação</a:t>
            </a:r>
          </a:p>
          <a:p>
            <a:pPr lvl="2">
              <a:lnSpc>
                <a:spcPct val="90000"/>
              </a:lnSpc>
            </a:pPr>
            <a:r>
              <a:rPr lang="pt-BR"/>
              <a:t>MAXIMS – Pattie Maes</a:t>
            </a:r>
          </a:p>
          <a:p>
            <a:pPr lvl="1">
              <a:lnSpc>
                <a:spcPct val="90000"/>
              </a:lnSpc>
            </a:pPr>
            <a:r>
              <a:rPr lang="pt-BR"/>
              <a:t>Agentes Web</a:t>
            </a:r>
          </a:p>
          <a:p>
            <a:pPr lvl="2">
              <a:lnSpc>
                <a:spcPct val="90000"/>
              </a:lnSpc>
            </a:pPr>
            <a:r>
              <a:rPr lang="pt-BR"/>
              <a:t>Guias</a:t>
            </a:r>
          </a:p>
          <a:p>
            <a:pPr lvl="2">
              <a:lnSpc>
                <a:spcPct val="90000"/>
              </a:lnSpc>
            </a:pPr>
            <a:r>
              <a:rPr lang="pt-BR"/>
              <a:t>Indexadores</a:t>
            </a:r>
          </a:p>
          <a:p>
            <a:pPr lvl="1">
              <a:lnSpc>
                <a:spcPct val="90000"/>
              </a:lnSpc>
            </a:pPr>
            <a:endParaRPr lang="pt-BR"/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Aplicações de SMA III</a:t>
            </a:r>
            <a:endParaRPr lang="pt-PT"/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r>
              <a:rPr lang="pt-BR"/>
              <a:t>Agentes para E-Commerce</a:t>
            </a:r>
          </a:p>
          <a:p>
            <a:pPr lvl="1"/>
            <a:r>
              <a:rPr lang="pt-BR"/>
              <a:t>Vários Tipos:</a:t>
            </a:r>
          </a:p>
          <a:p>
            <a:pPr lvl="2"/>
            <a:r>
              <a:rPr lang="pt-BR"/>
              <a:t>Agentes de comparação</a:t>
            </a:r>
          </a:p>
          <a:p>
            <a:pPr lvl="3"/>
            <a:r>
              <a:rPr lang="pt-BR"/>
              <a:t>Têm problemas quando comparam mais de um atributo.</a:t>
            </a:r>
          </a:p>
          <a:p>
            <a:pPr lvl="2"/>
            <a:r>
              <a:rPr lang="pt-BR"/>
              <a:t>Leiloeiros (Auction Bots)</a:t>
            </a:r>
          </a:p>
          <a:p>
            <a:pPr lvl="3"/>
            <a:r>
              <a:rPr lang="pt-BR"/>
              <a:t>Spanish Fishmarket</a:t>
            </a:r>
          </a:p>
          <a:p>
            <a:pPr lvl="1"/>
            <a:endParaRPr lang="pt-BR"/>
          </a:p>
          <a:p>
            <a:endParaRPr lang="pt-PT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Ainda mais Aplicações...</a:t>
            </a:r>
            <a:endParaRPr lang="pt-PT"/>
          </a:p>
        </p:txBody>
      </p:sp>
      <p:sp>
        <p:nvSpPr>
          <p:cNvPr id="57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Agentes de Interface</a:t>
            </a:r>
          </a:p>
          <a:p>
            <a:pPr lvl="1"/>
            <a:r>
              <a:rPr lang="pt-BR"/>
              <a:t>Metáfora do Assistente, que colabora com o usuário. Utilizados para fins educacionais</a:t>
            </a:r>
          </a:p>
          <a:p>
            <a:r>
              <a:rPr lang="pt-BR"/>
              <a:t>Agentes para Ambientes Virtuais</a:t>
            </a:r>
          </a:p>
          <a:p>
            <a:pPr lvl="1"/>
            <a:r>
              <a:rPr lang="pt-BR"/>
              <a:t>“ Believable Agents” </a:t>
            </a:r>
          </a:p>
          <a:p>
            <a:pPr lvl="2"/>
            <a:r>
              <a:rPr lang="pt-BR"/>
              <a:t>Emoções e Personalidade</a:t>
            </a: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Mais Aplicações...</a:t>
            </a:r>
            <a:endParaRPr lang="pt-PT"/>
          </a:p>
        </p:txBody>
      </p:sp>
      <p:sp>
        <p:nvSpPr>
          <p:cNvPr id="59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Agentes para Simulações Sociais</a:t>
            </a:r>
          </a:p>
          <a:p>
            <a:pPr lvl="1">
              <a:lnSpc>
                <a:spcPct val="90000"/>
              </a:lnSpc>
            </a:pPr>
            <a:r>
              <a:rPr lang="pt-BR"/>
              <a:t>Projeto EOS</a:t>
            </a:r>
          </a:p>
          <a:p>
            <a:pPr lvl="1">
              <a:lnSpc>
                <a:spcPct val="90000"/>
              </a:lnSpc>
            </a:pPr>
            <a:r>
              <a:rPr lang="pt-BR"/>
              <a:t>Uso de SMA para definição de políticas</a:t>
            </a:r>
          </a:p>
          <a:p>
            <a:pPr>
              <a:lnSpc>
                <a:spcPct val="90000"/>
              </a:lnSpc>
            </a:pPr>
            <a:r>
              <a:rPr lang="pt-BR"/>
              <a:t>Agentes para... O que a imaginação quiser</a:t>
            </a:r>
          </a:p>
          <a:p>
            <a:pPr lvl="1">
              <a:lnSpc>
                <a:spcPct val="90000"/>
              </a:lnSpc>
            </a:pPr>
            <a:r>
              <a:rPr lang="pt-BR"/>
              <a:t>Gerenciamento de Sistemas Industriais</a:t>
            </a:r>
          </a:p>
          <a:p>
            <a:pPr lvl="1">
              <a:lnSpc>
                <a:spcPct val="90000"/>
              </a:lnSpc>
            </a:pPr>
            <a:r>
              <a:rPr lang="pt-BR"/>
              <a:t>Controle de Tráfego Aéreo</a:t>
            </a:r>
          </a:p>
          <a:p>
            <a:pPr lvl="1">
              <a:lnSpc>
                <a:spcPct val="90000"/>
              </a:lnSpc>
            </a:pPr>
            <a:r>
              <a:rPr lang="pt-BR"/>
              <a:t>Controle de Naves Espaciais</a:t>
            </a:r>
            <a:endParaRPr lang="pt-PT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PT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Objeções a SMA</a:t>
            </a: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Não é a mesma coisa que SD?</a:t>
            </a:r>
          </a:p>
          <a:p>
            <a:pPr lvl="1"/>
            <a:r>
              <a:rPr lang="pt-BR"/>
              <a:t>Sincronização e Coordenação Dinâmicas</a:t>
            </a:r>
          </a:p>
          <a:p>
            <a:pPr lvl="1"/>
            <a:r>
              <a:rPr lang="pt-BR"/>
              <a:t>Agentes têm interesses próprios!!!</a:t>
            </a:r>
          </a:p>
          <a:p>
            <a:r>
              <a:rPr lang="pt-BR"/>
              <a:t>Não é IA?</a:t>
            </a:r>
          </a:p>
          <a:p>
            <a:pPr lvl="1"/>
            <a:r>
              <a:rPr lang="pt-BR"/>
              <a:t>SMA têm características de CC e de ES!</a:t>
            </a:r>
          </a:p>
          <a:p>
            <a:pPr lvl="1"/>
            <a:r>
              <a:rPr lang="pt-BR"/>
              <a:t>Em SMA, o aspecto social é fundamental!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Objeções a SMA... II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r>
              <a:rPr lang="pt-BR"/>
              <a:t>Não é só teoria dos Jogos?</a:t>
            </a:r>
          </a:p>
          <a:p>
            <a:pPr lvl="1"/>
            <a:r>
              <a:rPr lang="pt-BR"/>
              <a:t>TJ muitas vezes desconsiderou a computação...</a:t>
            </a:r>
          </a:p>
          <a:p>
            <a:pPr lvl="1"/>
            <a:r>
              <a:rPr lang="pt-BR"/>
              <a:t>Hipóteses da TJ são questionadas em SMA</a:t>
            </a:r>
          </a:p>
          <a:p>
            <a:r>
              <a:rPr lang="pt-BR"/>
              <a:t>O que eu vou fazer com Ciência Social?</a:t>
            </a:r>
          </a:p>
          <a:p>
            <a:pPr lvl="1"/>
            <a:r>
              <a:rPr lang="pt-BR"/>
              <a:t>Ambas servem como ferramentas uma para outra.</a:t>
            </a:r>
          </a:p>
          <a:p>
            <a:pPr lvl="1"/>
            <a:r>
              <a:rPr lang="pt-BR"/>
              <a:t>Mas são bem diferentes!!!!</a:t>
            </a:r>
          </a:p>
          <a:p>
            <a:pPr>
              <a:buFont typeface="Wingdings" pitchFamily="2" charset="2"/>
              <a:buNone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5C5FD9D-A9D7-49A4-9A8A-F379A31476BC}" type="slidenum">
              <a:rPr lang="pt-BR"/>
              <a:pPr/>
              <a:t>68</a:t>
            </a:fld>
            <a:endParaRPr lang="pt-BR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Conclusões </a:t>
            </a:r>
          </a:p>
        </p:txBody>
      </p:sp>
      <p:sp>
        <p:nvSpPr>
          <p:cNvPr id="2099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7E79-2A10-45B1-ABAB-014ABE7E4D64}" type="slidenum">
              <a:rPr lang="pt-BR"/>
              <a:pPr/>
              <a:t>69</a:t>
            </a:fld>
            <a:endParaRPr lang="pt-BR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/>
          <a:lstStyle/>
          <a:p>
            <a:r>
              <a:rPr lang="pt-BR" sz="3600"/>
              <a:t>Agentes no mapa da computação</a:t>
            </a:r>
            <a:br>
              <a:rPr lang="pt-BR" sz="3600"/>
            </a:br>
            <a:r>
              <a:rPr lang="pt-BR" sz="3600"/>
              <a:t>Nem todo agente é inteligente!</a:t>
            </a:r>
            <a:endParaRPr lang="en-US" sz="36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041281" y="2057400"/>
            <a:ext cx="2952750" cy="3198813"/>
            <a:chOff x="865" y="720"/>
            <a:chExt cx="2015" cy="2015"/>
          </a:xfrm>
        </p:grpSpPr>
        <p:sp>
          <p:nvSpPr>
            <p:cNvPr id="174084" name="Oval 4"/>
            <p:cNvSpPr>
              <a:spLocks noChangeArrowheads="1"/>
            </p:cNvSpPr>
            <p:nvPr/>
          </p:nvSpPr>
          <p:spPr bwMode="auto">
            <a:xfrm>
              <a:off x="865" y="720"/>
              <a:ext cx="2015" cy="201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762000"/>
              <a:endParaRPr lang="en-US">
                <a:latin typeface="Times New Roman" pitchFamily="18" charset="0"/>
              </a:endParaRPr>
            </a:p>
          </p:txBody>
        </p:sp>
        <p:sp>
          <p:nvSpPr>
            <p:cNvPr id="174085" name="Text Box 5"/>
            <p:cNvSpPr txBox="1">
              <a:spLocks noChangeArrowheads="1"/>
            </p:cNvSpPr>
            <p:nvPr/>
          </p:nvSpPr>
          <p:spPr bwMode="auto">
            <a:xfrm>
              <a:off x="963" y="1238"/>
              <a:ext cx="1099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defTabSz="762000"/>
              <a:r>
                <a:rPr lang="pt-BR" sz="2000">
                  <a:latin typeface="Comic Sans MS" pitchFamily="66" charset="0"/>
                </a:rPr>
                <a:t>Inteligência</a:t>
              </a:r>
            </a:p>
            <a:p>
              <a:pPr algn="ctr" defTabSz="762000"/>
              <a:r>
                <a:rPr lang="pt-BR" sz="2000">
                  <a:latin typeface="Comic Sans MS" pitchFamily="66" charset="0"/>
                </a:rPr>
                <a:t>Artificial</a:t>
              </a:r>
              <a:endParaRPr lang="en-US" sz="2000">
                <a:latin typeface="Comic Sans MS" pitchFamily="66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729404" y="2058988"/>
            <a:ext cx="3021623" cy="3198812"/>
            <a:chOff x="2017" y="721"/>
            <a:chExt cx="2062" cy="2015"/>
          </a:xfrm>
        </p:grpSpPr>
        <p:sp>
          <p:nvSpPr>
            <p:cNvPr id="174087" name="Oval 7"/>
            <p:cNvSpPr>
              <a:spLocks noChangeArrowheads="1"/>
            </p:cNvSpPr>
            <p:nvPr/>
          </p:nvSpPr>
          <p:spPr bwMode="auto">
            <a:xfrm>
              <a:off x="2017" y="721"/>
              <a:ext cx="2015" cy="201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762000"/>
              <a:endParaRPr lang="en-US">
                <a:latin typeface="Times New Roman" pitchFamily="18" charset="0"/>
              </a:endParaRPr>
            </a:p>
          </p:txBody>
        </p:sp>
        <p:sp>
          <p:nvSpPr>
            <p:cNvPr id="174088" name="Text Box 8"/>
            <p:cNvSpPr txBox="1">
              <a:spLocks noChangeArrowheads="1"/>
            </p:cNvSpPr>
            <p:nvPr/>
          </p:nvSpPr>
          <p:spPr bwMode="auto">
            <a:xfrm>
              <a:off x="2928" y="1238"/>
              <a:ext cx="1151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defTabSz="762000"/>
              <a:r>
                <a:rPr lang="pt-BR" sz="2000">
                  <a:latin typeface="Comic Sans MS" pitchFamily="66" charset="0"/>
                </a:rPr>
                <a:t>Engenharia</a:t>
              </a:r>
            </a:p>
            <a:p>
              <a:pPr algn="ctr" defTabSz="762000"/>
              <a:r>
                <a:rPr lang="pt-BR" sz="2000">
                  <a:latin typeface="Comic Sans MS" pitchFamily="66" charset="0"/>
                </a:rPr>
                <a:t>de Software</a:t>
              </a:r>
              <a:endParaRPr lang="en-US" sz="2000">
                <a:latin typeface="Comic Sans MS" pitchFamily="66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885343" y="3354388"/>
            <a:ext cx="2952750" cy="3198812"/>
            <a:chOff x="1441" y="1537"/>
            <a:chExt cx="2015" cy="2015"/>
          </a:xfrm>
        </p:grpSpPr>
        <p:sp>
          <p:nvSpPr>
            <p:cNvPr id="174090" name="Oval 10"/>
            <p:cNvSpPr>
              <a:spLocks noChangeArrowheads="1"/>
            </p:cNvSpPr>
            <p:nvPr/>
          </p:nvSpPr>
          <p:spPr bwMode="auto">
            <a:xfrm>
              <a:off x="1441" y="1537"/>
              <a:ext cx="2015" cy="2015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defTabSz="762000"/>
              <a:endParaRPr lang="en-US">
                <a:latin typeface="Times New Roman" pitchFamily="18" charset="0"/>
              </a:endParaRPr>
            </a:p>
          </p:txBody>
        </p:sp>
        <p:sp>
          <p:nvSpPr>
            <p:cNvPr id="174091" name="Text Box 11"/>
            <p:cNvSpPr txBox="1">
              <a:spLocks noChangeArrowheads="1"/>
            </p:cNvSpPr>
            <p:nvPr/>
          </p:nvSpPr>
          <p:spPr bwMode="auto">
            <a:xfrm>
              <a:off x="1934" y="2822"/>
              <a:ext cx="1126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defTabSz="762000"/>
              <a:r>
                <a:rPr lang="pt-BR" sz="2000">
                  <a:latin typeface="Comic Sans MS" pitchFamily="66" charset="0"/>
                </a:rPr>
                <a:t>Sistemas</a:t>
              </a:r>
            </a:p>
            <a:p>
              <a:pPr algn="ctr" defTabSz="762000"/>
              <a:r>
                <a:rPr lang="pt-BR" sz="2000">
                  <a:latin typeface="Comic Sans MS" pitchFamily="66" charset="0"/>
                </a:rPr>
                <a:t>Distribuídos</a:t>
              </a:r>
              <a:endParaRPr lang="en-US" sz="2000">
                <a:latin typeface="Comic Sans MS" pitchFamily="66" charset="0"/>
              </a:endParaRPr>
            </a:p>
          </p:txBody>
        </p:sp>
      </p:grp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3852496" y="3886201"/>
            <a:ext cx="1170513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pt-BR" sz="2000">
                <a:latin typeface="Comic Sans MS" pitchFamily="66" charset="0"/>
              </a:rPr>
              <a:t>Agentes</a:t>
            </a:r>
            <a:endParaRPr lang="en-US" sz="2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1A2F-08AF-4D17-9CBF-1AF15FDD3A50}" type="slidenum">
              <a:rPr lang="pt-BR"/>
              <a:pPr/>
              <a:t>7</a:t>
            </a:fld>
            <a:endParaRPr lang="pt-BR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000"/>
              <a:t>Outras propriedades freqüentemente </a:t>
            </a:r>
            <a:br>
              <a:rPr lang="pt-BR" sz="3000"/>
            </a:br>
            <a:r>
              <a:rPr lang="pt-BR" sz="3000"/>
              <a:t>associadas aos Agentes</a:t>
            </a:r>
          </a:p>
        </p:txBody>
      </p:sp>
      <p:sp>
        <p:nvSpPr>
          <p:cNvPr id="1976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3046" y="1600200"/>
            <a:ext cx="7772400" cy="4800600"/>
          </a:xfrm>
        </p:spPr>
        <p:txBody>
          <a:bodyPr/>
          <a:lstStyle/>
          <a:p>
            <a:r>
              <a:rPr lang="pt-BR" sz="2800"/>
              <a:t>Comunicação &amp; Cooperação (Sociabilidade):</a:t>
            </a:r>
          </a:p>
          <a:p>
            <a:pPr lvl="1"/>
            <a:r>
              <a:rPr lang="pt-BR" sz="2400"/>
              <a:t>IA + técnicas avançadas de sistemas distribuídos:</a:t>
            </a:r>
          </a:p>
          <a:p>
            <a:pPr lvl="2"/>
            <a:r>
              <a:rPr lang="pt-BR" sz="2000"/>
              <a:t> Protocolos padrões de comunicação, cooperação, negociação</a:t>
            </a:r>
          </a:p>
          <a:p>
            <a:pPr lvl="2"/>
            <a:r>
              <a:rPr lang="pt-BR" sz="2000"/>
              <a:t> Raciocínio autônomo sobre crenças e confiabilidade</a:t>
            </a:r>
          </a:p>
          <a:p>
            <a:pPr lvl="2"/>
            <a:r>
              <a:rPr lang="pt-BR" sz="2000"/>
              <a:t> Arquiteturas de interação social entre agentes</a:t>
            </a:r>
          </a:p>
          <a:p>
            <a:pPr lvl="1"/>
            <a:r>
              <a:rPr lang="pt-BR" sz="2400"/>
              <a:t>Essencial em sistemas multi-agente, comércio eletrônico, ... </a:t>
            </a:r>
          </a:p>
          <a:p>
            <a:r>
              <a:rPr lang="pt-BR" sz="2800"/>
              <a:t>Personalidade:</a:t>
            </a:r>
          </a:p>
          <a:p>
            <a:pPr lvl="1"/>
            <a:r>
              <a:rPr lang="pt-BR" sz="2400"/>
              <a:t>IA + modelagem de atitudes e emoções</a:t>
            </a:r>
          </a:p>
          <a:p>
            <a:pPr lvl="1"/>
            <a:r>
              <a:rPr lang="pt-BR" sz="2400"/>
              <a:t>Essencial em entretenimento digital, realidade virtual, interfaces amigáveis ... 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ED-4132-4D18-95B4-4FC5EC0FAC64}" type="slidenum">
              <a:rPr lang="pt-BR"/>
              <a:pPr/>
              <a:t>8</a:t>
            </a:fld>
            <a:endParaRPr lang="pt-BR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74723" cy="1143000"/>
          </a:xfrm>
        </p:spPr>
        <p:txBody>
          <a:bodyPr/>
          <a:lstStyle/>
          <a:p>
            <a:r>
              <a:rPr lang="pt-BR" sz="3000"/>
              <a:t>Outras propriedades freqüentemente </a:t>
            </a:r>
            <a:br>
              <a:rPr lang="pt-BR" sz="3000"/>
            </a:br>
            <a:r>
              <a:rPr lang="pt-BR" sz="3000"/>
              <a:t>associadas aos Agentes</a:t>
            </a:r>
            <a:endParaRPr lang="en-US" sz="3000"/>
          </a:p>
        </p:txBody>
      </p:sp>
      <p:sp>
        <p:nvSpPr>
          <p:cNvPr id="1986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3385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Continuidade temporal e persistência: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Requer interface com sistema operacional e banco de dados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Essencial em filtragem, monitoramento, controle, ...</a:t>
            </a:r>
          </a:p>
          <a:p>
            <a:pPr>
              <a:lnSpc>
                <a:spcPct val="90000"/>
              </a:lnSpc>
              <a:spcBef>
                <a:spcPct val="75000"/>
              </a:spcBef>
            </a:pPr>
            <a:r>
              <a:rPr lang="pt-BR" sz="2800"/>
              <a:t>Mobilidade: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Requer:</a:t>
            </a:r>
          </a:p>
          <a:p>
            <a:pPr lvl="2">
              <a:lnSpc>
                <a:spcPct val="90000"/>
              </a:lnSpc>
            </a:pPr>
            <a:r>
              <a:rPr lang="pt-BR" sz="2000"/>
              <a:t> Interface com rede</a:t>
            </a:r>
          </a:p>
          <a:p>
            <a:pPr lvl="2">
              <a:lnSpc>
                <a:spcPct val="90000"/>
              </a:lnSpc>
            </a:pPr>
            <a:r>
              <a:rPr lang="pt-BR" sz="2000"/>
              <a:t> Protocolos de segurança</a:t>
            </a:r>
          </a:p>
          <a:p>
            <a:pPr lvl="2">
              <a:lnSpc>
                <a:spcPct val="90000"/>
              </a:lnSpc>
            </a:pPr>
            <a:r>
              <a:rPr lang="pt-BR" sz="2000"/>
              <a:t> Suporte a código móvel</a:t>
            </a:r>
          </a:p>
          <a:p>
            <a:pPr lvl="1">
              <a:lnSpc>
                <a:spcPct val="90000"/>
              </a:lnSpc>
            </a:pPr>
            <a:r>
              <a:rPr lang="pt-BR" sz="2400"/>
              <a:t>Essencial em agentes de exploração da internet, ...</a:t>
            </a:r>
            <a:endParaRPr lang="en-US" sz="240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8619393" y="5919789"/>
            <a:ext cx="215412" cy="217487"/>
            <a:chOff x="1943" y="3761"/>
            <a:chExt cx="115" cy="107"/>
          </a:xfrm>
        </p:grpSpPr>
        <p:sp>
          <p:nvSpPr>
            <p:cNvPr id="198661" name="Oval 5"/>
            <p:cNvSpPr>
              <a:spLocks noChangeAspect="1" noChangeArrowheads="1"/>
            </p:cNvSpPr>
            <p:nvPr/>
          </p:nvSpPr>
          <p:spPr bwMode="auto">
            <a:xfrm>
              <a:off x="2042" y="3761"/>
              <a:ext cx="16" cy="1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2" name="Oval 6"/>
            <p:cNvSpPr>
              <a:spLocks noChangeAspect="1" noChangeArrowheads="1"/>
            </p:cNvSpPr>
            <p:nvPr/>
          </p:nvSpPr>
          <p:spPr bwMode="auto">
            <a:xfrm>
              <a:off x="2034" y="3787"/>
              <a:ext cx="16" cy="1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3" name="Oval 7"/>
            <p:cNvSpPr>
              <a:spLocks noChangeAspect="1" noChangeArrowheads="1"/>
            </p:cNvSpPr>
            <p:nvPr/>
          </p:nvSpPr>
          <p:spPr bwMode="auto">
            <a:xfrm>
              <a:off x="2021" y="3814"/>
              <a:ext cx="16" cy="1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4" name="Oval 8"/>
            <p:cNvSpPr>
              <a:spLocks noChangeAspect="1" noChangeArrowheads="1"/>
            </p:cNvSpPr>
            <p:nvPr/>
          </p:nvSpPr>
          <p:spPr bwMode="auto">
            <a:xfrm>
              <a:off x="1999" y="3832"/>
              <a:ext cx="16" cy="1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5" name="Oval 9"/>
            <p:cNvSpPr>
              <a:spLocks noChangeAspect="1" noChangeArrowheads="1"/>
            </p:cNvSpPr>
            <p:nvPr/>
          </p:nvSpPr>
          <p:spPr bwMode="auto">
            <a:xfrm>
              <a:off x="1972" y="3846"/>
              <a:ext cx="16" cy="1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6" name="Oval 10"/>
            <p:cNvSpPr>
              <a:spLocks noChangeAspect="1" noChangeArrowheads="1"/>
            </p:cNvSpPr>
            <p:nvPr/>
          </p:nvSpPr>
          <p:spPr bwMode="auto">
            <a:xfrm>
              <a:off x="1943" y="3852"/>
              <a:ext cx="16" cy="16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2C90-F36E-41F6-8493-208B15AC0F40}" type="slidenum">
              <a:rPr lang="pt-BR"/>
              <a:pPr/>
              <a:t>9</a:t>
            </a:fld>
            <a:endParaRPr lang="pt-BR"/>
          </a:p>
        </p:txBody>
      </p:sp>
      <p:sp>
        <p:nvSpPr>
          <p:cNvPr id="180240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descrever um Agente?</a:t>
            </a:r>
          </a:p>
        </p:txBody>
      </p:sp>
      <p:sp>
        <p:nvSpPr>
          <p:cNvPr id="180241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3046" y="1676400"/>
            <a:ext cx="7772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Pode ser descrito em termos de seu </a:t>
            </a:r>
            <a:r>
              <a:rPr lang="pt-BR" i="1"/>
              <a:t>PAGE</a:t>
            </a:r>
            <a:r>
              <a:rPr lang="pt-BR"/>
              <a:t>: </a:t>
            </a:r>
          </a:p>
          <a:p>
            <a:pPr lvl="1">
              <a:lnSpc>
                <a:spcPct val="90000"/>
              </a:lnSpc>
            </a:pPr>
            <a:r>
              <a:rPr lang="pt-BR"/>
              <a:t>P – percepções</a:t>
            </a:r>
          </a:p>
          <a:p>
            <a:pPr lvl="1">
              <a:lnSpc>
                <a:spcPct val="90000"/>
              </a:lnSpc>
            </a:pPr>
            <a:r>
              <a:rPr lang="pt-BR"/>
              <a:t>A – ações</a:t>
            </a:r>
          </a:p>
          <a:p>
            <a:pPr lvl="1">
              <a:lnSpc>
                <a:spcPct val="90000"/>
              </a:lnSpc>
            </a:pPr>
            <a:r>
              <a:rPr lang="pt-BR"/>
              <a:t>G – (</a:t>
            </a:r>
            <a:r>
              <a:rPr lang="pt-BR" i="1"/>
              <a:t>goals</a:t>
            </a:r>
            <a:r>
              <a:rPr lang="pt-BR"/>
              <a:t>) objetivos</a:t>
            </a:r>
          </a:p>
          <a:p>
            <a:pPr lvl="1">
              <a:lnSpc>
                <a:spcPct val="90000"/>
              </a:lnSpc>
            </a:pPr>
            <a:r>
              <a:rPr lang="pt-BR"/>
              <a:t>E – (</a:t>
            </a:r>
            <a:r>
              <a:rPr lang="pt-BR" i="1"/>
              <a:t>environment</a:t>
            </a:r>
            <a:r>
              <a:rPr lang="pt-BR"/>
              <a:t>) ambiente </a:t>
            </a:r>
          </a:p>
          <a:p>
            <a:pPr lvl="1">
              <a:lnSpc>
                <a:spcPct val="90000"/>
              </a:lnSpc>
            </a:pPr>
            <a:r>
              <a:rPr lang="pt-BR"/>
              <a:t>e outros agentes – nos sistemas multi-agentes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3009</TotalTime>
  <Words>2717</Words>
  <Application>Microsoft PowerPoint</Application>
  <PresentationFormat>On-screen Show (4:3)</PresentationFormat>
  <Paragraphs>609</Paragraphs>
  <Slides>69</Slides>
  <Notes>2</Notes>
  <HiddenSlides>7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5" baseType="lpstr">
      <vt:lpstr>Times New Roman</vt:lpstr>
      <vt:lpstr>Tahoma</vt:lpstr>
      <vt:lpstr>Wingdings</vt:lpstr>
      <vt:lpstr>Symbol</vt:lpstr>
      <vt:lpstr>Plano grafico</vt:lpstr>
      <vt:lpstr>ClipArt</vt:lpstr>
      <vt:lpstr>Agentes </vt:lpstr>
      <vt:lpstr>O que é um Agente?</vt:lpstr>
      <vt:lpstr>Agentes Inteligentes x  Sistemas de IA Clássica</vt:lpstr>
      <vt:lpstr>O que é um Agente Racional</vt:lpstr>
      <vt:lpstr>Outras propriedades freqüentemente  associadas aos Agentes</vt:lpstr>
      <vt:lpstr>Outras propriedades freqüentemente  associadas aos Agentes</vt:lpstr>
      <vt:lpstr>Outras propriedades freqüentemente  associadas aos Agentes</vt:lpstr>
      <vt:lpstr>Outras propriedades freqüentemente  associadas aos Agentes</vt:lpstr>
      <vt:lpstr>Como descrever um Agente?</vt:lpstr>
      <vt:lpstr>Exemplo: Agente de Polícia</vt:lpstr>
      <vt:lpstr>Agentes</vt:lpstr>
      <vt:lpstr>Agentes: Algoritmo básico</vt:lpstr>
      <vt:lpstr>Agentes: Arquiteturas</vt:lpstr>
      <vt:lpstr>Agentes: Arquiteturas</vt:lpstr>
      <vt:lpstr>Agente Tabela –  é mesmo um agente racional?</vt:lpstr>
      <vt:lpstr>Agente Reativo</vt:lpstr>
      <vt:lpstr>Agente reativo com estado interno</vt:lpstr>
      <vt:lpstr>Agente cognitivo -  baseado em objetivo</vt:lpstr>
      <vt:lpstr>Agente otimizador (utility based)</vt:lpstr>
      <vt:lpstr>Agente que aprende</vt:lpstr>
      <vt:lpstr>Em Resumo...</vt:lpstr>
      <vt:lpstr>IA e Agentes</vt:lpstr>
      <vt:lpstr>De fato... </vt:lpstr>
      <vt:lpstr>No Entanto...</vt:lpstr>
      <vt:lpstr>Inteligência Coletiva</vt:lpstr>
      <vt:lpstr>Um Cenário...</vt:lpstr>
      <vt:lpstr>Slide 27</vt:lpstr>
      <vt:lpstr>Inteligência Coletiva</vt:lpstr>
      <vt:lpstr>A IA Distribuída</vt:lpstr>
      <vt:lpstr>IA Distribuída:  dois tipos de sistemas</vt:lpstr>
      <vt:lpstr>Agentes em IA</vt:lpstr>
      <vt:lpstr>Agentes: Metodologia de desenvolvimento</vt:lpstr>
      <vt:lpstr>Simulação de Ambientes</vt:lpstr>
      <vt:lpstr>Simulação de Ambientes</vt:lpstr>
      <vt:lpstr>Como desenvolver um software inteligente</vt:lpstr>
      <vt:lpstr>Porque usar a metáfora de agentes?</vt:lpstr>
      <vt:lpstr>Slide 37</vt:lpstr>
      <vt:lpstr>Duas noções fundamentais...</vt:lpstr>
      <vt:lpstr>RDP X SMA</vt:lpstr>
      <vt:lpstr>Um Sistema Multiagente</vt:lpstr>
      <vt:lpstr>Definindo SMA</vt:lpstr>
      <vt:lpstr>Trocando em miúdos...</vt:lpstr>
      <vt:lpstr>Mas... Por que mesmo distribuir?</vt:lpstr>
      <vt:lpstr>Em resumo...É boa idéia quando...</vt:lpstr>
      <vt:lpstr>As vantagens...</vt:lpstr>
      <vt:lpstr>Duas Formas de Projeto</vt:lpstr>
      <vt:lpstr>Considerações no Projeto de SMA</vt:lpstr>
      <vt:lpstr>Estrutura</vt:lpstr>
      <vt:lpstr>Comunicação</vt:lpstr>
      <vt:lpstr>Organização</vt:lpstr>
      <vt:lpstr>Negociação</vt:lpstr>
      <vt:lpstr>Coordenação</vt:lpstr>
      <vt:lpstr>Coordenação... II</vt:lpstr>
      <vt:lpstr>Coordenação... III</vt:lpstr>
      <vt:lpstr>Então... O fundamental é...</vt:lpstr>
      <vt:lpstr>Assim... </vt:lpstr>
      <vt:lpstr>Design de SMA</vt:lpstr>
      <vt:lpstr>Considerações em SMA</vt:lpstr>
      <vt:lpstr>Problemas no Desenvolvimento de Agentes</vt:lpstr>
      <vt:lpstr>E mais Problemas...</vt:lpstr>
      <vt:lpstr>Aplicações de SMA</vt:lpstr>
      <vt:lpstr>Aplicações de SMA II</vt:lpstr>
      <vt:lpstr>Aplicações de SMA III</vt:lpstr>
      <vt:lpstr>Ainda mais Aplicações...</vt:lpstr>
      <vt:lpstr>Mais Aplicações...</vt:lpstr>
      <vt:lpstr>Objeções a SMA</vt:lpstr>
      <vt:lpstr>Objeções a SMA... II</vt:lpstr>
      <vt:lpstr>Conclusões </vt:lpstr>
      <vt:lpstr>Agentes no mapa da computação Nem todo agente é inteligente!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Multi-Agentes</dc:title>
  <dc:creator>Tedesco_casa</dc:creator>
  <cp:lastModifiedBy>Patricia Tedesco</cp:lastModifiedBy>
  <cp:revision>103</cp:revision>
  <cp:lastPrinted>1601-01-01T00:00:00Z</cp:lastPrinted>
  <dcterms:created xsi:type="dcterms:W3CDTF">2002-10-31T12:50:38Z</dcterms:created>
  <dcterms:modified xsi:type="dcterms:W3CDTF">2007-05-24T13:19:28Z</dcterms:modified>
</cp:coreProperties>
</file>