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51"/>
  </p:handoutMasterIdLst>
  <p:sldIdLst>
    <p:sldId id="310" r:id="rId2"/>
    <p:sldId id="311" r:id="rId3"/>
    <p:sldId id="256" r:id="rId4"/>
    <p:sldId id="317" r:id="rId5"/>
    <p:sldId id="294" r:id="rId6"/>
    <p:sldId id="296" r:id="rId7"/>
    <p:sldId id="312" r:id="rId8"/>
    <p:sldId id="313" r:id="rId9"/>
    <p:sldId id="314" r:id="rId10"/>
    <p:sldId id="315" r:id="rId11"/>
    <p:sldId id="316" r:id="rId12"/>
    <p:sldId id="293" r:id="rId13"/>
    <p:sldId id="257" r:id="rId14"/>
    <p:sldId id="258" r:id="rId15"/>
    <p:sldId id="259" r:id="rId16"/>
    <p:sldId id="260" r:id="rId17"/>
    <p:sldId id="318" r:id="rId18"/>
    <p:sldId id="319" r:id="rId19"/>
    <p:sldId id="320" r:id="rId20"/>
    <p:sldId id="322" r:id="rId21"/>
    <p:sldId id="323" r:id="rId22"/>
    <p:sldId id="324" r:id="rId23"/>
    <p:sldId id="325" r:id="rId24"/>
    <p:sldId id="326" r:id="rId25"/>
    <p:sldId id="328" r:id="rId26"/>
    <p:sldId id="327" r:id="rId27"/>
    <p:sldId id="261" r:id="rId28"/>
    <p:sldId id="262" r:id="rId29"/>
    <p:sldId id="263" r:id="rId30"/>
    <p:sldId id="264" r:id="rId31"/>
    <p:sldId id="265" r:id="rId32"/>
    <p:sldId id="287" r:id="rId33"/>
    <p:sldId id="297" r:id="rId34"/>
    <p:sldId id="299" r:id="rId35"/>
    <p:sldId id="266" r:id="rId36"/>
    <p:sldId id="267" r:id="rId37"/>
    <p:sldId id="305" r:id="rId38"/>
    <p:sldId id="268" r:id="rId39"/>
    <p:sldId id="298" r:id="rId40"/>
    <p:sldId id="301" r:id="rId41"/>
    <p:sldId id="302" r:id="rId42"/>
    <p:sldId id="303" r:id="rId43"/>
    <p:sldId id="304" r:id="rId44"/>
    <p:sldId id="269" r:id="rId45"/>
    <p:sldId id="270" r:id="rId46"/>
    <p:sldId id="271" r:id="rId47"/>
    <p:sldId id="272" r:id="rId48"/>
    <p:sldId id="309" r:id="rId49"/>
    <p:sldId id="308" r:id="rId50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69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3.xml"/><Relationship Id="rId2" Type="http://schemas.openxmlformats.org/officeDocument/2006/relationships/slide" Target="slides/slide22.xml"/><Relationship Id="rId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PT"/>
          </a:p>
        </p:txBody>
      </p:sp>
      <p:sp>
        <p:nvSpPr>
          <p:cNvPr id="46083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PT"/>
          </a:p>
        </p:txBody>
      </p:sp>
      <p:sp>
        <p:nvSpPr>
          <p:cNvPr id="46084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PT"/>
          </a:p>
        </p:txBody>
      </p:sp>
      <p:sp>
        <p:nvSpPr>
          <p:cNvPr id="46085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BBE96F-86CC-4FB7-8F52-6B876329F08C}" type="slidenum">
              <a:rPr lang="pt-PT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E68063-A464-4D7B-A713-DD46F8284BF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A3465-8100-42A5-BBB5-BDE92C146AC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0656A-FF24-498B-8208-F3C7F70618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240982D-4DC6-4E55-A703-7979024E747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862950-C75D-4FDF-91EF-2A3BBDAED4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7234D0-5A91-48D9-8F0D-8B4A4246814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2323E-7EE7-4BBB-948E-A8AF4BA48C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0C17B-CE0D-4640-9524-40D88ED452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3D303-8954-43FC-A04D-6EC218900C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FA630-C8B9-454B-9B8D-7E9D31E83A0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92F8C-854F-468C-97AF-E8F42DF318A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70193-C9CC-4579-98F9-270D06C7F1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1B2B8EE-F458-4549-8DF3-D0E24AC20A4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Interações SMA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Ou... Como tratar com muita gente influenciando o mesmo espaço?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Trocando em miúdos...</a:t>
            </a:r>
            <a:endParaRPr lang="pt-PT"/>
          </a:p>
        </p:txBody>
      </p:sp>
      <p:sp>
        <p:nvSpPr>
          <p:cNvPr id="983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r>
              <a:rPr lang="pt-BR"/>
              <a:t>Um Sistema Multiagentes ...</a:t>
            </a:r>
          </a:p>
          <a:p>
            <a:pPr lvl="1"/>
            <a:r>
              <a:rPr lang="pt-BR"/>
              <a:t>Consiste de uma coleção de componentes autônomos, com objetivos particulares</a:t>
            </a:r>
          </a:p>
          <a:p>
            <a:pPr lvl="1"/>
            <a:r>
              <a:rPr lang="pt-BR"/>
              <a:t>Que se interrelacionam</a:t>
            </a:r>
          </a:p>
          <a:p>
            <a:pPr lvl="2"/>
            <a:r>
              <a:rPr lang="pt-BR"/>
              <a:t>De acordo com uma Organização</a:t>
            </a:r>
          </a:p>
          <a:p>
            <a:pPr lvl="2"/>
            <a:r>
              <a:rPr lang="pt-BR"/>
              <a:t>Interagindo, negociando  e coordenando esforços para resolver tarefas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Podemos também concluir...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Que agentes podem ter esferas de influência que se sobrepõem...</a:t>
            </a:r>
          </a:p>
          <a:p>
            <a:pPr lvl="1"/>
            <a:r>
              <a:rPr lang="pt-BR" dirty="0" smtClean="0"/>
              <a:t>O que implica em relações de dependência entre eles!</a:t>
            </a:r>
          </a:p>
          <a:p>
            <a:pPr lvl="2"/>
            <a:r>
              <a:rPr lang="pt-BR" dirty="0" smtClean="0"/>
              <a:t>Independência</a:t>
            </a:r>
          </a:p>
          <a:p>
            <a:pPr lvl="2"/>
            <a:r>
              <a:rPr lang="pt-BR" dirty="0" smtClean="0"/>
              <a:t>Dependência Unilateral</a:t>
            </a:r>
          </a:p>
          <a:p>
            <a:pPr lvl="2"/>
            <a:r>
              <a:rPr lang="pt-BR" dirty="0" smtClean="0"/>
              <a:t>Dependência Mútua</a:t>
            </a:r>
          </a:p>
          <a:p>
            <a:pPr lvl="2"/>
            <a:r>
              <a:rPr lang="pt-BR" dirty="0" smtClean="0"/>
              <a:t>Dependência Recíproca... </a:t>
            </a:r>
          </a:p>
          <a:p>
            <a:pPr lvl="2"/>
            <a:r>
              <a:rPr lang="pt-BR" dirty="0" smtClean="0"/>
              <a:t>E mais algumas que a gente vai ver na seqüência </a:t>
            </a:r>
            <a:r>
              <a:rPr lang="pt-BR" dirty="0" smtClean="0">
                <a:sym typeface="Wingdings" pitchFamily="2" charset="2"/>
              </a:rPr>
              <a:t>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Cenário... </a:t>
            </a:r>
            <a:endParaRPr lang="pt-PT"/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pt-BR"/>
              <a:t>Imagine que você vai construir uma casa em Porto de Galinhas... Contrata arquiteto, engenheiro, peões (</a:t>
            </a:r>
            <a:r>
              <a:rPr lang="pt-BR" b="1">
                <a:solidFill>
                  <a:schemeClr val="tx2"/>
                </a:solidFill>
              </a:rPr>
              <a:t>agentes variados</a:t>
            </a:r>
            <a:r>
              <a:rPr lang="pt-BR"/>
              <a:t>)...  A casa construída resulta da </a:t>
            </a:r>
            <a:r>
              <a:rPr lang="pt-BR" b="1">
                <a:solidFill>
                  <a:schemeClr val="tx2"/>
                </a:solidFill>
              </a:rPr>
              <a:t>integração</a:t>
            </a:r>
            <a:r>
              <a:rPr lang="pt-BR"/>
              <a:t> do </a:t>
            </a:r>
            <a:r>
              <a:rPr lang="pt-BR" b="1">
                <a:solidFill>
                  <a:srgbClr val="CC0000"/>
                </a:solidFill>
              </a:rPr>
              <a:t>comportamento</a:t>
            </a:r>
            <a:r>
              <a:rPr lang="pt-BR"/>
              <a:t> de todos, agindo conforme seus </a:t>
            </a:r>
            <a:r>
              <a:rPr lang="pt-BR" b="1">
                <a:solidFill>
                  <a:srgbClr val="CC0000"/>
                </a:solidFill>
              </a:rPr>
              <a:t>objetivos</a:t>
            </a:r>
            <a:r>
              <a:rPr lang="pt-BR"/>
              <a:t> e </a:t>
            </a:r>
            <a:r>
              <a:rPr lang="pt-BR" b="1">
                <a:solidFill>
                  <a:srgbClr val="CC0000"/>
                </a:solidFill>
              </a:rPr>
              <a:t>habilidades</a:t>
            </a:r>
            <a:r>
              <a:rPr lang="pt-BR"/>
              <a:t>, respeitando os </a:t>
            </a:r>
            <a:r>
              <a:rPr lang="pt-BR" b="1">
                <a:solidFill>
                  <a:srgbClr val="CC0000"/>
                </a:solidFill>
              </a:rPr>
              <a:t>recursos </a:t>
            </a:r>
            <a:r>
              <a:rPr lang="pt-BR"/>
              <a:t>disponíveis.</a:t>
            </a:r>
            <a:endParaRPr lang="pt-P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Interação</a:t>
            </a:r>
            <a:endParaRPr lang="pt-PT"/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421688" cy="4379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/>
              <a:t>Acontece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Quando agentes se vêem em uma relação dinâmica, trocando ações que influenciam reciprocamente seus comportamentos.</a:t>
            </a:r>
          </a:p>
          <a:p>
            <a:pPr>
              <a:lnSpc>
                <a:spcPct val="90000"/>
              </a:lnSpc>
            </a:pPr>
            <a:r>
              <a:rPr lang="pt-BR" sz="2800"/>
              <a:t>Possui...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Uma série de eventos</a:t>
            </a:r>
          </a:p>
          <a:p>
            <a:pPr lvl="2">
              <a:lnSpc>
                <a:spcPct val="90000"/>
              </a:lnSpc>
            </a:pPr>
            <a:r>
              <a:rPr lang="pt-BR" sz="2000"/>
              <a:t>Os encontros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Contato (direto ou indireto)</a:t>
            </a:r>
          </a:p>
          <a:p>
            <a:pPr>
              <a:lnSpc>
                <a:spcPct val="90000"/>
              </a:lnSpc>
            </a:pPr>
            <a:r>
              <a:rPr lang="pt-BR" sz="2800"/>
              <a:t>Gera/é regulada por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Organizações Sociais.</a:t>
            </a:r>
            <a:endParaRPr lang="pt-PT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conceito de Interação</a:t>
            </a:r>
            <a:endParaRPr lang="pt-PT"/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/>
              <a:t>Pressupõe: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A presença de agentes que se comunicam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Situações de “encontro” deste agentes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Elementos dinâmicos – e.g. comunicação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Uma certa flexibilidade nas relações</a:t>
            </a:r>
          </a:p>
          <a:p>
            <a:pPr>
              <a:lnSpc>
                <a:spcPct val="90000"/>
              </a:lnSpc>
            </a:pPr>
            <a:r>
              <a:rPr lang="pt-BR" sz="2800"/>
              <a:t>Gera/Resulta de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Organizações </a:t>
            </a:r>
          </a:p>
          <a:p>
            <a:pPr>
              <a:lnSpc>
                <a:spcPct val="90000"/>
              </a:lnSpc>
            </a:pPr>
            <a:r>
              <a:rPr lang="pt-BR" sz="2800" b="1" i="1">
                <a:solidFill>
                  <a:srgbClr val="CC0000"/>
                </a:solidFill>
              </a:rPr>
              <a:t>“Um grupo é mais que a soma de seus componentes”</a:t>
            </a:r>
            <a:endParaRPr lang="pt-PT" sz="2800" b="1" i="1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Situações de Interação</a:t>
            </a:r>
            <a:endParaRPr lang="pt-PT"/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r>
              <a:rPr lang="pt-BR"/>
              <a:t>Uma situação de Interação então é...</a:t>
            </a:r>
          </a:p>
          <a:p>
            <a:pPr>
              <a:buFont typeface="Wingdings" charset="2"/>
              <a:buNone/>
            </a:pPr>
            <a:r>
              <a:rPr lang="pt-B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Um </a:t>
            </a:r>
            <a:r>
              <a:rPr lang="pt-BR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conjunto de comportamentos</a:t>
            </a:r>
            <a:r>
              <a:rPr lang="pt-B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que resulta do </a:t>
            </a:r>
            <a:r>
              <a:rPr lang="pt-BR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agrupamento</a:t>
            </a:r>
            <a:r>
              <a:rPr lang="pt-B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 agentes que devem atuar no ambiente para </a:t>
            </a:r>
            <a:r>
              <a:rPr lang="pt-BR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atingir seus objetivos</a:t>
            </a:r>
            <a:r>
              <a:rPr lang="pt-B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e que dependem de </a:t>
            </a:r>
            <a:r>
              <a:rPr lang="pt-BR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recursos</a:t>
            </a:r>
            <a:r>
              <a:rPr lang="pt-B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limitados.</a:t>
            </a:r>
            <a:endParaRPr lang="pt-PT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Comparando Interações</a:t>
            </a:r>
            <a:endParaRPr lang="pt-PT"/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r>
              <a:rPr lang="pt-BR" dirty="0"/>
              <a:t>Uma interação depende de...</a:t>
            </a:r>
          </a:p>
          <a:p>
            <a:pPr lvl="1"/>
            <a:r>
              <a:rPr lang="pt-BR" dirty="0"/>
              <a:t>Objetivos</a:t>
            </a:r>
          </a:p>
          <a:p>
            <a:pPr lvl="2"/>
            <a:r>
              <a:rPr lang="pt-BR" dirty="0"/>
              <a:t>Os agentes têm objetivos compatíveis?</a:t>
            </a:r>
          </a:p>
          <a:p>
            <a:pPr lvl="1"/>
            <a:r>
              <a:rPr lang="pt-BR" dirty="0"/>
              <a:t>Recursos Disponíveis</a:t>
            </a:r>
          </a:p>
          <a:p>
            <a:pPr lvl="1"/>
            <a:r>
              <a:rPr lang="pt-BR" dirty="0" smtClean="0"/>
              <a:t>Habilidades </a:t>
            </a:r>
            <a:r>
              <a:rPr lang="pt-BR" dirty="0"/>
              <a:t>de cada agente</a:t>
            </a:r>
          </a:p>
          <a:p>
            <a:pPr lvl="2"/>
            <a:r>
              <a:rPr lang="pt-BR" dirty="0"/>
              <a:t>O que cada um sabe fazer?</a:t>
            </a:r>
            <a:endParaRPr lang="pt-P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Então... Como escolher o que fazer?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Um conceito importante... Utilidade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Agentes terão preferências sobre estados do mundo, representadas por um número. </a:t>
            </a:r>
          </a:p>
          <a:p>
            <a:r>
              <a:rPr lang="pt-BR" dirty="0" smtClean="0"/>
              <a:t>Assim... Seja </a:t>
            </a:r>
            <a:r>
              <a:rPr lang="el-GR" dirty="0" smtClean="0"/>
              <a:t>Ω=</a:t>
            </a:r>
            <a:r>
              <a:rPr lang="pt-BR" dirty="0" smtClean="0"/>
              <a:t> {w</a:t>
            </a:r>
            <a:r>
              <a:rPr lang="pt-BR" baseline="-25000" dirty="0" smtClean="0"/>
              <a:t>1</a:t>
            </a:r>
            <a:r>
              <a:rPr lang="pt-BR" dirty="0" smtClean="0"/>
              <a:t>, w</a:t>
            </a:r>
            <a:r>
              <a:rPr lang="pt-BR" baseline="-25000" dirty="0" smtClean="0"/>
              <a:t>2</a:t>
            </a:r>
            <a:r>
              <a:rPr lang="pt-BR" dirty="0" smtClean="0"/>
              <a:t>, ...} o conjunto de estados do mundo, podemos definir uma função de utilidade assim...</a:t>
            </a:r>
          </a:p>
          <a:p>
            <a:pPr algn="ctr">
              <a:buNone/>
            </a:pPr>
            <a:r>
              <a:rPr lang="pt-BR" dirty="0" err="1" smtClean="0"/>
              <a:t>µ</a:t>
            </a:r>
            <a:r>
              <a:rPr lang="pt-BR" baseline="-25000" dirty="0" err="1" smtClean="0"/>
              <a:t>i</a:t>
            </a:r>
            <a:r>
              <a:rPr lang="pt-BR" dirty="0" smtClean="0"/>
              <a:t> : </a:t>
            </a:r>
            <a:r>
              <a:rPr lang="el-GR" dirty="0" smtClean="0"/>
              <a:t>Ω</a:t>
            </a:r>
            <a:r>
              <a:rPr lang="pt-BR" dirty="0" smtClean="0"/>
              <a:t>       </a:t>
            </a:r>
            <a:r>
              <a:rPr lang="pt-BR" dirty="0" smtClean="0">
                <a:latin typeface="Segoe UI Symbol"/>
                <a:ea typeface="Segoe UI Symbol"/>
              </a:rPr>
              <a:t>ℝ</a:t>
            </a:r>
          </a:p>
          <a:p>
            <a:r>
              <a:rPr lang="pt-BR" dirty="0" smtClean="0"/>
              <a:t>A função de utilidade é uma função de ordem (reflexiva, transitiva e anti-simétrica)</a:t>
            </a:r>
            <a:endParaRPr lang="pt-BR" dirty="0"/>
          </a:p>
        </p:txBody>
      </p:sp>
      <p:cxnSp>
        <p:nvCxnSpPr>
          <p:cNvPr id="7" name="Conector de seta reta 6"/>
          <p:cNvCxnSpPr/>
          <p:nvPr/>
        </p:nvCxnSpPr>
        <p:spPr>
          <a:xfrm>
            <a:off x="5292080" y="4365104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 daí?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Se os agentes i e j atuam no ambiente simultaneamente</a:t>
            </a:r>
          </a:p>
          <a:p>
            <a:r>
              <a:rPr lang="pt-BR" dirty="0" smtClean="0"/>
              <a:t>O comportamento do ambiente, então é o produto cartesiano das ações possíveis de i e j</a:t>
            </a:r>
          </a:p>
          <a:p>
            <a:r>
              <a:rPr lang="pt-BR" dirty="0" smtClean="0"/>
              <a:t>O ambiente pode:</a:t>
            </a:r>
          </a:p>
          <a:p>
            <a:pPr lvl="1"/>
            <a:r>
              <a:rPr lang="pt-BR" dirty="0" smtClean="0"/>
              <a:t>Responder às ações de ambos</a:t>
            </a:r>
          </a:p>
          <a:p>
            <a:pPr lvl="1"/>
            <a:r>
              <a:rPr lang="pt-BR" dirty="0" smtClean="0"/>
              <a:t>Responder às ações de um dos dois</a:t>
            </a:r>
          </a:p>
          <a:p>
            <a:pPr lvl="1"/>
            <a:r>
              <a:rPr lang="pt-BR" dirty="0" smtClean="0"/>
              <a:t>Não responder a nenhum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Ao final desta aula a gente deve...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Entender o conceito de </a:t>
            </a:r>
            <a:r>
              <a:rPr lang="pt-BR" b="1" dirty="0" smtClean="0">
                <a:solidFill>
                  <a:srgbClr val="C00000"/>
                </a:solidFill>
              </a:rPr>
              <a:t>interação</a:t>
            </a:r>
            <a:r>
              <a:rPr lang="pt-BR" dirty="0" smtClean="0"/>
              <a:t> e sua influência no projeto de SMA</a:t>
            </a:r>
          </a:p>
          <a:p>
            <a:r>
              <a:rPr lang="pt-BR" dirty="0" smtClean="0"/>
              <a:t>Conhecer os vários tipos de </a:t>
            </a:r>
            <a:r>
              <a:rPr lang="pt-BR" b="1" dirty="0" smtClean="0">
                <a:solidFill>
                  <a:srgbClr val="C00000"/>
                </a:solidFill>
              </a:rPr>
              <a:t>interação</a:t>
            </a:r>
            <a:r>
              <a:rPr lang="pt-BR" dirty="0" smtClean="0"/>
              <a:t> existentes</a:t>
            </a:r>
          </a:p>
          <a:p>
            <a:r>
              <a:rPr lang="pt-BR" dirty="0" smtClean="0"/>
              <a:t>Entender como agentes devem raciocinar frente a diferentes situações de </a:t>
            </a:r>
            <a:r>
              <a:rPr lang="pt-BR" b="1" dirty="0" smtClean="0">
                <a:solidFill>
                  <a:srgbClr val="C00000"/>
                </a:solidFill>
              </a:rPr>
              <a:t>interação </a:t>
            </a:r>
            <a:r>
              <a:rPr lang="pt-BR" b="1" dirty="0" smtClean="0"/>
              <a:t> - </a:t>
            </a:r>
            <a:r>
              <a:rPr lang="pt-BR" dirty="0" smtClean="0"/>
              <a:t>i.e. como tomar a melhor decisão possível?</a:t>
            </a:r>
            <a:endParaRPr lang="pt-BR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B18-DF53-487F-ABEA-8C2C4C3B2B5C}" type="slidenum">
              <a:rPr lang="pt-BR"/>
              <a:pPr/>
              <a:t>20</a:t>
            </a:fld>
            <a:endParaRPr lang="pt-B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Vamos então supor o seguinte cenário...</a:t>
            </a:r>
            <a:endParaRPr lang="pt-PT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839200" cy="4114800"/>
          </a:xfrm>
        </p:spPr>
        <p:txBody>
          <a:bodyPr/>
          <a:lstStyle/>
          <a:p>
            <a:r>
              <a:rPr lang="pt-BR" dirty="0"/>
              <a:t>Suponha que agentes i e j (capazes de duas ações C ou D) têm a seguinte </a:t>
            </a:r>
            <a:r>
              <a:rPr lang="pt-BR" dirty="0" smtClean="0"/>
              <a:t>função de utilidade:</a:t>
            </a:r>
            <a:endParaRPr lang="pt-BR" dirty="0"/>
          </a:p>
          <a:p>
            <a:pPr>
              <a:buFont typeface="Wingdings" charset="2"/>
              <a:buNone/>
            </a:pPr>
            <a:r>
              <a:rPr lang="pt-PT" dirty="0">
                <a:sym typeface="Symbol" pitchFamily="18" charset="2"/>
              </a:rPr>
              <a:t> </a:t>
            </a:r>
            <a:r>
              <a:rPr lang="pt-PT" sz="2800" dirty="0">
                <a:sym typeface="Symbol" pitchFamily="18" charset="2"/>
              </a:rPr>
              <a:t></a:t>
            </a:r>
            <a:r>
              <a:rPr lang="pt-BR" sz="2800" baseline="-25000" dirty="0">
                <a:sym typeface="Symbol" pitchFamily="18" charset="2"/>
              </a:rPr>
              <a:t>i</a:t>
            </a:r>
            <a:r>
              <a:rPr lang="pt-BR" sz="2800" dirty="0">
                <a:sym typeface="Symbol" pitchFamily="18" charset="2"/>
              </a:rPr>
              <a:t>(D,D) = 1 </a:t>
            </a:r>
            <a:r>
              <a:rPr lang="pt-PT" sz="2800" dirty="0">
                <a:sym typeface="Symbol" pitchFamily="18" charset="2"/>
              </a:rPr>
              <a:t></a:t>
            </a:r>
            <a:r>
              <a:rPr lang="pt-BR" sz="2800" baseline="-25000" dirty="0">
                <a:sym typeface="Symbol" pitchFamily="18" charset="2"/>
              </a:rPr>
              <a:t>i</a:t>
            </a:r>
            <a:r>
              <a:rPr lang="pt-BR" sz="2800" dirty="0">
                <a:sym typeface="Symbol" pitchFamily="18" charset="2"/>
              </a:rPr>
              <a:t>(D,C) = 1 </a:t>
            </a:r>
            <a:r>
              <a:rPr lang="pt-PT" sz="2800" dirty="0">
                <a:sym typeface="Symbol" pitchFamily="18" charset="2"/>
              </a:rPr>
              <a:t></a:t>
            </a:r>
            <a:r>
              <a:rPr lang="pt-BR" sz="2800" baseline="-25000" dirty="0">
                <a:sym typeface="Symbol" pitchFamily="18" charset="2"/>
              </a:rPr>
              <a:t>i</a:t>
            </a:r>
            <a:r>
              <a:rPr lang="pt-BR" sz="2800" dirty="0">
                <a:sym typeface="Symbol" pitchFamily="18" charset="2"/>
              </a:rPr>
              <a:t>(C,D) = 4 </a:t>
            </a:r>
            <a:r>
              <a:rPr lang="pt-PT" sz="2800" dirty="0">
                <a:sym typeface="Symbol" pitchFamily="18" charset="2"/>
              </a:rPr>
              <a:t></a:t>
            </a:r>
            <a:r>
              <a:rPr lang="pt-BR" sz="2800" baseline="-25000" dirty="0">
                <a:sym typeface="Symbol" pitchFamily="18" charset="2"/>
              </a:rPr>
              <a:t>i</a:t>
            </a:r>
            <a:r>
              <a:rPr lang="pt-BR" sz="2800" dirty="0">
                <a:sym typeface="Symbol" pitchFamily="18" charset="2"/>
              </a:rPr>
              <a:t>(C,C) = 4</a:t>
            </a:r>
          </a:p>
          <a:p>
            <a:pPr>
              <a:buFont typeface="Wingdings" charset="2"/>
              <a:buNone/>
            </a:pPr>
            <a:r>
              <a:rPr lang="pt-BR" sz="2800" dirty="0">
                <a:sym typeface="Symbol" pitchFamily="18" charset="2"/>
              </a:rPr>
              <a:t> </a:t>
            </a:r>
            <a:r>
              <a:rPr lang="pt-PT" sz="2800" dirty="0">
                <a:sym typeface="Symbol" pitchFamily="18" charset="2"/>
              </a:rPr>
              <a:t></a:t>
            </a:r>
            <a:r>
              <a:rPr lang="pt-BR" sz="2800" baseline="-25000" dirty="0">
                <a:sym typeface="Symbol" pitchFamily="18" charset="2"/>
              </a:rPr>
              <a:t>j</a:t>
            </a:r>
            <a:r>
              <a:rPr lang="pt-BR" sz="2800" dirty="0">
                <a:sym typeface="Symbol" pitchFamily="18" charset="2"/>
              </a:rPr>
              <a:t>(D,D) = 1 </a:t>
            </a:r>
            <a:r>
              <a:rPr lang="pt-PT" sz="2800" dirty="0">
                <a:sym typeface="Symbol" pitchFamily="18" charset="2"/>
              </a:rPr>
              <a:t></a:t>
            </a:r>
            <a:r>
              <a:rPr lang="pt-BR" sz="2800" baseline="-25000" dirty="0">
                <a:sym typeface="Symbol" pitchFamily="18" charset="2"/>
              </a:rPr>
              <a:t>j</a:t>
            </a:r>
            <a:r>
              <a:rPr lang="pt-BR" sz="2800" dirty="0">
                <a:sym typeface="Symbol" pitchFamily="18" charset="2"/>
              </a:rPr>
              <a:t>(D,C) = 4 </a:t>
            </a:r>
            <a:r>
              <a:rPr lang="pt-PT" sz="2800" dirty="0">
                <a:sym typeface="Symbol" pitchFamily="18" charset="2"/>
              </a:rPr>
              <a:t></a:t>
            </a:r>
            <a:r>
              <a:rPr lang="pt-BR" sz="2800" baseline="-25000" dirty="0">
                <a:sym typeface="Symbol" pitchFamily="18" charset="2"/>
              </a:rPr>
              <a:t>j</a:t>
            </a:r>
            <a:r>
              <a:rPr lang="pt-BR" sz="2800" dirty="0">
                <a:sym typeface="Symbol" pitchFamily="18" charset="2"/>
              </a:rPr>
              <a:t>(C,D) = 1 </a:t>
            </a:r>
            <a:r>
              <a:rPr lang="pt-PT" sz="2800" dirty="0">
                <a:sym typeface="Symbol" pitchFamily="18" charset="2"/>
              </a:rPr>
              <a:t></a:t>
            </a:r>
            <a:r>
              <a:rPr lang="pt-BR" sz="2800" baseline="-25000" dirty="0">
                <a:sym typeface="Symbol" pitchFamily="18" charset="2"/>
              </a:rPr>
              <a:t>j</a:t>
            </a:r>
            <a:r>
              <a:rPr lang="pt-BR" sz="2800" dirty="0">
                <a:sym typeface="Symbol" pitchFamily="18" charset="2"/>
              </a:rPr>
              <a:t>(C,C) = 4</a:t>
            </a:r>
            <a:endParaRPr lang="pt-BR" sz="2400" dirty="0"/>
          </a:p>
          <a:p>
            <a:pPr lvl="1"/>
            <a:endParaRPr lang="pt-PT" sz="2000" dirty="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828800" y="4648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/>
              <a:t>O que você faria no lugar de i?</a:t>
            </a:r>
            <a:endParaRPr lang="pt-PT" b="1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07704" y="5157192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/>
              <a:t>E de j?</a:t>
            </a:r>
            <a:endParaRPr lang="pt-PT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587A-EC6C-489D-94ED-8BF0ADDDF85F}" type="slidenum">
              <a:rPr lang="pt-BR"/>
              <a:pPr/>
              <a:t>21</a:t>
            </a:fld>
            <a:endParaRPr lang="pt-BR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Matriz de Recompensa</a:t>
            </a:r>
            <a:endParaRPr lang="pt-PT"/>
          </a:p>
        </p:txBody>
      </p:sp>
      <p:graphicFrame>
        <p:nvGraphicFramePr>
          <p:cNvPr id="38983" name="Group 71"/>
          <p:cNvGraphicFramePr>
            <a:graphicFrameLocks noGrp="1"/>
          </p:cNvGraphicFramePr>
          <p:nvPr>
            <p:ph type="tbl" idx="1"/>
          </p:nvPr>
        </p:nvGraphicFramePr>
        <p:xfrm>
          <a:off x="1182688" y="1981200"/>
          <a:ext cx="7772400" cy="4151313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140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         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         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         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         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         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66" name="Line 54"/>
          <p:cNvSpPr>
            <a:spLocks noChangeShapeType="1"/>
          </p:cNvSpPr>
          <p:nvPr/>
        </p:nvSpPr>
        <p:spPr bwMode="auto">
          <a:xfrm>
            <a:off x="1219200" y="2057400"/>
            <a:ext cx="251460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43A2-DA4D-4F09-A8E2-227E0551B9CA}" type="slidenum">
              <a:rPr lang="pt-BR"/>
              <a:pPr/>
              <a:t>22</a:t>
            </a:fld>
            <a:endParaRPr lang="pt-BR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Estratégias Dominantes </a:t>
            </a:r>
            <a:endParaRPr lang="pt-P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r>
              <a:rPr lang="pt-BR" sz="2800" dirty="0"/>
              <a:t>Que ações tomar?</a:t>
            </a:r>
          </a:p>
          <a:p>
            <a:pPr lvl="1"/>
            <a:r>
              <a:rPr lang="pt-BR" sz="2400" dirty="0"/>
              <a:t>Uma estratégia </a:t>
            </a:r>
            <a:r>
              <a:rPr lang="pt-BR" sz="2400" dirty="0" smtClean="0">
                <a:sym typeface="Symbol" pitchFamily="18" charset="2"/>
              </a:rPr>
              <a:t>s</a:t>
            </a:r>
            <a:r>
              <a:rPr lang="pt-BR" sz="2400" baseline="-25000" dirty="0" smtClean="0">
                <a:sym typeface="Symbol" pitchFamily="18" charset="2"/>
              </a:rPr>
              <a:t>1</a:t>
            </a:r>
            <a:r>
              <a:rPr lang="pt-BR" sz="2400" dirty="0" smtClean="0">
                <a:sym typeface="Symbol" pitchFamily="18" charset="2"/>
              </a:rPr>
              <a:t> </a:t>
            </a:r>
            <a:r>
              <a:rPr lang="pt-BR" sz="2400" dirty="0">
                <a:sym typeface="Symbol" pitchFamily="18" charset="2"/>
              </a:rPr>
              <a:t>domina </a:t>
            </a:r>
            <a:r>
              <a:rPr lang="pt-BR" sz="2400" dirty="0" smtClean="0">
                <a:sym typeface="Symbol" pitchFamily="18" charset="2"/>
              </a:rPr>
              <a:t>s</a:t>
            </a:r>
            <a:r>
              <a:rPr lang="pt-BR" sz="2400" baseline="-25000" dirty="0" smtClean="0">
                <a:sym typeface="Symbol" pitchFamily="18" charset="2"/>
              </a:rPr>
              <a:t>2</a:t>
            </a:r>
            <a:r>
              <a:rPr lang="pt-BR" sz="2400" dirty="0" smtClean="0">
                <a:sym typeface="Symbol" pitchFamily="18" charset="2"/>
              </a:rPr>
              <a:t> </a:t>
            </a:r>
            <a:r>
              <a:rPr lang="pt-BR" sz="2400" dirty="0">
                <a:sym typeface="Symbol" pitchFamily="18" charset="2"/>
              </a:rPr>
              <a:t>para o agente i se todo o elemento de </a:t>
            </a:r>
            <a:r>
              <a:rPr lang="pt-BR" sz="2400" dirty="0" smtClean="0">
                <a:sym typeface="Symbol" pitchFamily="18" charset="2"/>
              </a:rPr>
              <a:t>s</a:t>
            </a:r>
            <a:r>
              <a:rPr lang="pt-BR" sz="2400" baseline="-25000" dirty="0" smtClean="0">
                <a:sym typeface="Symbol" pitchFamily="18" charset="2"/>
              </a:rPr>
              <a:t>1 </a:t>
            </a:r>
            <a:r>
              <a:rPr lang="pt-BR" sz="2400" dirty="0" smtClean="0">
                <a:sym typeface="Symbol" pitchFamily="18" charset="2"/>
              </a:rPr>
              <a:t> </a:t>
            </a:r>
            <a:r>
              <a:rPr lang="pt-BR" sz="2400" dirty="0">
                <a:sym typeface="Symbol" pitchFamily="18" charset="2"/>
              </a:rPr>
              <a:t>é preferido a todos os elementos de </a:t>
            </a:r>
            <a:r>
              <a:rPr lang="pt-BR" sz="2400" dirty="0" smtClean="0">
                <a:sym typeface="Symbol" pitchFamily="18" charset="2"/>
              </a:rPr>
              <a:t>s</a:t>
            </a:r>
            <a:r>
              <a:rPr lang="pt-BR" sz="2400" baseline="-25000" dirty="0" smtClean="0">
                <a:sym typeface="Symbol" pitchFamily="18" charset="2"/>
              </a:rPr>
              <a:t>2</a:t>
            </a:r>
            <a:r>
              <a:rPr lang="pt-BR" sz="2400" dirty="0">
                <a:sym typeface="Symbol" pitchFamily="18" charset="2"/>
              </a:rPr>
              <a:t>. </a:t>
            </a:r>
            <a:endParaRPr lang="pt-BR" sz="2400" dirty="0" smtClean="0">
              <a:sym typeface="Symbol" pitchFamily="18" charset="2"/>
            </a:endParaRPr>
          </a:p>
          <a:p>
            <a:pPr lvl="2"/>
            <a:r>
              <a:rPr lang="pt-BR" sz="2000" dirty="0" smtClean="0">
                <a:sym typeface="Symbol" pitchFamily="18" charset="2"/>
              </a:rPr>
              <a:t>Ou seja, não importa o que j faça, a recompensa de i vai ser sempre maior ou igual do que com as outras ações. </a:t>
            </a:r>
            <a:endParaRPr lang="pt-BR" sz="20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0B25-8075-4426-B23B-E5E7AA1DFEFC}" type="slidenum">
              <a:rPr lang="pt-BR"/>
              <a:pPr/>
              <a:t>23</a:t>
            </a:fld>
            <a:endParaRPr lang="pt-BR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Equilíbrio de Nash</a:t>
            </a:r>
            <a:endParaRPr lang="pt-PT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11480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Duas estratégias estão em EN se:</a:t>
            </a:r>
          </a:p>
          <a:p>
            <a:pPr lvl="1"/>
            <a:r>
              <a:rPr lang="pt-BR" dirty="0"/>
              <a:t>Considerando que agente i executa S</a:t>
            </a:r>
            <a:r>
              <a:rPr lang="pt-BR" baseline="-25000" dirty="0"/>
              <a:t>1 </a:t>
            </a:r>
            <a:r>
              <a:rPr lang="pt-BR" dirty="0"/>
              <a:t>agente j não pode fazer melhor que executar S</a:t>
            </a:r>
            <a:r>
              <a:rPr lang="pt-BR" baseline="-25000" dirty="0"/>
              <a:t>2</a:t>
            </a:r>
            <a:r>
              <a:rPr lang="pt-BR" dirty="0"/>
              <a:t>.</a:t>
            </a:r>
          </a:p>
          <a:p>
            <a:pPr lvl="1"/>
            <a:r>
              <a:rPr lang="pt-BR" dirty="0"/>
              <a:t>Considerando que o agente j vai executar S</a:t>
            </a:r>
            <a:r>
              <a:rPr lang="pt-BR" baseline="-25000" dirty="0"/>
              <a:t>2 </a:t>
            </a:r>
            <a:r>
              <a:rPr lang="pt-BR" dirty="0"/>
              <a:t>i não pode fazer melhor que S</a:t>
            </a:r>
            <a:r>
              <a:rPr lang="pt-BR" baseline="-25000" dirty="0"/>
              <a:t>1 </a:t>
            </a:r>
          </a:p>
          <a:p>
            <a:pPr lvl="1"/>
            <a:r>
              <a:rPr lang="pt-BR" dirty="0"/>
              <a:t>No equilíbrio, os agentes não têm incentivo de se desviar... O problema é que nem todas as situações tem EN</a:t>
            </a:r>
            <a:r>
              <a:rPr lang="pt-BR" dirty="0" smtClean="0"/>
              <a:t>. Ou tem mais de um...</a:t>
            </a:r>
          </a:p>
          <a:p>
            <a:pPr lvl="1"/>
            <a:r>
              <a:rPr lang="pt-BR" dirty="0" smtClean="0"/>
              <a:t>Mas sempre há </a:t>
            </a:r>
            <a:r>
              <a:rPr lang="pt-BR" dirty="0" err="1" smtClean="0"/>
              <a:t>equilibrio</a:t>
            </a:r>
            <a:r>
              <a:rPr lang="pt-BR" dirty="0" smtClean="0"/>
              <a:t> </a:t>
            </a:r>
            <a:r>
              <a:rPr lang="pt-BR" dirty="0" err="1" smtClean="0"/>
              <a:t>qdo</a:t>
            </a:r>
            <a:r>
              <a:rPr lang="pt-BR" dirty="0" smtClean="0"/>
              <a:t> há aleatoriedade.</a:t>
            </a:r>
            <a:endParaRPr lang="pt-P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5E99-AE50-4E2A-870D-AA0DA9DDD962}" type="slidenum">
              <a:rPr lang="pt-BR"/>
              <a:pPr/>
              <a:t>24</a:t>
            </a:fld>
            <a:endParaRPr lang="pt-BR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Pensando mais um pouco...</a:t>
            </a:r>
            <a:endParaRPr lang="pt-PT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r>
              <a:rPr lang="pt-BR" dirty="0"/>
              <a:t>Interações Competitivas...</a:t>
            </a:r>
          </a:p>
          <a:p>
            <a:pPr lvl="1"/>
            <a:r>
              <a:rPr lang="pt-BR" dirty="0"/>
              <a:t>Suponha que temos dois agentes i e j, onde um i prefere um estado </a:t>
            </a:r>
            <a:r>
              <a:rPr lang="pt-BR" dirty="0">
                <a:sym typeface="Symbol" pitchFamily="18" charset="2"/>
              </a:rPr>
              <a:t></a:t>
            </a:r>
            <a:r>
              <a:rPr lang="pt-BR" baseline="-25000" dirty="0">
                <a:sym typeface="Symbol" pitchFamily="18" charset="2"/>
              </a:rPr>
              <a:t>1</a:t>
            </a:r>
            <a:r>
              <a:rPr lang="pt-BR" dirty="0">
                <a:sym typeface="Symbol" pitchFamily="18" charset="2"/>
              </a:rPr>
              <a:t>  </a:t>
            </a:r>
            <a:r>
              <a:rPr lang="pt-BR" dirty="0" err="1">
                <a:sym typeface="Symbol" pitchFamily="18" charset="2"/>
              </a:rPr>
              <a:t>sss</a:t>
            </a:r>
            <a:r>
              <a:rPr lang="pt-BR" dirty="0">
                <a:sym typeface="Symbol" pitchFamily="18" charset="2"/>
              </a:rPr>
              <a:t> j prefere </a:t>
            </a:r>
            <a:r>
              <a:rPr lang="pt-BR" baseline="-25000" dirty="0">
                <a:sym typeface="Symbol" pitchFamily="18" charset="2"/>
              </a:rPr>
              <a:t>2.</a:t>
            </a:r>
          </a:p>
          <a:p>
            <a:pPr lvl="1"/>
            <a:r>
              <a:rPr lang="pt-BR" dirty="0">
                <a:sym typeface="Symbol" pitchFamily="18" charset="2"/>
              </a:rPr>
              <a:t>Interações de soma Zero.</a:t>
            </a:r>
          </a:p>
          <a:p>
            <a:pPr lvl="2"/>
            <a:r>
              <a:rPr lang="pt-BR" dirty="0">
                <a:sym typeface="Symbol" pitchFamily="18" charset="2"/>
              </a:rPr>
              <a:t>Quando a </a:t>
            </a:r>
            <a:r>
              <a:rPr lang="pt-PT" sz="2000" dirty="0">
                <a:sym typeface="Symbol" pitchFamily="18" charset="2"/>
              </a:rPr>
              <a:t></a:t>
            </a:r>
            <a:r>
              <a:rPr lang="pt-BR" sz="2000" baseline="-25000" dirty="0">
                <a:sym typeface="Symbol" pitchFamily="18" charset="2"/>
              </a:rPr>
              <a:t>i</a:t>
            </a:r>
            <a:r>
              <a:rPr lang="pt-BR" sz="2000" dirty="0">
                <a:sym typeface="Symbol" pitchFamily="18" charset="2"/>
              </a:rPr>
              <a:t> (</a:t>
            </a:r>
            <a:r>
              <a:rPr lang="pt-BR" dirty="0">
                <a:sym typeface="Symbol" pitchFamily="18" charset="2"/>
              </a:rPr>
              <a:t></a:t>
            </a:r>
            <a:r>
              <a:rPr lang="pt-BR" baseline="-25000" dirty="0">
                <a:sym typeface="Symbol" pitchFamily="18" charset="2"/>
              </a:rPr>
              <a:t>1</a:t>
            </a:r>
            <a:r>
              <a:rPr lang="pt-BR" sz="2000" dirty="0">
                <a:sym typeface="Symbol" pitchFamily="18" charset="2"/>
              </a:rPr>
              <a:t>) + </a:t>
            </a:r>
            <a:r>
              <a:rPr lang="pt-PT" sz="2000" dirty="0">
                <a:sym typeface="Symbol" pitchFamily="18" charset="2"/>
              </a:rPr>
              <a:t></a:t>
            </a:r>
            <a:r>
              <a:rPr lang="pt-BR" sz="2000" baseline="-25000" dirty="0">
                <a:sym typeface="Symbol" pitchFamily="18" charset="2"/>
              </a:rPr>
              <a:t>j </a:t>
            </a:r>
            <a:r>
              <a:rPr lang="pt-BR" sz="2000" dirty="0">
                <a:sym typeface="Symbol" pitchFamily="18" charset="2"/>
              </a:rPr>
              <a:t>(</a:t>
            </a:r>
            <a:r>
              <a:rPr lang="pt-BR" dirty="0">
                <a:sym typeface="Symbol" pitchFamily="18" charset="2"/>
              </a:rPr>
              <a:t></a:t>
            </a:r>
            <a:r>
              <a:rPr lang="pt-BR" baseline="-25000" dirty="0">
                <a:sym typeface="Symbol" pitchFamily="18" charset="2"/>
              </a:rPr>
              <a:t>1</a:t>
            </a:r>
            <a:r>
              <a:rPr lang="pt-BR" sz="2000" dirty="0">
                <a:sym typeface="Symbol" pitchFamily="18" charset="2"/>
              </a:rPr>
              <a:t>) = 0</a:t>
            </a:r>
            <a:endParaRPr lang="pt-BR" dirty="0">
              <a:sym typeface="Symbol" pitchFamily="18" charset="2"/>
            </a:endParaRPr>
          </a:p>
          <a:p>
            <a:pPr lvl="2"/>
            <a:r>
              <a:rPr lang="pt-BR" dirty="0">
                <a:sym typeface="Symbol" pitchFamily="18" charset="2"/>
              </a:rPr>
              <a:t>Ex. um jogo de </a:t>
            </a:r>
            <a:r>
              <a:rPr lang="pt-BR" dirty="0" smtClean="0">
                <a:sym typeface="Symbol" pitchFamily="18" charset="2"/>
              </a:rPr>
              <a:t>xadrez</a:t>
            </a:r>
            <a:endParaRPr lang="pt-BR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 resumo...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segredo é encontrar quais os melhores resultados (de maior utilidade)</a:t>
            </a:r>
          </a:p>
          <a:p>
            <a:r>
              <a:rPr lang="pt-BR" dirty="0" smtClean="0"/>
              <a:t>Viável de calcular com poucos agentes – e também na tomada de decisões hierárquicas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 tipos de interações posso enfrentar?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Uma primeira Classificação</a:t>
            </a:r>
            <a:endParaRPr lang="pt-PT"/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Cooperação</a:t>
            </a:r>
          </a:p>
          <a:p>
            <a:r>
              <a:rPr lang="pt-BR"/>
              <a:t>Indiferença</a:t>
            </a:r>
          </a:p>
          <a:p>
            <a:r>
              <a:rPr lang="pt-BR"/>
              <a:t>Antagonismo – ou Conflito</a:t>
            </a:r>
            <a:endParaRPr lang="pt-PT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667000" y="3962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pt-BR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667000" y="57150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pt-BR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572000" y="4572000"/>
            <a:ext cx="2209800" cy="914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71900" y="4114800"/>
            <a:ext cx="1600200" cy="9906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4572000" y="43434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5410200" y="42672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pt-BR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172200" y="3886200"/>
            <a:ext cx="152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Região de Conflito</a:t>
            </a:r>
            <a:endParaRPr lang="pt-PT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048000" y="3733800"/>
            <a:ext cx="1371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Agente A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400800" y="4953000"/>
            <a:ext cx="1371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Agente B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Tipos de Interação (I)</a:t>
            </a:r>
            <a:endParaRPr lang="pt-PT"/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 b="1"/>
              <a:t>Independência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Objetivos Compatíveis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Cada agente tem recursos e habilidades Suficientes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Ex. Duas pessoas pegando o Ceasa/Casa Amarela</a:t>
            </a:r>
          </a:p>
          <a:p>
            <a:pPr>
              <a:lnSpc>
                <a:spcPct val="90000"/>
              </a:lnSpc>
            </a:pPr>
            <a:r>
              <a:rPr lang="pt-BR" sz="2800" b="1"/>
              <a:t>Colaboração Simples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Objetivos compatíveis e Recursos Suficientes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Habilidades Insuficientes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Ex. eu chamo Aline para fazer um bolo para o povo de Agentes Autônomos</a:t>
            </a:r>
            <a:endParaRPr lang="pt-PT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Tipos de Interação (II)</a:t>
            </a:r>
            <a:endParaRPr lang="pt-PT"/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 sz="2800" b="1"/>
              <a:t>Obstrução</a:t>
            </a:r>
          </a:p>
          <a:p>
            <a:pPr lvl="1"/>
            <a:r>
              <a:rPr lang="pt-BR" sz="2400"/>
              <a:t>Objetivos Compatíveis e Habilidades Suficientes</a:t>
            </a:r>
          </a:p>
          <a:p>
            <a:pPr lvl="1"/>
            <a:r>
              <a:rPr lang="pt-BR" sz="2400"/>
              <a:t>Recursos Insuficientes</a:t>
            </a:r>
          </a:p>
          <a:p>
            <a:pPr lvl="2"/>
            <a:r>
              <a:rPr lang="pt-BR" sz="2000"/>
              <a:t>Um corredor derruba outro na maratona</a:t>
            </a:r>
          </a:p>
          <a:p>
            <a:pPr lvl="2"/>
            <a:r>
              <a:rPr lang="pt-BR" sz="2000"/>
              <a:t>Situação de Comércio</a:t>
            </a:r>
          </a:p>
          <a:p>
            <a:r>
              <a:rPr lang="pt-BR" sz="2800" b="1"/>
              <a:t>Colaboração Coordenada</a:t>
            </a:r>
          </a:p>
          <a:p>
            <a:pPr lvl="1"/>
            <a:r>
              <a:rPr lang="pt-BR" sz="2400"/>
              <a:t>Objetivos Compatíveis</a:t>
            </a:r>
          </a:p>
          <a:p>
            <a:pPr lvl="1"/>
            <a:r>
              <a:rPr lang="pt-BR" sz="2400"/>
              <a:t>Recursos e Habilidades Insuficientes</a:t>
            </a:r>
          </a:p>
          <a:p>
            <a:pPr lvl="2"/>
            <a:r>
              <a:rPr lang="pt-BR" sz="2000"/>
              <a:t>Controle de Redes</a:t>
            </a:r>
            <a:endParaRPr lang="pt-PT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Plano de Aula</a:t>
            </a:r>
            <a:endParaRPr lang="pt-PT" dirty="0"/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Recordar é Viver... </a:t>
            </a:r>
            <a:r>
              <a:rPr lang="pt-BR">
                <a:sym typeface="Wingdings" charset="2"/>
              </a:rPr>
              <a:t></a:t>
            </a: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Interação –  definições</a:t>
            </a:r>
          </a:p>
          <a:p>
            <a:pPr lvl="1">
              <a:lnSpc>
                <a:spcPct val="90000"/>
              </a:lnSpc>
            </a:pPr>
            <a:r>
              <a:rPr lang="pt-BR"/>
              <a:t>Componentes</a:t>
            </a:r>
          </a:p>
          <a:p>
            <a:pPr lvl="1">
              <a:lnSpc>
                <a:spcPct val="90000"/>
              </a:lnSpc>
            </a:pPr>
            <a:r>
              <a:rPr lang="pt-BR"/>
              <a:t>Tipos</a:t>
            </a:r>
          </a:p>
          <a:p>
            <a:pPr>
              <a:lnSpc>
                <a:spcPct val="90000"/>
              </a:lnSpc>
            </a:pPr>
            <a:r>
              <a:rPr lang="pt-BR"/>
              <a:t>Formas de Cooperação</a:t>
            </a:r>
          </a:p>
          <a:p>
            <a:pPr lvl="1">
              <a:lnSpc>
                <a:spcPct val="90000"/>
              </a:lnSpc>
            </a:pPr>
            <a:r>
              <a:rPr lang="pt-BR"/>
              <a:t>Métodos</a:t>
            </a:r>
          </a:p>
          <a:p>
            <a:pPr>
              <a:lnSpc>
                <a:spcPct val="90000"/>
              </a:lnSpc>
            </a:pPr>
            <a:r>
              <a:rPr lang="pt-BR"/>
              <a:t>E quando não tem conversa? Conflitos</a:t>
            </a:r>
          </a:p>
          <a:p>
            <a:pPr lvl="1">
              <a:lnSpc>
                <a:spcPct val="90000"/>
              </a:lnSpc>
            </a:pPr>
            <a:r>
              <a:rPr lang="pt-BR"/>
              <a:t>Alguns Exemplos famosos...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pt-PT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Tipos de Interação (III)</a:t>
            </a:r>
            <a:endParaRPr lang="pt-PT"/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 b="1"/>
              <a:t>Competição Individual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Objetivos Incompatíveis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Recursos e habilidades Suficientes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Maratona</a:t>
            </a:r>
          </a:p>
          <a:p>
            <a:pPr>
              <a:lnSpc>
                <a:spcPct val="90000"/>
              </a:lnSpc>
            </a:pPr>
            <a:r>
              <a:rPr lang="pt-BR" sz="2800" b="1"/>
              <a:t>Competição Coletiva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Objetivos Incompatíveis 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Recursos Suficientes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Habilidades Insuficientes</a:t>
            </a:r>
          </a:p>
          <a:p>
            <a:pPr lvl="2">
              <a:lnSpc>
                <a:spcPct val="90000"/>
              </a:lnSpc>
            </a:pPr>
            <a:r>
              <a:rPr lang="pt-BR" sz="2000"/>
              <a:t> pode causar a formação de </a:t>
            </a:r>
            <a:r>
              <a:rPr lang="pt-BR" sz="2000">
                <a:solidFill>
                  <a:srgbClr val="CC0000"/>
                </a:solidFill>
              </a:rPr>
              <a:t>Coalisões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Ex. Jogo de Futebol</a:t>
            </a:r>
          </a:p>
          <a:p>
            <a:pPr lvl="2">
              <a:lnSpc>
                <a:spcPct val="90000"/>
              </a:lnSpc>
            </a:pPr>
            <a:r>
              <a:rPr lang="pt-PT" sz="2000"/>
              <a:t>Competição entre fornecedores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Tipos de Interação (IV)</a:t>
            </a:r>
            <a:endParaRPr lang="pt-PT"/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 b="1"/>
              <a:t>Conflitos Individuais sobre Recursos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Objetivos incompatíveis e recursos insuficientes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Habilidades Suficientes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Ex. Dois agentes querendo o “prato de lasagna”</a:t>
            </a:r>
          </a:p>
          <a:p>
            <a:pPr>
              <a:lnSpc>
                <a:spcPct val="90000"/>
              </a:lnSpc>
            </a:pPr>
            <a:r>
              <a:rPr lang="pt-BR" sz="2800" b="1"/>
              <a:t>Conflitos Coletivos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Objetivos Incompatíveis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Recursos e Habilidades Insuficientes</a:t>
            </a:r>
          </a:p>
          <a:p>
            <a:pPr lvl="2">
              <a:lnSpc>
                <a:spcPct val="90000"/>
              </a:lnSpc>
            </a:pPr>
            <a:r>
              <a:rPr lang="pt-BR" sz="2000"/>
              <a:t>Formação de Coalisões para se apossar dos recursos necessários.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Ex. quem já jogou “War”?</a:t>
            </a:r>
            <a:endParaRPr lang="pt-PT" sz="2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Ainda mais Interação...</a:t>
            </a:r>
          </a:p>
        </p:txBody>
      </p:sp>
      <p:sp>
        <p:nvSpPr>
          <p:cNvPr id="3584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Comensalismo</a:t>
            </a:r>
          </a:p>
          <a:p>
            <a:pPr lvl="1">
              <a:lnSpc>
                <a:spcPct val="90000"/>
              </a:lnSpc>
            </a:pPr>
            <a:r>
              <a:rPr lang="pt-BR"/>
              <a:t>Interação beneficia apenas um dos agentes, sem prejudicar o outro.</a:t>
            </a:r>
          </a:p>
          <a:p>
            <a:pPr>
              <a:lnSpc>
                <a:spcPct val="90000"/>
              </a:lnSpc>
            </a:pPr>
            <a:r>
              <a:rPr lang="pt-BR"/>
              <a:t>Proto-Cooperação</a:t>
            </a:r>
          </a:p>
          <a:p>
            <a:pPr lvl="1">
              <a:lnSpc>
                <a:spcPct val="90000"/>
              </a:lnSpc>
            </a:pPr>
            <a:r>
              <a:rPr lang="pt-BR"/>
              <a:t>Interação otimiza a obtenção das metas.</a:t>
            </a:r>
          </a:p>
          <a:p>
            <a:pPr>
              <a:lnSpc>
                <a:spcPct val="90000"/>
              </a:lnSpc>
            </a:pPr>
            <a:r>
              <a:rPr lang="pt-BR"/>
              <a:t>Simbiose</a:t>
            </a:r>
          </a:p>
          <a:p>
            <a:pPr lvl="1">
              <a:lnSpc>
                <a:spcPct val="90000"/>
              </a:lnSpc>
            </a:pPr>
            <a:r>
              <a:rPr lang="pt-BR"/>
              <a:t>A interação entre os agentes é obrigatória, cada um cedendo serviços ao outro.</a:t>
            </a:r>
          </a:p>
          <a:p>
            <a:pPr lvl="1">
              <a:lnSpc>
                <a:spcPct val="90000"/>
              </a:lnSpc>
            </a:pPr>
            <a:endParaRPr lang="pt-B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Explorando mares nunca dantes navegados... </a:t>
            </a:r>
            <a:endParaRPr lang="pt-PT"/>
          </a:p>
        </p:txBody>
      </p:sp>
      <p:sp>
        <p:nvSpPr>
          <p:cNvPr id="53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r>
              <a:rPr lang="pt-BR"/>
              <a:t>Uma forma mais explícita de interação... </a:t>
            </a:r>
            <a:r>
              <a:rPr lang="pt-BR">
                <a:solidFill>
                  <a:schemeClr val="tx2"/>
                </a:solidFill>
              </a:rPr>
              <a:t>Resolução cooperativa de problemas</a:t>
            </a:r>
          </a:p>
          <a:p>
            <a:r>
              <a:rPr lang="pt-BR"/>
              <a:t>Ocorrem quando um grupo de agentes se junta para atingir um objetivo comum.</a:t>
            </a:r>
          </a:p>
          <a:p>
            <a:pPr lvl="1"/>
            <a:r>
              <a:rPr lang="pt-BR"/>
              <a:t>Negociação em dois níveis</a:t>
            </a:r>
          </a:p>
          <a:p>
            <a:pPr lvl="2"/>
            <a:r>
              <a:rPr lang="pt-BR"/>
              <a:t>Qual o objetivo?</a:t>
            </a:r>
          </a:p>
          <a:p>
            <a:pPr lvl="2"/>
            <a:r>
              <a:rPr lang="pt-BR"/>
              <a:t>Como coordenar ações?</a:t>
            </a:r>
            <a:endParaRPr lang="pt-PT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Cooperar = Colaborar?</a:t>
            </a:r>
            <a:endParaRPr lang="pt-PT"/>
          </a:p>
        </p:txBody>
      </p:sp>
      <p:sp>
        <p:nvSpPr>
          <p:cNvPr id="55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Cooperar</a:t>
            </a:r>
          </a:p>
          <a:p>
            <a:pPr lvl="1"/>
            <a:r>
              <a:rPr lang="pt-BR"/>
              <a:t>Agentes tem mesmo objetivo</a:t>
            </a:r>
          </a:p>
          <a:p>
            <a:pPr lvl="1"/>
            <a:r>
              <a:rPr lang="pt-BR"/>
              <a:t>Mas tem sub-objetivos diferentes em um instante no tempo.</a:t>
            </a:r>
          </a:p>
          <a:p>
            <a:r>
              <a:rPr lang="pt-BR"/>
              <a:t>Colaborar</a:t>
            </a:r>
          </a:p>
          <a:p>
            <a:pPr lvl="1"/>
            <a:r>
              <a:rPr lang="pt-BR"/>
              <a:t>Mesmos objetivos e sub-objetivos todo o tempo.</a:t>
            </a:r>
          </a:p>
          <a:p>
            <a:pPr lvl="2"/>
            <a:r>
              <a:rPr lang="pt-BR"/>
              <a:t>“A gente faz junto”</a:t>
            </a:r>
            <a:endParaRPr lang="pt-PT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Formas de Cooperação</a:t>
            </a:r>
            <a:endParaRPr lang="pt-PT"/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/>
              <a:t>Como Postura Intencional</a:t>
            </a:r>
          </a:p>
          <a:p>
            <a:pPr lvl="1"/>
            <a:r>
              <a:rPr lang="pt-BR"/>
              <a:t>Agentes estão engajados em um plano, após ter adotado um objetivo comum.</a:t>
            </a:r>
          </a:p>
          <a:p>
            <a:pPr lvl="2"/>
            <a:r>
              <a:rPr lang="pt-BR"/>
              <a:t>E quando o cooperador só atrapalha?</a:t>
            </a:r>
          </a:p>
          <a:p>
            <a:pPr lvl="2"/>
            <a:r>
              <a:rPr lang="pt-BR"/>
              <a:t>1000 pessoas tentando ajudar na minha mudança</a:t>
            </a:r>
          </a:p>
          <a:p>
            <a:pPr lvl="1"/>
            <a:r>
              <a:rPr lang="pt-BR"/>
              <a:t>Pode também ser vista como o benefício que advém da cooperação entre agentes</a:t>
            </a:r>
          </a:p>
          <a:p>
            <a:pPr lvl="2"/>
            <a:r>
              <a:rPr lang="pt-BR"/>
              <a:t>As formigas não planejam a cooperação</a:t>
            </a:r>
            <a:endParaRPr lang="pt-PT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avaliar a Cooperação?</a:t>
            </a:r>
            <a:endParaRPr lang="pt-PT"/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Do ponto de Vista do Observador:</a:t>
            </a:r>
          </a:p>
          <a:p>
            <a:pPr lvl="1"/>
            <a:r>
              <a:rPr lang="pt-BR"/>
              <a:t>Coordenação de Ações</a:t>
            </a:r>
          </a:p>
          <a:p>
            <a:pPr lvl="2"/>
            <a:r>
              <a:rPr lang="pt-BR"/>
              <a:t>O plano parece coerente?</a:t>
            </a:r>
          </a:p>
          <a:p>
            <a:pPr lvl="1"/>
            <a:r>
              <a:rPr lang="pt-BR"/>
              <a:t>Grau de Paralelismo das ações</a:t>
            </a:r>
          </a:p>
          <a:p>
            <a:pPr lvl="2"/>
            <a:r>
              <a:rPr lang="pt-BR"/>
              <a:t>Como foi a distribuição? E a execução?</a:t>
            </a:r>
          </a:p>
          <a:p>
            <a:pPr lvl="1"/>
            <a:r>
              <a:rPr lang="pt-BR"/>
              <a:t>Robustez do Sistema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Alguns Critérios de Cooperação</a:t>
            </a:r>
            <a:endParaRPr lang="pt-PT"/>
          </a:p>
        </p:txBody>
      </p:sp>
      <p:sp>
        <p:nvSpPr>
          <p:cNvPr id="614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/>
              <a:t>Compartilhamento de Recursos</a:t>
            </a:r>
          </a:p>
          <a:p>
            <a:pPr lvl="2"/>
            <a:r>
              <a:rPr lang="pt-BR"/>
              <a:t>Bom uso de recursos e habilidades</a:t>
            </a:r>
          </a:p>
          <a:p>
            <a:pPr lvl="1"/>
            <a:r>
              <a:rPr lang="pt-BR"/>
              <a:t>Não Redundância de Ações</a:t>
            </a:r>
          </a:p>
          <a:p>
            <a:pPr lvl="2"/>
            <a:r>
              <a:rPr lang="pt-BR"/>
              <a:t>Devido a qualidade da cooperação</a:t>
            </a:r>
          </a:p>
          <a:p>
            <a:pPr lvl="1"/>
            <a:r>
              <a:rPr lang="pt-BR"/>
              <a:t>Não Persistência de Conflitos</a:t>
            </a:r>
          </a:p>
          <a:p>
            <a:pPr lvl="1">
              <a:buFont typeface="Wingdings" charset="2"/>
              <a:buNone/>
            </a:pPr>
            <a:r>
              <a:rPr lang="pt-BR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Alguns destes critérios podem ser conflitantes</a:t>
            </a:r>
            <a:r>
              <a:rPr lang="pt-BR"/>
              <a:t>...</a:t>
            </a:r>
          </a:p>
          <a:p>
            <a:pPr lvl="1">
              <a:buFont typeface="Wingdings" charset="2"/>
              <a:buNone/>
            </a:pPr>
            <a:r>
              <a:rPr lang="pt-BR"/>
              <a:t>	O que fazer?</a:t>
            </a:r>
          </a:p>
          <a:p>
            <a:pPr lvl="2">
              <a:buFont typeface="Wingdings" charset="2"/>
              <a:buNone/>
            </a:pPr>
            <a:endParaRPr lang="pt-BR"/>
          </a:p>
          <a:p>
            <a:endParaRPr lang="pt-PT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Definindo Cooperação...</a:t>
            </a:r>
            <a:endParaRPr lang="pt-PT"/>
          </a:p>
        </p:txBody>
      </p:sp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pt-BR"/>
              <a:t>Diz-se que um grupo de agentes coopera, quando uma das duas condições se verifica</a:t>
            </a:r>
          </a:p>
          <a:p>
            <a:pPr lvl="1"/>
            <a:r>
              <a:rPr lang="pt-BR"/>
              <a:t>A adição de um novo agente melhora o desempenho do grupo</a:t>
            </a:r>
          </a:p>
          <a:p>
            <a:pPr lvl="1"/>
            <a:r>
              <a:rPr lang="pt-BR"/>
              <a:t>A ação dos agentes serve para evitar (ou resolver) conflitos.</a:t>
            </a:r>
            <a:endParaRPr lang="pt-PT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Modelando o processo...</a:t>
            </a:r>
            <a:endParaRPr lang="pt-PT"/>
          </a:p>
        </p:txBody>
      </p:sp>
      <p:sp>
        <p:nvSpPr>
          <p:cNvPr id="542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Uma situação de cooperação pode ser analisada em 4 estágios:</a:t>
            </a:r>
          </a:p>
          <a:p>
            <a:pPr lvl="1"/>
            <a:r>
              <a:rPr lang="pt-BR"/>
              <a:t>Reconhecimento</a:t>
            </a:r>
          </a:p>
          <a:p>
            <a:pPr lvl="2"/>
            <a:r>
              <a:rPr lang="pt-BR"/>
              <a:t>Agente não consegue fazer a tarefa sozinho</a:t>
            </a:r>
          </a:p>
          <a:p>
            <a:pPr lvl="2"/>
            <a:r>
              <a:rPr lang="pt-BR"/>
              <a:t>Prefere fazer acompanhado</a:t>
            </a:r>
          </a:p>
          <a:p>
            <a:pPr lvl="1"/>
            <a:r>
              <a:rPr lang="pt-BR"/>
              <a:t>Formação de Times</a:t>
            </a:r>
          </a:p>
          <a:p>
            <a:pPr lvl="2"/>
            <a:r>
              <a:rPr lang="pt-BR"/>
              <a:t>Agente pede ajuda</a:t>
            </a:r>
          </a:p>
          <a:p>
            <a:pPr lvl="2">
              <a:buFont typeface="Wingdings" charset="2"/>
              <a:buNone/>
            </a:pPr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Recordar é viver... 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Modelando o Processo... II</a:t>
            </a:r>
            <a:endParaRPr lang="pt-PT"/>
          </a:p>
        </p:txBody>
      </p:sp>
      <p:sp>
        <p:nvSpPr>
          <p:cNvPr id="57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/>
              <a:t>Formação de um plano de ação</a:t>
            </a:r>
          </a:p>
          <a:p>
            <a:pPr lvl="2"/>
            <a:r>
              <a:rPr lang="pt-BR"/>
              <a:t>Agentes negociam um plano que deve...</a:t>
            </a:r>
          </a:p>
          <a:p>
            <a:pPr lvl="2"/>
            <a:r>
              <a:rPr lang="pt-BR"/>
              <a:t>Ser coerente e eficiente!</a:t>
            </a:r>
          </a:p>
          <a:p>
            <a:pPr lvl="1"/>
            <a:r>
              <a:rPr lang="pt-BR"/>
              <a:t>Execução do plano </a:t>
            </a:r>
          </a:p>
          <a:p>
            <a:pPr lvl="2"/>
            <a:r>
              <a:rPr lang="pt-BR"/>
              <a:t>Agentes então executam as tarefas alocadas</a:t>
            </a:r>
          </a:p>
          <a:p>
            <a:pPr lvl="2"/>
            <a:r>
              <a:rPr lang="pt-BR"/>
              <a:t>Mantendo-se em contato durante o processo.</a:t>
            </a:r>
            <a:endParaRPr lang="pt-PT"/>
          </a:p>
          <a:p>
            <a:endParaRPr lang="pt-PT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Mas... Como reconhecer?</a:t>
            </a:r>
            <a:endParaRPr lang="pt-PT"/>
          </a:p>
        </p:txBody>
      </p:sp>
      <p:sp>
        <p:nvSpPr>
          <p:cNvPr id="583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Não pode resolver sozinho</a:t>
            </a:r>
          </a:p>
          <a:p>
            <a:r>
              <a:rPr lang="pt-BR"/>
              <a:t>Solução cooperativa melhor que a individual</a:t>
            </a:r>
          </a:p>
          <a:p>
            <a:r>
              <a:rPr lang="pt-BR"/>
              <a:t>Existe alguém que pode ajudar...</a:t>
            </a:r>
          </a:p>
          <a:p>
            <a:pPr>
              <a:buFont typeface="Wingdings" charset="2"/>
              <a:buNone/>
            </a:pPr>
            <a:endParaRPr lang="pt-BR"/>
          </a:p>
          <a:p>
            <a:endParaRPr lang="pt-PT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Formando Times...</a:t>
            </a:r>
            <a:endParaRPr lang="pt-PT"/>
          </a:p>
        </p:txBody>
      </p:sp>
      <p:sp>
        <p:nvSpPr>
          <p:cNvPr id="5939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Duas etapas básicas...</a:t>
            </a:r>
          </a:p>
          <a:p>
            <a:pPr lvl="1"/>
            <a:r>
              <a:rPr lang="pt-BR"/>
              <a:t>O agente deve convencer o grupo de que aquele objetivo é válido</a:t>
            </a:r>
          </a:p>
          <a:p>
            <a:pPr lvl="1"/>
            <a:r>
              <a:rPr lang="pt-BR"/>
              <a:t>E que o grupo é capaz de fazê-lo</a:t>
            </a:r>
          </a:p>
          <a:p>
            <a:pPr lvl="2"/>
            <a:r>
              <a:rPr lang="pt-BR"/>
              <a:t>Envolve necessariamente um processo de negociação!</a:t>
            </a:r>
            <a:endParaRPr lang="pt-PT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Formando Planos</a:t>
            </a:r>
            <a:endParaRPr lang="pt-PT"/>
          </a:p>
        </p:txBody>
      </p:sp>
      <p:sp>
        <p:nvSpPr>
          <p:cNvPr id="6041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Negociação fundamental</a:t>
            </a:r>
          </a:p>
          <a:p>
            <a:pPr lvl="1"/>
            <a:r>
              <a:rPr lang="pt-BR"/>
              <a:t>Grupo se compromete a agir conforme acordado; ou</a:t>
            </a:r>
          </a:p>
          <a:p>
            <a:pPr lvl="1"/>
            <a:r>
              <a:rPr lang="pt-BR"/>
              <a:t>Pelo menos 1 agente propôs uma ação e o grupo explora aquela possibilidade</a:t>
            </a:r>
          </a:p>
          <a:p>
            <a:r>
              <a:rPr lang="pt-BR"/>
              <a:t>Lembrando</a:t>
            </a:r>
          </a:p>
          <a:p>
            <a:pPr lvl="1"/>
            <a:r>
              <a:rPr lang="pt-BR"/>
              <a:t>Agentes querem suas preferências</a:t>
            </a:r>
          </a:p>
          <a:p>
            <a:pPr lvl="1"/>
            <a:r>
              <a:rPr lang="pt-BR"/>
              <a:t>O grupo deve monitorar o processo</a:t>
            </a:r>
          </a:p>
          <a:p>
            <a:pPr lvl="1"/>
            <a:endParaRPr lang="pt-PT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saber se funcionou?</a:t>
            </a:r>
            <a:endParaRPr lang="pt-PT"/>
          </a:p>
        </p:txBody>
      </p:sp>
      <p:sp>
        <p:nvSpPr>
          <p:cNvPr id="17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/>
              <a:t>Três indicadores básicos</a:t>
            </a:r>
          </a:p>
          <a:p>
            <a:pPr lvl="1"/>
            <a:r>
              <a:rPr lang="pt-BR"/>
              <a:t>Aumento da capacidade de sobrevivência</a:t>
            </a:r>
          </a:p>
          <a:p>
            <a:pPr lvl="2"/>
            <a:r>
              <a:rPr lang="pt-BR"/>
              <a:t>Sobrevivência individual vs Sobrevivência de grupo</a:t>
            </a:r>
          </a:p>
          <a:p>
            <a:pPr lvl="1"/>
            <a:r>
              <a:rPr lang="pt-BR"/>
              <a:t>Melhoria da Performance </a:t>
            </a:r>
          </a:p>
          <a:p>
            <a:pPr lvl="1"/>
            <a:r>
              <a:rPr lang="pt-BR"/>
              <a:t>Aumentos Quantitativos e/ou Qualitativos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Como Possibilitar a  Cooperação ?</a:t>
            </a:r>
            <a:endParaRPr lang="pt-PT"/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Agrupamento e Multiplicação</a:t>
            </a:r>
          </a:p>
          <a:p>
            <a:pPr lvl="1"/>
            <a:r>
              <a:rPr lang="pt-BR"/>
              <a:t>Arranjo dos agentes e aumento de seu número.</a:t>
            </a:r>
          </a:p>
          <a:p>
            <a:r>
              <a:rPr lang="pt-BR"/>
              <a:t>Comunicação</a:t>
            </a:r>
          </a:p>
          <a:p>
            <a:pPr lvl="1"/>
            <a:r>
              <a:rPr lang="pt-BR"/>
              <a:t>Indispensável...</a:t>
            </a:r>
          </a:p>
          <a:p>
            <a:pPr lvl="1"/>
            <a:r>
              <a:rPr lang="pt-BR"/>
              <a:t>Via troca de mensagens</a:t>
            </a:r>
          </a:p>
          <a:p>
            <a:pPr lvl="1"/>
            <a:r>
              <a:rPr lang="pt-BR"/>
              <a:t>Via difusão de um sinal</a:t>
            </a:r>
            <a:endParaRPr lang="pt-PT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Como Possibilitar a  Cooperação ?(II)</a:t>
            </a:r>
            <a:endParaRPr lang="pt-PT"/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r>
              <a:rPr lang="pt-BR" sz="2800"/>
              <a:t>Especialização</a:t>
            </a:r>
          </a:p>
          <a:p>
            <a:pPr lvl="1"/>
            <a:r>
              <a:rPr lang="pt-BR" sz="2400"/>
              <a:t>Compromete a capacidade de resolução geral</a:t>
            </a:r>
          </a:p>
          <a:p>
            <a:pPr lvl="1"/>
            <a:r>
              <a:rPr lang="pt-BR" sz="2400"/>
              <a:t>Não é necessariamente determinada a priori</a:t>
            </a:r>
          </a:p>
          <a:p>
            <a:r>
              <a:rPr lang="pt-BR" sz="2800"/>
              <a:t>Divisão de Tarefas e Recursos</a:t>
            </a:r>
          </a:p>
          <a:p>
            <a:pPr lvl="1"/>
            <a:r>
              <a:rPr lang="pt-BR" sz="2400"/>
              <a:t>Quem faz o que quando?</a:t>
            </a:r>
          </a:p>
          <a:p>
            <a:pPr lvl="1"/>
            <a:r>
              <a:rPr lang="pt-BR" sz="2400"/>
              <a:t>Sistemas cognitivos</a:t>
            </a:r>
          </a:p>
          <a:p>
            <a:pPr lvl="2"/>
            <a:r>
              <a:rPr lang="pt-BR" sz="2000"/>
              <a:t>Mecanismos de fornecimento e demanda</a:t>
            </a:r>
          </a:p>
          <a:p>
            <a:r>
              <a:rPr lang="pt-BR" sz="2800"/>
              <a:t>Coordenação de Ações</a:t>
            </a:r>
          </a:p>
          <a:p>
            <a:pPr lvl="1"/>
            <a:r>
              <a:rPr lang="pt-BR" sz="2400"/>
              <a:t>Resolução de Conflitos via arbitração e negociação</a:t>
            </a:r>
            <a:endParaRPr lang="pt-PT" sz="24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Vantagens da Cooperação</a:t>
            </a:r>
            <a:endParaRPr lang="pt-PT"/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r>
              <a:rPr lang="pt-BR"/>
              <a:t>Realização de Tarefas impossíveis previamente</a:t>
            </a:r>
          </a:p>
          <a:p>
            <a:r>
              <a:rPr lang="pt-BR"/>
              <a:t>Melhoria da relação </a:t>
            </a:r>
          </a:p>
          <a:p>
            <a:pPr lvl="1">
              <a:buFont typeface="Wingdings" charset="2"/>
              <a:buNone/>
            </a:pPr>
            <a:r>
              <a:rPr lang="pt-BR">
                <a:solidFill>
                  <a:srgbClr val="CC0000"/>
                </a:solidFill>
              </a:rPr>
              <a:t>n</a:t>
            </a:r>
            <a:r>
              <a:rPr lang="pt-BR" baseline="30000">
                <a:solidFill>
                  <a:srgbClr val="CC0000"/>
                </a:solidFill>
              </a:rPr>
              <a:t>o</a:t>
            </a:r>
            <a:r>
              <a:rPr lang="pt-BR">
                <a:solidFill>
                  <a:srgbClr val="CC0000"/>
                </a:solidFill>
              </a:rPr>
              <a:t> de tarefas/tempo de execução</a:t>
            </a:r>
          </a:p>
          <a:p>
            <a:r>
              <a:rPr lang="pt-BR"/>
              <a:t>Melhoria na organização dos recursos.</a:t>
            </a:r>
            <a:endParaRPr lang="pt-PT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Recordando...</a:t>
            </a:r>
            <a:endParaRPr lang="pt-PT"/>
          </a:p>
        </p:txBody>
      </p:sp>
      <p:graphicFrame>
        <p:nvGraphicFramePr>
          <p:cNvPr id="65693" name="Group 157"/>
          <p:cNvGraphicFramePr>
            <a:graphicFrameLocks noGrp="1"/>
          </p:cNvGraphicFramePr>
          <p:nvPr/>
        </p:nvGraphicFramePr>
        <p:xfrm>
          <a:off x="381000" y="1981200"/>
          <a:ext cx="8458200" cy="4131312"/>
        </p:xfrm>
        <a:graphic>
          <a:graphicData uri="http://schemas.openxmlformats.org/drawingml/2006/table">
            <a:tbl>
              <a:tblPr/>
              <a:tblGrid>
                <a:gridCol w="2095500"/>
                <a:gridCol w="2095500"/>
                <a:gridCol w="2095500"/>
                <a:gridCol w="21717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Interação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Objetivos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Recursos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Habilidades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Independência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Compatíveis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Colab. Simples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Compatíveis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Suficientes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Colab. Coordenada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Compatíveis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Insuficientes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Obstrução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Compatíveis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Insuficientes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Compet. Indiv.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Incompatíveis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Compet. Coletiva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Incompatíveis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Conflito Recursos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Incompatíveis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Insuficientes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Conflito Coletivo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Incompatíveis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Insuficientes</a:t>
                      </a:r>
                      <a:endParaRPr kumimoji="0" lang="pt-P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Cenas dos Próximos Capítulos</a:t>
            </a:r>
            <a:endParaRPr lang="pt-PT"/>
          </a:p>
        </p:txBody>
      </p:sp>
      <p:sp>
        <p:nvSpPr>
          <p:cNvPr id="6451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Como chegar a consensos?</a:t>
            </a:r>
          </a:p>
          <a:p>
            <a:pPr lvl="1"/>
            <a:r>
              <a:rPr lang="pt-PT" dirty="0" smtClean="0"/>
              <a:t>De tarefas</a:t>
            </a:r>
          </a:p>
          <a:p>
            <a:pPr lvl="1"/>
            <a:r>
              <a:rPr lang="pt-PT" dirty="0" smtClean="0"/>
              <a:t>De recursos</a:t>
            </a:r>
            <a:endParaRPr lang="pt-P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Recordar é viver... </a:t>
            </a:r>
            <a:endParaRPr lang="pt-PT"/>
          </a:p>
        </p:txBody>
      </p:sp>
      <p:sp>
        <p:nvSpPr>
          <p:cNvPr id="47107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pt-BR" dirty="0"/>
              <a:t>Até agora vimos...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SMA = metáfora da Inteligência Social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Implica em</a:t>
            </a:r>
            <a:r>
              <a:rPr lang="pt-BR" dirty="0" smtClean="0"/>
              <a:t>...</a:t>
            </a:r>
          </a:p>
          <a:p>
            <a:pPr lvl="2">
              <a:lnSpc>
                <a:spcPct val="90000"/>
              </a:lnSpc>
            </a:pPr>
            <a:r>
              <a:rPr lang="pt-BR" b="1" dirty="0" smtClean="0">
                <a:solidFill>
                  <a:srgbClr val="C00000"/>
                </a:solidFill>
              </a:rPr>
              <a:t>Comunicação</a:t>
            </a:r>
            <a:r>
              <a:rPr lang="pt-BR" dirty="0" smtClean="0"/>
              <a:t>, com </a:t>
            </a:r>
            <a:r>
              <a:rPr lang="pt-BR" dirty="0" err="1" smtClean="0"/>
              <a:t>infraestrutura</a:t>
            </a:r>
            <a:r>
              <a:rPr lang="pt-BR" dirty="0" smtClean="0"/>
              <a:t> e linguagem comuns</a:t>
            </a:r>
            <a:endParaRPr lang="pt-BR" dirty="0"/>
          </a:p>
          <a:p>
            <a:pPr lvl="2">
              <a:lnSpc>
                <a:spcPct val="90000"/>
              </a:lnSpc>
            </a:pPr>
            <a:r>
              <a:rPr lang="pt-BR" b="1" dirty="0" smtClean="0">
                <a:solidFill>
                  <a:srgbClr val="C00000"/>
                </a:solidFill>
              </a:rPr>
              <a:t>Organização</a:t>
            </a:r>
            <a:r>
              <a:rPr lang="pt-BR" b="1" dirty="0">
                <a:solidFill>
                  <a:srgbClr val="C00000"/>
                </a:solidFill>
              </a:rPr>
              <a:t>,</a:t>
            </a:r>
          </a:p>
          <a:p>
            <a:pPr lvl="3">
              <a:lnSpc>
                <a:spcPct val="90000"/>
              </a:lnSpc>
            </a:pPr>
            <a:r>
              <a:rPr lang="pt-BR" dirty="0"/>
              <a:t>Agentes tem papeis, direitos e </a:t>
            </a:r>
            <a:r>
              <a:rPr lang="pt-BR" dirty="0" smtClean="0"/>
              <a:t>deveres</a:t>
            </a:r>
          </a:p>
          <a:p>
            <a:pPr lvl="2">
              <a:lnSpc>
                <a:spcPct val="90000"/>
              </a:lnSpc>
            </a:pPr>
            <a:r>
              <a:rPr lang="pt-BR" b="1" dirty="0" smtClean="0">
                <a:solidFill>
                  <a:srgbClr val="0000CC"/>
                </a:solidFill>
              </a:rPr>
              <a:t>Interação</a:t>
            </a:r>
            <a:endParaRPr lang="pt-BR" dirty="0" smtClean="0"/>
          </a:p>
          <a:p>
            <a:pPr lvl="3">
              <a:lnSpc>
                <a:spcPct val="90000"/>
              </a:lnSpc>
            </a:pPr>
            <a:r>
              <a:rPr lang="pt-BR" dirty="0" smtClean="0"/>
              <a:t>Que depende diretamente da </a:t>
            </a:r>
            <a:r>
              <a:rPr lang="pt-BR" b="1" dirty="0" smtClean="0">
                <a:solidFill>
                  <a:srgbClr val="C00000"/>
                </a:solidFill>
              </a:rPr>
              <a:t>Comunicação</a:t>
            </a:r>
          </a:p>
          <a:p>
            <a:pPr lvl="3">
              <a:lnSpc>
                <a:spcPct val="90000"/>
              </a:lnSpc>
            </a:pPr>
            <a:r>
              <a:rPr lang="pt-BR" dirty="0" smtClean="0"/>
              <a:t>É regulada pela </a:t>
            </a:r>
            <a:r>
              <a:rPr lang="pt-BR" b="1" dirty="0" smtClean="0">
                <a:solidFill>
                  <a:srgbClr val="C00000"/>
                </a:solidFill>
              </a:rPr>
              <a:t>Organização</a:t>
            </a:r>
          </a:p>
          <a:p>
            <a:pPr lvl="2">
              <a:lnSpc>
                <a:spcPct val="90000"/>
              </a:lnSpc>
            </a:pPr>
            <a:r>
              <a:rPr lang="pt-BR" dirty="0" smtClean="0"/>
              <a:t>Negociação </a:t>
            </a:r>
            <a:endParaRPr lang="pt-BR" dirty="0"/>
          </a:p>
          <a:p>
            <a:pPr lvl="3">
              <a:lnSpc>
                <a:spcPct val="90000"/>
              </a:lnSpc>
            </a:pPr>
            <a:r>
              <a:rPr lang="pt-BR" dirty="0"/>
              <a:t>De tarefas e recursos</a:t>
            </a:r>
          </a:p>
          <a:p>
            <a:pPr lvl="2">
              <a:lnSpc>
                <a:spcPct val="90000"/>
              </a:lnSpc>
            </a:pPr>
            <a:r>
              <a:rPr lang="pt-BR" dirty="0"/>
              <a:t>Coordenação </a:t>
            </a:r>
          </a:p>
          <a:p>
            <a:pPr lvl="3">
              <a:lnSpc>
                <a:spcPct val="90000"/>
              </a:lnSpc>
            </a:pPr>
            <a:r>
              <a:rPr lang="pt-BR" dirty="0"/>
              <a:t>De esforços.</a:t>
            </a:r>
          </a:p>
          <a:p>
            <a:pPr lvl="3">
              <a:lnSpc>
                <a:spcPct val="90000"/>
              </a:lnSpc>
            </a:pPr>
            <a:endParaRPr lang="pt-BR" dirty="0"/>
          </a:p>
          <a:p>
            <a:pPr lvl="2">
              <a:lnSpc>
                <a:spcPct val="90000"/>
              </a:lnSpc>
              <a:buFont typeface="Wingdings" charset="2"/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Assim...</a:t>
            </a:r>
            <a:endParaRPr lang="pt-PT"/>
          </a:p>
        </p:txBody>
      </p:sp>
      <p:sp>
        <p:nvSpPr>
          <p:cNvPr id="4915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SMA...</a:t>
            </a:r>
          </a:p>
          <a:p>
            <a:pPr lvl="1"/>
            <a:r>
              <a:rPr lang="pt-BR" dirty="0"/>
              <a:t>Realiza a decomposição das tarefas</a:t>
            </a:r>
          </a:p>
          <a:p>
            <a:pPr lvl="1"/>
            <a:r>
              <a:rPr lang="pt-BR" dirty="0"/>
              <a:t>Tem conflitos...ou junta esforços</a:t>
            </a:r>
          </a:p>
          <a:p>
            <a:pPr lvl="1"/>
            <a:r>
              <a:rPr lang="pt-BR" dirty="0" smtClean="0"/>
              <a:t>Pode se reorganizar....</a:t>
            </a:r>
            <a:endParaRPr lang="pt-BR" dirty="0"/>
          </a:p>
          <a:p>
            <a:pPr lvl="2" algn="ctr">
              <a:buFont typeface="Wingdings" charset="2"/>
              <a:buNone/>
            </a:pPr>
            <a:r>
              <a:rPr lang="pt-BR" b="1" dirty="0">
                <a:solidFill>
                  <a:schemeClr val="tx2"/>
                </a:solidFill>
              </a:rPr>
              <a:t>Como isso acontece??</a:t>
            </a:r>
          </a:p>
          <a:p>
            <a:pPr lvl="3" algn="ctr">
              <a:buFont typeface="Wingdings" charset="2"/>
              <a:buNone/>
            </a:pPr>
            <a:r>
              <a:rPr lang="pt-BR" sz="2400" b="1" dirty="0">
                <a:solidFill>
                  <a:srgbClr val="CC0000"/>
                </a:solidFill>
              </a:rPr>
              <a:t>Interação é a chave...</a:t>
            </a:r>
            <a:endParaRPr lang="pt-PT" sz="2400" b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 é mesmo a importância da Interação??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Parte I 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Sistema Multiagente</a:t>
            </a:r>
            <a:endParaRPr lang="pt-PT"/>
          </a:p>
        </p:txBody>
      </p:sp>
      <p:sp>
        <p:nvSpPr>
          <p:cNvPr id="93189" name="Oval 5"/>
          <p:cNvSpPr>
            <a:spLocks noChangeArrowheads="1"/>
          </p:cNvSpPr>
          <p:nvPr/>
        </p:nvSpPr>
        <p:spPr bwMode="auto">
          <a:xfrm>
            <a:off x="2133600" y="4191000"/>
            <a:ext cx="4800600" cy="167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5241925" y="5899150"/>
            <a:ext cx="113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800"/>
              <a:t>Ambiente</a:t>
            </a:r>
            <a:endParaRPr lang="pt-PT" sz="180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600200" y="2209800"/>
            <a:ext cx="2743200" cy="685800"/>
            <a:chOff x="1008" y="1392"/>
            <a:chExt cx="1728" cy="432"/>
          </a:xfrm>
        </p:grpSpPr>
        <p:sp>
          <p:nvSpPr>
            <p:cNvPr id="93190" name="Oval 6"/>
            <p:cNvSpPr>
              <a:spLocks noChangeArrowheads="1"/>
            </p:cNvSpPr>
            <p:nvPr/>
          </p:nvSpPr>
          <p:spPr bwMode="auto">
            <a:xfrm>
              <a:off x="1008" y="1392"/>
              <a:ext cx="1728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2" name="Oval 8"/>
            <p:cNvSpPr>
              <a:spLocks noChangeArrowheads="1"/>
            </p:cNvSpPr>
            <p:nvPr/>
          </p:nvSpPr>
          <p:spPr bwMode="auto">
            <a:xfrm>
              <a:off x="1488" y="14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3" name="Oval 9"/>
            <p:cNvSpPr>
              <a:spLocks noChangeArrowheads="1"/>
            </p:cNvSpPr>
            <p:nvPr/>
          </p:nvSpPr>
          <p:spPr bwMode="auto">
            <a:xfrm>
              <a:off x="2016" y="1488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4" name="Oval 10"/>
            <p:cNvSpPr>
              <a:spLocks noChangeArrowheads="1"/>
            </p:cNvSpPr>
            <p:nvPr/>
          </p:nvSpPr>
          <p:spPr bwMode="auto">
            <a:xfrm>
              <a:off x="1728" y="1632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5" name="Line 11"/>
            <p:cNvSpPr>
              <a:spLocks noChangeShapeType="1"/>
            </p:cNvSpPr>
            <p:nvPr/>
          </p:nvSpPr>
          <p:spPr bwMode="auto">
            <a:xfrm>
              <a:off x="1632" y="15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196" name="Line 12"/>
            <p:cNvSpPr>
              <a:spLocks noChangeShapeType="1"/>
            </p:cNvSpPr>
            <p:nvPr/>
          </p:nvSpPr>
          <p:spPr bwMode="auto">
            <a:xfrm>
              <a:off x="1584" y="153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198" name="Line 14"/>
            <p:cNvSpPr>
              <a:spLocks noChangeShapeType="1"/>
            </p:cNvSpPr>
            <p:nvPr/>
          </p:nvSpPr>
          <p:spPr bwMode="auto">
            <a:xfrm flipV="1">
              <a:off x="1872" y="1584"/>
              <a:ext cx="24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3200" name="Line 16"/>
          <p:cNvSpPr>
            <a:spLocks noChangeShapeType="1"/>
          </p:cNvSpPr>
          <p:nvPr/>
        </p:nvSpPr>
        <p:spPr bwMode="auto">
          <a:xfrm flipH="1">
            <a:off x="2438400" y="2667000"/>
            <a:ext cx="304800" cy="2209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>
            <a:off x="2971800" y="2743200"/>
            <a:ext cx="304800" cy="213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02" name="Oval 18"/>
          <p:cNvSpPr>
            <a:spLocks noChangeArrowheads="1"/>
          </p:cNvSpPr>
          <p:nvPr/>
        </p:nvSpPr>
        <p:spPr bwMode="auto">
          <a:xfrm>
            <a:off x="2438400" y="4800600"/>
            <a:ext cx="8382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5" name="Oval 21"/>
          <p:cNvSpPr>
            <a:spLocks noChangeArrowheads="1"/>
          </p:cNvSpPr>
          <p:nvPr/>
        </p:nvSpPr>
        <p:spPr bwMode="auto">
          <a:xfrm>
            <a:off x="3429000" y="3124200"/>
            <a:ext cx="2743200" cy="685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6" name="Oval 22"/>
          <p:cNvSpPr>
            <a:spLocks noChangeArrowheads="1"/>
          </p:cNvSpPr>
          <p:nvPr/>
        </p:nvSpPr>
        <p:spPr bwMode="auto">
          <a:xfrm>
            <a:off x="4191000" y="3276600"/>
            <a:ext cx="2286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7" name="Oval 23"/>
          <p:cNvSpPr>
            <a:spLocks noChangeArrowheads="1"/>
          </p:cNvSpPr>
          <p:nvPr/>
        </p:nvSpPr>
        <p:spPr bwMode="auto">
          <a:xfrm>
            <a:off x="5029200" y="32766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8" name="Oval 24"/>
          <p:cNvSpPr>
            <a:spLocks noChangeArrowheads="1"/>
          </p:cNvSpPr>
          <p:nvPr/>
        </p:nvSpPr>
        <p:spPr bwMode="auto">
          <a:xfrm>
            <a:off x="4572000" y="35052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9" name="Line 25"/>
          <p:cNvSpPr>
            <a:spLocks noChangeShapeType="1"/>
          </p:cNvSpPr>
          <p:nvPr/>
        </p:nvSpPr>
        <p:spPr bwMode="auto">
          <a:xfrm>
            <a:off x="44196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10" name="Line 26"/>
          <p:cNvSpPr>
            <a:spLocks noChangeShapeType="1"/>
          </p:cNvSpPr>
          <p:nvPr/>
        </p:nvSpPr>
        <p:spPr bwMode="auto">
          <a:xfrm>
            <a:off x="4343400" y="3352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029200" y="2057400"/>
            <a:ext cx="2743200" cy="685800"/>
            <a:chOff x="1008" y="1392"/>
            <a:chExt cx="1728" cy="432"/>
          </a:xfrm>
        </p:grpSpPr>
        <p:sp>
          <p:nvSpPr>
            <p:cNvPr id="93213" name="Oval 29"/>
            <p:cNvSpPr>
              <a:spLocks noChangeArrowheads="1"/>
            </p:cNvSpPr>
            <p:nvPr/>
          </p:nvSpPr>
          <p:spPr bwMode="auto">
            <a:xfrm>
              <a:off x="1008" y="1392"/>
              <a:ext cx="1728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4" name="Oval 30"/>
            <p:cNvSpPr>
              <a:spLocks noChangeArrowheads="1"/>
            </p:cNvSpPr>
            <p:nvPr/>
          </p:nvSpPr>
          <p:spPr bwMode="auto">
            <a:xfrm>
              <a:off x="1488" y="14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5" name="Oval 31"/>
            <p:cNvSpPr>
              <a:spLocks noChangeArrowheads="1"/>
            </p:cNvSpPr>
            <p:nvPr/>
          </p:nvSpPr>
          <p:spPr bwMode="auto">
            <a:xfrm>
              <a:off x="2016" y="1488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6" name="Oval 32"/>
            <p:cNvSpPr>
              <a:spLocks noChangeArrowheads="1"/>
            </p:cNvSpPr>
            <p:nvPr/>
          </p:nvSpPr>
          <p:spPr bwMode="auto">
            <a:xfrm>
              <a:off x="1728" y="1632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7" name="Line 33"/>
            <p:cNvSpPr>
              <a:spLocks noChangeShapeType="1"/>
            </p:cNvSpPr>
            <p:nvPr/>
          </p:nvSpPr>
          <p:spPr bwMode="auto">
            <a:xfrm>
              <a:off x="1632" y="15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218" name="Line 34"/>
            <p:cNvSpPr>
              <a:spLocks noChangeShapeType="1"/>
            </p:cNvSpPr>
            <p:nvPr/>
          </p:nvSpPr>
          <p:spPr bwMode="auto">
            <a:xfrm>
              <a:off x="1584" y="153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219" name="Line 35"/>
            <p:cNvSpPr>
              <a:spLocks noChangeShapeType="1"/>
            </p:cNvSpPr>
            <p:nvPr/>
          </p:nvSpPr>
          <p:spPr bwMode="auto">
            <a:xfrm flipV="1">
              <a:off x="1872" y="1584"/>
              <a:ext cx="24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3220" name="Oval 36"/>
          <p:cNvSpPr>
            <a:spLocks noChangeArrowheads="1"/>
          </p:cNvSpPr>
          <p:nvPr/>
        </p:nvSpPr>
        <p:spPr bwMode="auto">
          <a:xfrm>
            <a:off x="3581400" y="34290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1" name="Line 37"/>
          <p:cNvSpPr>
            <a:spLocks noChangeShapeType="1"/>
          </p:cNvSpPr>
          <p:nvPr/>
        </p:nvSpPr>
        <p:spPr bwMode="auto">
          <a:xfrm flipH="1">
            <a:off x="3886200" y="3352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2" name="Line 38"/>
          <p:cNvSpPr>
            <a:spLocks noChangeShapeType="1"/>
          </p:cNvSpPr>
          <p:nvPr/>
        </p:nvSpPr>
        <p:spPr bwMode="auto">
          <a:xfrm flipH="1">
            <a:off x="4267200" y="3657600"/>
            <a:ext cx="38100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3" name="Line 39"/>
          <p:cNvSpPr>
            <a:spLocks noChangeShapeType="1"/>
          </p:cNvSpPr>
          <p:nvPr/>
        </p:nvSpPr>
        <p:spPr bwMode="auto">
          <a:xfrm>
            <a:off x="4800600" y="3657600"/>
            <a:ext cx="7620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4" name="Oval 40"/>
          <p:cNvSpPr>
            <a:spLocks noChangeArrowheads="1"/>
          </p:cNvSpPr>
          <p:nvPr/>
        </p:nvSpPr>
        <p:spPr bwMode="auto">
          <a:xfrm>
            <a:off x="4267200" y="4800600"/>
            <a:ext cx="609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5" name="Line 41"/>
          <p:cNvSpPr>
            <a:spLocks noChangeShapeType="1"/>
          </p:cNvSpPr>
          <p:nvPr/>
        </p:nvSpPr>
        <p:spPr bwMode="auto">
          <a:xfrm flipH="1">
            <a:off x="4648200" y="3352800"/>
            <a:ext cx="457200" cy="1524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6" name="Line 42"/>
          <p:cNvSpPr>
            <a:spLocks noChangeShapeType="1"/>
          </p:cNvSpPr>
          <p:nvPr/>
        </p:nvSpPr>
        <p:spPr bwMode="auto">
          <a:xfrm>
            <a:off x="5334000" y="3352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7" name="Oval 43"/>
          <p:cNvSpPr>
            <a:spLocks noChangeArrowheads="1"/>
          </p:cNvSpPr>
          <p:nvPr/>
        </p:nvSpPr>
        <p:spPr bwMode="auto">
          <a:xfrm>
            <a:off x="4648200" y="4800600"/>
            <a:ext cx="685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8" name="Line 44"/>
          <p:cNvSpPr>
            <a:spLocks noChangeShapeType="1"/>
          </p:cNvSpPr>
          <p:nvPr/>
        </p:nvSpPr>
        <p:spPr bwMode="auto">
          <a:xfrm flipH="1">
            <a:off x="3048000" y="2514600"/>
            <a:ext cx="228600" cy="213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9" name="Line 45"/>
          <p:cNvSpPr>
            <a:spLocks noChangeShapeType="1"/>
          </p:cNvSpPr>
          <p:nvPr/>
        </p:nvSpPr>
        <p:spPr bwMode="auto">
          <a:xfrm>
            <a:off x="3505200" y="2438400"/>
            <a:ext cx="228600" cy="2209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0" name="Oval 46"/>
          <p:cNvSpPr>
            <a:spLocks noChangeArrowheads="1"/>
          </p:cNvSpPr>
          <p:nvPr/>
        </p:nvSpPr>
        <p:spPr bwMode="auto">
          <a:xfrm>
            <a:off x="3048000" y="4495800"/>
            <a:ext cx="685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31" name="Line 47"/>
          <p:cNvSpPr>
            <a:spLocks noChangeShapeType="1"/>
          </p:cNvSpPr>
          <p:nvPr/>
        </p:nvSpPr>
        <p:spPr bwMode="auto">
          <a:xfrm flipH="1">
            <a:off x="5486400" y="2514600"/>
            <a:ext cx="685800" cy="2590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2" name="Line 48"/>
          <p:cNvSpPr>
            <a:spLocks noChangeShapeType="1"/>
          </p:cNvSpPr>
          <p:nvPr/>
        </p:nvSpPr>
        <p:spPr bwMode="auto">
          <a:xfrm flipH="1">
            <a:off x="6400800" y="2514600"/>
            <a:ext cx="76200" cy="2590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3" name="Oval 49"/>
          <p:cNvSpPr>
            <a:spLocks noChangeArrowheads="1"/>
          </p:cNvSpPr>
          <p:nvPr/>
        </p:nvSpPr>
        <p:spPr bwMode="auto">
          <a:xfrm>
            <a:off x="5486400" y="5029200"/>
            <a:ext cx="9144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34" name="Line 50"/>
          <p:cNvSpPr>
            <a:spLocks noChangeShapeType="1"/>
          </p:cNvSpPr>
          <p:nvPr/>
        </p:nvSpPr>
        <p:spPr bwMode="auto">
          <a:xfrm flipV="1">
            <a:off x="6248400" y="45720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5" name="Text Box 51"/>
          <p:cNvSpPr txBox="1">
            <a:spLocks noChangeArrowheads="1"/>
          </p:cNvSpPr>
          <p:nvPr/>
        </p:nvSpPr>
        <p:spPr bwMode="auto">
          <a:xfrm>
            <a:off x="7620000" y="42672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Esfera de Influência</a:t>
            </a:r>
            <a:endParaRPr lang="pt-PT" sz="1800"/>
          </a:p>
        </p:txBody>
      </p:sp>
      <p:sp>
        <p:nvSpPr>
          <p:cNvPr id="93236" name="Text Box 52"/>
          <p:cNvSpPr txBox="1">
            <a:spLocks noChangeArrowheads="1"/>
          </p:cNvSpPr>
          <p:nvPr/>
        </p:nvSpPr>
        <p:spPr bwMode="auto">
          <a:xfrm>
            <a:off x="7162800" y="1828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Organização</a:t>
            </a:r>
            <a:endParaRPr lang="pt-PT" sz="1800"/>
          </a:p>
        </p:txBody>
      </p:sp>
      <p:sp>
        <p:nvSpPr>
          <p:cNvPr id="93237" name="Line 53"/>
          <p:cNvSpPr>
            <a:spLocks noChangeShapeType="1"/>
          </p:cNvSpPr>
          <p:nvPr/>
        </p:nvSpPr>
        <p:spPr bwMode="auto">
          <a:xfrm flipH="1">
            <a:off x="914400" y="2438400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8" name="Text Box 54"/>
          <p:cNvSpPr txBox="1">
            <a:spLocks noChangeArrowheads="1"/>
          </p:cNvSpPr>
          <p:nvPr/>
        </p:nvSpPr>
        <p:spPr bwMode="auto">
          <a:xfrm>
            <a:off x="228600" y="2971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Agentes</a:t>
            </a:r>
            <a:endParaRPr lang="pt-PT" sz="1800"/>
          </a:p>
        </p:txBody>
      </p:sp>
      <p:sp>
        <p:nvSpPr>
          <p:cNvPr id="93239" name="Line 55"/>
          <p:cNvSpPr>
            <a:spLocks noChangeShapeType="1"/>
          </p:cNvSpPr>
          <p:nvPr/>
        </p:nvSpPr>
        <p:spPr bwMode="auto">
          <a:xfrm flipV="1">
            <a:off x="2895600" y="2057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40" name="Text Box 56"/>
          <p:cNvSpPr txBox="1">
            <a:spLocks noChangeArrowheads="1"/>
          </p:cNvSpPr>
          <p:nvPr/>
        </p:nvSpPr>
        <p:spPr bwMode="auto">
          <a:xfrm>
            <a:off x="3429000" y="1752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Interação</a:t>
            </a:r>
            <a:endParaRPr lang="pt-PT" sz="1800"/>
          </a:p>
        </p:txBody>
      </p:sp>
      <p:sp>
        <p:nvSpPr>
          <p:cNvPr id="93241" name="AutoShape 57"/>
          <p:cNvSpPr>
            <a:spLocks noChangeArrowheads="1"/>
          </p:cNvSpPr>
          <p:nvPr/>
        </p:nvSpPr>
        <p:spPr bwMode="auto">
          <a:xfrm>
            <a:off x="1981200" y="24384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2" name="AutoShape 58"/>
          <p:cNvSpPr>
            <a:spLocks noChangeArrowheads="1"/>
          </p:cNvSpPr>
          <p:nvPr/>
        </p:nvSpPr>
        <p:spPr bwMode="auto">
          <a:xfrm>
            <a:off x="3657600" y="23622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3" name="AutoShape 59"/>
          <p:cNvSpPr>
            <a:spLocks noChangeArrowheads="1"/>
          </p:cNvSpPr>
          <p:nvPr/>
        </p:nvSpPr>
        <p:spPr bwMode="auto">
          <a:xfrm>
            <a:off x="4191000" y="34290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4" name="AutoShape 60"/>
          <p:cNvSpPr>
            <a:spLocks noChangeArrowheads="1"/>
          </p:cNvSpPr>
          <p:nvPr/>
        </p:nvSpPr>
        <p:spPr bwMode="auto">
          <a:xfrm>
            <a:off x="6324600" y="2057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5" name="AutoShape 61"/>
          <p:cNvSpPr>
            <a:spLocks noChangeArrowheads="1"/>
          </p:cNvSpPr>
          <p:nvPr/>
        </p:nvSpPr>
        <p:spPr bwMode="auto">
          <a:xfrm>
            <a:off x="6934200" y="23622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6" name="AutoShape 62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7" name="AutoShape 63"/>
          <p:cNvSpPr>
            <a:spLocks noChangeArrowheads="1"/>
          </p:cNvSpPr>
          <p:nvPr/>
        </p:nvSpPr>
        <p:spPr bwMode="auto">
          <a:xfrm>
            <a:off x="3505200" y="2438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8" name="AutoShape 64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9" name="Line 65"/>
          <p:cNvSpPr>
            <a:spLocks noChangeShapeType="1"/>
          </p:cNvSpPr>
          <p:nvPr/>
        </p:nvSpPr>
        <p:spPr bwMode="auto">
          <a:xfrm>
            <a:off x="5486400" y="32766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50" name="Text Box 66"/>
          <p:cNvSpPr txBox="1">
            <a:spLocks noChangeArrowheads="1"/>
          </p:cNvSpPr>
          <p:nvPr/>
        </p:nvSpPr>
        <p:spPr bwMode="auto">
          <a:xfrm>
            <a:off x="7086600" y="3276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Recurso</a:t>
            </a:r>
            <a:endParaRPr lang="pt-P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Definindo SMA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306887"/>
          </a:xfrm>
        </p:spPr>
        <p:txBody>
          <a:bodyPr/>
          <a:lstStyle/>
          <a:p>
            <a:r>
              <a:rPr lang="pt-BR" sz="2800"/>
              <a:t>Um SMA é um sistema que possui os seguintes elementos:</a:t>
            </a:r>
          </a:p>
          <a:p>
            <a:pPr lvl="1"/>
            <a:r>
              <a:rPr lang="pt-BR" sz="2400"/>
              <a:t>Um ambiente, E</a:t>
            </a:r>
          </a:p>
          <a:p>
            <a:pPr lvl="1"/>
            <a:r>
              <a:rPr lang="pt-BR" sz="2400"/>
              <a:t>Um conjunto de objetos O</a:t>
            </a:r>
          </a:p>
          <a:p>
            <a:pPr lvl="1"/>
            <a:r>
              <a:rPr lang="pt-BR" sz="2400"/>
              <a:t>Um conjunto de Agentes, A (A</a:t>
            </a:r>
            <a:r>
              <a:rPr lang="pt-BR" sz="2400">
                <a:sym typeface="Symbol" pitchFamily="18" charset="2"/>
              </a:rPr>
              <a:t>O)</a:t>
            </a:r>
          </a:p>
          <a:p>
            <a:pPr lvl="1"/>
            <a:r>
              <a:rPr lang="pt-BR" sz="2400">
                <a:sym typeface="Symbol" pitchFamily="18" charset="2"/>
              </a:rPr>
              <a:t>Um conjunto de relações R, que liga objetos</a:t>
            </a:r>
          </a:p>
          <a:p>
            <a:pPr lvl="1"/>
            <a:r>
              <a:rPr lang="pt-BR" sz="2400">
                <a:sym typeface="Symbol" pitchFamily="18" charset="2"/>
              </a:rPr>
              <a:t>Um conjunto de operações Op</a:t>
            </a:r>
          </a:p>
          <a:p>
            <a:pPr lvl="1"/>
            <a:r>
              <a:rPr lang="pt-BR" sz="2400">
                <a:sym typeface="Symbol" pitchFamily="18" charset="2"/>
              </a:rPr>
              <a:t>Operadores que representam os resultados das operações em Op e as reações do ambiente a eles.</a:t>
            </a:r>
            <a:endParaRPr lang="pt-PT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2847</TotalTime>
  <Words>1823</Words>
  <Application>Microsoft Office PowerPoint</Application>
  <PresentationFormat>Apresentação na tela (4:3)</PresentationFormat>
  <Paragraphs>350</Paragraphs>
  <Slides>49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49</vt:i4>
      </vt:variant>
    </vt:vector>
  </HeadingPairs>
  <TitlesOfParts>
    <vt:vector size="54" baseType="lpstr">
      <vt:lpstr>Times New Roman</vt:lpstr>
      <vt:lpstr>Tahoma</vt:lpstr>
      <vt:lpstr>Wingdings</vt:lpstr>
      <vt:lpstr>Symbol</vt:lpstr>
      <vt:lpstr>Solstício</vt:lpstr>
      <vt:lpstr>Interações SMA</vt:lpstr>
      <vt:lpstr>Ao final desta aula a gente deve...</vt:lpstr>
      <vt:lpstr>Plano de Aula</vt:lpstr>
      <vt:lpstr>Recordar é viver... </vt:lpstr>
      <vt:lpstr>Recordar é viver... </vt:lpstr>
      <vt:lpstr>Assim...</vt:lpstr>
      <vt:lpstr>Qual é mesmo a importância da Interação??</vt:lpstr>
      <vt:lpstr>Um Sistema Multiagente</vt:lpstr>
      <vt:lpstr>Definindo SMA</vt:lpstr>
      <vt:lpstr>Trocando em miúdos...</vt:lpstr>
      <vt:lpstr>Podemos também concluir...</vt:lpstr>
      <vt:lpstr>Um Cenário... </vt:lpstr>
      <vt:lpstr>Interação</vt:lpstr>
      <vt:lpstr>O conceito de Interação</vt:lpstr>
      <vt:lpstr>Situações de Interação</vt:lpstr>
      <vt:lpstr>Comparando Interações</vt:lpstr>
      <vt:lpstr>Então... Como escolher o que fazer?</vt:lpstr>
      <vt:lpstr>Um conceito importante... Utilidade</vt:lpstr>
      <vt:lpstr>E daí?</vt:lpstr>
      <vt:lpstr>Vamos então supor o seguinte cenário...</vt:lpstr>
      <vt:lpstr>Matriz de Recompensa</vt:lpstr>
      <vt:lpstr>Estratégias Dominantes </vt:lpstr>
      <vt:lpstr>Equilíbrio de Nash</vt:lpstr>
      <vt:lpstr>Pensando mais um pouco...</vt:lpstr>
      <vt:lpstr>Em resumo...</vt:lpstr>
      <vt:lpstr>Que tipos de interações posso enfrentar?</vt:lpstr>
      <vt:lpstr>Uma primeira Classificação</vt:lpstr>
      <vt:lpstr>Tipos de Interação (I)</vt:lpstr>
      <vt:lpstr>Tipos de Interação (II)</vt:lpstr>
      <vt:lpstr>Tipos de Interação (III)</vt:lpstr>
      <vt:lpstr>Tipos de Interação (IV)</vt:lpstr>
      <vt:lpstr>Ainda mais Interação...</vt:lpstr>
      <vt:lpstr>Explorando mares nunca dantes navegados... </vt:lpstr>
      <vt:lpstr>Cooperar = Colaborar?</vt:lpstr>
      <vt:lpstr>Formas de Cooperação</vt:lpstr>
      <vt:lpstr>Como avaliar a Cooperação?</vt:lpstr>
      <vt:lpstr>Alguns Critérios de Cooperação</vt:lpstr>
      <vt:lpstr>Definindo Cooperação...</vt:lpstr>
      <vt:lpstr>Modelando o processo...</vt:lpstr>
      <vt:lpstr>Modelando o Processo... II</vt:lpstr>
      <vt:lpstr>Mas... Como reconhecer?</vt:lpstr>
      <vt:lpstr>Formando Times...</vt:lpstr>
      <vt:lpstr>Formando Planos</vt:lpstr>
      <vt:lpstr>Como saber se funcionou?</vt:lpstr>
      <vt:lpstr>Como Possibilitar a  Cooperação ?</vt:lpstr>
      <vt:lpstr>Como Possibilitar a  Cooperação ?(II)</vt:lpstr>
      <vt:lpstr>Vantagens da Cooperação</vt:lpstr>
      <vt:lpstr>Recordando...</vt:lpstr>
      <vt:lpstr>Cenas dos Próximos Capítulos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Agentes que Interagem</dc:title>
  <dc:creator>Tedesco_casa</dc:creator>
  <cp:lastModifiedBy>Paxi</cp:lastModifiedBy>
  <cp:revision>79</cp:revision>
  <dcterms:created xsi:type="dcterms:W3CDTF">2003-01-02T21:15:36Z</dcterms:created>
  <dcterms:modified xsi:type="dcterms:W3CDTF">2011-04-25T00:33:51Z</dcterms:modified>
</cp:coreProperties>
</file>