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327" r:id="rId3"/>
    <p:sldId id="333" r:id="rId4"/>
    <p:sldId id="328" r:id="rId5"/>
    <p:sldId id="329" r:id="rId6"/>
    <p:sldId id="334" r:id="rId7"/>
    <p:sldId id="33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0380" autoAdjust="0"/>
  </p:normalViewPr>
  <p:slideViewPr>
    <p:cSldViewPr>
      <p:cViewPr>
        <p:scale>
          <a:sx n="81" d="100"/>
          <a:sy n="81" d="100"/>
        </p:scale>
        <p:origin x="-156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Contexto do que vamos começar a estudar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992888" cy="496855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r>
              <a:rPr lang="en-US" i="1" dirty="0" smtClean="0">
                <a:solidFill>
                  <a:schemeClr val="bg2"/>
                </a:solidFill>
              </a:rPr>
              <a:t>    No </a:t>
            </a:r>
            <a:r>
              <a:rPr lang="en-US" i="1" dirty="0" err="1" smtClean="0">
                <a:solidFill>
                  <a:schemeClr val="bg2"/>
                </a:solidFill>
              </a:rPr>
              <a:t>início</a:t>
            </a:r>
            <a:r>
              <a:rPr lang="en-US" i="1" dirty="0" smtClean="0">
                <a:solidFill>
                  <a:schemeClr val="bg2"/>
                </a:solidFill>
              </a:rPr>
              <a:t> do </a:t>
            </a:r>
            <a:r>
              <a:rPr lang="en-US" i="1" dirty="0" err="1" smtClean="0">
                <a:solidFill>
                  <a:schemeClr val="bg2"/>
                </a:solidFill>
              </a:rPr>
              <a:t>nosso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curso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falamos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que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iríamos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estudar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os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seguintes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modelos</a:t>
            </a:r>
            <a:r>
              <a:rPr lang="en-US" i="1" dirty="0" smtClean="0">
                <a:solidFill>
                  <a:schemeClr val="bg2"/>
                </a:solidFill>
              </a:rPr>
              <a:t> de </a:t>
            </a:r>
            <a:r>
              <a:rPr lang="en-US" i="1" dirty="0" err="1" smtClean="0">
                <a:solidFill>
                  <a:schemeClr val="bg2"/>
                </a:solidFill>
              </a:rPr>
              <a:t>computação</a:t>
            </a:r>
            <a:r>
              <a:rPr lang="en-US" i="1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0000"/>
                </a:solidFill>
              </a:rPr>
              <a:t>Autômatos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finitos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Autômatos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com 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pilha</a:t>
            </a:r>
            <a:endParaRPr lang="en-US" i="1" dirty="0" smtClean="0">
              <a:solidFill>
                <a:schemeClr val="bg2"/>
              </a:solidFill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Máquinas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 de Turing</a:t>
            </a:r>
            <a:endParaRPr lang="en-US" i="1" dirty="0" smtClean="0">
              <a:solidFill>
                <a:srgbClr val="FFC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err="1" smtClean="0">
                <a:solidFill>
                  <a:schemeClr val="bg1"/>
                </a:solidFill>
              </a:rPr>
              <a:t>Estudamos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os</a:t>
            </a:r>
            <a:r>
              <a:rPr lang="en-US" i="1" dirty="0" smtClean="0">
                <a:solidFill>
                  <a:schemeClr val="bg1"/>
                </a:solidFill>
              </a:rPr>
              <a:t> AFs e </a:t>
            </a:r>
            <a:r>
              <a:rPr lang="en-US" i="1" dirty="0" err="1" smtClean="0">
                <a:solidFill>
                  <a:schemeClr val="bg1"/>
                </a:solidFill>
              </a:rPr>
              <a:t>vimos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que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são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máquinas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reconhecedoras</a:t>
            </a:r>
            <a:r>
              <a:rPr lang="en-US" i="1" dirty="0" smtClean="0">
                <a:solidFill>
                  <a:schemeClr val="bg1"/>
                </a:solidFill>
              </a:rPr>
              <a:t> de </a:t>
            </a:r>
            <a:r>
              <a:rPr lang="en-US" i="1" dirty="0" err="1" smtClean="0">
                <a:solidFill>
                  <a:schemeClr val="bg1"/>
                </a:solidFill>
              </a:rPr>
              <a:t>linguagens</a:t>
            </a:r>
            <a:endParaRPr lang="en-US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Contexto do que vamos começar a estudar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992888" cy="496855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r>
              <a:rPr lang="en-US" i="1" dirty="0" smtClean="0">
                <a:solidFill>
                  <a:schemeClr val="bg2"/>
                </a:solidFill>
              </a:rPr>
              <a:t>    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As </a:t>
            </a:r>
            <a:r>
              <a:rPr lang="en-US" i="1" dirty="0" err="1" smtClean="0">
                <a:solidFill>
                  <a:schemeClr val="bg1"/>
                </a:solidFill>
              </a:rPr>
              <a:t>linguagens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também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podem</a:t>
            </a:r>
            <a:r>
              <a:rPr lang="en-US" i="1" dirty="0" smtClean="0">
                <a:solidFill>
                  <a:schemeClr val="bg1"/>
                </a:solidFill>
              </a:rPr>
              <a:t> ser </a:t>
            </a:r>
            <a:r>
              <a:rPr lang="en-US" i="1" dirty="0" err="1" smtClean="0">
                <a:solidFill>
                  <a:schemeClr val="bg1"/>
                </a:solidFill>
              </a:rPr>
              <a:t>definidas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formalmente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por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gramáticas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que</a:t>
            </a:r>
            <a:r>
              <a:rPr lang="en-US" i="1" dirty="0" smtClean="0">
                <a:solidFill>
                  <a:schemeClr val="bg1"/>
                </a:solidFill>
              </a:rPr>
              <a:t> é um </a:t>
            </a:r>
            <a:r>
              <a:rPr lang="en-US" i="1" dirty="0" err="1" smtClean="0">
                <a:solidFill>
                  <a:schemeClr val="bg1"/>
                </a:solidFill>
              </a:rPr>
              <a:t>método</a:t>
            </a:r>
            <a:r>
              <a:rPr lang="en-US" i="1" dirty="0" smtClean="0">
                <a:solidFill>
                  <a:schemeClr val="bg1"/>
                </a:solidFill>
              </a:rPr>
              <a:t> de </a:t>
            </a:r>
            <a:r>
              <a:rPr lang="en-US" i="1" dirty="0" err="1" smtClean="0">
                <a:solidFill>
                  <a:schemeClr val="bg1"/>
                </a:solidFill>
              </a:rPr>
              <a:t>descrever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formalmente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uma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linguagem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Contexto do que vamos começar a estudar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80728"/>
            <a:ext cx="7920880" cy="532859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Curioso</a:t>
            </a:r>
            <a:r>
              <a:rPr lang="en-US" dirty="0" smtClean="0">
                <a:solidFill>
                  <a:schemeClr val="bg2"/>
                </a:solidFill>
              </a:rPr>
              <a:t>: </a:t>
            </a:r>
            <a:r>
              <a:rPr lang="en-US" dirty="0" err="1" smtClean="0">
                <a:solidFill>
                  <a:schemeClr val="bg2"/>
                </a:solidFill>
              </a:rPr>
              <a:t>independentemente</a:t>
            </a:r>
            <a:r>
              <a:rPr lang="en-US" dirty="0" smtClean="0">
                <a:solidFill>
                  <a:schemeClr val="bg2"/>
                </a:solidFill>
              </a:rPr>
              <a:t> do </a:t>
            </a:r>
            <a:r>
              <a:rPr lang="en-US" dirty="0" err="1" smtClean="0">
                <a:solidFill>
                  <a:schemeClr val="bg2"/>
                </a:solidFill>
              </a:rPr>
              <a:t>desenvolvimento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desses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modelos</a:t>
            </a:r>
            <a:r>
              <a:rPr lang="en-US" dirty="0" smtClean="0">
                <a:solidFill>
                  <a:schemeClr val="bg2"/>
                </a:solidFill>
              </a:rPr>
              <a:t> de </a:t>
            </a:r>
            <a:r>
              <a:rPr lang="en-US" dirty="0" err="1" smtClean="0">
                <a:solidFill>
                  <a:schemeClr val="bg2"/>
                </a:solidFill>
              </a:rPr>
              <a:t>computação</a:t>
            </a:r>
            <a:r>
              <a:rPr lang="en-US" dirty="0" smtClean="0">
                <a:solidFill>
                  <a:schemeClr val="bg2"/>
                </a:solidFill>
              </a:rPr>
              <a:t>, o </a:t>
            </a:r>
            <a:r>
              <a:rPr lang="en-US" dirty="0" err="1" smtClean="0">
                <a:solidFill>
                  <a:schemeClr val="bg2"/>
                </a:solidFill>
              </a:rPr>
              <a:t>linguista</a:t>
            </a:r>
            <a:r>
              <a:rPr lang="en-US" dirty="0" smtClean="0">
                <a:solidFill>
                  <a:schemeClr val="bg2"/>
                </a:solidFill>
              </a:rPr>
              <a:t> Noam Chomsky </a:t>
            </a:r>
            <a:r>
              <a:rPr lang="en-US" dirty="0" err="1" smtClean="0">
                <a:solidFill>
                  <a:schemeClr val="bg2"/>
                </a:solidFill>
              </a:rPr>
              <a:t>buscou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formalizar</a:t>
            </a:r>
            <a:r>
              <a:rPr lang="en-US" dirty="0" smtClean="0">
                <a:solidFill>
                  <a:schemeClr val="bg2"/>
                </a:solidFill>
              </a:rPr>
              <a:t> a </a:t>
            </a:r>
            <a:r>
              <a:rPr lang="en-US" dirty="0" err="1" smtClean="0">
                <a:solidFill>
                  <a:schemeClr val="bg2"/>
                </a:solidFill>
              </a:rPr>
              <a:t>noção</a:t>
            </a:r>
            <a:r>
              <a:rPr lang="en-US" dirty="0" smtClean="0">
                <a:solidFill>
                  <a:schemeClr val="bg2"/>
                </a:solidFill>
              </a:rPr>
              <a:t> de </a:t>
            </a:r>
            <a:r>
              <a:rPr lang="en-US" dirty="0" err="1" smtClean="0">
                <a:solidFill>
                  <a:schemeClr val="bg2"/>
                </a:solidFill>
              </a:rPr>
              <a:t>gramática</a:t>
            </a:r>
            <a:r>
              <a:rPr lang="en-US" dirty="0" smtClean="0">
                <a:solidFill>
                  <a:schemeClr val="bg2"/>
                </a:solidFill>
              </a:rPr>
              <a:t> e </a:t>
            </a:r>
            <a:r>
              <a:rPr lang="en-US" dirty="0" err="1" smtClean="0">
                <a:solidFill>
                  <a:schemeClr val="bg2"/>
                </a:solidFill>
              </a:rPr>
              <a:t>linguagem</a:t>
            </a:r>
            <a:r>
              <a:rPr lang="en-US" dirty="0" smtClean="0">
                <a:solidFill>
                  <a:schemeClr val="bg2"/>
                </a:solidFill>
              </a:rPr>
              <a:t>. </a:t>
            </a:r>
          </a:p>
          <a:p>
            <a:pPr>
              <a:buNone/>
            </a:pPr>
            <a:endParaRPr lang="en-US" i="1" dirty="0" smtClean="0">
              <a:solidFill>
                <a:schemeClr val="bg2"/>
              </a:solidFill>
            </a:endParaRPr>
          </a:p>
          <a:p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Isso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resultou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na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definição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da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conhecida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Hierarquia</a:t>
            </a:r>
            <a:r>
              <a:rPr lang="en-US" i="1" dirty="0" smtClean="0">
                <a:solidFill>
                  <a:schemeClr val="bg2"/>
                </a:solidFill>
              </a:rPr>
              <a:t> de Chomsky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uma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hierarquia</a:t>
            </a:r>
            <a:r>
              <a:rPr lang="en-US" dirty="0" smtClean="0">
                <a:solidFill>
                  <a:schemeClr val="bg2"/>
                </a:solidFill>
              </a:rPr>
              <a:t> de classes de </a:t>
            </a:r>
            <a:r>
              <a:rPr lang="en-US" dirty="0" err="1" smtClean="0">
                <a:solidFill>
                  <a:schemeClr val="bg2"/>
                </a:solidFill>
              </a:rPr>
              <a:t>linguagem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definidas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por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gramáticas</a:t>
            </a:r>
            <a:r>
              <a:rPr lang="en-US" dirty="0" smtClean="0">
                <a:solidFill>
                  <a:schemeClr val="bg2"/>
                </a:solidFill>
              </a:rPr>
              <a:t> de </a:t>
            </a:r>
            <a:r>
              <a:rPr lang="en-US" dirty="0" err="1" smtClean="0">
                <a:solidFill>
                  <a:schemeClr val="bg2"/>
                </a:solidFill>
              </a:rPr>
              <a:t>complexidade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crescente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Hierarquia de Chomsky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476672"/>
            <a:ext cx="8352928" cy="568863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0000"/>
                </a:solidFill>
              </a:rPr>
              <a:t>Gramáticas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lineares</a:t>
            </a:r>
            <a:r>
              <a:rPr lang="en-US" i="1" dirty="0" smtClean="0">
                <a:solidFill>
                  <a:srgbClr val="FF0000"/>
                </a:solidFill>
              </a:rPr>
              <a:t> à </a:t>
            </a:r>
            <a:r>
              <a:rPr lang="en-US" i="1" dirty="0" err="1" smtClean="0">
                <a:solidFill>
                  <a:srgbClr val="FF0000"/>
                </a:solidFill>
              </a:rPr>
              <a:t>direita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Gramáticas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livre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de 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contexto</a:t>
            </a:r>
            <a:endParaRPr lang="en-US" i="1" dirty="0" smtClean="0">
              <a:solidFill>
                <a:schemeClr val="bg2"/>
              </a:solidFill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Gramáticas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irrestritas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0000"/>
                </a:solidFill>
              </a:rPr>
              <a:t>Autômatos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finitos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Autômatos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com 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pilha</a:t>
            </a:r>
            <a:endParaRPr lang="en-US" i="1" dirty="0" smtClean="0">
              <a:solidFill>
                <a:schemeClr val="bg2"/>
              </a:solidFill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Máquinas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 de Turing</a:t>
            </a:r>
          </a:p>
          <a:p>
            <a:pPr marL="457200" indent="-457200">
              <a:buFont typeface="+mj-lt"/>
              <a:buAutoNum type="arabicPeriod"/>
            </a:pPr>
            <a:endParaRPr lang="en-US" i="1" dirty="0" smtClean="0">
              <a:solidFill>
                <a:srgbClr val="FFC000"/>
              </a:solidFill>
              <a:sym typeface="Symbol"/>
            </a:endParaRPr>
          </a:p>
          <a:p>
            <a:pPr marL="457200" indent="-457200">
              <a:buNone/>
            </a:pPr>
            <a:r>
              <a:rPr lang="en-US" i="1" dirty="0" smtClean="0">
                <a:solidFill>
                  <a:srgbClr val="FF0000"/>
                </a:solidFill>
                <a:sym typeface="Symbol"/>
              </a:rPr>
              <a:t>(Tem-se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também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: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gramáticas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sensíveis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ao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contexto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–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autômatos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linearmente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limitados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)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Hierarquia de Chomsky</a:t>
            </a:r>
            <a:endParaRPr lang="pt-BR" sz="2400" dirty="0"/>
          </a:p>
        </p:txBody>
      </p:sp>
      <p:sp>
        <p:nvSpPr>
          <p:cNvPr id="5" name="Elipse 4"/>
          <p:cNvSpPr/>
          <p:nvPr/>
        </p:nvSpPr>
        <p:spPr>
          <a:xfrm>
            <a:off x="1475656" y="1124744"/>
            <a:ext cx="5976664" cy="48965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411760" y="1988840"/>
            <a:ext cx="4464496" cy="36724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987824" y="2924944"/>
            <a:ext cx="3096344" cy="24482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3851920" y="3861048"/>
            <a:ext cx="1800200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067944" y="407707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Tipo</a:t>
            </a:r>
            <a:r>
              <a:rPr lang="en-US" b="1" dirty="0" smtClean="0">
                <a:solidFill>
                  <a:schemeClr val="bg1"/>
                </a:solidFill>
              </a:rPr>
              <a:t> 3: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Regulares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491880" y="321297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Tipo</a:t>
            </a:r>
            <a:r>
              <a:rPr lang="en-US" b="1" dirty="0" smtClean="0">
                <a:solidFill>
                  <a:srgbClr val="FF0000"/>
                </a:solidFill>
              </a:rPr>
              <a:t> 2: 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Livre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contexto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491880" y="22048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Tipo</a:t>
            </a:r>
            <a:r>
              <a:rPr lang="en-US" b="1" dirty="0" smtClean="0">
                <a:solidFill>
                  <a:srgbClr val="FFC000"/>
                </a:solidFill>
              </a:rPr>
              <a:t> 1: </a:t>
            </a:r>
          </a:p>
          <a:p>
            <a:r>
              <a:rPr lang="en-US" b="1" dirty="0" err="1" smtClean="0">
                <a:solidFill>
                  <a:srgbClr val="FFC000"/>
                </a:solidFill>
              </a:rPr>
              <a:t>Sensível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ao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contexto</a:t>
            </a:r>
            <a:endParaRPr lang="pt-BR" b="1" dirty="0">
              <a:solidFill>
                <a:srgbClr val="FFC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419872" y="134076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Tipo</a:t>
            </a:r>
            <a:r>
              <a:rPr lang="en-US" b="1" dirty="0" smtClean="0">
                <a:solidFill>
                  <a:srgbClr val="C00000"/>
                </a:solidFill>
              </a:rPr>
              <a:t> 0: 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Irrestritas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8352928" cy="4752528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en-US" i="1" dirty="0" smtClean="0">
                <a:solidFill>
                  <a:srgbClr val="FF0000"/>
                </a:solidFill>
              </a:rPr>
              <a:t>Agora </a:t>
            </a:r>
            <a:r>
              <a:rPr lang="en-US" i="1" dirty="0" err="1" smtClean="0">
                <a:solidFill>
                  <a:srgbClr val="FF0000"/>
                </a:solidFill>
              </a:rPr>
              <a:t>nós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vamos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estudar</a:t>
            </a:r>
            <a:r>
              <a:rPr lang="en-US" i="1" smtClean="0">
                <a:solidFill>
                  <a:srgbClr val="FF0000"/>
                </a:solidFill>
              </a:rPr>
              <a:t> </a:t>
            </a:r>
            <a:r>
              <a:rPr lang="en-US" i="1" smtClean="0">
                <a:solidFill>
                  <a:srgbClr val="FF0000"/>
                </a:solidFill>
              </a:rPr>
              <a:t>as </a:t>
            </a:r>
            <a:r>
              <a:rPr lang="en-US" i="1" dirty="0" err="1" smtClean="0">
                <a:solidFill>
                  <a:srgbClr val="FF0000"/>
                </a:solidFill>
              </a:rPr>
              <a:t>linguagens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livre</a:t>
            </a:r>
            <a:r>
              <a:rPr lang="en-US" i="1" dirty="0" smtClean="0">
                <a:solidFill>
                  <a:srgbClr val="FF0000"/>
                </a:solidFill>
              </a:rPr>
              <a:t> de </a:t>
            </a:r>
            <a:r>
              <a:rPr lang="en-US" i="1" dirty="0" err="1" smtClean="0">
                <a:solidFill>
                  <a:srgbClr val="FF0000"/>
                </a:solidFill>
              </a:rPr>
              <a:t>contexto</a:t>
            </a:r>
            <a:r>
              <a:rPr lang="en-US" i="1" dirty="0" smtClean="0">
                <a:solidFill>
                  <a:srgbClr val="FF0000"/>
                </a:solidFill>
              </a:rPr>
              <a:t> e </a:t>
            </a:r>
            <a:r>
              <a:rPr lang="en-US" i="1" dirty="0" err="1" smtClean="0">
                <a:solidFill>
                  <a:srgbClr val="FF0000"/>
                </a:solidFill>
              </a:rPr>
              <a:t>consequentemente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/>
            <a:endParaRPr lang="en-US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Gramáticas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livre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de 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contexto</a:t>
            </a:r>
            <a:endParaRPr lang="en-US" i="1" dirty="0" smtClean="0">
              <a:solidFill>
                <a:schemeClr val="bg2"/>
              </a:solidFill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Autômatos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com 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pilha</a:t>
            </a:r>
            <a:endParaRPr lang="en-US" i="1" dirty="0" smtClean="0">
              <a:solidFill>
                <a:schemeClr val="bg2"/>
              </a:solidFill>
              <a:sym typeface="Symbol"/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2335</TotalTime>
  <Words>202</Words>
  <Application>Microsoft Office PowerPoint</Application>
  <PresentationFormat>Apresentação na tela (4:3)</PresentationFormat>
  <Paragraphs>57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20100304123305_cin_ppt_claro_producao</vt:lpstr>
      <vt:lpstr>Slide 1</vt:lpstr>
      <vt:lpstr>Teoria da Computação Contexto do que vamos começar a estudar</vt:lpstr>
      <vt:lpstr>Teoria da Computação Contexto do que vamos começar a estudar</vt:lpstr>
      <vt:lpstr>Teoria da Computação Contexto do que vamos começar a estudar</vt:lpstr>
      <vt:lpstr>Teoria da Computação Hierarquia de Chomsky</vt:lpstr>
      <vt:lpstr>Teoria da Computação Hierarquia de Chomsky</vt:lpstr>
      <vt:lpstr>Teoria da Computação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njolina</cp:lastModifiedBy>
  <cp:revision>170</cp:revision>
  <dcterms:created xsi:type="dcterms:W3CDTF">2011-05-19T13:32:59Z</dcterms:created>
  <dcterms:modified xsi:type="dcterms:W3CDTF">2012-09-27T11:43:06Z</dcterms:modified>
</cp:coreProperties>
</file>