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256" r:id="rId2"/>
    <p:sldId id="266" r:id="rId3"/>
    <p:sldId id="296" r:id="rId4"/>
    <p:sldId id="297" r:id="rId5"/>
    <p:sldId id="298" r:id="rId6"/>
    <p:sldId id="299" r:id="rId7"/>
    <p:sldId id="301" r:id="rId8"/>
    <p:sldId id="300" r:id="rId9"/>
    <p:sldId id="313" r:id="rId10"/>
    <p:sldId id="314" r:id="rId11"/>
    <p:sldId id="326" r:id="rId12"/>
    <p:sldId id="327" r:id="rId13"/>
    <p:sldId id="321" r:id="rId14"/>
    <p:sldId id="316" r:id="rId15"/>
    <p:sldId id="322" r:id="rId16"/>
    <p:sldId id="320" r:id="rId17"/>
    <p:sldId id="319" r:id="rId18"/>
    <p:sldId id="330" r:id="rId19"/>
    <p:sldId id="332" r:id="rId20"/>
    <p:sldId id="331" r:id="rId21"/>
    <p:sldId id="283" r:id="rId22"/>
    <p:sldId id="284" r:id="rId23"/>
    <p:sldId id="302" r:id="rId24"/>
    <p:sldId id="325" r:id="rId25"/>
    <p:sldId id="324" r:id="rId26"/>
    <p:sldId id="304" r:id="rId27"/>
    <p:sldId id="306" r:id="rId28"/>
    <p:sldId id="305" r:id="rId29"/>
    <p:sldId id="308" r:id="rId30"/>
    <p:sldId id="310" r:id="rId31"/>
    <p:sldId id="311" r:id="rId32"/>
    <p:sldId id="312" r:id="rId33"/>
    <p:sldId id="307" r:id="rId34"/>
    <p:sldId id="309" r:id="rId3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Nosso curso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20688"/>
            <a:ext cx="7992888" cy="5472608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As </a:t>
            </a:r>
            <a:r>
              <a:rPr lang="en-US" i="1" dirty="0" err="1" smtClean="0">
                <a:solidFill>
                  <a:srgbClr val="FF0000"/>
                </a:solidFill>
              </a:rPr>
              <a:t>teorias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complexidade</a:t>
            </a:r>
            <a:r>
              <a:rPr lang="en-US" i="1" dirty="0" smtClean="0">
                <a:solidFill>
                  <a:srgbClr val="FF0000"/>
                </a:solidFill>
              </a:rPr>
              <a:t> e </a:t>
            </a:r>
            <a:r>
              <a:rPr lang="en-US" i="1" dirty="0" err="1" smtClean="0">
                <a:solidFill>
                  <a:srgbClr val="FF0000"/>
                </a:solidFill>
              </a:rPr>
              <a:t>computabilidade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requerem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uma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definição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precisa</a:t>
            </a:r>
            <a:r>
              <a:rPr lang="en-US" i="1" dirty="0" smtClean="0">
                <a:solidFill>
                  <a:srgbClr val="FF0000"/>
                </a:solidFill>
              </a:rPr>
              <a:t> de um </a:t>
            </a:r>
            <a:r>
              <a:rPr lang="en-US" i="1" dirty="0" err="1" smtClean="0">
                <a:solidFill>
                  <a:srgbClr val="FF0000"/>
                </a:solidFill>
              </a:rPr>
              <a:t>computador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A </a:t>
            </a:r>
            <a:r>
              <a:rPr lang="en-US" i="1" dirty="0" err="1" smtClean="0">
                <a:solidFill>
                  <a:srgbClr val="FF0000"/>
                </a:solidFill>
              </a:rPr>
              <a:t>teoria</a:t>
            </a:r>
            <a:r>
              <a:rPr lang="en-US" i="1" dirty="0" smtClean="0">
                <a:solidFill>
                  <a:srgbClr val="FF0000"/>
                </a:solidFill>
              </a:rPr>
              <a:t> dos </a:t>
            </a:r>
            <a:r>
              <a:rPr lang="en-US" i="1" dirty="0" err="1" smtClean="0">
                <a:solidFill>
                  <a:srgbClr val="FF0000"/>
                </a:solidFill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introduz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definições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modelos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matemáticos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computação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err="1" smtClean="0">
                <a:solidFill>
                  <a:srgbClr val="FF0000"/>
                </a:solidFill>
              </a:rPr>
              <a:t>Daí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começamos</a:t>
            </a:r>
            <a:r>
              <a:rPr lang="en-US" i="1" dirty="0" smtClean="0">
                <a:solidFill>
                  <a:srgbClr val="FF0000"/>
                </a:solidFill>
              </a:rPr>
              <a:t> o </a:t>
            </a:r>
            <a:r>
              <a:rPr lang="en-US" i="1" dirty="0" err="1" smtClean="0">
                <a:solidFill>
                  <a:srgbClr val="FF0000"/>
                </a:solidFill>
              </a:rPr>
              <a:t>nosso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curso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estudando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esses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modelos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pt-BR" i="1" dirty="0" smtClean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Outros modelos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r>
              <a:rPr lang="en-US" i="1" dirty="0" err="1" smtClean="0">
                <a:solidFill>
                  <a:schemeClr val="bg2"/>
                </a:solidFill>
              </a:rPr>
              <a:t>Só</a:t>
            </a:r>
            <a:r>
              <a:rPr lang="en-US" i="1" dirty="0" smtClean="0">
                <a:solidFill>
                  <a:schemeClr val="bg2"/>
                </a:solidFill>
              </a:rPr>
              <a:t>  </a:t>
            </a:r>
            <a:r>
              <a:rPr lang="en-US" i="1" dirty="0" err="1" smtClean="0">
                <a:solidFill>
                  <a:schemeClr val="bg2"/>
                </a:solidFill>
              </a:rPr>
              <a:t>para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sabermos</a:t>
            </a:r>
            <a:r>
              <a:rPr lang="en-US" i="1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err="1" smtClean="0">
                <a:solidFill>
                  <a:srgbClr val="FF0000"/>
                </a:solidFill>
              </a:rPr>
              <a:t>Outros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modelos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computação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também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foram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propostos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chemeClr val="bg2"/>
                </a:solidFill>
                <a:sym typeface="Symbol"/>
              </a:rPr>
              <a:t>-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cálculo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(Alonzo Church)</a:t>
            </a:r>
          </a:p>
          <a:p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Funções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recursivas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 (Kurt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Godel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, Jacques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Herbrand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)</a:t>
            </a:r>
          </a:p>
          <a:p>
            <a:r>
              <a:rPr lang="en-US" i="1" dirty="0" err="1" smtClean="0">
                <a:solidFill>
                  <a:srgbClr val="C00000"/>
                </a:solidFill>
                <a:sym typeface="Symbol"/>
              </a:rPr>
              <a:t>Lógica</a:t>
            </a:r>
            <a:r>
              <a:rPr lang="en-US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  <a:sym typeface="Symbol"/>
              </a:rPr>
              <a:t>combinatória</a:t>
            </a:r>
            <a:r>
              <a:rPr lang="en-US" i="1" dirty="0" smtClean="0">
                <a:solidFill>
                  <a:srgbClr val="C00000"/>
                </a:solidFill>
                <a:sym typeface="Symbol"/>
              </a:rPr>
              <a:t> (Moses </a:t>
            </a:r>
            <a:r>
              <a:rPr lang="en-US" i="1" dirty="0" err="1" smtClean="0">
                <a:solidFill>
                  <a:srgbClr val="C00000"/>
                </a:solidFill>
                <a:sym typeface="Symbol"/>
              </a:rPr>
              <a:t>Schonfinkel</a:t>
            </a:r>
            <a:r>
              <a:rPr lang="en-US" i="1" dirty="0" smtClean="0">
                <a:solidFill>
                  <a:srgbClr val="C00000"/>
                </a:solidFill>
                <a:sym typeface="Symbol"/>
              </a:rPr>
              <a:t>, Haskell B.  Curry)</a:t>
            </a:r>
            <a:endParaRPr lang="en-US" i="1" dirty="0" smtClean="0">
              <a:solidFill>
                <a:srgbClr val="C0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Contexto do que vamos começar a estudar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r>
              <a:rPr lang="en-US" i="1" dirty="0" smtClean="0">
                <a:solidFill>
                  <a:schemeClr val="bg2"/>
                </a:solidFill>
              </a:rPr>
              <a:t>    No </a:t>
            </a:r>
            <a:r>
              <a:rPr lang="en-US" i="1" dirty="0" err="1" smtClean="0">
                <a:solidFill>
                  <a:schemeClr val="bg2"/>
                </a:solidFill>
              </a:rPr>
              <a:t>curso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iremos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estudar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seguintes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modelos</a:t>
            </a:r>
            <a:r>
              <a:rPr lang="en-US" i="1" dirty="0" smtClean="0">
                <a:solidFill>
                  <a:schemeClr val="bg2"/>
                </a:solidFill>
              </a:rPr>
              <a:t> de </a:t>
            </a:r>
            <a:r>
              <a:rPr lang="en-US" i="1" dirty="0" err="1" smtClean="0">
                <a:solidFill>
                  <a:schemeClr val="bg2"/>
                </a:solidFill>
              </a:rPr>
              <a:t>computação</a:t>
            </a:r>
            <a:r>
              <a:rPr lang="en-US" i="1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0000"/>
                </a:solidFill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finitos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Autômatos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com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pilha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Máquinas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de Turing</a:t>
            </a:r>
            <a:endParaRPr lang="en-US" i="1" dirty="0" smtClean="0">
              <a:solidFill>
                <a:srgbClr val="FFC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chemeClr val="bg1"/>
                </a:solidFill>
              </a:rPr>
              <a:t>1 e 2 </a:t>
            </a:r>
            <a:r>
              <a:rPr lang="en-US" i="1" dirty="0" err="1" smtClean="0">
                <a:solidFill>
                  <a:schemeClr val="bg1"/>
                </a:solidFill>
              </a:rPr>
              <a:t>possuem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mémória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finita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ao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passo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que</a:t>
            </a:r>
            <a:r>
              <a:rPr lang="en-US" i="1" dirty="0" smtClean="0">
                <a:solidFill>
                  <a:schemeClr val="bg1"/>
                </a:solidFill>
              </a:rPr>
              <a:t> 3 </a:t>
            </a:r>
            <a:r>
              <a:rPr lang="en-US" i="1" dirty="0" err="1" smtClean="0">
                <a:solidFill>
                  <a:schemeClr val="bg1"/>
                </a:solidFill>
              </a:rPr>
              <a:t>possui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memória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ilimitada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CONJUNTOS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Operações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Produto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cartesiano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Conjunto</a:t>
            </a:r>
            <a:r>
              <a:rPr lang="en-US" dirty="0" smtClean="0">
                <a:sym typeface="Symbol"/>
              </a:rPr>
              <a:t> das </a:t>
            </a:r>
            <a:r>
              <a:rPr lang="en-US" dirty="0" err="1" smtClean="0">
                <a:sym typeface="Symbol"/>
              </a:rPr>
              <a:t>partes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SEQUÊCIAS E UPLAS</a:t>
            </a:r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FUNÇÕES E RELAÇÕES</a:t>
            </a:r>
            <a:endParaRPr lang="pt-BR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Domínio</a:t>
            </a:r>
            <a:r>
              <a:rPr lang="en-US" dirty="0" smtClean="0">
                <a:sym typeface="Symbol"/>
              </a:rPr>
              <a:t>, contra-</a:t>
            </a:r>
            <a:r>
              <a:rPr lang="en-US" dirty="0" err="1" smtClean="0">
                <a:sym typeface="Symbol"/>
              </a:rPr>
              <a:t>domínio</a:t>
            </a:r>
            <a:r>
              <a:rPr lang="en-US" dirty="0" smtClean="0">
                <a:sym typeface="Symbol"/>
              </a:rPr>
              <a:t> e </a:t>
            </a:r>
            <a:r>
              <a:rPr lang="en-US" dirty="0" err="1" smtClean="0">
                <a:sym typeface="Symbol"/>
              </a:rPr>
              <a:t>imagem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Argumentos</a:t>
            </a:r>
            <a:r>
              <a:rPr lang="en-US" dirty="0" smtClean="0">
                <a:sym typeface="Symbol"/>
              </a:rPr>
              <a:t> e </a:t>
            </a:r>
            <a:r>
              <a:rPr lang="en-US" dirty="0" err="1" smtClean="0">
                <a:sym typeface="Symbol"/>
              </a:rPr>
              <a:t>aridade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Função</a:t>
            </a:r>
            <a:r>
              <a:rPr lang="en-US" dirty="0" smtClean="0">
                <a:sym typeface="Symbol"/>
              </a:rPr>
              <a:t> n-</a:t>
            </a:r>
            <a:r>
              <a:rPr lang="en-US" dirty="0" err="1" smtClean="0">
                <a:sym typeface="Symbol"/>
              </a:rPr>
              <a:t>ária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unária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binária</a:t>
            </a:r>
            <a:r>
              <a:rPr lang="en-US" dirty="0" smtClean="0">
                <a:sym typeface="Symbol"/>
              </a:rPr>
              <a:t>, etc.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Predicado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ou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propriedade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Relação</a:t>
            </a:r>
            <a:r>
              <a:rPr lang="en-US" dirty="0" smtClean="0">
                <a:sym typeface="Symbol"/>
              </a:rPr>
              <a:t> n-</a:t>
            </a:r>
            <a:r>
              <a:rPr lang="en-US" dirty="0" err="1" smtClean="0">
                <a:sym typeface="Symbol"/>
              </a:rPr>
              <a:t>ária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binária</a:t>
            </a:r>
            <a:r>
              <a:rPr lang="en-US" dirty="0" smtClean="0">
                <a:sym typeface="Symbol"/>
              </a:rPr>
              <a:t>, etc.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Propriedades</a:t>
            </a:r>
            <a:r>
              <a:rPr lang="en-US" dirty="0" smtClean="0">
                <a:sym typeface="Symbol"/>
              </a:rPr>
              <a:t> de </a:t>
            </a:r>
            <a:r>
              <a:rPr lang="en-US" dirty="0" err="1" smtClean="0">
                <a:sym typeface="Symbol"/>
              </a:rPr>
              <a:t>uma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relação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Relações</a:t>
            </a:r>
            <a:r>
              <a:rPr lang="en-US" dirty="0" smtClean="0">
                <a:sym typeface="Symbol"/>
              </a:rPr>
              <a:t> de </a:t>
            </a:r>
            <a:r>
              <a:rPr lang="en-US" dirty="0" err="1" smtClean="0">
                <a:sym typeface="Symbol"/>
              </a:rPr>
              <a:t>equivalência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  <a:sym typeface="Symbol"/>
              </a:rPr>
              <a:t>GRAFOS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buNone/>
            </a:pPr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TEOREMAS</a:t>
            </a:r>
            <a:endParaRPr lang="pt-BR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chemeClr val="accent1"/>
                </a:solidFill>
                <a:sym typeface="Symbol"/>
              </a:rPr>
              <a:t>Métodos</a:t>
            </a:r>
            <a:r>
              <a:rPr lang="en-US" dirty="0" smtClean="0">
                <a:solidFill>
                  <a:schemeClr val="accent1"/>
                </a:solidFill>
                <a:sym typeface="Symbol"/>
              </a:rPr>
              <a:t> de </a:t>
            </a:r>
            <a:r>
              <a:rPr lang="en-US" dirty="0" err="1" smtClean="0">
                <a:solidFill>
                  <a:schemeClr val="accent1"/>
                </a:solidFill>
                <a:sym typeface="Symbol"/>
              </a:rPr>
              <a:t>Prova</a:t>
            </a:r>
            <a:endParaRPr lang="en-US" dirty="0" smtClean="0">
              <a:solidFill>
                <a:schemeClr val="accent1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diretas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por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contradição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por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contrapositiva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Provas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por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indução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matemática</a:t>
            </a: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buNone/>
            </a:pPr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064896" cy="54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Alfabeto</a:t>
            </a:r>
            <a:r>
              <a:rPr lang="pt-BR" dirty="0" smtClean="0"/>
              <a:t> 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Conjunto finito não vazio de </a:t>
            </a:r>
            <a:r>
              <a:rPr lang="pt-BR" u="sng" dirty="0" smtClean="0">
                <a:sym typeface="Symbol"/>
              </a:rPr>
              <a:t>símbolos</a:t>
            </a:r>
            <a:r>
              <a:rPr lang="pt-BR" dirty="0" smtClean="0">
                <a:sym typeface="Symbol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Notação:  ou </a:t>
            </a:r>
          </a:p>
          <a:p>
            <a:pPr>
              <a:lnSpc>
                <a:spcPct val="120000"/>
              </a:lnSpc>
              <a:buNone/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Cadeias sobre um alfabeto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É uma sequência finita de símbolos daquele alfabeto.</a:t>
            </a: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* é o conjunto de todas as cadeias sobre o alfabeto 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buNone/>
            </a:pPr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Tamanho </a:t>
            </a:r>
            <a:r>
              <a:rPr lang="pt-BR" dirty="0" smtClean="0">
                <a:sym typeface="Symbol"/>
              </a:rPr>
              <a:t>de uma cadeia w:  |w|.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Cadeia vazia </a:t>
            </a:r>
            <a:r>
              <a:rPr lang="pt-BR" dirty="0" smtClean="0">
                <a:sym typeface="Symbol"/>
              </a:rPr>
              <a:t>(de tamanho zero): </a:t>
            </a:r>
          </a:p>
          <a:p>
            <a:pPr>
              <a:lnSpc>
                <a:spcPct val="120000"/>
              </a:lnSpc>
            </a:pP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Reverso</a:t>
            </a:r>
            <a:r>
              <a:rPr lang="pt-BR" dirty="0" smtClean="0">
                <a:sym typeface="Symbol"/>
              </a:rPr>
              <a:t> de w: </a:t>
            </a:r>
            <a:r>
              <a:rPr lang="pt-BR" dirty="0" err="1" smtClean="0">
                <a:sym typeface="Symbol"/>
              </a:rPr>
              <a:t>w</a:t>
            </a:r>
            <a:r>
              <a:rPr lang="pt-BR" baseline="30000" dirty="0" err="1" smtClean="0">
                <a:sym typeface="Symbol"/>
              </a:rPr>
              <a:t>R</a:t>
            </a:r>
            <a:r>
              <a:rPr lang="pt-BR" dirty="0" smtClean="0">
                <a:sym typeface="Symbol"/>
              </a:rPr>
              <a:t>.</a:t>
            </a:r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Operação de concatenação de cadeias.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Essa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opereção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pega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duas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cadeias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e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e forma </a:t>
            </a:r>
            <a:r>
              <a:rPr lang="en-US" dirty="0" err="1" smtClean="0">
                <a:sym typeface="Symbol"/>
              </a:rPr>
              <a:t>uma</a:t>
            </a:r>
            <a:r>
              <a:rPr lang="en-US" dirty="0" smtClean="0">
                <a:sym typeface="Symbol"/>
              </a:rPr>
              <a:t> nova </a:t>
            </a:r>
            <a:r>
              <a:rPr lang="en-US" dirty="0" err="1" smtClean="0">
                <a:sym typeface="Symbol"/>
              </a:rPr>
              <a:t>colocando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após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 </a:t>
            </a:r>
            <a:r>
              <a:rPr lang="en-US" dirty="0" err="1" smtClean="0">
                <a:sym typeface="Symbol"/>
              </a:rPr>
              <a:t>cadeia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xy</a:t>
            </a:r>
            <a:r>
              <a:rPr lang="en-US" dirty="0" smtClean="0">
                <a:sym typeface="Symbol"/>
              </a:rPr>
              <a:t> é </a:t>
            </a:r>
            <a:r>
              <a:rPr lang="en-US" dirty="0" err="1" smtClean="0">
                <a:sym typeface="Symbol"/>
              </a:rPr>
              <a:t>chamada</a:t>
            </a:r>
            <a:r>
              <a:rPr lang="en-US" dirty="0" smtClean="0">
                <a:sym typeface="Symbol"/>
              </a:rPr>
              <a:t> de </a:t>
            </a:r>
            <a:r>
              <a:rPr lang="en-US" dirty="0" err="1" smtClean="0">
                <a:sym typeface="Symbol"/>
              </a:rPr>
              <a:t>concatenação</a:t>
            </a:r>
            <a:r>
              <a:rPr lang="en-US" dirty="0" smtClean="0">
                <a:sym typeface="Symbol"/>
              </a:rPr>
              <a:t> de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e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.</a:t>
            </a:r>
            <a:endParaRPr lang="pt-BR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Em geral </a:t>
            </a:r>
            <a:r>
              <a:rPr lang="pt-BR" i="1" dirty="0" err="1" smtClean="0">
                <a:solidFill>
                  <a:schemeClr val="accent1"/>
                </a:solidFill>
              </a:rPr>
              <a:t>xy</a:t>
            </a:r>
            <a:r>
              <a:rPr lang="pt-BR" dirty="0" smtClean="0">
                <a:solidFill>
                  <a:schemeClr val="accent1"/>
                </a:solidFill>
              </a:rPr>
              <a:t> é diferente de </a:t>
            </a:r>
            <a:r>
              <a:rPr lang="pt-BR" i="1" dirty="0" err="1" smtClean="0">
                <a:solidFill>
                  <a:schemeClr val="accent1"/>
                </a:solidFill>
              </a:rPr>
              <a:t>yx</a:t>
            </a:r>
            <a:endParaRPr lang="pt-BR" i="1" dirty="0" smtClean="0"/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46243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  <a:sym typeface="Symbol"/>
              </a:rPr>
              <a:t>Concatenação de cadeias: algumas propriedades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Associativa</a:t>
            </a:r>
            <a:r>
              <a:rPr lang="en-US" dirty="0" smtClean="0">
                <a:sym typeface="Symbol"/>
              </a:rPr>
              <a:t>: </a:t>
            </a:r>
            <a:r>
              <a:rPr lang="en-US" i="1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xy</a:t>
            </a:r>
            <a:r>
              <a:rPr lang="en-US" i="1" dirty="0" smtClean="0">
                <a:sym typeface="Symbol"/>
              </a:rPr>
              <a:t>)z </a:t>
            </a:r>
            <a:r>
              <a:rPr lang="en-US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x(</a:t>
            </a:r>
            <a:r>
              <a:rPr lang="en-US" i="1" dirty="0" err="1" smtClean="0">
                <a:sym typeface="Symbol"/>
              </a:rPr>
              <a:t>yz</a:t>
            </a:r>
            <a:r>
              <a:rPr lang="en-US" i="1" dirty="0" smtClean="0">
                <a:sym typeface="Symbol"/>
              </a:rPr>
              <a:t>)</a:t>
            </a:r>
            <a:endParaRPr lang="pt-BR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C000"/>
                </a:solidFill>
                <a:sym typeface="Symbol"/>
              </a:rPr>
              <a:t>A </a:t>
            </a:r>
            <a:r>
              <a:rPr lang="en-US" dirty="0" err="1" smtClean="0">
                <a:solidFill>
                  <a:srgbClr val="FFC000"/>
                </a:solidFill>
                <a:sym typeface="Symbol"/>
              </a:rPr>
              <a:t>cadeia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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  é a </a:t>
            </a:r>
            <a:r>
              <a:rPr lang="en-US" dirty="0" err="1" smtClean="0">
                <a:solidFill>
                  <a:srgbClr val="FFC000"/>
                </a:solidFill>
                <a:sym typeface="Symbol"/>
              </a:rPr>
              <a:t>identidade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: 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x = x = x</a:t>
            </a:r>
            <a:endParaRPr lang="pt-BR" i="1" dirty="0" smtClean="0">
              <a:solidFill>
                <a:srgbClr val="FFC000"/>
              </a:solidFill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pt-BR" i="1" dirty="0" smtClean="0">
                <a:solidFill>
                  <a:schemeClr val="accent1"/>
                </a:solidFill>
              </a:rPr>
              <a:t>|</a:t>
            </a:r>
            <a:r>
              <a:rPr lang="pt-BR" i="1" dirty="0" err="1" smtClean="0">
                <a:solidFill>
                  <a:schemeClr val="accent1"/>
                </a:solidFill>
              </a:rPr>
              <a:t>xy</a:t>
            </a:r>
            <a:r>
              <a:rPr lang="pt-BR" i="1" dirty="0" smtClean="0">
                <a:solidFill>
                  <a:schemeClr val="accent1"/>
                </a:solidFill>
              </a:rPr>
              <a:t>| = |x| + |y|</a:t>
            </a:r>
            <a:endParaRPr lang="pt-BR" i="1" dirty="0" smtClean="0"/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dirty="0"/>
              <a:t>Ela </a:t>
            </a:r>
            <a:r>
              <a:rPr lang="pt-BR" dirty="0" smtClean="0"/>
              <a:t>provê </a:t>
            </a:r>
            <a:r>
              <a:rPr lang="pt-BR" dirty="0"/>
              <a:t>ferramentas conceituais que </a:t>
            </a:r>
            <a:r>
              <a:rPr lang="pt-BR" dirty="0" smtClean="0"/>
              <a:t>os praticantes </a:t>
            </a:r>
            <a:r>
              <a:rPr lang="pt-BR" dirty="0"/>
              <a:t>usam em engenharia da </a:t>
            </a:r>
            <a:r>
              <a:rPr lang="pt-BR" dirty="0" smtClean="0"/>
              <a:t>computação.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Projetando uma nova </a:t>
            </a:r>
            <a:r>
              <a:rPr lang="pt-BR" dirty="0" smtClean="0"/>
              <a:t>linguagem de programação para </a:t>
            </a:r>
            <a:r>
              <a:rPr lang="pt-BR" dirty="0"/>
              <a:t>uma </a:t>
            </a:r>
            <a:r>
              <a:rPr lang="pt-BR" dirty="0" err="1" smtClean="0"/>
              <a:t>aplicacão</a:t>
            </a:r>
            <a:r>
              <a:rPr lang="pt-BR" dirty="0" smtClean="0"/>
              <a:t> especializada?</a:t>
            </a:r>
          </a:p>
          <a:p>
            <a:r>
              <a:rPr lang="pt-BR" dirty="0"/>
              <a:t>O que </a:t>
            </a:r>
            <a:r>
              <a:rPr lang="pt-BR" dirty="0" smtClean="0"/>
              <a:t>você  aprender sobre </a:t>
            </a:r>
            <a:r>
              <a:rPr lang="pt-BR" i="1" dirty="0" smtClean="0">
                <a:solidFill>
                  <a:schemeClr val="accent1"/>
                </a:solidFill>
              </a:rPr>
              <a:t>gramáticas</a:t>
            </a:r>
            <a:r>
              <a:rPr lang="pt-BR" i="1" dirty="0" smtClean="0"/>
              <a:t> </a:t>
            </a:r>
            <a:r>
              <a:rPr lang="pt-BR" dirty="0"/>
              <a:t>neste curso </a:t>
            </a:r>
            <a:r>
              <a:rPr lang="pt-BR" dirty="0" smtClean="0"/>
              <a:t>irá </a:t>
            </a:r>
            <a:r>
              <a:rPr lang="pt-BR" dirty="0"/>
              <a:t>bem a calhar.</a:t>
            </a:r>
          </a:p>
          <a:p>
            <a:pPr marL="0" indent="0">
              <a:lnSpc>
                <a:spcPct val="120000"/>
              </a:lnSpc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FERRAMENTAS MATEMÁTICAS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20880" cy="511256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CADEIAS E LINGUAGENS </a:t>
            </a:r>
          </a:p>
          <a:p>
            <a:pPr>
              <a:lnSpc>
                <a:spcPct val="120000"/>
              </a:lnSpc>
            </a:pPr>
            <a:endParaRPr lang="pt-BR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r>
              <a:rPr lang="pt-BR" dirty="0" smtClean="0">
                <a:sym typeface="Symbol"/>
              </a:rPr>
              <a:t>Concatenação de x com si própria: </a:t>
            </a:r>
            <a:r>
              <a:rPr lang="pt-BR" dirty="0" err="1" smtClean="0">
                <a:sym typeface="Symbol"/>
              </a:rPr>
              <a:t>x</a:t>
            </a:r>
            <a:r>
              <a:rPr lang="pt-BR" baseline="30000" dirty="0" err="1" smtClean="0">
                <a:sym typeface="Symbol"/>
              </a:rPr>
              <a:t>K</a:t>
            </a:r>
            <a:r>
              <a:rPr lang="pt-BR" dirty="0" smtClean="0">
                <a:sym typeface="Symbol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1"/>
                </a:solidFill>
              </a:rPr>
              <a:t>Exemplo</a:t>
            </a:r>
            <a:r>
              <a:rPr lang="pt-BR" dirty="0" smtClean="0">
                <a:solidFill>
                  <a:srgbClr val="FF0000"/>
                </a:solidFill>
              </a:rPr>
              <a:t>:</a:t>
            </a:r>
            <a:r>
              <a:rPr lang="pt-BR" dirty="0" smtClean="0"/>
              <a:t> </a:t>
            </a:r>
            <a:r>
              <a:rPr lang="pt-BR" i="1" dirty="0" smtClean="0"/>
              <a:t>(ab)</a:t>
            </a:r>
            <a:r>
              <a:rPr lang="pt-BR" i="1" baseline="30000" dirty="0" smtClean="0"/>
              <a:t>3</a:t>
            </a:r>
            <a:r>
              <a:rPr lang="pt-BR" i="1" dirty="0" smtClean="0"/>
              <a:t> = </a:t>
            </a:r>
            <a:r>
              <a:rPr lang="pt-BR" i="1" dirty="0" err="1" smtClean="0"/>
              <a:t>ababab</a:t>
            </a:r>
            <a:endParaRPr lang="pt-BR" i="1" dirty="0" smtClean="0"/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                     (</a:t>
            </a:r>
            <a:r>
              <a:rPr lang="en-US" i="1" dirty="0" err="1" smtClean="0"/>
              <a:t>ab</a:t>
            </a:r>
            <a:r>
              <a:rPr lang="en-US" i="1" dirty="0" smtClean="0"/>
              <a:t>)</a:t>
            </a:r>
            <a:r>
              <a:rPr lang="en-US" i="1" baseline="30000" dirty="0" smtClean="0"/>
              <a:t>0</a:t>
            </a:r>
            <a:r>
              <a:rPr lang="en-US" i="1" dirty="0" smtClean="0"/>
              <a:t> = </a:t>
            </a:r>
            <a:r>
              <a:rPr lang="en-US" i="1" dirty="0" smtClean="0">
                <a:sym typeface="Symbol"/>
              </a:rPr>
              <a:t></a:t>
            </a:r>
          </a:p>
          <a:p>
            <a:pPr>
              <a:lnSpc>
                <a:spcPct val="120000"/>
              </a:lnSpc>
            </a:pPr>
            <a:r>
              <a:rPr lang="en-US" i="1" dirty="0" err="1" smtClean="0">
                <a:sym typeface="Symbol"/>
              </a:rPr>
              <a:t>Definição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recursiva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para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30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</a:t>
            </a:r>
            <a:r>
              <a:rPr lang="en-US" i="1" baseline="30000" dirty="0" smtClean="0">
                <a:sym typeface="Symbol"/>
              </a:rPr>
              <a:t>0</a:t>
            </a:r>
            <a:r>
              <a:rPr lang="en-US" i="1" dirty="0" smtClean="0">
                <a:sym typeface="Symbol"/>
              </a:rPr>
              <a:t> = </a:t>
            </a:r>
          </a:p>
          <a:p>
            <a:pPr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</a:t>
            </a:r>
            <a:r>
              <a:rPr lang="en-US" i="1" baseline="30000" dirty="0" smtClean="0">
                <a:sym typeface="Symbol"/>
              </a:rPr>
              <a:t>n+1</a:t>
            </a:r>
            <a:r>
              <a:rPr lang="en-US" i="1" dirty="0" smtClean="0">
                <a:sym typeface="Symbol"/>
              </a:rPr>
              <a:t> =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30000" dirty="0" err="1" smtClean="0">
                <a:sym typeface="Symbol"/>
              </a:rPr>
              <a:t>n</a:t>
            </a:r>
            <a:r>
              <a:rPr lang="en-US" i="1" dirty="0" err="1" smtClean="0">
                <a:sym typeface="Symbol"/>
              </a:rPr>
              <a:t>x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  <a:sym typeface="Symbol"/>
              </a:rPr>
              <a:t>Linguagem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conjunto</a:t>
            </a:r>
            <a:r>
              <a:rPr lang="en-US" i="1" dirty="0" smtClean="0">
                <a:sym typeface="Symbol"/>
              </a:rPr>
              <a:t> de </a:t>
            </a:r>
            <a:r>
              <a:rPr lang="en-US" i="1" dirty="0" err="1" smtClean="0">
                <a:sym typeface="Symbol"/>
              </a:rPr>
              <a:t>cadeias</a:t>
            </a:r>
            <a:endParaRPr lang="pt-BR" i="1" dirty="0" smtClean="0"/>
          </a:p>
          <a:p>
            <a:endParaRPr lang="pt-BR" dirty="0">
              <a:solidFill>
                <a:schemeClr val="bg1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endParaRPr lang="pt-BR" dirty="0" smtClean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22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92888" cy="41764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5">
                    <a:lumMod val="50000"/>
                  </a:schemeClr>
                </a:solidFill>
                <a:sym typeface="Symbol" pitchFamily="18" charset="2"/>
              </a:rPr>
              <a:t>É um dos modelos computacionais que estudaremos.</a:t>
            </a:r>
            <a:endParaRPr lang="pt-BR" dirty="0"/>
          </a:p>
          <a:p>
            <a:r>
              <a:rPr lang="pt-BR" dirty="0">
                <a:solidFill>
                  <a:schemeClr val="bg2"/>
                </a:solidFill>
              </a:rPr>
              <a:t>P</a:t>
            </a:r>
            <a:r>
              <a:rPr lang="pt-BR" dirty="0" smtClean="0">
                <a:solidFill>
                  <a:schemeClr val="bg2"/>
                </a:solidFill>
              </a:rPr>
              <a:t>orém com </a:t>
            </a:r>
            <a:r>
              <a:rPr lang="pt-BR" dirty="0">
                <a:solidFill>
                  <a:schemeClr val="bg2"/>
                </a:solidFill>
              </a:rPr>
              <a:t>uma </a:t>
            </a:r>
            <a:r>
              <a:rPr lang="pt-BR" dirty="0" smtClean="0">
                <a:solidFill>
                  <a:schemeClr val="bg2"/>
                </a:solidFill>
              </a:rPr>
              <a:t>quantidade extremamente </a:t>
            </a:r>
            <a:r>
              <a:rPr lang="pt-BR" dirty="0">
                <a:solidFill>
                  <a:schemeClr val="bg2"/>
                </a:solidFill>
              </a:rPr>
              <a:t>limitada de </a:t>
            </a:r>
            <a:r>
              <a:rPr lang="pt-BR" dirty="0" smtClean="0">
                <a:solidFill>
                  <a:schemeClr val="bg2"/>
                </a:solidFill>
              </a:rPr>
              <a:t>memória</a:t>
            </a:r>
            <a:r>
              <a:rPr lang="pt-BR" dirty="0">
                <a:solidFill>
                  <a:schemeClr val="bg2"/>
                </a:solidFill>
              </a:rPr>
              <a:t>. </a:t>
            </a:r>
            <a:endParaRPr lang="pt-BR" dirty="0" smtClean="0">
              <a:solidFill>
                <a:schemeClr val="bg2"/>
              </a:solidFill>
            </a:endParaRPr>
          </a:p>
          <a:p>
            <a:r>
              <a:rPr lang="pt-BR" dirty="0" smtClean="0">
                <a:solidFill>
                  <a:schemeClr val="bg2"/>
                </a:solidFill>
              </a:rPr>
              <a:t>O </a:t>
            </a:r>
            <a:r>
              <a:rPr lang="pt-BR" dirty="0">
                <a:solidFill>
                  <a:schemeClr val="bg2"/>
                </a:solidFill>
              </a:rPr>
              <a:t>que um computador pode fazer com </a:t>
            </a:r>
            <a:r>
              <a:rPr lang="pt-BR" dirty="0" smtClean="0">
                <a:solidFill>
                  <a:schemeClr val="bg2"/>
                </a:solidFill>
              </a:rPr>
              <a:t>uma memória tão </a:t>
            </a:r>
            <a:r>
              <a:rPr lang="pt-BR" dirty="0">
                <a:solidFill>
                  <a:schemeClr val="bg2"/>
                </a:solidFill>
              </a:rPr>
              <a:t>pequena? </a:t>
            </a:r>
            <a:endParaRPr lang="pt-BR" dirty="0" smtClean="0">
              <a:solidFill>
                <a:schemeClr val="bg2"/>
              </a:solidFill>
            </a:endParaRPr>
          </a:p>
          <a:p>
            <a:r>
              <a:rPr lang="pt-BR" dirty="0" smtClean="0">
                <a:solidFill>
                  <a:schemeClr val="bg2"/>
                </a:solidFill>
              </a:rPr>
              <a:t>Na </a:t>
            </a:r>
            <a:r>
              <a:rPr lang="pt-BR" dirty="0">
                <a:solidFill>
                  <a:schemeClr val="bg2"/>
                </a:solidFill>
              </a:rPr>
              <a:t>verdade, interagimos com </a:t>
            </a:r>
            <a:r>
              <a:rPr lang="pt-BR" dirty="0" smtClean="0">
                <a:solidFill>
                  <a:schemeClr val="bg2"/>
                </a:solidFill>
              </a:rPr>
              <a:t>tais computadores </a:t>
            </a:r>
            <a:r>
              <a:rPr lang="pt-BR" dirty="0">
                <a:solidFill>
                  <a:schemeClr val="bg2"/>
                </a:solidFill>
              </a:rPr>
              <a:t>o tempo todo, pois eles residem no </a:t>
            </a:r>
            <a:r>
              <a:rPr lang="pt-BR" dirty="0" smtClean="0">
                <a:solidFill>
                  <a:schemeClr val="bg2"/>
                </a:solidFill>
              </a:rPr>
              <a:t>coração </a:t>
            </a:r>
            <a:r>
              <a:rPr lang="pt-BR" dirty="0">
                <a:solidFill>
                  <a:schemeClr val="bg2"/>
                </a:solidFill>
              </a:rPr>
              <a:t>de </a:t>
            </a:r>
            <a:r>
              <a:rPr lang="pt-BR" dirty="0" smtClean="0">
                <a:solidFill>
                  <a:schemeClr val="bg2"/>
                </a:solidFill>
              </a:rPr>
              <a:t>vários dispositivos eletromecânicos</a:t>
            </a:r>
            <a:r>
              <a:rPr lang="pt-BR" dirty="0">
                <a:solidFill>
                  <a:schemeClr val="bg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996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ym typeface="Symbol" pitchFamily="18" charset="2"/>
              </a:rPr>
              <a:t>O </a:t>
            </a:r>
            <a:r>
              <a:rPr lang="pt-BR" dirty="0">
                <a:sym typeface="Symbol" pitchFamily="18" charset="2"/>
              </a:rPr>
              <a:t>controlador para uma porta </a:t>
            </a:r>
            <a:r>
              <a:rPr lang="pt-BR" dirty="0" smtClean="0">
                <a:sym typeface="Symbol" pitchFamily="18" charset="2"/>
              </a:rPr>
              <a:t>automática é </a:t>
            </a:r>
            <a:r>
              <a:rPr lang="pt-BR" dirty="0">
                <a:sym typeface="Symbol" pitchFamily="18" charset="2"/>
              </a:rPr>
              <a:t>um exemplo de tal dispositivo</a:t>
            </a:r>
            <a:r>
              <a:rPr lang="pt-BR" dirty="0" smtClean="0">
                <a:sym typeface="Symbol" pitchFamily="18" charset="2"/>
              </a:rPr>
              <a:t>.</a:t>
            </a:r>
          </a:p>
          <a:p>
            <a:r>
              <a:rPr lang="pt-BR" dirty="0"/>
              <a:t>A</a:t>
            </a:r>
            <a:r>
              <a:rPr lang="pt-BR" dirty="0" smtClean="0"/>
              <a:t>s </a:t>
            </a:r>
            <a:r>
              <a:rPr lang="pt-BR" dirty="0"/>
              <a:t>lavadoras de louça/roupa, termômetros eletrônicos, relógios digitais, calculadoras e máquinas de venda </a:t>
            </a:r>
            <a:r>
              <a:rPr lang="pt-BR" dirty="0" smtClean="0"/>
              <a:t>automática....</a:t>
            </a:r>
          </a:p>
          <a:p>
            <a:r>
              <a:rPr lang="pt-BR" dirty="0" smtClean="0"/>
              <a:t>Os autômatos também são chamados de máquinas de estados finitos.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7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Finitos: exemplo</a:t>
            </a:r>
            <a:br>
              <a:rPr lang="pt-BR" sz="2400" dirty="0" smtClean="0"/>
            </a:br>
            <a:r>
              <a:rPr lang="pt-BR" sz="2400" dirty="0" smtClean="0"/>
              <a:t>Controlador para uma porta automática de entrada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475252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3894676"/>
              </p:ext>
            </p:extLst>
          </p:nvPr>
        </p:nvGraphicFramePr>
        <p:xfrm>
          <a:off x="1403648" y="2492896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Nenhum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Atrás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Ambos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491880" y="20608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Sinal de entrada</a:t>
            </a:r>
            <a:endParaRPr lang="pt-BR" dirty="0">
              <a:solidFill>
                <a:schemeClr val="bg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87624" y="386104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controlador é um computador com apenas 1 bit de memória, capaz de registrar em quais dos dois estados o controlador está.</a:t>
            </a:r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023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Controladores para diversos aparelhos domésticos, como lavadora de pratos e termostatos eletrônicos, assim como peças de relógios digitais e calculadoras,  são exemplos adicionais de computadores com memória limitada. </a:t>
            </a:r>
          </a:p>
          <a:p>
            <a:endParaRPr lang="pt-BR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projeto requer que se tenha em mente a metodologia e terminologia de autômatos finitos.</a:t>
            </a:r>
            <a:endParaRPr lang="pt-B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>
              <a:sym typeface="Symbol" pitchFamily="18" charset="2"/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3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ym typeface="Symbol" pitchFamily="18" charset="2"/>
              </a:rPr>
              <a:t>Ao começar </a:t>
            </a:r>
            <a:r>
              <a:rPr lang="pt-BR" dirty="0">
                <a:sym typeface="Symbol" pitchFamily="18" charset="2"/>
              </a:rPr>
              <a:t>a descrever a teoria </a:t>
            </a:r>
            <a:r>
              <a:rPr lang="pt-BR" dirty="0" smtClean="0">
                <a:sym typeface="Symbol" pitchFamily="18" charset="2"/>
              </a:rPr>
              <a:t>matemática </a:t>
            </a:r>
            <a:r>
              <a:rPr lang="pt-BR" dirty="0">
                <a:sym typeface="Symbol" pitchFamily="18" charset="2"/>
              </a:rPr>
              <a:t>de </a:t>
            </a:r>
            <a:r>
              <a:rPr lang="pt-BR" dirty="0" smtClean="0">
                <a:sym typeface="Symbol" pitchFamily="18" charset="2"/>
              </a:rPr>
              <a:t>autômatos finitos</a:t>
            </a:r>
            <a:r>
              <a:rPr lang="pt-BR" dirty="0">
                <a:sym typeface="Symbol" pitchFamily="18" charset="2"/>
              </a:rPr>
              <a:t>, </a:t>
            </a:r>
            <a:r>
              <a:rPr lang="pt-BR" dirty="0" smtClean="0">
                <a:sym typeface="Symbol" pitchFamily="18" charset="2"/>
              </a:rPr>
              <a:t>fazemos isso </a:t>
            </a:r>
            <a:r>
              <a:rPr lang="pt-BR" dirty="0">
                <a:sym typeface="Symbol" pitchFamily="18" charset="2"/>
              </a:rPr>
              <a:t>no </a:t>
            </a:r>
            <a:r>
              <a:rPr lang="pt-BR" dirty="0" smtClean="0">
                <a:sym typeface="Symbol" pitchFamily="18" charset="2"/>
              </a:rPr>
              <a:t>nível </a:t>
            </a:r>
            <a:r>
              <a:rPr lang="pt-BR" dirty="0">
                <a:sym typeface="Symbol" pitchFamily="18" charset="2"/>
              </a:rPr>
              <a:t>abstrato, sem </a:t>
            </a:r>
            <a:r>
              <a:rPr lang="pt-BR" dirty="0" err="1" smtClean="0">
                <a:sym typeface="Symbol" pitchFamily="18" charset="2"/>
              </a:rPr>
              <a:t>referência</a:t>
            </a:r>
            <a:r>
              <a:rPr lang="pt-BR" dirty="0" smtClean="0">
                <a:sym typeface="Symbol" pitchFamily="18" charset="2"/>
              </a:rPr>
              <a:t> </a:t>
            </a:r>
            <a:r>
              <a:rPr lang="pt-BR" dirty="0">
                <a:sym typeface="Symbol" pitchFamily="18" charset="2"/>
              </a:rPr>
              <a:t>a qualquer </a:t>
            </a:r>
            <a:r>
              <a:rPr lang="pt-BR" dirty="0" smtClean="0">
                <a:sym typeface="Symbol" pitchFamily="18" charset="2"/>
              </a:rPr>
              <a:t>aplicação específica.</a:t>
            </a:r>
          </a:p>
          <a:p>
            <a:endParaRPr lang="pt-BR" dirty="0">
              <a:sym typeface="Symbol" pitchFamily="18" charset="2"/>
            </a:endParaRPr>
          </a:p>
          <a:p>
            <a:r>
              <a:rPr lang="pt-BR" dirty="0" smtClean="0">
                <a:sym typeface="Symbol" pitchFamily="18" charset="2"/>
              </a:rPr>
              <a:t>A seguir vamos ver alguns exemplos usando um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diagrama de estados</a:t>
            </a:r>
            <a:r>
              <a:rPr lang="pt-BR" dirty="0" smtClean="0">
                <a:sym typeface="Symbol" pitchFamily="18" charset="2"/>
              </a:rPr>
              <a:t> e identificar os conceitos de: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estado inicial</a:t>
            </a:r>
            <a:r>
              <a:rPr lang="pt-BR" dirty="0" smtClean="0">
                <a:sym typeface="Symbol" pitchFamily="18" charset="2"/>
              </a:rPr>
              <a:t>,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estado de aceitação</a:t>
            </a:r>
            <a:r>
              <a:rPr lang="pt-BR" dirty="0" smtClean="0">
                <a:sym typeface="Symbol" pitchFamily="18" charset="2"/>
              </a:rPr>
              <a:t> ou final,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transição.</a:t>
            </a:r>
            <a:endParaRPr lang="pt-B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5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ym typeface="Symbol" pitchFamily="18" charset="2"/>
              </a:rPr>
              <a:t>Uma máquina M</a:t>
            </a:r>
            <a:r>
              <a:rPr lang="pt-BR" baseline="-25000" dirty="0" smtClean="0">
                <a:sym typeface="Symbol" pitchFamily="18" charset="2"/>
              </a:rPr>
              <a:t>1</a:t>
            </a:r>
            <a:r>
              <a:rPr lang="pt-BR" dirty="0" smtClean="0">
                <a:sym typeface="Symbol" pitchFamily="18" charset="2"/>
              </a:rPr>
              <a:t> que recebe cadeias de bits como entrada e aceita somente aquelas que começam com um ou mais zeros seguidos de um ou mais 1’s apenas.</a:t>
            </a:r>
          </a:p>
          <a:p>
            <a:endParaRPr lang="pt-BR" dirty="0">
              <a:sym typeface="Symbol" pitchFamily="18" charset="2"/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3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744416"/>
          </a:xfrm>
        </p:spPr>
        <p:txBody>
          <a:bodyPr/>
          <a:lstStyle/>
          <a:p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autômato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recebe os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símbolos da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cadeia de entrada um por um da esquerda para a direita. </a:t>
            </a:r>
            <a:endParaRPr lang="pt-BR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ler cada símbolo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pt-BR" b="0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move de um estado para outro ao longo da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 aquele símbolo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seu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rótulo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pt-BR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Quando ele lê </a:t>
            </a:r>
            <a:r>
              <a:rPr lang="pt-BR" b="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ú</a:t>
            </a:r>
            <a:r>
              <a:rPr lang="pt-BR" b="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ltimo símbolo</a:t>
            </a:r>
            <a:r>
              <a:rPr lang="pt-BR" b="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pt-BR" b="0" u="sng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produz sua saída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saída é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M</a:t>
            </a:r>
            <a:r>
              <a:rPr lang="pt-BR" b="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 no estado de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aceitação e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rejeite se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 não está.</a:t>
            </a:r>
            <a:endParaRPr lang="pt-BR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8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endParaRPr lang="pt-BR" dirty="0">
              <a:sym typeface="Symbol" pitchFamily="18" charset="2"/>
            </a:endParaRPr>
          </a:p>
          <a:p>
            <a:r>
              <a:rPr lang="pt-BR" dirty="0" smtClean="0">
                <a:sym typeface="Symbol" pitchFamily="18" charset="2"/>
              </a:rPr>
              <a:t>Um AF M</a:t>
            </a:r>
            <a:r>
              <a:rPr lang="pt-BR" baseline="-25000" dirty="0" smtClean="0">
                <a:sym typeface="Symbol" pitchFamily="18" charset="2"/>
              </a:rPr>
              <a:t>2</a:t>
            </a:r>
            <a:r>
              <a:rPr lang="pt-BR" dirty="0" smtClean="0">
                <a:sym typeface="Symbol" pitchFamily="18" charset="2"/>
              </a:rPr>
              <a:t> que recebe cadeias de bits e aceita aquelas que possuem 10 como subcadeia</a:t>
            </a:r>
            <a:endParaRPr lang="pt-B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9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4653989" y="145812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3" name="Elipse 32"/>
          <p:cNvSpPr/>
          <p:nvPr/>
        </p:nvSpPr>
        <p:spPr>
          <a:xfrm>
            <a:off x="3674300" y="1035371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Elipse 33"/>
          <p:cNvSpPr/>
          <p:nvPr/>
        </p:nvSpPr>
        <p:spPr>
          <a:xfrm>
            <a:off x="3674300" y="3623013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674300" y="2345833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6" name="Conector de seta reta 35"/>
          <p:cNvCxnSpPr/>
          <p:nvPr/>
        </p:nvCxnSpPr>
        <p:spPr>
          <a:xfrm>
            <a:off x="4070344" y="778697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3854174" y="127346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3790187" y="2580657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41" name="Elipse 40"/>
          <p:cNvSpPr/>
          <p:nvPr/>
        </p:nvSpPr>
        <p:spPr>
          <a:xfrm>
            <a:off x="3732244" y="3680335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/>
          <p:cNvSpPr txBox="1"/>
          <p:nvPr/>
        </p:nvSpPr>
        <p:spPr>
          <a:xfrm>
            <a:off x="3790188" y="383439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4102336" y="319580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51" name="Conector reto 50"/>
          <p:cNvCxnSpPr/>
          <p:nvPr/>
        </p:nvCxnSpPr>
        <p:spPr>
          <a:xfrm>
            <a:off x="3820441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382044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V="1">
            <a:off x="4316766" y="4365104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>
            <a:stCxn id="33" idx="4"/>
            <a:endCxn id="35" idx="0"/>
          </p:cNvCxnSpPr>
          <p:nvPr/>
        </p:nvCxnSpPr>
        <p:spPr>
          <a:xfrm>
            <a:off x="4070344" y="1827459"/>
            <a:ext cx="0" cy="51837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>
            <a:endCxn id="34" idx="0"/>
          </p:cNvCxnSpPr>
          <p:nvPr/>
        </p:nvCxnSpPr>
        <p:spPr>
          <a:xfrm>
            <a:off x="4070342" y="3137921"/>
            <a:ext cx="2" cy="485092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3383073" y="2949989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 flipV="1">
            <a:off x="3383073" y="2653573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endCxn id="35" idx="2"/>
          </p:cNvCxnSpPr>
          <p:nvPr/>
        </p:nvCxnSpPr>
        <p:spPr>
          <a:xfrm>
            <a:off x="3383073" y="2653573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4093678" y="185566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61" name="Conector de seta reta 60"/>
          <p:cNvCxnSpPr/>
          <p:nvPr/>
        </p:nvCxnSpPr>
        <p:spPr>
          <a:xfrm>
            <a:off x="3441017" y="1635462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 flipV="1">
            <a:off x="3441017" y="1346377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3441017" y="1346377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2917248" y="132345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3026319" y="262693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822180" y="474352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0,1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043608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M</a:t>
            </a:r>
            <a:r>
              <a:rPr lang="en-US" b="1" baseline="-25000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989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9" grpId="0"/>
      <p:bldP spid="40" grpId="0"/>
      <p:bldP spid="41" grpId="0" animBg="1"/>
      <p:bldP spid="43" grpId="0"/>
      <p:bldP spid="47" grpId="0"/>
      <p:bldP spid="60" grpId="0"/>
      <p:bldP spid="64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Lidando com busca por </a:t>
            </a:r>
            <a:r>
              <a:rPr lang="pt-BR" dirty="0" smtClean="0"/>
              <a:t>cadeias e </a:t>
            </a:r>
            <a:r>
              <a:rPr lang="pt-BR" dirty="0"/>
              <a:t>casamento de </a:t>
            </a:r>
            <a:r>
              <a:rPr lang="pt-BR" dirty="0" smtClean="0"/>
              <a:t>padr</a:t>
            </a:r>
            <a:r>
              <a:rPr lang="pt-BR" dirty="0"/>
              <a:t>õ</a:t>
            </a:r>
            <a:r>
              <a:rPr lang="pt-BR" dirty="0" smtClean="0"/>
              <a:t>es?</a:t>
            </a:r>
          </a:p>
          <a:p>
            <a:endParaRPr lang="pt-BR" dirty="0" smtClean="0"/>
          </a:p>
          <a:p>
            <a:r>
              <a:rPr lang="pt-BR" dirty="0"/>
              <a:t>Lembre-se de </a:t>
            </a:r>
            <a:r>
              <a:rPr lang="pt-BR" i="1" dirty="0" smtClean="0">
                <a:solidFill>
                  <a:schemeClr val="accent1"/>
                </a:solidFill>
              </a:rPr>
              <a:t>autômatos finitos </a:t>
            </a:r>
            <a:r>
              <a:rPr lang="pt-BR" dirty="0"/>
              <a:t>e </a:t>
            </a:r>
            <a:r>
              <a:rPr lang="pt-BR" i="1" dirty="0" smtClean="0">
                <a:solidFill>
                  <a:schemeClr val="accent1"/>
                </a:solidFill>
              </a:rPr>
              <a:t>expressões </a:t>
            </a:r>
            <a:r>
              <a:rPr lang="pt-BR" i="1" dirty="0">
                <a:solidFill>
                  <a:schemeClr val="accent1"/>
                </a:solidFill>
              </a:rPr>
              <a:t>regulares</a:t>
            </a:r>
            <a:r>
              <a:rPr lang="pt-BR" dirty="0"/>
              <a:t>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                    M</a:t>
            </a:r>
            <a:r>
              <a:rPr lang="pt-BR" baseline="-25000" dirty="0" smtClean="0">
                <a:sym typeface="Symbol" pitchFamily="18" charset="2"/>
              </a:rPr>
              <a:t>3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3991266" y="385640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4024226" y="2332557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420270" y="2025561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4140113" y="25673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30" name="Elipse 29"/>
          <p:cNvSpPr/>
          <p:nvPr/>
        </p:nvSpPr>
        <p:spPr>
          <a:xfrm>
            <a:off x="4059849" y="3913724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140111" y="399781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571944" y="3305857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284983" y="260383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3732999" y="2936713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3732999" y="2640297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3732999" y="2640297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3754557" y="4473833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V="1">
            <a:off x="3754557" y="4177417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733633" y="4182481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3343097" y="410450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544034" y="3124645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4256002" y="3124645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3802014" y="334534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31567" y="555612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termina em 1}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3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                    M</a:t>
            </a:r>
            <a:r>
              <a:rPr lang="pt-BR" baseline="-25000" dirty="0" smtClean="0">
                <a:sym typeface="Symbol" pitchFamily="18" charset="2"/>
              </a:rPr>
              <a:t>4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23" name="Grupo 22"/>
          <p:cNvGrpSpPr/>
          <p:nvPr/>
        </p:nvGrpSpPr>
        <p:grpSpPr>
          <a:xfrm>
            <a:off x="3168933" y="2567118"/>
            <a:ext cx="739243" cy="369332"/>
            <a:chOff x="3168933" y="2567118"/>
            <a:chExt cx="739243" cy="369332"/>
          </a:xfrm>
        </p:grpSpPr>
        <p:sp>
          <p:nvSpPr>
            <p:cNvPr id="38" name="CaixaDeTexto 37"/>
            <p:cNvSpPr txBox="1"/>
            <p:nvPr/>
          </p:nvSpPr>
          <p:spPr>
            <a:xfrm>
              <a:off x="3168933" y="2567118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ector de seta reta 17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endCxn id="7" idx="2"/>
            </p:cNvCxnSpPr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aixaDeTexto 54"/>
          <p:cNvSpPr txBox="1"/>
          <p:nvPr/>
        </p:nvSpPr>
        <p:spPr>
          <a:xfrm>
            <a:off x="5979184" y="159279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133088" y="28867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31567" y="555612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é a cadeia vazia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 ou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 em 0}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3908176" y="1988840"/>
            <a:ext cx="2752056" cy="1099084"/>
            <a:chOff x="3908176" y="1988840"/>
            <a:chExt cx="2752056" cy="1099084"/>
          </a:xfrm>
        </p:grpSpPr>
        <p:sp>
          <p:nvSpPr>
            <p:cNvPr id="5" name="Elipse 4"/>
            <p:cNvSpPr/>
            <p:nvPr/>
          </p:nvSpPr>
          <p:spPr>
            <a:xfrm>
              <a:off x="5868144" y="2295835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3908176" y="2295836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4" name="Conector de seta reta 3"/>
            <p:cNvCxnSpPr/>
            <p:nvPr/>
          </p:nvCxnSpPr>
          <p:spPr>
            <a:xfrm>
              <a:off x="4304220" y="1988840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/>
            <p:cNvSpPr txBox="1"/>
            <p:nvPr/>
          </p:nvSpPr>
          <p:spPr>
            <a:xfrm>
              <a:off x="4024063" y="253066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30" name="Elipse 29"/>
            <p:cNvSpPr/>
            <p:nvPr/>
          </p:nvSpPr>
          <p:spPr>
            <a:xfrm>
              <a:off x="3968783" y="2353158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5984032" y="253066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4976407" y="2204864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" name="Conector de seta reta 2"/>
            <p:cNvCxnSpPr/>
            <p:nvPr/>
          </p:nvCxnSpPr>
          <p:spPr>
            <a:xfrm flipV="1">
              <a:off x="4700264" y="2567117"/>
              <a:ext cx="1167880" cy="1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>
              <a:off x="4644983" y="2899992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flipV="1">
              <a:off x="6084168" y="1988840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>
              <a:off x="6084168" y="1988840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>
              <a:off x="6444208" y="1988840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19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00" y="836712"/>
            <a:ext cx="8000256" cy="5157735"/>
          </a:xfrm>
        </p:spPr>
        <p:txBody>
          <a:bodyPr/>
          <a:lstStyle/>
          <a:p>
            <a:pPr marL="0" indent="0">
              <a:buNone/>
            </a:pPr>
            <a:endParaRPr lang="pt-BR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M</a:t>
            </a:r>
            <a:r>
              <a:rPr lang="pt-BR" baseline="-25000" dirty="0" smtClean="0">
                <a:sym typeface="Symbol" pitchFamily="18" charset="2"/>
              </a:rPr>
              <a:t>5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119675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691680" y="36344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300192" y="220753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1691680" y="2293640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836712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 rot="10800000" flipV="1">
            <a:off x="2483768" y="1605496"/>
            <a:ext cx="1424408" cy="815392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/>
          <p:nvPr/>
        </p:nvCxnSpPr>
        <p:spPr>
          <a:xfrm>
            <a:off x="4700264" y="1605496"/>
            <a:ext cx="1599928" cy="81539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40813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416080" y="241891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807568" y="25050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832170" y="384585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336794" y="123752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4939917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411524" y="315638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7092280" y="31170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392481" y="317543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5895551" y="31170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1857691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185769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V="1">
            <a:off x="2354016" y="4373397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1853476" y="47341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901697" y="5471926"/>
            <a:ext cx="777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começa e termina no mesmo símbolo}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1749624" y="2350962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6358136" y="2270222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Elipse 40"/>
          <p:cNvSpPr/>
          <p:nvPr/>
        </p:nvSpPr>
        <p:spPr>
          <a:xfrm>
            <a:off x="6357101" y="36344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/>
          <p:cNvSpPr txBox="1"/>
          <p:nvPr/>
        </p:nvSpPr>
        <p:spPr>
          <a:xfrm>
            <a:off x="6474025" y="384585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cxnSp>
        <p:nvCxnSpPr>
          <p:cNvPr id="8" name="Conector de seta reta 7"/>
          <p:cNvCxnSpPr>
            <a:stCxn id="7" idx="3"/>
          </p:cNvCxnSpPr>
          <p:nvPr/>
        </p:nvCxnSpPr>
        <p:spPr>
          <a:xfrm>
            <a:off x="1807679" y="2969729"/>
            <a:ext cx="100025" cy="664003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5" idx="7"/>
            <a:endCxn id="7" idx="5"/>
          </p:cNvCxnSpPr>
          <p:nvPr/>
        </p:nvCxnSpPr>
        <p:spPr>
          <a:xfrm flipV="1">
            <a:off x="2367769" y="2969729"/>
            <a:ext cx="0" cy="78074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6" idx="3"/>
          </p:cNvCxnSpPr>
          <p:nvPr/>
        </p:nvCxnSpPr>
        <p:spPr>
          <a:xfrm>
            <a:off x="6416191" y="2883621"/>
            <a:ext cx="172033" cy="750855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>
            <a:stCxn id="41" idx="7"/>
            <a:endCxn id="6" idx="5"/>
          </p:cNvCxnSpPr>
          <p:nvPr/>
        </p:nvCxnSpPr>
        <p:spPr>
          <a:xfrm flipH="1" flipV="1">
            <a:off x="6976281" y="2883621"/>
            <a:ext cx="56909" cy="86685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>
            <a:off x="6531098" y="4374141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653801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 flipV="1">
            <a:off x="7004735" y="4378260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6506017" y="47341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8" name="Conector reto 47"/>
          <p:cNvCxnSpPr/>
          <p:nvPr/>
        </p:nvCxnSpPr>
        <p:spPr>
          <a:xfrm flipH="1">
            <a:off x="1411524" y="2293640"/>
            <a:ext cx="446167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1411524" y="2293640"/>
            <a:ext cx="0" cy="39604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endCxn id="7" idx="2"/>
          </p:cNvCxnSpPr>
          <p:nvPr/>
        </p:nvCxnSpPr>
        <p:spPr>
          <a:xfrm>
            <a:off x="1411524" y="2689684"/>
            <a:ext cx="280156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stCxn id="6" idx="7"/>
          </p:cNvCxnSpPr>
          <p:nvPr/>
        </p:nvCxnSpPr>
        <p:spPr>
          <a:xfrm flipV="1">
            <a:off x="6976281" y="2293640"/>
            <a:ext cx="396154" cy="29891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>
            <a:off x="7372435" y="2293640"/>
            <a:ext cx="0" cy="31530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/>
          <p:nvPr/>
        </p:nvCxnSpPr>
        <p:spPr>
          <a:xfrm flipH="1">
            <a:off x="7174358" y="2608943"/>
            <a:ext cx="19807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ixaDeTexto 65"/>
          <p:cNvSpPr txBox="1"/>
          <p:nvPr/>
        </p:nvSpPr>
        <p:spPr>
          <a:xfrm>
            <a:off x="7311686" y="219199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347393" y="195859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345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00" y="1574339"/>
            <a:ext cx="8048128" cy="4420108"/>
          </a:xfrm>
        </p:spPr>
        <p:txBody>
          <a:bodyPr/>
          <a:lstStyle/>
          <a:p>
            <a:pPr marL="0" indent="0">
              <a:buNone/>
            </a:pPr>
            <a:endParaRPr lang="pt-BR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119675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908176" y="357301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300192" y="220753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1691680" y="2293640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836712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 rot="10800000" flipV="1">
            <a:off x="2483768" y="1605496"/>
            <a:ext cx="1424408" cy="815392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/>
          <p:nvPr/>
        </p:nvCxnSpPr>
        <p:spPr>
          <a:xfrm>
            <a:off x="4700264" y="1605496"/>
            <a:ext cx="1599928" cy="81539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2483768" y="2603576"/>
            <a:ext cx="3816424" cy="0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H="1">
            <a:off x="2483766" y="2852936"/>
            <a:ext cx="3888433" cy="0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do 20"/>
          <p:cNvCxnSpPr/>
          <p:nvPr/>
        </p:nvCxnSpPr>
        <p:spPr>
          <a:xfrm>
            <a:off x="1907704" y="3085728"/>
            <a:ext cx="2000472" cy="88333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do 22"/>
          <p:cNvCxnSpPr/>
          <p:nvPr/>
        </p:nvCxnSpPr>
        <p:spPr>
          <a:xfrm rot="10800000" flipV="1">
            <a:off x="4700264" y="2999620"/>
            <a:ext cx="1995972" cy="969440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40813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416080" y="241891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807568" y="25050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0" name="Elipse 29"/>
          <p:cNvSpPr/>
          <p:nvPr/>
        </p:nvSpPr>
        <p:spPr>
          <a:xfrm>
            <a:off x="3966120" y="3630338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024064" y="378439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336794" y="123752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4939917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698249" y="359972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418366" y="22342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347629" y="357301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502817" y="250721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4088050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4088050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V="1">
            <a:off x="4584375" y="4365104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4093678" y="47251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a</a:t>
            </a:r>
            <a:r>
              <a:rPr lang="pt-BR" b="1" dirty="0" err="1" smtClean="0">
                <a:solidFill>
                  <a:srgbClr val="FF0000"/>
                </a:solidFill>
              </a:rPr>
              <a:t>,b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871319" y="5115171"/>
            <a:ext cx="777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estados q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q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servem para “memorizar’’ o símbolo anterior.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895592" y="5528891"/>
            <a:ext cx="7774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AF aceita as cadeias sobre o alfabeto {</a:t>
            </a:r>
            <a:r>
              <a:rPr lang="pt-BR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 que possuem </a:t>
            </a:r>
            <a:r>
              <a:rPr lang="pt-BR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 </a:t>
            </a:r>
            <a:r>
              <a:rPr lang="pt-BR" sz="20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como </a:t>
            </a:r>
            <a:r>
              <a:rPr lang="pt-BR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subcadeias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01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endParaRPr lang="pt-BR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985374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75216" y="3819681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08176" y="229583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728700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024063" y="253066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0" name="Elipse 29"/>
          <p:cNvSpPr/>
          <p:nvPr/>
        </p:nvSpPr>
        <p:spPr>
          <a:xfrm>
            <a:off x="3966120" y="2353158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024061" y="396109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455894" y="326913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168933" y="25671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8" name="Conector de seta reta 7"/>
          <p:cNvCxnSpPr>
            <a:stCxn id="2" idx="4"/>
            <a:endCxn id="7" idx="0"/>
          </p:cNvCxnSpPr>
          <p:nvPr/>
        </p:nvCxnSpPr>
        <p:spPr>
          <a:xfrm>
            <a:off x="4304220" y="1777462"/>
            <a:ext cx="0" cy="51837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3616949" y="2899992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3616949" y="2603576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endCxn id="7" idx="2"/>
          </p:cNvCxnSpPr>
          <p:nvPr/>
        </p:nvCxnSpPr>
        <p:spPr>
          <a:xfrm>
            <a:off x="3616949" y="2603576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4327554" y="180566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8" name="Conector de seta reta 47"/>
          <p:cNvCxnSpPr/>
          <p:nvPr/>
        </p:nvCxnSpPr>
        <p:spPr>
          <a:xfrm>
            <a:off x="3674893" y="1585465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V="1">
            <a:off x="3674893" y="1296380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674893" y="1296380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3307803" y="1259922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427984" y="3087924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4139952" y="3087924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3527739" y="330861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1,0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827584" y="522920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AF aceita qualquer cadeia binárias que termina com o símbolo 1 ou que termina com um número par de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seguindo o último 1.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7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Lidando com busca por </a:t>
            </a:r>
            <a:r>
              <a:rPr lang="pt-BR" dirty="0" smtClean="0"/>
              <a:t>cadeias e </a:t>
            </a:r>
            <a:r>
              <a:rPr lang="pt-BR" dirty="0"/>
              <a:t>casamento de </a:t>
            </a:r>
            <a:r>
              <a:rPr lang="pt-BR" dirty="0" smtClean="0"/>
              <a:t>padr</a:t>
            </a:r>
            <a:r>
              <a:rPr lang="pt-BR" dirty="0"/>
              <a:t>õ</a:t>
            </a:r>
            <a:r>
              <a:rPr lang="pt-BR" dirty="0" smtClean="0"/>
              <a:t>es?</a:t>
            </a:r>
          </a:p>
          <a:p>
            <a:endParaRPr lang="pt-BR" dirty="0" smtClean="0"/>
          </a:p>
          <a:p>
            <a:r>
              <a:rPr lang="pt-BR" dirty="0"/>
              <a:t>Lembre-se de </a:t>
            </a:r>
            <a:r>
              <a:rPr lang="pt-BR" i="1" dirty="0" smtClean="0">
                <a:solidFill>
                  <a:schemeClr val="accent1"/>
                </a:solidFill>
              </a:rPr>
              <a:t>autômatos finitos </a:t>
            </a:r>
            <a:r>
              <a:rPr lang="pt-BR" dirty="0"/>
              <a:t>e </a:t>
            </a:r>
            <a:r>
              <a:rPr lang="pt-BR" i="1" dirty="0" smtClean="0">
                <a:solidFill>
                  <a:schemeClr val="accent1"/>
                </a:solidFill>
              </a:rPr>
              <a:t>expressões </a:t>
            </a:r>
            <a:r>
              <a:rPr lang="pt-BR" i="1" dirty="0">
                <a:solidFill>
                  <a:schemeClr val="accent1"/>
                </a:solidFill>
              </a:rPr>
              <a:t>regulares</a:t>
            </a:r>
            <a:r>
              <a:rPr lang="pt-BR" dirty="0"/>
              <a:t>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Confrontado com um problema que parece requerer mais tempo de </a:t>
            </a:r>
            <a:r>
              <a:rPr lang="pt-BR" dirty="0" smtClean="0"/>
              <a:t>computador do </a:t>
            </a:r>
            <a:r>
              <a:rPr lang="pt-BR" dirty="0"/>
              <a:t>que </a:t>
            </a:r>
            <a:r>
              <a:rPr lang="pt-BR" dirty="0" smtClean="0"/>
              <a:t>você </a:t>
            </a:r>
            <a:r>
              <a:rPr lang="pt-BR" dirty="0"/>
              <a:t>pode suportar</a:t>
            </a:r>
            <a:r>
              <a:rPr lang="pt-BR" dirty="0" smtClean="0"/>
              <a:t>?</a:t>
            </a:r>
          </a:p>
          <a:p>
            <a:endParaRPr lang="pt-BR" dirty="0" smtClean="0"/>
          </a:p>
          <a:p>
            <a:r>
              <a:rPr lang="pt-BR" b="0" dirty="0" smtClean="0"/>
              <a:t> </a:t>
            </a:r>
            <a:r>
              <a:rPr lang="pt-BR" dirty="0"/>
              <a:t>Pense no que </a:t>
            </a:r>
            <a:r>
              <a:rPr lang="pt-BR" dirty="0" smtClean="0"/>
              <a:t>você </a:t>
            </a:r>
            <a:r>
              <a:rPr lang="pt-BR" dirty="0"/>
              <a:t>aprendeu sobre </a:t>
            </a:r>
            <a:r>
              <a:rPr lang="pt-BR" i="1" dirty="0" smtClean="0">
                <a:solidFill>
                  <a:schemeClr val="accent1"/>
                </a:solidFill>
              </a:rPr>
              <a:t>NP -completude</a:t>
            </a:r>
            <a:r>
              <a:rPr lang="pt-BR" dirty="0">
                <a:solidFill>
                  <a:schemeClr val="accent1"/>
                </a:solidFill>
              </a:rPr>
              <a:t>.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0031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Os melhores projetos e </a:t>
            </a:r>
            <a:r>
              <a:rPr lang="pt-BR" dirty="0" smtClean="0"/>
              <a:t>aplicações de computadores são </a:t>
            </a:r>
            <a:r>
              <a:rPr lang="pt-BR" dirty="0"/>
              <a:t>concebidos com </a:t>
            </a:r>
            <a:r>
              <a:rPr lang="pt-BR" dirty="0" smtClean="0"/>
              <a:t>elegância </a:t>
            </a:r>
            <a:r>
              <a:rPr lang="pt-BR" dirty="0"/>
              <a:t>em mente</a:t>
            </a:r>
            <a:r>
              <a:rPr lang="pt-BR" dirty="0" smtClean="0"/>
              <a:t>.</a:t>
            </a:r>
          </a:p>
          <a:p>
            <a:endParaRPr lang="pt-BR" b="0" dirty="0" smtClean="0"/>
          </a:p>
          <a:p>
            <a:r>
              <a:rPr lang="pt-BR" b="0" dirty="0" smtClean="0"/>
              <a:t> </a:t>
            </a:r>
            <a:r>
              <a:rPr lang="pt-BR" dirty="0"/>
              <a:t>Um curso </a:t>
            </a:r>
            <a:r>
              <a:rPr lang="pt-BR" dirty="0" smtClean="0"/>
              <a:t>teórico pode</a:t>
            </a:r>
            <a:r>
              <a:rPr lang="pt-BR" dirty="0"/>
              <a:t> </a:t>
            </a:r>
            <a:r>
              <a:rPr lang="pt-BR" dirty="0" smtClean="0"/>
              <a:t>elevar </a:t>
            </a:r>
            <a:r>
              <a:rPr lang="pt-BR" dirty="0"/>
              <a:t>seu sentido </a:t>
            </a:r>
            <a:r>
              <a:rPr lang="pt-BR" dirty="0" smtClean="0"/>
              <a:t>estético </a:t>
            </a:r>
            <a:r>
              <a:rPr lang="pt-BR" dirty="0"/>
              <a:t>e </a:t>
            </a:r>
            <a:r>
              <a:rPr lang="pt-BR" dirty="0" smtClean="0"/>
              <a:t>ajudá-lo </a:t>
            </a:r>
            <a:r>
              <a:rPr lang="pt-BR" dirty="0"/>
              <a:t>a construir sistemas mais bonitos.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486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Finalmente, teoria </a:t>
            </a:r>
            <a:r>
              <a:rPr lang="pt-BR" dirty="0" smtClean="0"/>
              <a:t>é </a:t>
            </a:r>
            <a:r>
              <a:rPr lang="pt-BR" dirty="0"/>
              <a:t>bom para </a:t>
            </a:r>
            <a:r>
              <a:rPr lang="pt-BR" dirty="0" smtClean="0"/>
              <a:t>você </a:t>
            </a:r>
            <a:r>
              <a:rPr lang="pt-BR" dirty="0"/>
              <a:t>porque </a:t>
            </a:r>
            <a:r>
              <a:rPr lang="pt-BR" dirty="0" smtClean="0"/>
              <a:t>estudá-la </a:t>
            </a:r>
            <a:r>
              <a:rPr lang="pt-BR" dirty="0"/>
              <a:t>expande sua mente</a:t>
            </a:r>
            <a:r>
              <a:rPr lang="pt-BR" dirty="0" smtClean="0"/>
              <a:t>.</a:t>
            </a:r>
            <a:endParaRPr lang="pt-BR" b="0" dirty="0" smtClean="0"/>
          </a:p>
          <a:p>
            <a:r>
              <a:rPr lang="pt-BR" dirty="0" smtClean="0">
                <a:solidFill>
                  <a:schemeClr val="accent1"/>
                </a:solidFill>
              </a:rPr>
              <a:t>Conhecimento técnico específico, embora útil </a:t>
            </a:r>
            <a:r>
              <a:rPr lang="pt-BR" dirty="0">
                <a:solidFill>
                  <a:schemeClr val="accent1"/>
                </a:solidFill>
              </a:rPr>
              <a:t>hoje, </a:t>
            </a:r>
            <a:r>
              <a:rPr lang="pt-BR" dirty="0" smtClean="0">
                <a:solidFill>
                  <a:schemeClr val="accent1"/>
                </a:solidFill>
              </a:rPr>
              <a:t>fica </a:t>
            </a:r>
            <a:r>
              <a:rPr lang="pt-BR" dirty="0">
                <a:solidFill>
                  <a:schemeClr val="accent1"/>
                </a:solidFill>
              </a:rPr>
              <a:t>desatualizado em apenas uns poucos anos. </a:t>
            </a:r>
            <a:endParaRPr lang="pt-BR" dirty="0" smtClean="0">
              <a:solidFill>
                <a:schemeClr val="accent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Por outro </a:t>
            </a:r>
            <a:r>
              <a:rPr lang="pt-BR" dirty="0">
                <a:solidFill>
                  <a:schemeClr val="bg1"/>
                </a:solidFill>
              </a:rPr>
              <a:t>lado as habilidades de pensar, exprimir-se claramente e precisamente, </a:t>
            </a:r>
            <a:r>
              <a:rPr lang="pt-BR" dirty="0" smtClean="0">
                <a:solidFill>
                  <a:schemeClr val="bg1"/>
                </a:solidFill>
              </a:rPr>
              <a:t>para resolver </a:t>
            </a:r>
            <a:r>
              <a:rPr lang="pt-BR" dirty="0">
                <a:solidFill>
                  <a:schemeClr val="bg1"/>
                </a:solidFill>
              </a:rPr>
              <a:t>problemas, e saber quando </a:t>
            </a:r>
            <a:r>
              <a:rPr lang="pt-BR" dirty="0" smtClean="0">
                <a:solidFill>
                  <a:schemeClr val="bg1"/>
                </a:solidFill>
              </a:rPr>
              <a:t>você não </a:t>
            </a:r>
            <a:r>
              <a:rPr lang="pt-BR" dirty="0">
                <a:solidFill>
                  <a:schemeClr val="bg1"/>
                </a:solidFill>
              </a:rPr>
              <a:t>resolveu um problema. 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Essas habilidades têm valor 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duradouro. Estudar teoria treina </a:t>
            </a:r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você 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nessas </a:t>
            </a:r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áreas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771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dos Autômatos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L</a:t>
            </a:r>
            <a:r>
              <a:rPr lang="pt-BR" dirty="0" smtClean="0"/>
              <a:t>ida </a:t>
            </a:r>
            <a:r>
              <a:rPr lang="pt-BR" dirty="0"/>
              <a:t>com as </a:t>
            </a:r>
            <a:r>
              <a:rPr lang="pt-BR" dirty="0" smtClean="0"/>
              <a:t>definições e </a:t>
            </a:r>
            <a:r>
              <a:rPr lang="pt-BR" dirty="0"/>
              <a:t>propriedades de modelos </a:t>
            </a:r>
            <a:r>
              <a:rPr lang="pt-BR" dirty="0" smtClean="0"/>
              <a:t>matemáticos </a:t>
            </a:r>
            <a:r>
              <a:rPr lang="pt-BR" dirty="0"/>
              <a:t>de </a:t>
            </a:r>
            <a:r>
              <a:rPr lang="pt-BR" dirty="0" smtClean="0"/>
              <a:t>computação.</a:t>
            </a:r>
          </a:p>
          <a:p>
            <a:r>
              <a:rPr lang="pt-BR" dirty="0"/>
              <a:t>Um modelo, chamado </a:t>
            </a:r>
            <a:r>
              <a:rPr lang="pt-BR" i="1" dirty="0" smtClean="0">
                <a:solidFill>
                  <a:srgbClr val="FF0000"/>
                </a:solidFill>
              </a:rPr>
              <a:t>autômato finito</a:t>
            </a:r>
            <a:r>
              <a:rPr lang="pt-BR" dirty="0"/>
              <a:t>, </a:t>
            </a:r>
            <a:r>
              <a:rPr lang="pt-BR" dirty="0" smtClean="0"/>
              <a:t>é </a:t>
            </a:r>
            <a:r>
              <a:rPr lang="pt-BR" dirty="0"/>
              <a:t>usado em processamento de texto, compiladores, e projeto de hardware</a:t>
            </a:r>
            <a:r>
              <a:rPr lang="pt-BR" dirty="0" smtClean="0"/>
              <a:t>.</a:t>
            </a:r>
          </a:p>
          <a:p>
            <a:r>
              <a:rPr lang="pt-BR" dirty="0"/>
              <a:t>Um outro modelo, chamado </a:t>
            </a:r>
            <a:r>
              <a:rPr lang="pt-BR" i="1" dirty="0" smtClean="0">
                <a:solidFill>
                  <a:srgbClr val="FF0000"/>
                </a:solidFill>
              </a:rPr>
              <a:t>gramática </a:t>
            </a:r>
            <a:r>
              <a:rPr lang="pt-BR" i="1" dirty="0">
                <a:solidFill>
                  <a:srgbClr val="FF0000"/>
                </a:solidFill>
              </a:rPr>
              <a:t>livre-do-contexto</a:t>
            </a:r>
            <a:r>
              <a:rPr lang="pt-BR" dirty="0"/>
              <a:t>, </a:t>
            </a:r>
            <a:r>
              <a:rPr lang="pt-BR" dirty="0" smtClean="0"/>
              <a:t>é </a:t>
            </a:r>
            <a:r>
              <a:rPr lang="pt-BR" dirty="0"/>
              <a:t>usado em </a:t>
            </a:r>
            <a:r>
              <a:rPr lang="pt-BR" dirty="0" smtClean="0"/>
              <a:t>linguagens de programação e inteligência artificial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Nosso curso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20688"/>
            <a:ext cx="7992888" cy="5472608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Três áreas centrais: autômatos, </a:t>
            </a:r>
            <a:r>
              <a:rPr lang="pt-BR" dirty="0" err="1" smtClean="0"/>
              <a:t>computabilidade</a:t>
            </a:r>
            <a:r>
              <a:rPr lang="pt-BR" dirty="0" smtClean="0"/>
              <a:t> e complexidade.</a:t>
            </a:r>
          </a:p>
          <a:p>
            <a:r>
              <a:rPr lang="pt-BR" i="1" dirty="0" smtClean="0">
                <a:solidFill>
                  <a:srgbClr val="FF0000"/>
                </a:solidFill>
              </a:rPr>
              <a:t>Quais são as habilidades e limitações fundamentais dos computadores?</a:t>
            </a:r>
            <a:r>
              <a:rPr lang="pt-BR" dirty="0" smtClean="0"/>
              <a:t> </a:t>
            </a:r>
          </a:p>
          <a:p>
            <a:endParaRPr lang="pt-BR" dirty="0" smtClean="0"/>
          </a:p>
          <a:p>
            <a:r>
              <a:rPr lang="pt-BR" i="1" dirty="0" smtClean="0">
                <a:solidFill>
                  <a:srgbClr val="FF0000"/>
                </a:solidFill>
              </a:rPr>
              <a:t>O que faz alguns problemas computacionalmente difíceis e outros fáceis? </a:t>
            </a:r>
          </a:p>
          <a:p>
            <a:endParaRPr lang="pt-BR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Como </a:t>
            </a:r>
            <a:r>
              <a:rPr lang="en-US" i="1" dirty="0" err="1" smtClean="0">
                <a:solidFill>
                  <a:srgbClr val="FF0000"/>
                </a:solidFill>
              </a:rPr>
              <a:t>separar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problemas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que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possuem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solução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computacional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daqueles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que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não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possuem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  <a:endParaRPr lang="pt-BR" i="1" dirty="0" smtClean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44008" y="40770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COMPLEXIDADE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572000" y="566124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COMPUTABILIDADE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2317</TotalTime>
  <Words>1315</Words>
  <Application>Microsoft Office PowerPoint</Application>
  <PresentationFormat>Apresentação na tela (4:3)</PresentationFormat>
  <Paragraphs>333</Paragraphs>
  <Slides>34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20100304123305_cin_ppt_claro_producao</vt:lpstr>
      <vt:lpstr>Slide 1</vt:lpstr>
      <vt:lpstr>Teoria é importante para a prática</vt:lpstr>
      <vt:lpstr>Teoria é importante para a prática</vt:lpstr>
      <vt:lpstr>Teoria é importante para a prática</vt:lpstr>
      <vt:lpstr>Teoria é importante para a prática</vt:lpstr>
      <vt:lpstr>Teoria é importante para a prática</vt:lpstr>
      <vt:lpstr>Teoria é importante para a prática</vt:lpstr>
      <vt:lpstr>Teoria dos Autômatos</vt:lpstr>
      <vt:lpstr>Teoria da Computação Nosso curso</vt:lpstr>
      <vt:lpstr>Teoria da Computação Nosso curso</vt:lpstr>
      <vt:lpstr>Teoria da Computação Outros modelos</vt:lpstr>
      <vt:lpstr>Teoria da Computação Contexto do que vamos começar a estudar</vt:lpstr>
      <vt:lpstr>FERRAMENTAS MATEMÁTICAS</vt:lpstr>
      <vt:lpstr>FERRAMENTAS MATEMÁTICAS</vt:lpstr>
      <vt:lpstr>FERRAMENTAS MATEMÁTICAS</vt:lpstr>
      <vt:lpstr>FERRAMENTAS MATEMÁTICAS </vt:lpstr>
      <vt:lpstr>FERRAMENTAS MATEMÁTICAS </vt:lpstr>
      <vt:lpstr>FERRAMENTAS MATEMÁTICAS </vt:lpstr>
      <vt:lpstr>FERRAMENTAS MATEMÁTICAS </vt:lpstr>
      <vt:lpstr>FERRAMENTAS MATEMÁTICAS </vt:lpstr>
      <vt:lpstr>Autômatos Finitos</vt:lpstr>
      <vt:lpstr>Autômatos Finitos</vt:lpstr>
      <vt:lpstr>Autômatos Finitos: exemplo Controlador para uma porta automática de entrada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165</cp:revision>
  <dcterms:created xsi:type="dcterms:W3CDTF">2011-05-19T13:32:59Z</dcterms:created>
  <dcterms:modified xsi:type="dcterms:W3CDTF">2012-09-21T12:50:23Z</dcterms:modified>
</cp:coreProperties>
</file>