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sldIdLst>
    <p:sldId id="256" r:id="rId2"/>
    <p:sldId id="266" r:id="rId3"/>
    <p:sldId id="351" r:id="rId4"/>
    <p:sldId id="352" r:id="rId5"/>
    <p:sldId id="353" r:id="rId6"/>
    <p:sldId id="345" r:id="rId7"/>
    <p:sldId id="327" r:id="rId8"/>
    <p:sldId id="346" r:id="rId9"/>
    <p:sldId id="354" r:id="rId10"/>
    <p:sldId id="355" r:id="rId11"/>
    <p:sldId id="356" r:id="rId12"/>
    <p:sldId id="357" r:id="rId13"/>
    <p:sldId id="358" r:id="rId14"/>
    <p:sldId id="359" r:id="rId15"/>
    <p:sldId id="360" r:id="rId16"/>
    <p:sldId id="361" r:id="rId17"/>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Estilo Médio 1 - Ênfas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Estilo Médio 1 - Ênfas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22" autoAdjust="0"/>
  </p:normalViewPr>
  <p:slideViewPr>
    <p:cSldViewPr>
      <p:cViewPr>
        <p:scale>
          <a:sx n="75" d="100"/>
          <a:sy n="75" d="100"/>
        </p:scale>
        <p:origin x="-342" y="1206"/>
      </p:cViewPr>
      <p:guideLst>
        <p:guide orient="horz" pos="2160"/>
        <p:guide pos="2880"/>
      </p:guideLst>
    </p:cSldViewPr>
  </p:slideViewPr>
  <p:outlineViewPr>
    <p:cViewPr>
      <p:scale>
        <a:sx n="33" d="100"/>
        <a:sy n="33" d="100"/>
      </p:scale>
      <p:origin x="0" y="5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1EAF13-D633-4C15-B15B-888A2DDACFA5}" type="datetimeFigureOut">
              <a:rPr lang="pt-BR" smtClean="0"/>
              <a:t>23/03/2012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083687-CB29-4F00-80C3-4D9838656D68}" type="slidenum">
              <a:rPr lang="pt-BR" smtClean="0"/>
              <a:t>‹nº›</a:t>
            </a:fld>
            <a:endParaRPr lang="pt-BR"/>
          </a:p>
        </p:txBody>
      </p:sp>
    </p:spTree>
    <p:extLst>
      <p:ext uri="{BB962C8B-B14F-4D97-AF65-F5344CB8AC3E}">
        <p14:creationId xmlns:p14="http://schemas.microsoft.com/office/powerpoint/2010/main" val="2725335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2</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11</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12</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13</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14</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15</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16</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solidFill>
                  <a:prstClr val="black"/>
                </a:solidFill>
              </a:rPr>
              <a:pPr/>
              <a:t>3</a:t>
            </a:fld>
            <a:endParaRPr lang="pt-BR">
              <a:solidFill>
                <a:prstClr val="black"/>
              </a:solidFill>
            </a:endParaRPr>
          </a:p>
        </p:txBody>
      </p:sp>
    </p:spTree>
    <p:extLst>
      <p:ext uri="{BB962C8B-B14F-4D97-AF65-F5344CB8AC3E}">
        <p14:creationId xmlns:p14="http://schemas.microsoft.com/office/powerpoint/2010/main" val="1970401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solidFill>
                  <a:prstClr val="black"/>
                </a:solidFill>
              </a:rPr>
              <a:pPr/>
              <a:t>4</a:t>
            </a:fld>
            <a:endParaRPr lang="pt-BR">
              <a:solidFill>
                <a:prstClr val="black"/>
              </a:solidFill>
            </a:endParaRPr>
          </a:p>
        </p:txBody>
      </p:sp>
    </p:spTree>
    <p:extLst>
      <p:ext uri="{BB962C8B-B14F-4D97-AF65-F5344CB8AC3E}">
        <p14:creationId xmlns:p14="http://schemas.microsoft.com/office/powerpoint/2010/main" val="1970401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solidFill>
                  <a:prstClr val="black"/>
                </a:solidFill>
              </a:rPr>
              <a:pPr/>
              <a:t>5</a:t>
            </a:fld>
            <a:endParaRPr lang="pt-BR">
              <a:solidFill>
                <a:prstClr val="black"/>
              </a:solidFill>
            </a:endParaRPr>
          </a:p>
        </p:txBody>
      </p:sp>
    </p:spTree>
    <p:extLst>
      <p:ext uri="{BB962C8B-B14F-4D97-AF65-F5344CB8AC3E}">
        <p14:creationId xmlns:p14="http://schemas.microsoft.com/office/powerpoint/2010/main" val="1970401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6</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7</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8</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9</a:t>
            </a:fld>
            <a:endParaRPr lang="pt-BR"/>
          </a:p>
        </p:txBody>
      </p:sp>
    </p:spTree>
    <p:extLst>
      <p:ext uri="{BB962C8B-B14F-4D97-AF65-F5344CB8AC3E}">
        <p14:creationId xmlns:p14="http://schemas.microsoft.com/office/powerpoint/2010/main" val="1970401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4083687-CB29-4F00-80C3-4D9838656D68}" type="slidenum">
              <a:rPr lang="pt-BR" smtClean="0"/>
              <a:t>10</a:t>
            </a:fld>
            <a:endParaRPr lang="pt-BR"/>
          </a:p>
        </p:txBody>
      </p:sp>
    </p:spTree>
    <p:extLst>
      <p:ext uri="{BB962C8B-B14F-4D97-AF65-F5344CB8AC3E}">
        <p14:creationId xmlns:p14="http://schemas.microsoft.com/office/powerpoint/2010/main" val="1970401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6165" name="Picture 21" descr="Z:\cin\estudos\100709_ppt_cin_claro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149" name="Rectangle 5"/>
          <p:cNvSpPr>
            <a:spLocks noGrp="1" noChangeArrowheads="1"/>
          </p:cNvSpPr>
          <p:nvPr>
            <p:ph type="subTitle" sz="quarter" idx="1"/>
          </p:nvPr>
        </p:nvSpPr>
        <p:spPr>
          <a:xfrm>
            <a:off x="611188" y="3284538"/>
            <a:ext cx="6048375" cy="2041525"/>
          </a:xfrm>
        </p:spPr>
        <p:txBody>
          <a:bodyPr/>
          <a:lstStyle>
            <a:lvl1pPr marL="0" indent="0">
              <a:buFont typeface="Wingdings" pitchFamily="2" charset="2"/>
              <a:buNone/>
              <a:defRPr/>
            </a:lvl1pPr>
          </a:lstStyle>
          <a:p>
            <a:pPr lvl="0"/>
            <a:r>
              <a:rPr lang="pt-BR" noProof="0" smtClean="0"/>
              <a:t>Clique para editar o estilo do subtítulo mestre</a:t>
            </a:r>
          </a:p>
        </p:txBody>
      </p:sp>
      <p:sp>
        <p:nvSpPr>
          <p:cNvPr id="6163" name="Rectangle 19"/>
          <p:cNvSpPr>
            <a:spLocks noGrp="1" noChangeArrowheads="1"/>
          </p:cNvSpPr>
          <p:nvPr>
            <p:ph type="ctrTitle" sz="quarter"/>
          </p:nvPr>
        </p:nvSpPr>
        <p:spPr>
          <a:xfrm>
            <a:off x="609600" y="1143000"/>
            <a:ext cx="7772400" cy="1736725"/>
          </a:xfrm>
        </p:spPr>
        <p:txBody>
          <a:bodyPr anchor="b"/>
          <a:lstStyle>
            <a:lvl1pPr>
              <a:defRPr>
                <a:effectLst/>
              </a:defRPr>
            </a:lvl1pPr>
          </a:lstStyle>
          <a:p>
            <a:pPr lvl="0"/>
            <a:r>
              <a:rPr lang="pt-BR" noProof="0" smtClean="0"/>
              <a:t>Clique para editar o título mestre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3940433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92900" y="188913"/>
            <a:ext cx="1982788" cy="6135687"/>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744538" y="188913"/>
            <a:ext cx="5795962" cy="6135687"/>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3119011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267283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Tree>
    <p:extLst>
      <p:ext uri="{BB962C8B-B14F-4D97-AF65-F5344CB8AC3E}">
        <p14:creationId xmlns:p14="http://schemas.microsoft.com/office/powerpoint/2010/main" val="1576754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757238" y="1700213"/>
            <a:ext cx="3883025" cy="4624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792663" y="1700213"/>
            <a:ext cx="3883025" cy="4624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268012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extLst>
      <p:ext uri="{BB962C8B-B14F-4D97-AF65-F5344CB8AC3E}">
        <p14:creationId xmlns:p14="http://schemas.microsoft.com/office/powerpoint/2010/main" val="363558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Tree>
    <p:extLst>
      <p:ext uri="{BB962C8B-B14F-4D97-AF65-F5344CB8AC3E}">
        <p14:creationId xmlns:p14="http://schemas.microsoft.com/office/powerpoint/2010/main" val="291717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063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332715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Tree>
    <p:extLst>
      <p:ext uri="{BB962C8B-B14F-4D97-AF65-F5344CB8AC3E}">
        <p14:creationId xmlns:p14="http://schemas.microsoft.com/office/powerpoint/2010/main" val="294742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138" name="Picture 18" descr="Z:\cin\estudos\papelaria_institucional\ppt_cin_claro02_producao.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125" name="Rectangle 5"/>
          <p:cNvSpPr>
            <a:spLocks noGrp="1" noChangeArrowheads="1"/>
          </p:cNvSpPr>
          <p:nvPr>
            <p:ph type="title"/>
          </p:nvPr>
        </p:nvSpPr>
        <p:spPr bwMode="auto">
          <a:xfrm>
            <a:off x="744538" y="188913"/>
            <a:ext cx="72834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smtClean="0"/>
              <a:t>Clique para editar o estilo </a:t>
            </a:r>
            <a:br>
              <a:rPr lang="pt-BR" smtClean="0"/>
            </a:br>
            <a:r>
              <a:rPr lang="pt-BR" smtClean="0"/>
              <a:t>do título mestre</a:t>
            </a:r>
          </a:p>
        </p:txBody>
      </p:sp>
      <p:sp>
        <p:nvSpPr>
          <p:cNvPr id="5126" name="Rectangle 6"/>
          <p:cNvSpPr>
            <a:spLocks noGrp="1" noChangeArrowheads="1"/>
          </p:cNvSpPr>
          <p:nvPr>
            <p:ph type="body" idx="1"/>
          </p:nvPr>
        </p:nvSpPr>
        <p:spPr bwMode="auto">
          <a:xfrm>
            <a:off x="757238" y="1700213"/>
            <a:ext cx="7918450" cy="462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2pPr>
      <a:lvl3pPr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3pPr>
      <a:lvl4pPr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4pPr>
      <a:lvl5pPr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5pPr>
      <a:lvl6pPr marL="457200"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6pPr>
      <a:lvl7pPr marL="914400"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7pPr>
      <a:lvl8pPr marL="1371600"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8pPr>
      <a:lvl9pPr marL="1828800" algn="l" rtl="0" eaLnBrk="1" fontAlgn="base" hangingPunct="1">
        <a:spcBef>
          <a:spcPct val="0"/>
        </a:spcBef>
        <a:spcAft>
          <a:spcPct val="0"/>
        </a:spcAft>
        <a:defRPr sz="2800" b="1">
          <a:solidFill>
            <a:schemeClr val="bg1"/>
          </a:solidFill>
          <a:effectLst>
            <a:outerShdw blurRad="38100" dist="38100" dir="2700000" algn="tl">
              <a:srgbClr val="C0C0C0"/>
            </a:outerShdw>
          </a:effectLst>
          <a:latin typeface="Arial Narrow" pitchFamily="34"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n"/>
        <a:defRPr sz="2400" b="1">
          <a:solidFill>
            <a:srgbClr val="000000"/>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200">
          <a:solidFill>
            <a:srgbClr val="000000"/>
          </a:solidFill>
          <a:effectLst>
            <a:outerShdw blurRad="38100" dist="38100" dir="2700000" algn="tl">
              <a:srgbClr val="C0C0C0"/>
            </a:outerShdw>
          </a:effectLst>
          <a:latin typeface="+mn-lt"/>
        </a:defRPr>
      </a:lvl2pPr>
      <a:lvl3pPr marL="1143000" indent="-228600" algn="l" rtl="0" eaLnBrk="1" fontAlgn="base" hangingPunct="1">
        <a:spcBef>
          <a:spcPct val="20000"/>
        </a:spcBef>
        <a:spcAft>
          <a:spcPct val="0"/>
        </a:spcAft>
        <a:buClr>
          <a:schemeClr val="hlink"/>
        </a:buClr>
        <a:buFont typeface="Wingdings" pitchFamily="2" charset="2"/>
        <a:buChar char="§"/>
        <a:defRPr sz="2000">
          <a:solidFill>
            <a:srgbClr val="000000"/>
          </a:solidFill>
          <a:effectLst>
            <a:outerShdw blurRad="38100" dist="38100" dir="2700000" algn="tl">
              <a:srgbClr val="C0C0C0"/>
            </a:outerShdw>
          </a:effectLst>
          <a:latin typeface="+mn-lt"/>
        </a:defRPr>
      </a:lvl3pPr>
      <a:lvl4pPr marL="1600200" indent="-228600" algn="l" rtl="0" eaLnBrk="1" fontAlgn="base" hangingPunct="1">
        <a:spcBef>
          <a:spcPct val="20000"/>
        </a:spcBef>
        <a:spcAft>
          <a:spcPct val="0"/>
        </a:spcAft>
        <a:buChar char="–"/>
        <a:defRPr>
          <a:solidFill>
            <a:srgbClr val="000000"/>
          </a:solidFill>
          <a:effectLst>
            <a:outerShdw blurRad="38100" dist="38100" dir="2700000" algn="tl">
              <a:srgbClr val="C0C0C0"/>
            </a:outerShdw>
          </a:effectLst>
          <a:latin typeface="+mn-lt"/>
        </a:defRPr>
      </a:lvl4pPr>
      <a:lvl5pPr marL="2057400" indent="-228600" algn="l" rtl="0" eaLnBrk="1" fontAlgn="base" hangingPunct="1">
        <a:spcBef>
          <a:spcPct val="20000"/>
        </a:spcBef>
        <a:spcAft>
          <a:spcPct val="0"/>
        </a:spcAft>
        <a:buClr>
          <a:schemeClr val="hlink"/>
        </a:buClr>
        <a:buFont typeface="Wingdings" pitchFamily="2" charset="2"/>
        <a:buChar char="§"/>
        <a:defRPr sz="1600">
          <a:solidFill>
            <a:srgbClr val="000000"/>
          </a:solidFill>
          <a:effectLst>
            <a:outerShdw blurRad="38100" dist="38100" dir="2700000" algn="tl">
              <a:srgbClr val="C0C0C0"/>
            </a:outerShdw>
          </a:effectLst>
          <a:latin typeface="+mn-lt"/>
        </a:defRPr>
      </a:lvl5pPr>
      <a:lvl6pPr marL="2514600" indent="-228600" algn="l" rtl="0" eaLnBrk="1" fontAlgn="base" hangingPunct="1">
        <a:spcBef>
          <a:spcPct val="20000"/>
        </a:spcBef>
        <a:spcAft>
          <a:spcPct val="0"/>
        </a:spcAft>
        <a:buClr>
          <a:schemeClr val="hlink"/>
        </a:buClr>
        <a:buFont typeface="Wingdings" pitchFamily="2" charset="2"/>
        <a:buChar char="§"/>
        <a:defRPr sz="1600">
          <a:solidFill>
            <a:srgbClr val="000000"/>
          </a:solidFill>
          <a:effectLst>
            <a:outerShdw blurRad="38100" dist="38100" dir="2700000" algn="tl">
              <a:srgbClr val="C0C0C0"/>
            </a:outerShdw>
          </a:effectLst>
          <a:latin typeface="+mn-lt"/>
        </a:defRPr>
      </a:lvl6pPr>
      <a:lvl7pPr marL="2971800" indent="-228600" algn="l" rtl="0" eaLnBrk="1" fontAlgn="base" hangingPunct="1">
        <a:spcBef>
          <a:spcPct val="20000"/>
        </a:spcBef>
        <a:spcAft>
          <a:spcPct val="0"/>
        </a:spcAft>
        <a:buClr>
          <a:schemeClr val="hlink"/>
        </a:buClr>
        <a:buFont typeface="Wingdings" pitchFamily="2" charset="2"/>
        <a:buChar char="§"/>
        <a:defRPr sz="1600">
          <a:solidFill>
            <a:srgbClr val="000000"/>
          </a:solidFill>
          <a:effectLst>
            <a:outerShdw blurRad="38100" dist="38100" dir="2700000" algn="tl">
              <a:srgbClr val="C0C0C0"/>
            </a:outerShdw>
          </a:effectLst>
          <a:latin typeface="+mn-lt"/>
        </a:defRPr>
      </a:lvl7pPr>
      <a:lvl8pPr marL="3429000" indent="-228600" algn="l" rtl="0" eaLnBrk="1" fontAlgn="base" hangingPunct="1">
        <a:spcBef>
          <a:spcPct val="20000"/>
        </a:spcBef>
        <a:spcAft>
          <a:spcPct val="0"/>
        </a:spcAft>
        <a:buClr>
          <a:schemeClr val="hlink"/>
        </a:buClr>
        <a:buFont typeface="Wingdings" pitchFamily="2" charset="2"/>
        <a:buChar char="§"/>
        <a:defRPr sz="1600">
          <a:solidFill>
            <a:srgbClr val="000000"/>
          </a:solidFill>
          <a:effectLst>
            <a:outerShdw blurRad="38100" dist="38100" dir="2700000" algn="tl">
              <a:srgbClr val="C0C0C0"/>
            </a:outerShdw>
          </a:effectLst>
          <a:latin typeface="+mn-lt"/>
        </a:defRPr>
      </a:lvl8pPr>
      <a:lvl9pPr marL="3886200" indent="-228600" algn="l" rtl="0" eaLnBrk="1" fontAlgn="base" hangingPunct="1">
        <a:spcBef>
          <a:spcPct val="20000"/>
        </a:spcBef>
        <a:spcAft>
          <a:spcPct val="0"/>
        </a:spcAft>
        <a:buClr>
          <a:schemeClr val="hlink"/>
        </a:buClr>
        <a:buFont typeface="Wingdings" pitchFamily="2" charset="2"/>
        <a:buChar char="§"/>
        <a:defRPr sz="1600">
          <a:solidFill>
            <a:srgbClr val="000000"/>
          </a:solidFill>
          <a:effectLst>
            <a:outerShdw blurRad="38100" dist="38100" dir="2700000" algn="tl">
              <a:srgbClr val="C0C0C0"/>
            </a:outerShdw>
          </a:effectLst>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t.wikipedia.org/wiki/Linguagens_regular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611560" y="3284984"/>
            <a:ext cx="6048375" cy="2041525"/>
          </a:xfrm>
        </p:spPr>
        <p:txBody>
          <a:bodyPr/>
          <a:lstStyle/>
          <a:p>
            <a:r>
              <a:rPr lang="pt-BR" dirty="0" smtClean="0"/>
              <a:t>Informática Teórica </a:t>
            </a:r>
          </a:p>
          <a:p>
            <a:r>
              <a:rPr lang="pt-BR" dirty="0" smtClean="0"/>
              <a:t>Engenharia da Computação</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br>
              <a:rPr lang="pt-BR" sz="2400" dirty="0" smtClean="0"/>
            </a:br>
            <a:r>
              <a:rPr lang="pt-BR" sz="2400" dirty="0" smtClean="0"/>
              <a:t>Exemplos</a:t>
            </a:r>
            <a:endParaRPr lang="pt-BR" sz="2400" dirty="0"/>
          </a:p>
        </p:txBody>
      </p:sp>
      <p:sp>
        <p:nvSpPr>
          <p:cNvPr id="3075" name="Rectangle 3"/>
          <p:cNvSpPr>
            <a:spLocks noGrp="1" noChangeArrowheads="1"/>
          </p:cNvSpPr>
          <p:nvPr>
            <p:ph type="body" idx="1"/>
          </p:nvPr>
        </p:nvSpPr>
        <p:spPr>
          <a:xfrm>
            <a:off x="755576" y="1412776"/>
            <a:ext cx="7918450" cy="4624387"/>
          </a:xfrm>
        </p:spPr>
        <p:txBody>
          <a:bodyPr/>
          <a:lstStyle/>
          <a:p>
            <a:pPr marL="0" indent="0" algn="just">
              <a:buNone/>
            </a:pPr>
            <a:endParaRPr lang="pt-BR" dirty="0" smtClean="0"/>
          </a:p>
          <a:p>
            <a:r>
              <a:rPr lang="pt-BR" b="0" dirty="0" smtClean="0"/>
              <a:t>Vamos mostrar como o lema se aplica a </a:t>
            </a:r>
            <a:r>
              <a:rPr lang="pt-BR" b="0" dirty="0" err="1" smtClean="0"/>
              <a:t>LRs</a:t>
            </a:r>
            <a:r>
              <a:rPr lang="pt-BR" b="0" dirty="0" smtClean="0"/>
              <a:t>.</a:t>
            </a:r>
          </a:p>
          <a:p>
            <a:r>
              <a:rPr lang="pt-BR" b="0" dirty="0" smtClean="0"/>
              <a:t>Seja L= a(</a:t>
            </a:r>
            <a:r>
              <a:rPr lang="pt-BR" b="0" dirty="0" err="1" smtClean="0"/>
              <a:t>bc</a:t>
            </a:r>
            <a:r>
              <a:rPr lang="pt-BR" b="0" dirty="0" smtClean="0"/>
              <a:t>)*a. Então um AFD para L seria:</a:t>
            </a:r>
          </a:p>
          <a:p>
            <a:endParaRPr lang="pt-BR" b="0" dirty="0"/>
          </a:p>
          <a:p>
            <a:endParaRPr lang="pt-BR" b="0" dirty="0"/>
          </a:p>
        </p:txBody>
      </p:sp>
      <p:sp>
        <p:nvSpPr>
          <p:cNvPr id="3" name="Elipse 2"/>
          <p:cNvSpPr/>
          <p:nvPr/>
        </p:nvSpPr>
        <p:spPr>
          <a:xfrm>
            <a:off x="3356248" y="3331840"/>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5" name="Conector em curva 14"/>
          <p:cNvCxnSpPr>
            <a:stCxn id="7" idx="1"/>
            <a:endCxn id="3" idx="3"/>
          </p:cNvCxnSpPr>
          <p:nvPr/>
        </p:nvCxnSpPr>
        <p:spPr>
          <a:xfrm rot="5400000" flipH="1" flipV="1">
            <a:off x="2983632" y="4208512"/>
            <a:ext cx="892866" cy="12700"/>
          </a:xfrm>
          <a:prstGeom prst="curvedConnector3">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7" name="Conector em curva 16"/>
          <p:cNvCxnSpPr>
            <a:stCxn id="3" idx="5"/>
            <a:endCxn id="7" idx="7"/>
          </p:cNvCxnSpPr>
          <p:nvPr/>
        </p:nvCxnSpPr>
        <p:spPr>
          <a:xfrm rot="5400000">
            <a:off x="3340054" y="4208512"/>
            <a:ext cx="892866" cy="12700"/>
          </a:xfrm>
          <a:prstGeom prst="curvedConnector3">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9" name="Conector de seta reta 18"/>
          <p:cNvCxnSpPr>
            <a:endCxn id="8" idx="2"/>
          </p:cNvCxnSpPr>
          <p:nvPr/>
        </p:nvCxnSpPr>
        <p:spPr>
          <a:xfrm>
            <a:off x="1475656" y="4905164"/>
            <a:ext cx="288032"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grpSp>
        <p:nvGrpSpPr>
          <p:cNvPr id="31" name="Grupo 30"/>
          <p:cNvGrpSpPr/>
          <p:nvPr/>
        </p:nvGrpSpPr>
        <p:grpSpPr>
          <a:xfrm>
            <a:off x="1763688" y="3814752"/>
            <a:ext cx="3816424" cy="1342440"/>
            <a:chOff x="1763688" y="3814752"/>
            <a:chExt cx="3816424" cy="1342440"/>
          </a:xfrm>
        </p:grpSpPr>
        <p:sp>
          <p:nvSpPr>
            <p:cNvPr id="6" name="Elipse 5"/>
            <p:cNvSpPr/>
            <p:nvPr/>
          </p:nvSpPr>
          <p:spPr>
            <a:xfrm>
              <a:off x="4936232" y="4567318"/>
              <a:ext cx="571872"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3356248" y="4581128"/>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1763688" y="4653136"/>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Elipse 8"/>
            <p:cNvSpPr/>
            <p:nvPr/>
          </p:nvSpPr>
          <p:spPr>
            <a:xfrm>
              <a:off x="4864224" y="4481500"/>
              <a:ext cx="715888" cy="6756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1" name="Conector de seta reta 10"/>
            <p:cNvCxnSpPr>
              <a:stCxn id="7" idx="6"/>
              <a:endCxn id="9" idx="2"/>
            </p:cNvCxnSpPr>
            <p:nvPr/>
          </p:nvCxnSpPr>
          <p:spPr>
            <a:xfrm flipV="1">
              <a:off x="3860304" y="4819346"/>
              <a:ext cx="1003920" cy="1381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a:stCxn id="8" idx="6"/>
              <a:endCxn id="7" idx="2"/>
            </p:cNvCxnSpPr>
            <p:nvPr/>
          </p:nvCxnSpPr>
          <p:spPr>
            <a:xfrm flipV="1">
              <a:off x="2267744" y="4833156"/>
              <a:ext cx="1088504" cy="7200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0" name="CaixaDeTexto 19"/>
            <p:cNvSpPr txBox="1"/>
            <p:nvPr/>
          </p:nvSpPr>
          <p:spPr>
            <a:xfrm>
              <a:off x="3858208" y="3814752"/>
              <a:ext cx="504056" cy="400110"/>
            </a:xfrm>
            <a:prstGeom prst="rect">
              <a:avLst/>
            </a:prstGeom>
            <a:noFill/>
          </p:spPr>
          <p:txBody>
            <a:bodyPr wrap="square" rtlCol="0">
              <a:spAutoFit/>
            </a:bodyPr>
            <a:lstStyle/>
            <a:p>
              <a:r>
                <a:rPr lang="pt-BR" sz="2000" b="1" dirty="0">
                  <a:solidFill>
                    <a:srgbClr val="000000"/>
                  </a:solidFill>
                </a:rPr>
                <a:t>c</a:t>
              </a:r>
            </a:p>
          </p:txBody>
        </p:sp>
        <p:sp>
          <p:nvSpPr>
            <p:cNvPr id="23" name="CaixaDeTexto 22"/>
            <p:cNvSpPr txBox="1"/>
            <p:nvPr/>
          </p:nvSpPr>
          <p:spPr>
            <a:xfrm>
              <a:off x="3064024" y="3845459"/>
              <a:ext cx="504056" cy="400110"/>
            </a:xfrm>
            <a:prstGeom prst="rect">
              <a:avLst/>
            </a:prstGeom>
            <a:noFill/>
          </p:spPr>
          <p:txBody>
            <a:bodyPr wrap="square" rtlCol="0">
              <a:spAutoFit/>
            </a:bodyPr>
            <a:lstStyle/>
            <a:p>
              <a:r>
                <a:rPr lang="pt-BR" sz="2000" b="1" dirty="0" smtClean="0">
                  <a:solidFill>
                    <a:srgbClr val="000000"/>
                  </a:solidFill>
                </a:rPr>
                <a:t>b</a:t>
              </a:r>
              <a:endParaRPr lang="pt-BR" sz="2000" b="1" dirty="0">
                <a:solidFill>
                  <a:srgbClr val="000000"/>
                </a:solidFill>
              </a:endParaRPr>
            </a:p>
          </p:txBody>
        </p:sp>
        <p:sp>
          <p:nvSpPr>
            <p:cNvPr id="24" name="CaixaDeTexto 23"/>
            <p:cNvSpPr txBox="1"/>
            <p:nvPr/>
          </p:nvSpPr>
          <p:spPr>
            <a:xfrm>
              <a:off x="4110236" y="4352963"/>
              <a:ext cx="504056" cy="400110"/>
            </a:xfrm>
            <a:prstGeom prst="rect">
              <a:avLst/>
            </a:prstGeom>
            <a:noFill/>
          </p:spPr>
          <p:txBody>
            <a:bodyPr wrap="square" rtlCol="0">
              <a:spAutoFit/>
            </a:bodyPr>
            <a:lstStyle/>
            <a:p>
              <a:r>
                <a:rPr lang="pt-BR" sz="2000" b="1" dirty="0" smtClean="0">
                  <a:solidFill>
                    <a:srgbClr val="000000"/>
                  </a:solidFill>
                </a:rPr>
                <a:t>a</a:t>
              </a:r>
              <a:endParaRPr lang="pt-BR" sz="2000" b="1" dirty="0">
                <a:solidFill>
                  <a:srgbClr val="000000"/>
                </a:solidFill>
              </a:endParaRPr>
            </a:p>
          </p:txBody>
        </p:sp>
        <p:sp>
          <p:nvSpPr>
            <p:cNvPr id="25" name="CaixaDeTexto 24"/>
            <p:cNvSpPr txBox="1"/>
            <p:nvPr/>
          </p:nvSpPr>
          <p:spPr>
            <a:xfrm>
              <a:off x="2559968" y="4367263"/>
              <a:ext cx="504056" cy="400110"/>
            </a:xfrm>
            <a:prstGeom prst="rect">
              <a:avLst/>
            </a:prstGeom>
            <a:noFill/>
          </p:spPr>
          <p:txBody>
            <a:bodyPr wrap="square" rtlCol="0">
              <a:spAutoFit/>
            </a:bodyPr>
            <a:lstStyle/>
            <a:p>
              <a:r>
                <a:rPr lang="pt-BR" sz="2000" b="1" dirty="0" smtClean="0">
                  <a:solidFill>
                    <a:srgbClr val="000000"/>
                  </a:solidFill>
                </a:rPr>
                <a:t>a</a:t>
              </a:r>
              <a:endParaRPr lang="pt-BR" sz="2000" b="1" dirty="0">
                <a:solidFill>
                  <a:srgbClr val="000000"/>
                </a:solidFill>
              </a:endParaRPr>
            </a:p>
          </p:txBody>
        </p:sp>
      </p:grpSp>
      <p:sp>
        <p:nvSpPr>
          <p:cNvPr id="21" name="CaixaDeTexto 20"/>
          <p:cNvSpPr txBox="1"/>
          <p:nvPr/>
        </p:nvSpPr>
        <p:spPr>
          <a:xfrm>
            <a:off x="6141996" y="2842190"/>
            <a:ext cx="2520280" cy="400110"/>
          </a:xfrm>
          <a:prstGeom prst="rect">
            <a:avLst/>
          </a:prstGeom>
          <a:noFill/>
        </p:spPr>
        <p:txBody>
          <a:bodyPr wrap="square" rtlCol="0">
            <a:spAutoFit/>
          </a:bodyPr>
          <a:lstStyle/>
          <a:p>
            <a:r>
              <a:rPr lang="pt-BR" sz="2000" b="1" dirty="0">
                <a:solidFill>
                  <a:srgbClr val="000000"/>
                </a:solidFill>
              </a:rPr>
              <a:t>p</a:t>
            </a:r>
            <a:r>
              <a:rPr lang="pt-BR" sz="2000" b="1" dirty="0" smtClean="0">
                <a:solidFill>
                  <a:srgbClr val="000000"/>
                </a:solidFill>
              </a:rPr>
              <a:t> = 4</a:t>
            </a:r>
            <a:endParaRPr lang="pt-BR" sz="2000" b="1" dirty="0">
              <a:solidFill>
                <a:srgbClr val="000000"/>
              </a:solidFill>
            </a:endParaRPr>
          </a:p>
        </p:txBody>
      </p:sp>
      <p:sp>
        <p:nvSpPr>
          <p:cNvPr id="27" name="CaixaDeTexto 26"/>
          <p:cNvSpPr txBox="1"/>
          <p:nvPr/>
        </p:nvSpPr>
        <p:spPr>
          <a:xfrm>
            <a:off x="6138896" y="3208650"/>
            <a:ext cx="2520280" cy="707886"/>
          </a:xfrm>
          <a:prstGeom prst="rect">
            <a:avLst/>
          </a:prstGeom>
          <a:noFill/>
        </p:spPr>
        <p:txBody>
          <a:bodyPr wrap="square" rtlCol="0">
            <a:spAutoFit/>
          </a:bodyPr>
          <a:lstStyle/>
          <a:p>
            <a:r>
              <a:rPr lang="pt-BR" sz="2000" b="1" dirty="0" smtClean="0">
                <a:solidFill>
                  <a:srgbClr val="000000"/>
                </a:solidFill>
              </a:rPr>
              <a:t>s = </a:t>
            </a:r>
            <a:r>
              <a:rPr lang="pt-BR" sz="2000" b="1" dirty="0" err="1" smtClean="0">
                <a:solidFill>
                  <a:srgbClr val="000000"/>
                </a:solidFill>
              </a:rPr>
              <a:t>xyz</a:t>
            </a:r>
            <a:endParaRPr lang="pt-BR" sz="2000" b="1" dirty="0" smtClean="0">
              <a:solidFill>
                <a:srgbClr val="000000"/>
              </a:solidFill>
            </a:endParaRPr>
          </a:p>
          <a:p>
            <a:r>
              <a:rPr lang="pt-BR" sz="2000" b="1" dirty="0" smtClean="0">
                <a:solidFill>
                  <a:srgbClr val="000000"/>
                </a:solidFill>
              </a:rPr>
              <a:t>x=a, y=</a:t>
            </a:r>
            <a:r>
              <a:rPr lang="pt-BR" sz="2000" b="1" dirty="0" err="1" smtClean="0">
                <a:solidFill>
                  <a:srgbClr val="000000"/>
                </a:solidFill>
              </a:rPr>
              <a:t>bc</a:t>
            </a:r>
            <a:r>
              <a:rPr lang="pt-BR" sz="2000" b="1" dirty="0" smtClean="0">
                <a:solidFill>
                  <a:srgbClr val="000000"/>
                </a:solidFill>
              </a:rPr>
              <a:t> e z=a</a:t>
            </a:r>
            <a:endParaRPr lang="pt-BR" sz="2000" b="1" dirty="0">
              <a:solidFill>
                <a:srgbClr val="000000"/>
              </a:solidFill>
            </a:endParaRPr>
          </a:p>
        </p:txBody>
      </p:sp>
      <p:sp>
        <p:nvSpPr>
          <p:cNvPr id="28" name="CaixaDeTexto 27"/>
          <p:cNvSpPr txBox="1"/>
          <p:nvPr/>
        </p:nvSpPr>
        <p:spPr>
          <a:xfrm>
            <a:off x="6140756" y="3952853"/>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1.</a:t>
            </a:r>
            <a:r>
              <a:rPr lang="pt-BR" sz="2000" b="1" dirty="0" smtClean="0">
                <a:solidFill>
                  <a:schemeClr val="bg1">
                    <a:lumMod val="60000"/>
                    <a:lumOff val="40000"/>
                  </a:schemeClr>
                </a:solidFill>
              </a:rPr>
              <a:t>i </a:t>
            </a:r>
            <a:r>
              <a:rPr lang="pt-BR" sz="2000" b="1" dirty="0">
                <a:solidFill>
                  <a:schemeClr val="bg1">
                    <a:lumMod val="60000"/>
                    <a:lumOff val="40000"/>
                  </a:schemeClr>
                </a:solidFill>
              </a:rPr>
              <a:t>≥ 0, </a:t>
            </a:r>
            <a:r>
              <a:rPr lang="pt-BR" sz="2000" b="1" dirty="0" err="1">
                <a:solidFill>
                  <a:schemeClr val="bg1">
                    <a:lumMod val="60000"/>
                    <a:lumOff val="40000"/>
                  </a:schemeClr>
                </a:solidFill>
              </a:rPr>
              <a:t>xy</a:t>
            </a:r>
            <a:r>
              <a:rPr lang="pt-BR" sz="2000" b="1" baseline="30000" dirty="0" err="1">
                <a:solidFill>
                  <a:schemeClr val="bg1">
                    <a:lumMod val="60000"/>
                    <a:lumOff val="40000"/>
                  </a:schemeClr>
                </a:solidFill>
              </a:rPr>
              <a:t>i</a:t>
            </a:r>
            <a:r>
              <a:rPr lang="pt-BR" sz="2000" b="1" dirty="0" err="1">
                <a:solidFill>
                  <a:schemeClr val="bg1">
                    <a:lumMod val="60000"/>
                    <a:lumOff val="40000"/>
                  </a:schemeClr>
                </a:solidFill>
              </a:rPr>
              <a:t>z</a:t>
            </a:r>
            <a:r>
              <a:rPr lang="pt-BR" sz="2000" b="1" dirty="0">
                <a:solidFill>
                  <a:schemeClr val="bg1">
                    <a:lumMod val="60000"/>
                    <a:lumOff val="40000"/>
                  </a:schemeClr>
                </a:solidFill>
              </a:rPr>
              <a:t> ∈ L </a:t>
            </a:r>
          </a:p>
        </p:txBody>
      </p:sp>
      <p:sp>
        <p:nvSpPr>
          <p:cNvPr id="29" name="CaixaDeTexto 28"/>
          <p:cNvSpPr txBox="1"/>
          <p:nvPr/>
        </p:nvSpPr>
        <p:spPr>
          <a:xfrm>
            <a:off x="6141996" y="4469050"/>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2. </a:t>
            </a:r>
            <a:r>
              <a:rPr lang="pt-BR" sz="2000" b="1" dirty="0">
                <a:solidFill>
                  <a:schemeClr val="bg1">
                    <a:lumMod val="60000"/>
                    <a:lumOff val="40000"/>
                  </a:schemeClr>
                </a:solidFill>
                <a:sym typeface="Symbol"/>
              </a:rPr>
              <a:t>|y| ≥ 1</a:t>
            </a:r>
            <a:endParaRPr lang="pt-BR" sz="2000" b="1" dirty="0">
              <a:solidFill>
                <a:schemeClr val="bg1">
                  <a:lumMod val="60000"/>
                  <a:lumOff val="40000"/>
                </a:schemeClr>
              </a:solidFill>
            </a:endParaRPr>
          </a:p>
        </p:txBody>
      </p:sp>
      <p:sp>
        <p:nvSpPr>
          <p:cNvPr id="30" name="CaixaDeTexto 29"/>
          <p:cNvSpPr txBox="1"/>
          <p:nvPr/>
        </p:nvSpPr>
        <p:spPr>
          <a:xfrm>
            <a:off x="6141996" y="5089134"/>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3. |</a:t>
            </a:r>
            <a:r>
              <a:rPr lang="pt-BR" sz="2000" b="1" dirty="0" err="1" smtClean="0">
                <a:solidFill>
                  <a:schemeClr val="bg1">
                    <a:lumMod val="60000"/>
                    <a:lumOff val="40000"/>
                  </a:schemeClr>
                </a:solidFill>
                <a:sym typeface="Symbol"/>
              </a:rPr>
              <a:t>xy</a:t>
            </a:r>
            <a:r>
              <a:rPr lang="pt-BR" sz="2000" b="1" dirty="0">
                <a:solidFill>
                  <a:schemeClr val="bg1">
                    <a:lumMod val="60000"/>
                    <a:lumOff val="40000"/>
                  </a:schemeClr>
                </a:solidFill>
                <a:sym typeface="Symbol"/>
              </a:rPr>
              <a:t>| ≤ p </a:t>
            </a:r>
          </a:p>
        </p:txBody>
      </p:sp>
    </p:spTree>
    <p:extLst>
      <p:ext uri="{BB962C8B-B14F-4D97-AF65-F5344CB8AC3E}">
        <p14:creationId xmlns:p14="http://schemas.microsoft.com/office/powerpoint/2010/main" val="182573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additive="base">
                                        <p:cTn id="19" dur="500" fill="hold"/>
                                        <p:tgtEl>
                                          <p:spTgt spid="31"/>
                                        </p:tgtEl>
                                        <p:attrNameLst>
                                          <p:attrName>ppt_x</p:attrName>
                                        </p:attrNameLst>
                                      </p:cBhvr>
                                      <p:tavLst>
                                        <p:tav tm="0">
                                          <p:val>
                                            <p:strVal val="#ppt_x"/>
                                          </p:val>
                                        </p:tav>
                                        <p:tav tm="100000">
                                          <p:val>
                                            <p:strVal val="#ppt_x"/>
                                          </p:val>
                                        </p:tav>
                                      </p:tavLst>
                                    </p:anim>
                                    <p:anim calcmode="lin" valueType="num">
                                      <p:cBhvr additive="base">
                                        <p:cTn id="2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additive="base">
                                        <p:cTn id="47" dur="500" fill="hold"/>
                                        <p:tgtEl>
                                          <p:spTgt spid="27"/>
                                        </p:tgtEl>
                                        <p:attrNameLst>
                                          <p:attrName>ppt_x</p:attrName>
                                        </p:attrNameLst>
                                      </p:cBhvr>
                                      <p:tavLst>
                                        <p:tav tm="0">
                                          <p:val>
                                            <p:strVal val="#ppt_x"/>
                                          </p:val>
                                        </p:tav>
                                        <p:tav tm="100000">
                                          <p:val>
                                            <p:strVal val="#ppt_x"/>
                                          </p:val>
                                        </p:tav>
                                      </p:tavLst>
                                    </p:anim>
                                    <p:anim calcmode="lin" valueType="num">
                                      <p:cBhvr additive="base">
                                        <p:cTn id="4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anim calcmode="lin" valueType="num">
                                      <p:cBhvr additive="base">
                                        <p:cTn id="53" dur="500" fill="hold"/>
                                        <p:tgtEl>
                                          <p:spTgt spid="28"/>
                                        </p:tgtEl>
                                        <p:attrNameLst>
                                          <p:attrName>ppt_x</p:attrName>
                                        </p:attrNameLst>
                                      </p:cBhvr>
                                      <p:tavLst>
                                        <p:tav tm="0">
                                          <p:val>
                                            <p:strVal val="#ppt_x"/>
                                          </p:val>
                                        </p:tav>
                                        <p:tav tm="100000">
                                          <p:val>
                                            <p:strVal val="#ppt_x"/>
                                          </p:val>
                                        </p:tav>
                                      </p:tavLst>
                                    </p:anim>
                                    <p:anim calcmode="lin" valueType="num">
                                      <p:cBhvr additive="base">
                                        <p:cTn id="5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ppt_x"/>
                                          </p:val>
                                        </p:tav>
                                        <p:tav tm="100000">
                                          <p:val>
                                            <p:strVal val="#ppt_x"/>
                                          </p:val>
                                        </p:tav>
                                      </p:tavLst>
                                    </p:anim>
                                    <p:anim calcmode="lin" valueType="num">
                                      <p:cBhvr additive="base">
                                        <p:cTn id="6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additive="base">
                                        <p:cTn id="65" dur="500" fill="hold"/>
                                        <p:tgtEl>
                                          <p:spTgt spid="30"/>
                                        </p:tgtEl>
                                        <p:attrNameLst>
                                          <p:attrName>ppt_x</p:attrName>
                                        </p:attrNameLst>
                                      </p:cBhvr>
                                      <p:tavLst>
                                        <p:tav tm="0">
                                          <p:val>
                                            <p:strVal val="#ppt_x"/>
                                          </p:val>
                                        </p:tav>
                                        <p:tav tm="100000">
                                          <p:val>
                                            <p:strVal val="#ppt_x"/>
                                          </p:val>
                                        </p:tav>
                                      </p:tavLst>
                                    </p:anim>
                                    <p:anim calcmode="lin" valueType="num">
                                      <p:cBhvr additive="base">
                                        <p:cTn id="6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1" grpId="0"/>
      <p:bldP spid="27" grpId="0"/>
      <p:bldP spid="28" grpId="0"/>
      <p:bldP spid="29"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br>
              <a:rPr lang="pt-BR" sz="2400" dirty="0" smtClean="0"/>
            </a:br>
            <a:r>
              <a:rPr lang="pt-BR" sz="2400" dirty="0" smtClean="0"/>
              <a:t>Exemplos</a:t>
            </a:r>
            <a:endParaRPr lang="pt-BR" sz="2400" dirty="0"/>
          </a:p>
        </p:txBody>
      </p:sp>
      <p:sp>
        <p:nvSpPr>
          <p:cNvPr id="3075" name="Rectangle 3"/>
          <p:cNvSpPr>
            <a:spLocks noGrp="1" noChangeArrowheads="1"/>
          </p:cNvSpPr>
          <p:nvPr>
            <p:ph type="body" idx="1"/>
          </p:nvPr>
        </p:nvSpPr>
        <p:spPr>
          <a:xfrm>
            <a:off x="567184" y="1052736"/>
            <a:ext cx="7681416" cy="1296144"/>
          </a:xfrm>
        </p:spPr>
        <p:txBody>
          <a:bodyPr/>
          <a:lstStyle/>
          <a:p>
            <a:pPr marL="0" indent="0" algn="just">
              <a:buNone/>
            </a:pPr>
            <a:endParaRPr lang="pt-BR" dirty="0" smtClean="0"/>
          </a:p>
          <a:p>
            <a:r>
              <a:rPr lang="pt-BR" b="0" dirty="0" smtClean="0"/>
              <a:t>Mostre que o lema se aplica para L </a:t>
            </a:r>
            <a:r>
              <a:rPr lang="pt-BR" b="0" dirty="0"/>
              <a:t>= {</a:t>
            </a:r>
            <a:r>
              <a:rPr lang="pt-BR" b="0" dirty="0" err="1" smtClean="0"/>
              <a:t>ab</a:t>
            </a:r>
            <a:r>
              <a:rPr lang="pt-BR" b="0" baseline="30000" dirty="0" err="1" smtClean="0"/>
              <a:t>n</a:t>
            </a:r>
            <a:r>
              <a:rPr lang="pt-BR" b="0" dirty="0" err="1" smtClean="0"/>
              <a:t>a</a:t>
            </a:r>
            <a:r>
              <a:rPr lang="pt-BR" b="0" dirty="0" smtClean="0"/>
              <a:t>| </a:t>
            </a:r>
            <a:r>
              <a:rPr lang="pt-BR" b="0" dirty="0"/>
              <a:t>n &gt;=1 e impar} </a:t>
            </a:r>
          </a:p>
          <a:p>
            <a:pPr marL="0" indent="0">
              <a:buNone/>
            </a:pPr>
            <a:endParaRPr lang="pt-BR" b="0" dirty="0"/>
          </a:p>
        </p:txBody>
      </p:sp>
      <p:sp>
        <p:nvSpPr>
          <p:cNvPr id="21" name="CaixaDeTexto 20"/>
          <p:cNvSpPr txBox="1"/>
          <p:nvPr/>
        </p:nvSpPr>
        <p:spPr>
          <a:xfrm>
            <a:off x="647676" y="4310462"/>
            <a:ext cx="971996" cy="400110"/>
          </a:xfrm>
          <a:prstGeom prst="rect">
            <a:avLst/>
          </a:prstGeom>
          <a:noFill/>
        </p:spPr>
        <p:txBody>
          <a:bodyPr wrap="square" rtlCol="0">
            <a:spAutoFit/>
          </a:bodyPr>
          <a:lstStyle/>
          <a:p>
            <a:r>
              <a:rPr lang="pt-BR" sz="2000" b="1" dirty="0">
                <a:solidFill>
                  <a:srgbClr val="000000"/>
                </a:solidFill>
              </a:rPr>
              <a:t>p</a:t>
            </a:r>
            <a:r>
              <a:rPr lang="pt-BR" sz="2000" b="1" dirty="0" smtClean="0">
                <a:solidFill>
                  <a:srgbClr val="000000"/>
                </a:solidFill>
              </a:rPr>
              <a:t> = 4</a:t>
            </a:r>
            <a:endParaRPr lang="pt-BR" sz="2000" b="1" dirty="0">
              <a:solidFill>
                <a:srgbClr val="000000"/>
              </a:solidFill>
            </a:endParaRPr>
          </a:p>
        </p:txBody>
      </p:sp>
      <p:sp>
        <p:nvSpPr>
          <p:cNvPr id="27" name="CaixaDeTexto 26"/>
          <p:cNvSpPr txBox="1"/>
          <p:nvPr/>
        </p:nvSpPr>
        <p:spPr>
          <a:xfrm>
            <a:off x="647676" y="4854065"/>
            <a:ext cx="2520280" cy="707886"/>
          </a:xfrm>
          <a:prstGeom prst="rect">
            <a:avLst/>
          </a:prstGeom>
          <a:noFill/>
        </p:spPr>
        <p:txBody>
          <a:bodyPr wrap="square" rtlCol="0">
            <a:spAutoFit/>
          </a:bodyPr>
          <a:lstStyle/>
          <a:p>
            <a:r>
              <a:rPr lang="pt-BR" sz="2000" b="1" dirty="0" smtClean="0">
                <a:solidFill>
                  <a:srgbClr val="000000"/>
                </a:solidFill>
              </a:rPr>
              <a:t>s = </a:t>
            </a:r>
            <a:r>
              <a:rPr lang="pt-BR" sz="2000" b="1" dirty="0" err="1" smtClean="0">
                <a:solidFill>
                  <a:srgbClr val="000000"/>
                </a:solidFill>
              </a:rPr>
              <a:t>xyz</a:t>
            </a:r>
            <a:endParaRPr lang="pt-BR" sz="2000" b="1" dirty="0" smtClean="0">
              <a:solidFill>
                <a:srgbClr val="000000"/>
              </a:solidFill>
            </a:endParaRPr>
          </a:p>
          <a:p>
            <a:r>
              <a:rPr lang="pt-BR" sz="2000" b="1" dirty="0" smtClean="0">
                <a:solidFill>
                  <a:srgbClr val="000000"/>
                </a:solidFill>
              </a:rPr>
              <a:t>x=</a:t>
            </a:r>
            <a:r>
              <a:rPr lang="pt-BR" sz="2000" b="1" dirty="0" err="1" smtClean="0">
                <a:solidFill>
                  <a:srgbClr val="000000"/>
                </a:solidFill>
              </a:rPr>
              <a:t>ab</a:t>
            </a:r>
            <a:r>
              <a:rPr lang="pt-BR" sz="2000" b="1" dirty="0" smtClean="0">
                <a:solidFill>
                  <a:srgbClr val="000000"/>
                </a:solidFill>
              </a:rPr>
              <a:t>, y=</a:t>
            </a:r>
            <a:r>
              <a:rPr lang="pt-BR" sz="2000" b="1" dirty="0" err="1" smtClean="0">
                <a:solidFill>
                  <a:srgbClr val="000000"/>
                </a:solidFill>
              </a:rPr>
              <a:t>bb</a:t>
            </a:r>
            <a:r>
              <a:rPr lang="pt-BR" sz="2000" b="1" dirty="0" smtClean="0">
                <a:solidFill>
                  <a:srgbClr val="000000"/>
                </a:solidFill>
              </a:rPr>
              <a:t> e z=a</a:t>
            </a:r>
            <a:endParaRPr lang="pt-BR" sz="2000" b="1" dirty="0">
              <a:solidFill>
                <a:srgbClr val="000000"/>
              </a:solidFill>
            </a:endParaRPr>
          </a:p>
        </p:txBody>
      </p:sp>
      <p:sp>
        <p:nvSpPr>
          <p:cNvPr id="28" name="CaixaDeTexto 27"/>
          <p:cNvSpPr txBox="1"/>
          <p:nvPr/>
        </p:nvSpPr>
        <p:spPr>
          <a:xfrm>
            <a:off x="3525912" y="4880473"/>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1.</a:t>
            </a:r>
            <a:r>
              <a:rPr lang="pt-BR" sz="2000" b="1" dirty="0" smtClean="0">
                <a:solidFill>
                  <a:schemeClr val="bg1">
                    <a:lumMod val="60000"/>
                    <a:lumOff val="40000"/>
                  </a:schemeClr>
                </a:solidFill>
              </a:rPr>
              <a:t>i </a:t>
            </a:r>
            <a:r>
              <a:rPr lang="pt-BR" sz="2000" b="1" dirty="0">
                <a:solidFill>
                  <a:schemeClr val="bg1">
                    <a:lumMod val="60000"/>
                    <a:lumOff val="40000"/>
                  </a:schemeClr>
                </a:solidFill>
              </a:rPr>
              <a:t>≥ 0, </a:t>
            </a:r>
            <a:r>
              <a:rPr lang="pt-BR" sz="2000" b="1" dirty="0" err="1">
                <a:solidFill>
                  <a:schemeClr val="bg1">
                    <a:lumMod val="60000"/>
                    <a:lumOff val="40000"/>
                  </a:schemeClr>
                </a:solidFill>
              </a:rPr>
              <a:t>xy</a:t>
            </a:r>
            <a:r>
              <a:rPr lang="pt-BR" sz="2000" b="1" baseline="30000" dirty="0" err="1">
                <a:solidFill>
                  <a:schemeClr val="bg1">
                    <a:lumMod val="60000"/>
                    <a:lumOff val="40000"/>
                  </a:schemeClr>
                </a:solidFill>
              </a:rPr>
              <a:t>i</a:t>
            </a:r>
            <a:r>
              <a:rPr lang="pt-BR" sz="2000" b="1" dirty="0" err="1">
                <a:solidFill>
                  <a:schemeClr val="bg1">
                    <a:lumMod val="60000"/>
                    <a:lumOff val="40000"/>
                  </a:schemeClr>
                </a:solidFill>
              </a:rPr>
              <a:t>z</a:t>
            </a:r>
            <a:r>
              <a:rPr lang="pt-BR" sz="2000" b="1" dirty="0">
                <a:solidFill>
                  <a:schemeClr val="bg1">
                    <a:lumMod val="60000"/>
                    <a:lumOff val="40000"/>
                  </a:schemeClr>
                </a:solidFill>
              </a:rPr>
              <a:t> ∈ L </a:t>
            </a:r>
          </a:p>
        </p:txBody>
      </p:sp>
      <p:sp>
        <p:nvSpPr>
          <p:cNvPr id="29" name="CaixaDeTexto 28"/>
          <p:cNvSpPr txBox="1"/>
          <p:nvPr/>
        </p:nvSpPr>
        <p:spPr>
          <a:xfrm>
            <a:off x="3512964" y="5361896"/>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2. </a:t>
            </a:r>
            <a:r>
              <a:rPr lang="pt-BR" sz="2000" b="1" dirty="0">
                <a:solidFill>
                  <a:schemeClr val="bg1">
                    <a:lumMod val="60000"/>
                    <a:lumOff val="40000"/>
                  </a:schemeClr>
                </a:solidFill>
                <a:sym typeface="Symbol"/>
              </a:rPr>
              <a:t>|y| ≥ 1</a:t>
            </a:r>
            <a:endParaRPr lang="pt-BR" sz="2000" b="1" dirty="0">
              <a:solidFill>
                <a:schemeClr val="bg1">
                  <a:lumMod val="60000"/>
                  <a:lumOff val="40000"/>
                </a:schemeClr>
              </a:solidFill>
            </a:endParaRPr>
          </a:p>
        </p:txBody>
      </p:sp>
      <p:sp>
        <p:nvSpPr>
          <p:cNvPr id="30" name="CaixaDeTexto 29"/>
          <p:cNvSpPr txBox="1"/>
          <p:nvPr/>
        </p:nvSpPr>
        <p:spPr>
          <a:xfrm>
            <a:off x="3512964" y="5877272"/>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3. |</a:t>
            </a:r>
            <a:r>
              <a:rPr lang="pt-BR" sz="2000" b="1" dirty="0" err="1" smtClean="0">
                <a:solidFill>
                  <a:schemeClr val="bg1">
                    <a:lumMod val="60000"/>
                    <a:lumOff val="40000"/>
                  </a:schemeClr>
                </a:solidFill>
                <a:sym typeface="Symbol"/>
              </a:rPr>
              <a:t>xy</a:t>
            </a:r>
            <a:r>
              <a:rPr lang="pt-BR" sz="2000" b="1" dirty="0">
                <a:solidFill>
                  <a:schemeClr val="bg1">
                    <a:lumMod val="60000"/>
                    <a:lumOff val="40000"/>
                  </a:schemeClr>
                </a:solidFill>
                <a:sym typeface="Symbol"/>
              </a:rPr>
              <a:t>| ≤ p </a:t>
            </a:r>
          </a:p>
        </p:txBody>
      </p:sp>
      <p:grpSp>
        <p:nvGrpSpPr>
          <p:cNvPr id="3078" name="Grupo 3077"/>
          <p:cNvGrpSpPr/>
          <p:nvPr/>
        </p:nvGrpSpPr>
        <p:grpSpPr>
          <a:xfrm>
            <a:off x="2915816" y="2497763"/>
            <a:ext cx="5332784" cy="1812699"/>
            <a:chOff x="2915816" y="2497763"/>
            <a:chExt cx="5332784" cy="1812699"/>
          </a:xfrm>
        </p:grpSpPr>
        <p:sp>
          <p:nvSpPr>
            <p:cNvPr id="3" name="Elipse 2"/>
            <p:cNvSpPr/>
            <p:nvPr/>
          </p:nvSpPr>
          <p:spPr>
            <a:xfrm>
              <a:off x="6126460" y="3201144"/>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9" name="Conector de seta reta 18"/>
            <p:cNvCxnSpPr>
              <a:endCxn id="8" idx="2"/>
            </p:cNvCxnSpPr>
            <p:nvPr/>
          </p:nvCxnSpPr>
          <p:spPr>
            <a:xfrm>
              <a:off x="2915816" y="3452355"/>
              <a:ext cx="288032"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 name="Elipse 5"/>
            <p:cNvSpPr/>
            <p:nvPr/>
          </p:nvSpPr>
          <p:spPr>
            <a:xfrm>
              <a:off x="7604720" y="3244422"/>
              <a:ext cx="571872"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4614292" y="3158604"/>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3203848" y="3200327"/>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Elipse 8"/>
            <p:cNvSpPr/>
            <p:nvPr/>
          </p:nvSpPr>
          <p:spPr>
            <a:xfrm>
              <a:off x="7532712" y="3158604"/>
              <a:ext cx="715888" cy="6756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CaixaDeTexto 22"/>
            <p:cNvSpPr txBox="1"/>
            <p:nvPr/>
          </p:nvSpPr>
          <p:spPr>
            <a:xfrm>
              <a:off x="5384564" y="3910352"/>
              <a:ext cx="504056" cy="400110"/>
            </a:xfrm>
            <a:prstGeom prst="rect">
              <a:avLst/>
            </a:prstGeom>
            <a:noFill/>
          </p:spPr>
          <p:txBody>
            <a:bodyPr wrap="square" rtlCol="0">
              <a:spAutoFit/>
            </a:bodyPr>
            <a:lstStyle/>
            <a:p>
              <a:r>
                <a:rPr lang="pt-BR" sz="2000" b="1" dirty="0" smtClean="0">
                  <a:solidFill>
                    <a:srgbClr val="000000"/>
                  </a:solidFill>
                </a:rPr>
                <a:t>b</a:t>
              </a:r>
              <a:endParaRPr lang="pt-BR" sz="2000" b="1" dirty="0">
                <a:solidFill>
                  <a:srgbClr val="000000"/>
                </a:solidFill>
              </a:endParaRPr>
            </a:p>
          </p:txBody>
        </p:sp>
        <p:sp>
          <p:nvSpPr>
            <p:cNvPr id="24" name="CaixaDeTexto 23"/>
            <p:cNvSpPr txBox="1"/>
            <p:nvPr/>
          </p:nvSpPr>
          <p:spPr>
            <a:xfrm>
              <a:off x="3887924" y="3001089"/>
              <a:ext cx="504056" cy="400110"/>
            </a:xfrm>
            <a:prstGeom prst="rect">
              <a:avLst/>
            </a:prstGeom>
            <a:noFill/>
          </p:spPr>
          <p:txBody>
            <a:bodyPr wrap="square" rtlCol="0">
              <a:spAutoFit/>
            </a:bodyPr>
            <a:lstStyle/>
            <a:p>
              <a:r>
                <a:rPr lang="pt-BR" sz="2000" b="1" dirty="0" smtClean="0">
                  <a:solidFill>
                    <a:srgbClr val="000000"/>
                  </a:solidFill>
                </a:rPr>
                <a:t>a</a:t>
              </a:r>
              <a:endParaRPr lang="pt-BR" sz="2000" b="1" dirty="0">
                <a:solidFill>
                  <a:srgbClr val="000000"/>
                </a:solidFill>
              </a:endParaRPr>
            </a:p>
          </p:txBody>
        </p:sp>
        <p:sp>
          <p:nvSpPr>
            <p:cNvPr id="25" name="CaixaDeTexto 24"/>
            <p:cNvSpPr txBox="1"/>
            <p:nvPr/>
          </p:nvSpPr>
          <p:spPr>
            <a:xfrm>
              <a:off x="6829586" y="3032365"/>
              <a:ext cx="504056" cy="400110"/>
            </a:xfrm>
            <a:prstGeom prst="rect">
              <a:avLst/>
            </a:prstGeom>
            <a:noFill/>
          </p:spPr>
          <p:txBody>
            <a:bodyPr wrap="square" rtlCol="0">
              <a:spAutoFit/>
            </a:bodyPr>
            <a:lstStyle/>
            <a:p>
              <a:r>
                <a:rPr lang="pt-BR" sz="2000" b="1" dirty="0" smtClean="0">
                  <a:solidFill>
                    <a:srgbClr val="000000"/>
                  </a:solidFill>
                </a:rPr>
                <a:t>a</a:t>
              </a:r>
              <a:endParaRPr lang="pt-BR" sz="2000" b="1" dirty="0">
                <a:solidFill>
                  <a:srgbClr val="000000"/>
                </a:solidFill>
              </a:endParaRPr>
            </a:p>
          </p:txBody>
        </p:sp>
        <p:cxnSp>
          <p:nvCxnSpPr>
            <p:cNvPr id="14" name="Conector em curva 13"/>
            <p:cNvCxnSpPr>
              <a:stCxn id="7" idx="7"/>
              <a:endCxn id="3" idx="1"/>
            </p:cNvCxnSpPr>
            <p:nvPr/>
          </p:nvCxnSpPr>
          <p:spPr>
            <a:xfrm rot="16200000" flipH="1">
              <a:off x="5601134" y="2675818"/>
              <a:ext cx="42540" cy="1155746"/>
            </a:xfrm>
            <a:prstGeom prst="curvedConnector3">
              <a:avLst>
                <a:gd name="adj1" fmla="val -710900"/>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73" name="Conector de seta reta 3072"/>
            <p:cNvCxnSpPr>
              <a:stCxn id="8" idx="6"/>
              <a:endCxn id="7" idx="2"/>
            </p:cNvCxnSpPr>
            <p:nvPr/>
          </p:nvCxnSpPr>
          <p:spPr>
            <a:xfrm flipV="1">
              <a:off x="3707904" y="3410632"/>
              <a:ext cx="906388" cy="4172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077" name="Conector de seta reta 3076"/>
            <p:cNvCxnSpPr>
              <a:stCxn id="3" idx="6"/>
              <a:endCxn id="9" idx="2"/>
            </p:cNvCxnSpPr>
            <p:nvPr/>
          </p:nvCxnSpPr>
          <p:spPr>
            <a:xfrm>
              <a:off x="6630516" y="3453172"/>
              <a:ext cx="902196" cy="4327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8" name="CaixaDeTexto 37"/>
            <p:cNvSpPr txBox="1"/>
            <p:nvPr/>
          </p:nvSpPr>
          <p:spPr>
            <a:xfrm>
              <a:off x="5336220" y="2497763"/>
              <a:ext cx="504056" cy="400110"/>
            </a:xfrm>
            <a:prstGeom prst="rect">
              <a:avLst/>
            </a:prstGeom>
            <a:noFill/>
          </p:spPr>
          <p:txBody>
            <a:bodyPr wrap="square" rtlCol="0">
              <a:spAutoFit/>
            </a:bodyPr>
            <a:lstStyle/>
            <a:p>
              <a:r>
                <a:rPr lang="pt-BR" sz="2000" b="1" dirty="0" smtClean="0">
                  <a:solidFill>
                    <a:srgbClr val="000000"/>
                  </a:solidFill>
                </a:rPr>
                <a:t>b</a:t>
              </a:r>
              <a:endParaRPr lang="pt-BR" sz="2000" b="1" dirty="0">
                <a:solidFill>
                  <a:srgbClr val="000000"/>
                </a:solidFill>
              </a:endParaRPr>
            </a:p>
          </p:txBody>
        </p:sp>
      </p:grpSp>
      <p:cxnSp>
        <p:nvCxnSpPr>
          <p:cNvPr id="10" name="Conector em curva 9"/>
          <p:cNvCxnSpPr>
            <a:stCxn id="3" idx="3"/>
            <a:endCxn id="7" idx="4"/>
          </p:cNvCxnSpPr>
          <p:nvPr/>
        </p:nvCxnSpPr>
        <p:spPr>
          <a:xfrm rot="5400000">
            <a:off x="5517661" y="2980043"/>
            <a:ext cx="31277" cy="1333957"/>
          </a:xfrm>
          <a:prstGeom prst="curvedConnector3">
            <a:avLst>
              <a:gd name="adj1" fmla="val 966899"/>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465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additive="base">
                                        <p:cTn id="7" dur="500" fill="hold"/>
                                        <p:tgtEl>
                                          <p:spTgt spid="3078"/>
                                        </p:tgtEl>
                                        <p:attrNameLst>
                                          <p:attrName>ppt_x</p:attrName>
                                        </p:attrNameLst>
                                      </p:cBhvr>
                                      <p:tavLst>
                                        <p:tav tm="0">
                                          <p:val>
                                            <p:strVal val="#ppt_x"/>
                                          </p:val>
                                        </p:tav>
                                        <p:tav tm="100000">
                                          <p:val>
                                            <p:strVal val="#ppt_x"/>
                                          </p:val>
                                        </p:tav>
                                      </p:tavLst>
                                    </p:anim>
                                    <p:anim calcmode="lin" valueType="num">
                                      <p:cBhvr additive="base">
                                        <p:cTn id="8"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ppt_x"/>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7" grpId="0"/>
      <p:bldP spid="28" grpId="0"/>
      <p:bldP spid="29" grpId="0"/>
      <p:bldP spid="3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br>
              <a:rPr lang="pt-BR" sz="2400" dirty="0" smtClean="0"/>
            </a:br>
            <a:r>
              <a:rPr lang="pt-BR" sz="2400" dirty="0" smtClean="0"/>
              <a:t>Exemplos</a:t>
            </a:r>
            <a:endParaRPr lang="pt-BR" sz="2400" dirty="0"/>
          </a:p>
        </p:txBody>
      </p:sp>
      <p:sp>
        <p:nvSpPr>
          <p:cNvPr id="3075" name="Rectangle 3"/>
          <p:cNvSpPr>
            <a:spLocks noGrp="1" noChangeArrowheads="1"/>
          </p:cNvSpPr>
          <p:nvPr>
            <p:ph type="body" idx="1"/>
          </p:nvPr>
        </p:nvSpPr>
        <p:spPr>
          <a:xfrm>
            <a:off x="567184" y="980728"/>
            <a:ext cx="8037264" cy="1368152"/>
          </a:xfrm>
        </p:spPr>
        <p:txBody>
          <a:bodyPr/>
          <a:lstStyle/>
          <a:p>
            <a:pPr marL="0" indent="0" algn="just">
              <a:buNone/>
            </a:pPr>
            <a:endParaRPr lang="pt-BR" dirty="0" smtClean="0"/>
          </a:p>
          <a:p>
            <a:r>
              <a:rPr lang="pt-BR" b="0" dirty="0" smtClean="0"/>
              <a:t>Mostre que o lema se aplica para L </a:t>
            </a:r>
            <a:r>
              <a:rPr lang="pt-BR" b="0" dirty="0"/>
              <a:t>= </a:t>
            </a:r>
            <a:r>
              <a:rPr lang="pt-BR" b="0" dirty="0" smtClean="0"/>
              <a:t>{</a:t>
            </a:r>
            <a:r>
              <a:rPr lang="pt-BR" b="0" dirty="0" err="1" smtClean="0"/>
              <a:t>bcd</a:t>
            </a:r>
            <a:r>
              <a:rPr lang="pt-BR" b="0" baseline="30000" dirty="0" err="1" smtClean="0"/>
              <a:t>n</a:t>
            </a:r>
            <a:r>
              <a:rPr lang="pt-BR" b="0" dirty="0" err="1" smtClean="0"/>
              <a:t>cb</a:t>
            </a:r>
            <a:r>
              <a:rPr lang="pt-BR" b="0" dirty="0" smtClean="0"/>
              <a:t> </a:t>
            </a:r>
            <a:r>
              <a:rPr lang="pt-BR" b="0" dirty="0"/>
              <a:t>| n </a:t>
            </a:r>
            <a:r>
              <a:rPr lang="pt-BR" b="0" dirty="0" smtClean="0">
                <a:sym typeface="Symbol"/>
              </a:rPr>
              <a:t></a:t>
            </a:r>
            <a:r>
              <a:rPr lang="pt-BR" b="0" dirty="0" smtClean="0"/>
              <a:t>0} </a:t>
            </a:r>
            <a:endParaRPr lang="pt-BR" b="0" dirty="0"/>
          </a:p>
          <a:p>
            <a:pPr marL="0" indent="0">
              <a:buNone/>
            </a:pPr>
            <a:endParaRPr lang="pt-BR" b="0" dirty="0"/>
          </a:p>
        </p:txBody>
      </p:sp>
      <p:sp>
        <p:nvSpPr>
          <p:cNvPr id="21" name="CaixaDeTexto 20"/>
          <p:cNvSpPr txBox="1"/>
          <p:nvPr/>
        </p:nvSpPr>
        <p:spPr>
          <a:xfrm>
            <a:off x="647676" y="4310462"/>
            <a:ext cx="971996" cy="400110"/>
          </a:xfrm>
          <a:prstGeom prst="rect">
            <a:avLst/>
          </a:prstGeom>
          <a:noFill/>
        </p:spPr>
        <p:txBody>
          <a:bodyPr wrap="square" rtlCol="0">
            <a:spAutoFit/>
          </a:bodyPr>
          <a:lstStyle/>
          <a:p>
            <a:r>
              <a:rPr lang="pt-BR" sz="2000" b="1" dirty="0">
                <a:solidFill>
                  <a:srgbClr val="000000"/>
                </a:solidFill>
              </a:rPr>
              <a:t>p</a:t>
            </a:r>
            <a:r>
              <a:rPr lang="pt-BR" sz="2000" b="1" dirty="0" smtClean="0">
                <a:solidFill>
                  <a:srgbClr val="000000"/>
                </a:solidFill>
              </a:rPr>
              <a:t> = 5</a:t>
            </a:r>
            <a:endParaRPr lang="pt-BR" sz="2000" b="1" dirty="0">
              <a:solidFill>
                <a:srgbClr val="000000"/>
              </a:solidFill>
            </a:endParaRPr>
          </a:p>
        </p:txBody>
      </p:sp>
      <p:sp>
        <p:nvSpPr>
          <p:cNvPr id="27" name="CaixaDeTexto 26"/>
          <p:cNvSpPr txBox="1"/>
          <p:nvPr/>
        </p:nvSpPr>
        <p:spPr>
          <a:xfrm>
            <a:off x="647676" y="4854065"/>
            <a:ext cx="2520280" cy="707886"/>
          </a:xfrm>
          <a:prstGeom prst="rect">
            <a:avLst/>
          </a:prstGeom>
          <a:noFill/>
        </p:spPr>
        <p:txBody>
          <a:bodyPr wrap="square" rtlCol="0">
            <a:spAutoFit/>
          </a:bodyPr>
          <a:lstStyle/>
          <a:p>
            <a:r>
              <a:rPr lang="pt-BR" sz="2000" b="1" dirty="0" smtClean="0">
                <a:solidFill>
                  <a:srgbClr val="000000"/>
                </a:solidFill>
              </a:rPr>
              <a:t>s = </a:t>
            </a:r>
            <a:r>
              <a:rPr lang="pt-BR" sz="2000" b="1" dirty="0" err="1" smtClean="0">
                <a:solidFill>
                  <a:srgbClr val="000000"/>
                </a:solidFill>
              </a:rPr>
              <a:t>xyz</a:t>
            </a:r>
            <a:endParaRPr lang="pt-BR" sz="2000" b="1" dirty="0" smtClean="0">
              <a:solidFill>
                <a:srgbClr val="000000"/>
              </a:solidFill>
            </a:endParaRPr>
          </a:p>
          <a:p>
            <a:r>
              <a:rPr lang="pt-BR" sz="2000" b="1" dirty="0" smtClean="0">
                <a:solidFill>
                  <a:srgbClr val="000000"/>
                </a:solidFill>
              </a:rPr>
              <a:t>x=</a:t>
            </a:r>
            <a:r>
              <a:rPr lang="pt-BR" sz="2000" b="1" dirty="0" err="1" smtClean="0">
                <a:solidFill>
                  <a:srgbClr val="000000"/>
                </a:solidFill>
              </a:rPr>
              <a:t>bc</a:t>
            </a:r>
            <a:r>
              <a:rPr lang="pt-BR" sz="2000" b="1" dirty="0" smtClean="0">
                <a:solidFill>
                  <a:srgbClr val="000000"/>
                </a:solidFill>
              </a:rPr>
              <a:t>, y=d e z=</a:t>
            </a:r>
            <a:r>
              <a:rPr lang="pt-BR" sz="2000" b="1" dirty="0" err="1" smtClean="0">
                <a:solidFill>
                  <a:srgbClr val="000000"/>
                </a:solidFill>
              </a:rPr>
              <a:t>cb</a:t>
            </a:r>
            <a:endParaRPr lang="pt-BR" sz="2000" b="1" dirty="0">
              <a:solidFill>
                <a:srgbClr val="000000"/>
              </a:solidFill>
            </a:endParaRPr>
          </a:p>
        </p:txBody>
      </p:sp>
      <p:sp>
        <p:nvSpPr>
          <p:cNvPr id="28" name="CaixaDeTexto 27"/>
          <p:cNvSpPr txBox="1"/>
          <p:nvPr/>
        </p:nvSpPr>
        <p:spPr>
          <a:xfrm>
            <a:off x="3525912" y="4880473"/>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1.</a:t>
            </a:r>
            <a:r>
              <a:rPr lang="pt-BR" sz="2000" b="1" dirty="0" smtClean="0">
                <a:solidFill>
                  <a:schemeClr val="bg1">
                    <a:lumMod val="60000"/>
                    <a:lumOff val="40000"/>
                  </a:schemeClr>
                </a:solidFill>
              </a:rPr>
              <a:t>i </a:t>
            </a:r>
            <a:r>
              <a:rPr lang="pt-BR" sz="2000" b="1" dirty="0">
                <a:solidFill>
                  <a:schemeClr val="bg1">
                    <a:lumMod val="60000"/>
                    <a:lumOff val="40000"/>
                  </a:schemeClr>
                </a:solidFill>
              </a:rPr>
              <a:t>≥ 0, </a:t>
            </a:r>
            <a:r>
              <a:rPr lang="pt-BR" sz="2000" b="1" dirty="0" err="1">
                <a:solidFill>
                  <a:schemeClr val="bg1">
                    <a:lumMod val="60000"/>
                    <a:lumOff val="40000"/>
                  </a:schemeClr>
                </a:solidFill>
              </a:rPr>
              <a:t>xy</a:t>
            </a:r>
            <a:r>
              <a:rPr lang="pt-BR" sz="2000" b="1" baseline="30000" dirty="0" err="1">
                <a:solidFill>
                  <a:schemeClr val="bg1">
                    <a:lumMod val="60000"/>
                    <a:lumOff val="40000"/>
                  </a:schemeClr>
                </a:solidFill>
              </a:rPr>
              <a:t>i</a:t>
            </a:r>
            <a:r>
              <a:rPr lang="pt-BR" sz="2000" b="1" dirty="0" err="1">
                <a:solidFill>
                  <a:schemeClr val="bg1">
                    <a:lumMod val="60000"/>
                    <a:lumOff val="40000"/>
                  </a:schemeClr>
                </a:solidFill>
              </a:rPr>
              <a:t>z</a:t>
            </a:r>
            <a:r>
              <a:rPr lang="pt-BR" sz="2000" b="1" dirty="0">
                <a:solidFill>
                  <a:schemeClr val="bg1">
                    <a:lumMod val="60000"/>
                    <a:lumOff val="40000"/>
                  </a:schemeClr>
                </a:solidFill>
              </a:rPr>
              <a:t> ∈ L </a:t>
            </a:r>
          </a:p>
        </p:txBody>
      </p:sp>
      <p:sp>
        <p:nvSpPr>
          <p:cNvPr id="29" name="CaixaDeTexto 28"/>
          <p:cNvSpPr txBox="1"/>
          <p:nvPr/>
        </p:nvSpPr>
        <p:spPr>
          <a:xfrm>
            <a:off x="3512964" y="5361896"/>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2. </a:t>
            </a:r>
            <a:r>
              <a:rPr lang="pt-BR" sz="2000" b="1" dirty="0">
                <a:solidFill>
                  <a:schemeClr val="bg1">
                    <a:lumMod val="60000"/>
                    <a:lumOff val="40000"/>
                  </a:schemeClr>
                </a:solidFill>
                <a:sym typeface="Symbol"/>
              </a:rPr>
              <a:t>|y| ≥ 1</a:t>
            </a:r>
            <a:endParaRPr lang="pt-BR" sz="2000" b="1" dirty="0">
              <a:solidFill>
                <a:schemeClr val="bg1">
                  <a:lumMod val="60000"/>
                  <a:lumOff val="40000"/>
                </a:schemeClr>
              </a:solidFill>
            </a:endParaRPr>
          </a:p>
        </p:txBody>
      </p:sp>
      <p:sp>
        <p:nvSpPr>
          <p:cNvPr id="30" name="CaixaDeTexto 29"/>
          <p:cNvSpPr txBox="1"/>
          <p:nvPr/>
        </p:nvSpPr>
        <p:spPr>
          <a:xfrm>
            <a:off x="3512964" y="5877272"/>
            <a:ext cx="2520280" cy="400110"/>
          </a:xfrm>
          <a:prstGeom prst="rect">
            <a:avLst/>
          </a:prstGeom>
          <a:noFill/>
        </p:spPr>
        <p:txBody>
          <a:bodyPr wrap="square" rtlCol="0">
            <a:spAutoFit/>
          </a:bodyPr>
          <a:lstStyle/>
          <a:p>
            <a:r>
              <a:rPr lang="pt-BR" sz="2000" b="1" dirty="0" smtClean="0">
                <a:solidFill>
                  <a:schemeClr val="bg1">
                    <a:lumMod val="60000"/>
                    <a:lumOff val="40000"/>
                  </a:schemeClr>
                </a:solidFill>
                <a:sym typeface="Symbol"/>
              </a:rPr>
              <a:t>3. |</a:t>
            </a:r>
            <a:r>
              <a:rPr lang="pt-BR" sz="2000" b="1" dirty="0" err="1" smtClean="0">
                <a:solidFill>
                  <a:schemeClr val="bg1">
                    <a:lumMod val="60000"/>
                    <a:lumOff val="40000"/>
                  </a:schemeClr>
                </a:solidFill>
                <a:sym typeface="Symbol"/>
              </a:rPr>
              <a:t>xy</a:t>
            </a:r>
            <a:r>
              <a:rPr lang="pt-BR" sz="2000" b="1" dirty="0">
                <a:solidFill>
                  <a:schemeClr val="bg1">
                    <a:lumMod val="60000"/>
                    <a:lumOff val="40000"/>
                  </a:schemeClr>
                </a:solidFill>
                <a:sym typeface="Symbol"/>
              </a:rPr>
              <a:t>| ≤ p </a:t>
            </a:r>
          </a:p>
        </p:txBody>
      </p:sp>
      <p:sp>
        <p:nvSpPr>
          <p:cNvPr id="3" name="Elipse 2"/>
          <p:cNvSpPr/>
          <p:nvPr/>
        </p:nvSpPr>
        <p:spPr>
          <a:xfrm>
            <a:off x="4334818" y="2818896"/>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9" name="Conector de seta reta 18"/>
          <p:cNvCxnSpPr>
            <a:endCxn id="8" idx="2"/>
          </p:cNvCxnSpPr>
          <p:nvPr/>
        </p:nvCxnSpPr>
        <p:spPr>
          <a:xfrm>
            <a:off x="1124174" y="3070107"/>
            <a:ext cx="288032" cy="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 name="Elipse 5"/>
          <p:cNvSpPr/>
          <p:nvPr/>
        </p:nvSpPr>
        <p:spPr>
          <a:xfrm>
            <a:off x="7248314" y="2850172"/>
            <a:ext cx="571872"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2822650" y="2776356"/>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1412206" y="2818079"/>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Elipse 8"/>
          <p:cNvSpPr/>
          <p:nvPr/>
        </p:nvSpPr>
        <p:spPr>
          <a:xfrm>
            <a:off x="7176306" y="2757636"/>
            <a:ext cx="715888" cy="6756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3" name="CaixaDeTexto 22"/>
          <p:cNvSpPr txBox="1"/>
          <p:nvPr/>
        </p:nvSpPr>
        <p:spPr>
          <a:xfrm>
            <a:off x="6459686" y="2628274"/>
            <a:ext cx="504056" cy="400110"/>
          </a:xfrm>
          <a:prstGeom prst="rect">
            <a:avLst/>
          </a:prstGeom>
          <a:noFill/>
        </p:spPr>
        <p:txBody>
          <a:bodyPr wrap="square" rtlCol="0">
            <a:spAutoFit/>
          </a:bodyPr>
          <a:lstStyle/>
          <a:p>
            <a:r>
              <a:rPr lang="pt-BR" sz="2000" b="1" dirty="0" smtClean="0">
                <a:solidFill>
                  <a:srgbClr val="000000"/>
                </a:solidFill>
              </a:rPr>
              <a:t>b</a:t>
            </a:r>
            <a:endParaRPr lang="pt-BR" sz="2000" b="1" dirty="0">
              <a:solidFill>
                <a:srgbClr val="000000"/>
              </a:solidFill>
            </a:endParaRPr>
          </a:p>
        </p:txBody>
      </p:sp>
      <p:sp>
        <p:nvSpPr>
          <p:cNvPr id="24" name="CaixaDeTexto 23"/>
          <p:cNvSpPr txBox="1"/>
          <p:nvPr/>
        </p:nvSpPr>
        <p:spPr>
          <a:xfrm>
            <a:off x="2096282" y="2618841"/>
            <a:ext cx="504056" cy="400110"/>
          </a:xfrm>
          <a:prstGeom prst="rect">
            <a:avLst/>
          </a:prstGeom>
          <a:noFill/>
        </p:spPr>
        <p:txBody>
          <a:bodyPr wrap="square" rtlCol="0">
            <a:spAutoFit/>
          </a:bodyPr>
          <a:lstStyle/>
          <a:p>
            <a:r>
              <a:rPr lang="pt-BR" sz="2000" b="1" dirty="0">
                <a:solidFill>
                  <a:srgbClr val="000000"/>
                </a:solidFill>
              </a:rPr>
              <a:t>b</a:t>
            </a:r>
          </a:p>
        </p:txBody>
      </p:sp>
      <p:sp>
        <p:nvSpPr>
          <p:cNvPr id="25" name="CaixaDeTexto 24"/>
          <p:cNvSpPr txBox="1"/>
          <p:nvPr/>
        </p:nvSpPr>
        <p:spPr>
          <a:xfrm>
            <a:off x="5037944" y="2650117"/>
            <a:ext cx="504056" cy="400110"/>
          </a:xfrm>
          <a:prstGeom prst="rect">
            <a:avLst/>
          </a:prstGeom>
          <a:noFill/>
        </p:spPr>
        <p:txBody>
          <a:bodyPr wrap="square" rtlCol="0">
            <a:spAutoFit/>
          </a:bodyPr>
          <a:lstStyle/>
          <a:p>
            <a:r>
              <a:rPr lang="pt-BR" sz="2000" b="1" dirty="0" smtClean="0">
                <a:solidFill>
                  <a:srgbClr val="000000"/>
                </a:solidFill>
              </a:rPr>
              <a:t>c</a:t>
            </a:r>
            <a:endParaRPr lang="pt-BR" sz="2000" b="1" dirty="0">
              <a:solidFill>
                <a:srgbClr val="000000"/>
              </a:solidFill>
            </a:endParaRPr>
          </a:p>
        </p:txBody>
      </p:sp>
      <p:cxnSp>
        <p:nvCxnSpPr>
          <p:cNvPr id="3073" name="Conector de seta reta 3072"/>
          <p:cNvCxnSpPr>
            <a:stCxn id="8" idx="6"/>
            <a:endCxn id="7" idx="2"/>
          </p:cNvCxnSpPr>
          <p:nvPr/>
        </p:nvCxnSpPr>
        <p:spPr>
          <a:xfrm flipV="1">
            <a:off x="1916262" y="3028384"/>
            <a:ext cx="906388" cy="4172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8" name="CaixaDeTexto 37"/>
          <p:cNvSpPr txBox="1"/>
          <p:nvPr/>
        </p:nvSpPr>
        <p:spPr>
          <a:xfrm>
            <a:off x="3532126" y="2576301"/>
            <a:ext cx="504056" cy="400110"/>
          </a:xfrm>
          <a:prstGeom prst="rect">
            <a:avLst/>
          </a:prstGeom>
          <a:noFill/>
        </p:spPr>
        <p:txBody>
          <a:bodyPr wrap="square" rtlCol="0">
            <a:spAutoFit/>
          </a:bodyPr>
          <a:lstStyle/>
          <a:p>
            <a:r>
              <a:rPr lang="pt-BR" sz="2000" b="1" dirty="0">
                <a:solidFill>
                  <a:srgbClr val="000000"/>
                </a:solidFill>
              </a:rPr>
              <a:t>c</a:t>
            </a:r>
          </a:p>
        </p:txBody>
      </p:sp>
      <p:cxnSp>
        <p:nvCxnSpPr>
          <p:cNvPr id="4" name="Conector de seta reta 3"/>
          <p:cNvCxnSpPr/>
          <p:nvPr/>
        </p:nvCxnSpPr>
        <p:spPr>
          <a:xfrm>
            <a:off x="3387502" y="3028384"/>
            <a:ext cx="914896" cy="2086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1" name="Elipse 30"/>
          <p:cNvSpPr/>
          <p:nvPr/>
        </p:nvSpPr>
        <p:spPr>
          <a:xfrm>
            <a:off x="5781216" y="2833024"/>
            <a:ext cx="504056" cy="504056"/>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32" name="Conector de seta reta 31"/>
          <p:cNvCxnSpPr/>
          <p:nvPr/>
        </p:nvCxnSpPr>
        <p:spPr>
          <a:xfrm>
            <a:off x="4825070" y="3085052"/>
            <a:ext cx="914896" cy="2086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3" name="Conector de seta reta 32"/>
          <p:cNvCxnSpPr/>
          <p:nvPr/>
        </p:nvCxnSpPr>
        <p:spPr>
          <a:xfrm>
            <a:off x="6254266" y="3085051"/>
            <a:ext cx="914896" cy="20861"/>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3" name="Forma livre 12"/>
          <p:cNvSpPr/>
          <p:nvPr/>
        </p:nvSpPr>
        <p:spPr>
          <a:xfrm>
            <a:off x="4318000" y="2362200"/>
            <a:ext cx="457200" cy="508000"/>
          </a:xfrm>
          <a:custGeom>
            <a:avLst/>
            <a:gdLst>
              <a:gd name="connsiteX0" fmla="*/ 114300 w 457200"/>
              <a:gd name="connsiteY0" fmla="*/ 508000 h 508000"/>
              <a:gd name="connsiteX1" fmla="*/ 25400 w 457200"/>
              <a:gd name="connsiteY1" fmla="*/ 381000 h 508000"/>
              <a:gd name="connsiteX2" fmla="*/ 12700 w 457200"/>
              <a:gd name="connsiteY2" fmla="*/ 342900 h 508000"/>
              <a:gd name="connsiteX3" fmla="*/ 0 w 457200"/>
              <a:gd name="connsiteY3" fmla="*/ 304800 h 508000"/>
              <a:gd name="connsiteX4" fmla="*/ 12700 w 457200"/>
              <a:gd name="connsiteY4" fmla="*/ 76200 h 508000"/>
              <a:gd name="connsiteX5" fmla="*/ 25400 w 457200"/>
              <a:gd name="connsiteY5" fmla="*/ 38100 h 508000"/>
              <a:gd name="connsiteX6" fmla="*/ 165100 w 457200"/>
              <a:gd name="connsiteY6" fmla="*/ 0 h 508000"/>
              <a:gd name="connsiteX7" fmla="*/ 330200 w 457200"/>
              <a:gd name="connsiteY7" fmla="*/ 12700 h 508000"/>
              <a:gd name="connsiteX8" fmla="*/ 368300 w 457200"/>
              <a:gd name="connsiteY8" fmla="*/ 38100 h 508000"/>
              <a:gd name="connsiteX9" fmla="*/ 431800 w 457200"/>
              <a:gd name="connsiteY9" fmla="*/ 114300 h 508000"/>
              <a:gd name="connsiteX10" fmla="*/ 457200 w 457200"/>
              <a:gd name="connsiteY10" fmla="*/ 215900 h 508000"/>
              <a:gd name="connsiteX11" fmla="*/ 444500 w 457200"/>
              <a:gd name="connsiteY11" fmla="*/ 393700 h 508000"/>
              <a:gd name="connsiteX12" fmla="*/ 431800 w 457200"/>
              <a:gd name="connsiteY12" fmla="*/ 43180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7200" h="508000">
                <a:moveTo>
                  <a:pt x="114300" y="508000"/>
                </a:moveTo>
                <a:cubicBezTo>
                  <a:pt x="29893" y="440474"/>
                  <a:pt x="59372" y="482916"/>
                  <a:pt x="25400" y="381000"/>
                </a:cubicBezTo>
                <a:lnTo>
                  <a:pt x="12700" y="342900"/>
                </a:lnTo>
                <a:lnTo>
                  <a:pt x="0" y="304800"/>
                </a:lnTo>
                <a:cubicBezTo>
                  <a:pt x="4233" y="228600"/>
                  <a:pt x="5464" y="152174"/>
                  <a:pt x="12700" y="76200"/>
                </a:cubicBezTo>
                <a:cubicBezTo>
                  <a:pt x="13969" y="62873"/>
                  <a:pt x="14507" y="45881"/>
                  <a:pt x="25400" y="38100"/>
                </a:cubicBezTo>
                <a:cubicBezTo>
                  <a:pt x="50465" y="20197"/>
                  <a:pt x="133083" y="6403"/>
                  <a:pt x="165100" y="0"/>
                </a:cubicBezTo>
                <a:cubicBezTo>
                  <a:pt x="220133" y="4233"/>
                  <a:pt x="275949" y="2528"/>
                  <a:pt x="330200" y="12700"/>
                </a:cubicBezTo>
                <a:cubicBezTo>
                  <a:pt x="345202" y="15513"/>
                  <a:pt x="356574" y="28329"/>
                  <a:pt x="368300" y="38100"/>
                </a:cubicBezTo>
                <a:cubicBezTo>
                  <a:pt x="392375" y="58162"/>
                  <a:pt x="417529" y="85757"/>
                  <a:pt x="431800" y="114300"/>
                </a:cubicBezTo>
                <a:cubicBezTo>
                  <a:pt x="444817" y="140335"/>
                  <a:pt x="452370" y="191748"/>
                  <a:pt x="457200" y="215900"/>
                </a:cubicBezTo>
                <a:cubicBezTo>
                  <a:pt x="452967" y="275167"/>
                  <a:pt x="451442" y="334689"/>
                  <a:pt x="444500" y="393700"/>
                </a:cubicBezTo>
                <a:cubicBezTo>
                  <a:pt x="442936" y="406995"/>
                  <a:pt x="431800" y="431800"/>
                  <a:pt x="431800" y="431800"/>
                </a:cubicBezTo>
              </a:path>
            </a:pathLst>
          </a:cu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16" name="Conector de seta reta 15"/>
          <p:cNvCxnSpPr>
            <a:stCxn id="13" idx="11"/>
            <a:endCxn id="3" idx="7"/>
          </p:cNvCxnSpPr>
          <p:nvPr/>
        </p:nvCxnSpPr>
        <p:spPr>
          <a:xfrm>
            <a:off x="4762500" y="2755900"/>
            <a:ext cx="2557" cy="13681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6" name="CaixaDeTexto 35"/>
          <p:cNvSpPr txBox="1"/>
          <p:nvPr/>
        </p:nvSpPr>
        <p:spPr>
          <a:xfrm>
            <a:off x="4680534" y="2006480"/>
            <a:ext cx="504056" cy="400110"/>
          </a:xfrm>
          <a:prstGeom prst="rect">
            <a:avLst/>
          </a:prstGeom>
          <a:noFill/>
        </p:spPr>
        <p:txBody>
          <a:bodyPr wrap="square" rtlCol="0">
            <a:spAutoFit/>
          </a:bodyPr>
          <a:lstStyle/>
          <a:p>
            <a:r>
              <a:rPr lang="pt-BR" sz="2000" b="1" dirty="0">
                <a:solidFill>
                  <a:srgbClr val="000000"/>
                </a:solidFill>
              </a:rPr>
              <a:t>d</a:t>
            </a:r>
          </a:p>
        </p:txBody>
      </p:sp>
    </p:spTree>
    <p:extLst>
      <p:ext uri="{BB962C8B-B14F-4D97-AF65-F5344CB8AC3E}">
        <p14:creationId xmlns:p14="http://schemas.microsoft.com/office/powerpoint/2010/main" val="265658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ppt_x"/>
                                          </p:val>
                                        </p:tav>
                                        <p:tav tm="100000">
                                          <p:val>
                                            <p:strVal val="#ppt_x"/>
                                          </p:val>
                                        </p:tav>
                                      </p:tavLst>
                                    </p:anim>
                                    <p:anim calcmode="lin" valueType="num">
                                      <p:cBhvr additive="base">
                                        <p:cTn id="2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 calcmode="lin" valueType="num">
                                      <p:cBhvr additive="base">
                                        <p:cTn id="31" dur="500" fill="hold"/>
                                        <p:tgtEl>
                                          <p:spTgt spid="30"/>
                                        </p:tgtEl>
                                        <p:attrNameLst>
                                          <p:attrName>ppt_x</p:attrName>
                                        </p:attrNameLst>
                                      </p:cBhvr>
                                      <p:tavLst>
                                        <p:tav tm="0">
                                          <p:val>
                                            <p:strVal val="#ppt_x"/>
                                          </p:val>
                                        </p:tav>
                                        <p:tav tm="100000">
                                          <p:val>
                                            <p:strVal val="#ppt_x"/>
                                          </p:val>
                                        </p:tav>
                                      </p:tavLst>
                                    </p:anim>
                                    <p:anim calcmode="lin" valueType="num">
                                      <p:cBhvr additive="base">
                                        <p:cTn id="3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7" grpId="0"/>
      <p:bldP spid="28" grpId="0"/>
      <p:bldP spid="2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br>
              <a:rPr lang="pt-BR" sz="2400" dirty="0" smtClean="0"/>
            </a:br>
            <a:r>
              <a:rPr lang="pt-BR" sz="2400" dirty="0" smtClean="0"/>
              <a:t>Exemplos</a:t>
            </a:r>
            <a:endParaRPr lang="pt-BR" sz="2400" dirty="0"/>
          </a:p>
        </p:txBody>
      </p:sp>
      <p:sp>
        <p:nvSpPr>
          <p:cNvPr id="3075" name="Rectangle 3"/>
          <p:cNvSpPr>
            <a:spLocks noGrp="1" noChangeArrowheads="1"/>
          </p:cNvSpPr>
          <p:nvPr>
            <p:ph type="body" idx="1"/>
          </p:nvPr>
        </p:nvSpPr>
        <p:spPr>
          <a:xfrm>
            <a:off x="567184" y="980728"/>
            <a:ext cx="8469312" cy="5040560"/>
          </a:xfrm>
        </p:spPr>
        <p:txBody>
          <a:bodyPr/>
          <a:lstStyle/>
          <a:p>
            <a:pPr marL="0" indent="0" algn="just">
              <a:buNone/>
            </a:pPr>
            <a:endParaRPr lang="pt-BR" dirty="0" smtClean="0"/>
          </a:p>
          <a:p>
            <a:r>
              <a:rPr lang="pt-BR" b="0" dirty="0" smtClean="0"/>
              <a:t>Mostre que  L </a:t>
            </a:r>
            <a:r>
              <a:rPr lang="pt-BR" b="0" dirty="0"/>
              <a:t>= </a:t>
            </a:r>
            <a:r>
              <a:rPr lang="pt-BR" b="0" dirty="0" smtClean="0"/>
              <a:t>{0</a:t>
            </a:r>
            <a:r>
              <a:rPr lang="pt-BR" b="0" baseline="30000" dirty="0" smtClean="0"/>
              <a:t>n</a:t>
            </a:r>
            <a:r>
              <a:rPr lang="pt-BR" b="0" dirty="0" smtClean="0"/>
              <a:t>1</a:t>
            </a:r>
            <a:r>
              <a:rPr lang="pt-BR" b="0" baseline="30000" dirty="0" smtClean="0"/>
              <a:t>n</a:t>
            </a:r>
            <a:r>
              <a:rPr lang="pt-BR" b="0" dirty="0" smtClean="0"/>
              <a:t> </a:t>
            </a:r>
            <a:r>
              <a:rPr lang="pt-BR" b="0" dirty="0"/>
              <a:t>| n </a:t>
            </a:r>
            <a:r>
              <a:rPr lang="pt-BR" b="0" dirty="0" smtClean="0">
                <a:sym typeface="Symbol"/>
              </a:rPr>
              <a:t></a:t>
            </a:r>
            <a:r>
              <a:rPr lang="pt-BR" b="0" dirty="0" smtClean="0"/>
              <a:t>0} não é regular</a:t>
            </a:r>
          </a:p>
          <a:p>
            <a:r>
              <a:rPr lang="pt-BR" b="0" dirty="0" smtClean="0"/>
              <a:t>Vamos fazer uma prova por contradição.</a:t>
            </a:r>
          </a:p>
          <a:p>
            <a:r>
              <a:rPr lang="pt-BR" b="0" dirty="0" smtClean="0"/>
              <a:t>Vamos supor que L é regular, logo o lema se aplica.</a:t>
            </a:r>
          </a:p>
          <a:p>
            <a:r>
              <a:rPr lang="pt-BR" b="0" dirty="0" smtClean="0"/>
              <a:t>Seja s = 0</a:t>
            </a:r>
            <a:r>
              <a:rPr lang="pt-BR" b="0" baseline="30000" dirty="0" smtClean="0"/>
              <a:t>p</a:t>
            </a:r>
            <a:r>
              <a:rPr lang="pt-BR" b="0" dirty="0" smtClean="0"/>
              <a:t>1</a:t>
            </a:r>
            <a:r>
              <a:rPr lang="pt-BR" b="0" baseline="30000" dirty="0" smtClean="0"/>
              <a:t>p</a:t>
            </a:r>
            <a:r>
              <a:rPr lang="pt-BR" b="0" dirty="0" smtClean="0"/>
              <a:t>. (|s| </a:t>
            </a:r>
            <a:r>
              <a:rPr lang="pt-BR" b="0" dirty="0" smtClean="0">
                <a:sym typeface="Symbol"/>
              </a:rPr>
              <a:t> p, logo o lema pode se aplicar)</a:t>
            </a:r>
          </a:p>
          <a:p>
            <a:pPr marL="457200" indent="-457200">
              <a:buFont typeface="+mj-lt"/>
              <a:buAutoNum type="arabicPeriod"/>
            </a:pPr>
            <a:r>
              <a:rPr lang="pt-BR" b="0" dirty="0" smtClean="0">
                <a:solidFill>
                  <a:schemeClr val="bg1">
                    <a:lumMod val="60000"/>
                    <a:lumOff val="40000"/>
                  </a:schemeClr>
                </a:solidFill>
                <a:sym typeface="Symbol"/>
              </a:rPr>
              <a:t>Se </a:t>
            </a:r>
            <a:r>
              <a:rPr lang="pt-BR" b="0" dirty="0">
                <a:solidFill>
                  <a:schemeClr val="bg1">
                    <a:lumMod val="60000"/>
                    <a:lumOff val="40000"/>
                  </a:schemeClr>
                </a:solidFill>
                <a:sym typeface="Symbol"/>
              </a:rPr>
              <a:t>y possui apenas 0s. Nesse caso, </a:t>
            </a:r>
            <a:r>
              <a:rPr lang="pt-BR" b="0" dirty="0" err="1">
                <a:solidFill>
                  <a:schemeClr val="bg1">
                    <a:lumMod val="60000"/>
                    <a:lumOff val="40000"/>
                  </a:schemeClr>
                </a:solidFill>
                <a:sym typeface="Symbol"/>
              </a:rPr>
              <a:t>xyyz</a:t>
            </a:r>
            <a:r>
              <a:rPr lang="pt-BR" b="0" dirty="0">
                <a:solidFill>
                  <a:schemeClr val="bg1">
                    <a:lumMod val="60000"/>
                    <a:lumOff val="40000"/>
                  </a:schemeClr>
                </a:solidFill>
                <a:sym typeface="Symbol"/>
              </a:rPr>
              <a:t> </a:t>
            </a:r>
            <a:r>
              <a:rPr lang="pt-BR" b="0" dirty="0">
                <a:solidFill>
                  <a:schemeClr val="bg1">
                    <a:lumMod val="60000"/>
                    <a:lumOff val="40000"/>
                  </a:schemeClr>
                </a:solidFill>
              </a:rPr>
              <a:t> L</a:t>
            </a:r>
            <a:r>
              <a:rPr lang="pt-BR" b="0" dirty="0" smtClean="0">
                <a:solidFill>
                  <a:schemeClr val="bg1">
                    <a:lumMod val="60000"/>
                    <a:lumOff val="40000"/>
                  </a:schemeClr>
                </a:solidFill>
              </a:rPr>
              <a:t>. Temos uma contradição.</a:t>
            </a:r>
          </a:p>
          <a:p>
            <a:pPr marL="457200" indent="-457200">
              <a:buFont typeface="+mj-lt"/>
              <a:buAutoNum type="arabicPeriod"/>
            </a:pPr>
            <a:r>
              <a:rPr lang="pt-BR" b="0" dirty="0" smtClean="0">
                <a:solidFill>
                  <a:schemeClr val="bg1">
                    <a:lumMod val="60000"/>
                    <a:lumOff val="40000"/>
                  </a:schemeClr>
                </a:solidFill>
              </a:rPr>
              <a:t>Se y possui apenas 1s. Nesse caso |</a:t>
            </a:r>
            <a:r>
              <a:rPr lang="pt-BR" b="0" dirty="0" err="1" smtClean="0">
                <a:solidFill>
                  <a:schemeClr val="bg1">
                    <a:lumMod val="60000"/>
                    <a:lumOff val="40000"/>
                  </a:schemeClr>
                </a:solidFill>
              </a:rPr>
              <a:t>xy</a:t>
            </a:r>
            <a:r>
              <a:rPr lang="pt-BR" b="0" dirty="0" smtClean="0">
                <a:solidFill>
                  <a:schemeClr val="bg1">
                    <a:lumMod val="60000"/>
                    <a:lumOff val="40000"/>
                  </a:schemeClr>
                </a:solidFill>
              </a:rPr>
              <a:t>| </a:t>
            </a:r>
            <a:r>
              <a:rPr lang="pt-BR" b="0" dirty="0" smtClean="0">
                <a:solidFill>
                  <a:schemeClr val="bg1">
                    <a:lumMod val="60000"/>
                    <a:lumOff val="40000"/>
                  </a:schemeClr>
                </a:solidFill>
                <a:sym typeface="Symbol"/>
              </a:rPr>
              <a:t> p, violando a condição 3.</a:t>
            </a:r>
          </a:p>
          <a:p>
            <a:pPr marL="457200" indent="-457200">
              <a:buFont typeface="+mj-lt"/>
              <a:buAutoNum type="arabicPeriod"/>
            </a:pPr>
            <a:r>
              <a:rPr lang="pt-BR" b="0" dirty="0" smtClean="0">
                <a:solidFill>
                  <a:schemeClr val="bg1">
                    <a:lumMod val="60000"/>
                    <a:lumOff val="40000"/>
                  </a:schemeClr>
                </a:solidFill>
                <a:sym typeface="Symbol"/>
              </a:rPr>
              <a:t>Se y possui 0s e 1s, a condição 3 </a:t>
            </a:r>
            <a:r>
              <a:rPr lang="pt-BR" b="0" dirty="0" err="1" smtClean="0">
                <a:solidFill>
                  <a:schemeClr val="bg1">
                    <a:lumMod val="60000"/>
                    <a:lumOff val="40000"/>
                  </a:schemeClr>
                </a:solidFill>
                <a:sym typeface="Symbol"/>
              </a:rPr>
              <a:t>tb</a:t>
            </a:r>
            <a:r>
              <a:rPr lang="pt-BR" b="0" dirty="0" smtClean="0">
                <a:solidFill>
                  <a:schemeClr val="bg1">
                    <a:lumMod val="60000"/>
                    <a:lumOff val="40000"/>
                  </a:schemeClr>
                </a:solidFill>
                <a:sym typeface="Symbol"/>
              </a:rPr>
              <a:t> é violada. Além disso, </a:t>
            </a:r>
            <a:r>
              <a:rPr lang="pt-BR" b="0" dirty="0" err="1" smtClean="0">
                <a:solidFill>
                  <a:schemeClr val="bg1">
                    <a:lumMod val="60000"/>
                    <a:lumOff val="40000"/>
                  </a:schemeClr>
                </a:solidFill>
                <a:sym typeface="Symbol"/>
              </a:rPr>
              <a:t>xyyz</a:t>
            </a:r>
            <a:r>
              <a:rPr lang="pt-BR" b="0" dirty="0" smtClean="0">
                <a:solidFill>
                  <a:schemeClr val="bg1">
                    <a:lumMod val="60000"/>
                    <a:lumOff val="40000"/>
                  </a:schemeClr>
                </a:solidFill>
                <a:sym typeface="Symbol"/>
              </a:rPr>
              <a:t> não pertencerá à linguagem.</a:t>
            </a:r>
            <a:endParaRPr lang="pt-BR" b="0" dirty="0" smtClean="0"/>
          </a:p>
          <a:p>
            <a:endParaRPr lang="pt-BR" b="0" dirty="0"/>
          </a:p>
        </p:txBody>
      </p:sp>
    </p:spTree>
    <p:extLst>
      <p:ext uri="{BB962C8B-B14F-4D97-AF65-F5344CB8AC3E}">
        <p14:creationId xmlns:p14="http://schemas.microsoft.com/office/powerpoint/2010/main" val="298703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5" end="5"/>
                                            </p:txEl>
                                          </p:spTgt>
                                        </p:tgtEl>
                                        <p:attrNameLst>
                                          <p:attrName>style.visibility</p:attrName>
                                        </p:attrNameLst>
                                      </p:cBhvr>
                                      <p:to>
                                        <p:strVal val="visible"/>
                                      </p:to>
                                    </p:set>
                                    <p:anim calcmode="lin" valueType="num">
                                      <p:cBhvr additive="base">
                                        <p:cTn id="31"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 calcmode="lin" valueType="num">
                                      <p:cBhvr additive="base">
                                        <p:cTn id="37"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pRg st="7" end="7"/>
                                            </p:txEl>
                                          </p:spTgt>
                                        </p:tgtEl>
                                        <p:attrNameLst>
                                          <p:attrName>style.visibility</p:attrName>
                                        </p:attrNameLst>
                                      </p:cBhvr>
                                      <p:to>
                                        <p:strVal val="visible"/>
                                      </p:to>
                                    </p:set>
                                    <p:anim calcmode="lin" valueType="num">
                                      <p:cBhvr additive="base">
                                        <p:cTn id="43" dur="500" fill="hold"/>
                                        <p:tgtEl>
                                          <p:spTgt spid="307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br>
              <a:rPr lang="pt-BR" sz="2400" dirty="0" smtClean="0"/>
            </a:br>
            <a:r>
              <a:rPr lang="pt-BR" sz="2400" dirty="0" smtClean="0"/>
              <a:t>Exemplos</a:t>
            </a:r>
            <a:endParaRPr lang="pt-BR" sz="2400" dirty="0"/>
          </a:p>
        </p:txBody>
      </p:sp>
      <p:sp>
        <p:nvSpPr>
          <p:cNvPr id="3075" name="Rectangle 3"/>
          <p:cNvSpPr>
            <a:spLocks noGrp="1" noChangeArrowheads="1"/>
          </p:cNvSpPr>
          <p:nvPr>
            <p:ph type="body" idx="1"/>
          </p:nvPr>
        </p:nvSpPr>
        <p:spPr>
          <a:xfrm>
            <a:off x="567184" y="980728"/>
            <a:ext cx="8469312" cy="5040560"/>
          </a:xfrm>
        </p:spPr>
        <p:txBody>
          <a:bodyPr/>
          <a:lstStyle/>
          <a:p>
            <a:pPr marL="0" indent="0" algn="just">
              <a:buNone/>
            </a:pPr>
            <a:endParaRPr lang="pt-BR" dirty="0" smtClean="0"/>
          </a:p>
          <a:p>
            <a:r>
              <a:rPr lang="pt-BR" b="0" dirty="0" smtClean="0"/>
              <a:t>Mostre que  L </a:t>
            </a:r>
            <a:r>
              <a:rPr lang="pt-BR" b="0" dirty="0"/>
              <a:t>= </a:t>
            </a:r>
            <a:r>
              <a:rPr lang="pt-BR" b="0" dirty="0" smtClean="0"/>
              <a:t>{</a:t>
            </a:r>
            <a:r>
              <a:rPr lang="pt-BR" b="0" dirty="0" err="1" smtClean="0"/>
              <a:t>ww</a:t>
            </a:r>
            <a:r>
              <a:rPr lang="pt-BR" b="0" dirty="0" smtClean="0"/>
              <a:t> </a:t>
            </a:r>
            <a:r>
              <a:rPr lang="pt-BR" b="0" dirty="0"/>
              <a:t>| </a:t>
            </a:r>
            <a:r>
              <a:rPr lang="pt-BR" b="0" dirty="0" smtClean="0"/>
              <a:t>w </a:t>
            </a:r>
            <a:r>
              <a:rPr lang="pt-BR" b="0" dirty="0" smtClean="0">
                <a:sym typeface="Symbol"/>
              </a:rPr>
              <a:t> {</a:t>
            </a:r>
            <a:r>
              <a:rPr lang="pt-BR" b="0" dirty="0" smtClean="0"/>
              <a:t>0,1}*} não é regular</a:t>
            </a:r>
          </a:p>
          <a:p>
            <a:r>
              <a:rPr lang="pt-BR" b="0" dirty="0" smtClean="0"/>
              <a:t>Vamos supor que L é regular.</a:t>
            </a:r>
          </a:p>
          <a:p>
            <a:r>
              <a:rPr lang="pt-BR" b="0" dirty="0" smtClean="0"/>
              <a:t>Seja s = 0</a:t>
            </a:r>
            <a:r>
              <a:rPr lang="pt-BR" b="0" baseline="30000" dirty="0" smtClean="0"/>
              <a:t>p</a:t>
            </a:r>
            <a:r>
              <a:rPr lang="pt-BR" b="0" dirty="0" smtClean="0"/>
              <a:t>10</a:t>
            </a:r>
            <a:r>
              <a:rPr lang="pt-BR" b="0" baseline="30000" dirty="0" smtClean="0"/>
              <a:t>p</a:t>
            </a:r>
            <a:r>
              <a:rPr lang="pt-BR" b="0" dirty="0" smtClean="0"/>
              <a:t>1 (como |s| </a:t>
            </a:r>
            <a:r>
              <a:rPr lang="pt-BR" b="0" dirty="0" smtClean="0">
                <a:sym typeface="Symbol"/>
              </a:rPr>
              <a:t> p, logo o lema pode se aplicar)</a:t>
            </a:r>
          </a:p>
          <a:p>
            <a:pPr marL="457200" indent="-457200">
              <a:buFont typeface="+mj-lt"/>
              <a:buAutoNum type="arabicPeriod"/>
            </a:pPr>
            <a:r>
              <a:rPr lang="pt-BR" b="0" dirty="0" smtClean="0">
                <a:solidFill>
                  <a:schemeClr val="bg1">
                    <a:lumMod val="60000"/>
                    <a:lumOff val="40000"/>
                  </a:schemeClr>
                </a:solidFill>
                <a:sym typeface="Symbol"/>
              </a:rPr>
              <a:t>Se x= e y </a:t>
            </a:r>
            <a:r>
              <a:rPr lang="pt-BR" b="0">
                <a:solidFill>
                  <a:schemeClr val="bg1">
                    <a:lumMod val="60000"/>
                    <a:lumOff val="40000"/>
                  </a:schemeClr>
                </a:solidFill>
                <a:sym typeface="Symbol"/>
              </a:rPr>
              <a:t>possui </a:t>
            </a:r>
            <a:r>
              <a:rPr lang="pt-BR" b="0" smtClean="0">
                <a:solidFill>
                  <a:schemeClr val="bg1">
                    <a:lumMod val="60000"/>
                    <a:lumOff val="40000"/>
                  </a:schemeClr>
                </a:solidFill>
                <a:sym typeface="Symbol"/>
              </a:rPr>
              <a:t>apenas </a:t>
            </a:r>
            <a:r>
              <a:rPr lang="pt-BR" b="0" dirty="0">
                <a:solidFill>
                  <a:schemeClr val="bg1">
                    <a:lumMod val="60000"/>
                    <a:lumOff val="40000"/>
                  </a:schemeClr>
                </a:solidFill>
                <a:sym typeface="Symbol"/>
              </a:rPr>
              <a:t>0s. Nesse caso, </a:t>
            </a:r>
            <a:r>
              <a:rPr lang="pt-BR" b="0" dirty="0" err="1">
                <a:solidFill>
                  <a:schemeClr val="bg1">
                    <a:lumMod val="60000"/>
                    <a:lumOff val="40000"/>
                  </a:schemeClr>
                </a:solidFill>
                <a:sym typeface="Symbol"/>
              </a:rPr>
              <a:t>xyyz</a:t>
            </a:r>
            <a:r>
              <a:rPr lang="pt-BR" b="0" dirty="0">
                <a:solidFill>
                  <a:schemeClr val="bg1">
                    <a:lumMod val="60000"/>
                    <a:lumOff val="40000"/>
                  </a:schemeClr>
                </a:solidFill>
                <a:sym typeface="Symbol"/>
              </a:rPr>
              <a:t> </a:t>
            </a:r>
            <a:r>
              <a:rPr lang="pt-BR" b="0" dirty="0">
                <a:solidFill>
                  <a:schemeClr val="bg1">
                    <a:lumMod val="60000"/>
                    <a:lumOff val="40000"/>
                  </a:schemeClr>
                </a:solidFill>
              </a:rPr>
              <a:t> L</a:t>
            </a:r>
            <a:r>
              <a:rPr lang="pt-BR" b="0" dirty="0" smtClean="0">
                <a:solidFill>
                  <a:schemeClr val="bg1">
                    <a:lumMod val="60000"/>
                    <a:lumOff val="40000"/>
                  </a:schemeClr>
                </a:solidFill>
              </a:rPr>
              <a:t>. Temos uma contradição.</a:t>
            </a:r>
          </a:p>
          <a:p>
            <a:pPr marL="457200" indent="-457200">
              <a:buFont typeface="+mj-lt"/>
              <a:buAutoNum type="arabicPeriod"/>
            </a:pPr>
            <a:r>
              <a:rPr lang="pt-BR" b="0" dirty="0" smtClean="0">
                <a:solidFill>
                  <a:schemeClr val="bg1">
                    <a:lumMod val="60000"/>
                    <a:lumOff val="40000"/>
                  </a:schemeClr>
                </a:solidFill>
              </a:rPr>
              <a:t>Se x=z=</a:t>
            </a:r>
            <a:r>
              <a:rPr lang="pt-BR" b="0" dirty="0" smtClean="0">
                <a:solidFill>
                  <a:schemeClr val="bg1">
                    <a:lumMod val="60000"/>
                    <a:lumOff val="40000"/>
                  </a:schemeClr>
                </a:solidFill>
                <a:sym typeface="Symbol"/>
              </a:rPr>
              <a:t>, </a:t>
            </a:r>
            <a:r>
              <a:rPr lang="pt-BR" b="0" dirty="0" err="1" smtClean="0">
                <a:solidFill>
                  <a:schemeClr val="bg1">
                    <a:lumMod val="60000"/>
                    <a:lumOff val="40000"/>
                  </a:schemeClr>
                </a:solidFill>
                <a:sym typeface="Symbol"/>
              </a:rPr>
              <a:t>xy</a:t>
            </a:r>
            <a:r>
              <a:rPr lang="pt-BR" b="0" baseline="30000" dirty="0" err="1" smtClean="0">
                <a:solidFill>
                  <a:schemeClr val="bg1">
                    <a:lumMod val="60000"/>
                    <a:lumOff val="40000"/>
                  </a:schemeClr>
                </a:solidFill>
                <a:sym typeface="Symbol"/>
              </a:rPr>
              <a:t>i</a:t>
            </a:r>
            <a:r>
              <a:rPr lang="pt-BR" b="0" dirty="0" err="1" smtClean="0">
                <a:solidFill>
                  <a:schemeClr val="bg1">
                    <a:lumMod val="60000"/>
                    <a:lumOff val="40000"/>
                  </a:schemeClr>
                </a:solidFill>
                <a:sym typeface="Symbol"/>
              </a:rPr>
              <a:t>z</a:t>
            </a:r>
            <a:r>
              <a:rPr lang="pt-BR" b="0" dirty="0" smtClean="0">
                <a:solidFill>
                  <a:schemeClr val="bg1">
                    <a:lumMod val="60000"/>
                    <a:lumOff val="40000"/>
                  </a:schemeClr>
                </a:solidFill>
                <a:sym typeface="Symbol"/>
              </a:rPr>
              <a:t>  L.</a:t>
            </a:r>
            <a:r>
              <a:rPr lang="pt-BR" b="0" dirty="0" smtClean="0">
                <a:solidFill>
                  <a:schemeClr val="bg1">
                    <a:lumMod val="60000"/>
                    <a:lumOff val="40000"/>
                  </a:schemeClr>
                </a:solidFill>
              </a:rPr>
              <a:t> Mas, |</a:t>
            </a:r>
            <a:r>
              <a:rPr lang="pt-BR" b="0" dirty="0" err="1" smtClean="0">
                <a:solidFill>
                  <a:schemeClr val="bg1">
                    <a:lumMod val="60000"/>
                    <a:lumOff val="40000"/>
                  </a:schemeClr>
                </a:solidFill>
              </a:rPr>
              <a:t>xy</a:t>
            </a:r>
            <a:r>
              <a:rPr lang="pt-BR" b="0" dirty="0" smtClean="0">
                <a:solidFill>
                  <a:schemeClr val="bg1">
                    <a:lumMod val="60000"/>
                    <a:lumOff val="40000"/>
                  </a:schemeClr>
                </a:solidFill>
              </a:rPr>
              <a:t>| </a:t>
            </a:r>
            <a:r>
              <a:rPr lang="pt-BR" b="0" dirty="0" smtClean="0">
                <a:solidFill>
                  <a:schemeClr val="bg1">
                    <a:lumMod val="60000"/>
                    <a:lumOff val="40000"/>
                  </a:schemeClr>
                </a:solidFill>
                <a:sym typeface="Symbol"/>
              </a:rPr>
              <a:t> p, violando a condição 3.</a:t>
            </a:r>
          </a:p>
          <a:p>
            <a:r>
              <a:rPr lang="pt-BR" b="0" dirty="0" smtClean="0"/>
              <a:t>Observe que a escolha da cadeia deve ser tal que ela mostre a não regularidade da linguagem </a:t>
            </a:r>
          </a:p>
          <a:p>
            <a:r>
              <a:rPr lang="pt-BR" b="0" dirty="0" smtClean="0"/>
              <a:t>Por exemplo, a cadeia  0</a:t>
            </a:r>
            <a:r>
              <a:rPr lang="pt-BR" b="0" baseline="30000" dirty="0" smtClean="0"/>
              <a:t>p</a:t>
            </a:r>
            <a:r>
              <a:rPr lang="pt-BR" b="0" dirty="0" smtClean="0"/>
              <a:t>0</a:t>
            </a:r>
            <a:r>
              <a:rPr lang="pt-BR" b="0" baseline="30000" dirty="0" smtClean="0"/>
              <a:t>p</a:t>
            </a:r>
            <a:r>
              <a:rPr lang="pt-BR" b="0" dirty="0" smtClean="0"/>
              <a:t> </a:t>
            </a:r>
            <a:r>
              <a:rPr lang="pt-BR" b="0" dirty="0" smtClean="0">
                <a:sym typeface="Symbol"/>
              </a:rPr>
              <a:t> L </a:t>
            </a:r>
            <a:r>
              <a:rPr lang="pt-BR" b="0" dirty="0" smtClean="0"/>
              <a:t>pode ser bombeada, não seria uma boa escolha.</a:t>
            </a:r>
            <a:endParaRPr lang="pt-BR" b="0" dirty="0"/>
          </a:p>
        </p:txBody>
      </p:sp>
    </p:spTree>
    <p:extLst>
      <p:ext uri="{BB962C8B-B14F-4D97-AF65-F5344CB8AC3E}">
        <p14:creationId xmlns:p14="http://schemas.microsoft.com/office/powerpoint/2010/main" val="152070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5" end="5"/>
                                            </p:txEl>
                                          </p:spTgt>
                                        </p:tgtEl>
                                        <p:attrNameLst>
                                          <p:attrName>style.visibility</p:attrName>
                                        </p:attrNameLst>
                                      </p:cBhvr>
                                      <p:to>
                                        <p:strVal val="visible"/>
                                      </p:to>
                                    </p:set>
                                    <p:anim calcmode="lin" valueType="num">
                                      <p:cBhvr additive="base">
                                        <p:cTn id="31"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 calcmode="lin" valueType="num">
                                      <p:cBhvr additive="base">
                                        <p:cTn id="37"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pRg st="7" end="7"/>
                                            </p:txEl>
                                          </p:spTgt>
                                        </p:tgtEl>
                                        <p:attrNameLst>
                                          <p:attrName>style.visibility</p:attrName>
                                        </p:attrNameLst>
                                      </p:cBhvr>
                                      <p:to>
                                        <p:strVal val="visible"/>
                                      </p:to>
                                    </p:set>
                                    <p:anim calcmode="lin" valueType="num">
                                      <p:cBhvr additive="base">
                                        <p:cTn id="43" dur="500" fill="hold"/>
                                        <p:tgtEl>
                                          <p:spTgt spid="307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br>
              <a:rPr lang="pt-BR" sz="2400" dirty="0" smtClean="0"/>
            </a:br>
            <a:r>
              <a:rPr lang="pt-BR" sz="2400" dirty="0" smtClean="0"/>
              <a:t>Exemplos</a:t>
            </a:r>
            <a:endParaRPr lang="pt-BR" sz="2400" dirty="0"/>
          </a:p>
        </p:txBody>
      </p:sp>
      <p:sp>
        <p:nvSpPr>
          <p:cNvPr id="3075" name="Rectangle 3"/>
          <p:cNvSpPr>
            <a:spLocks noGrp="1" noChangeArrowheads="1"/>
          </p:cNvSpPr>
          <p:nvPr>
            <p:ph type="body" idx="1"/>
          </p:nvPr>
        </p:nvSpPr>
        <p:spPr>
          <a:xfrm>
            <a:off x="567184" y="980728"/>
            <a:ext cx="8469312" cy="5040560"/>
          </a:xfrm>
        </p:spPr>
        <p:txBody>
          <a:bodyPr/>
          <a:lstStyle/>
          <a:p>
            <a:pPr marL="0" indent="0" algn="just">
              <a:buNone/>
            </a:pPr>
            <a:endParaRPr lang="pt-BR" dirty="0" smtClean="0"/>
          </a:p>
          <a:p>
            <a:r>
              <a:rPr lang="pt-BR" b="0" dirty="0" smtClean="0"/>
              <a:t>Precisamos prestar bastante atenção na escolha da cadeia.</a:t>
            </a:r>
          </a:p>
          <a:p>
            <a:r>
              <a:rPr lang="pt-BR" b="0" dirty="0" smtClean="0"/>
              <a:t>Deve ser uma cadeia onde todas as divisões (em </a:t>
            </a:r>
            <a:r>
              <a:rPr lang="pt-BR" b="0" dirty="0" err="1" smtClean="0"/>
              <a:t>x,y</a:t>
            </a:r>
            <a:r>
              <a:rPr lang="pt-BR" b="0" dirty="0" smtClean="0"/>
              <a:t> e z) possíveis não obedecem ao lema. </a:t>
            </a:r>
          </a:p>
          <a:p>
            <a:r>
              <a:rPr lang="pt-BR" b="0" dirty="0" smtClean="0"/>
              <a:t>Se existir apenas uma divisão onde o lema se aplica, a cadeia pode ser bombeada e portanto não seria um bom exemplo.</a:t>
            </a:r>
          </a:p>
          <a:p>
            <a:r>
              <a:rPr lang="pt-BR" b="0" dirty="0" smtClean="0"/>
              <a:t>No exemplo anterior, se  s = 0</a:t>
            </a:r>
            <a:r>
              <a:rPr lang="pt-BR" b="0" baseline="30000" dirty="0" smtClean="0"/>
              <a:t>p</a:t>
            </a:r>
            <a:r>
              <a:rPr lang="pt-BR" b="0" dirty="0" smtClean="0"/>
              <a:t>0</a:t>
            </a:r>
            <a:r>
              <a:rPr lang="pt-BR" b="0" baseline="30000" dirty="0" smtClean="0"/>
              <a:t>p</a:t>
            </a:r>
            <a:r>
              <a:rPr lang="pt-BR" b="0" dirty="0" smtClean="0"/>
              <a:t>, x = 0</a:t>
            </a:r>
            <a:r>
              <a:rPr lang="pt-BR" b="0" baseline="30000" dirty="0" smtClean="0"/>
              <a:t>p-2</a:t>
            </a:r>
            <a:r>
              <a:rPr lang="pt-BR" b="0" dirty="0" smtClean="0"/>
              <a:t>, y=0</a:t>
            </a:r>
            <a:r>
              <a:rPr lang="pt-BR" b="0" baseline="30000" dirty="0" smtClean="0"/>
              <a:t>2</a:t>
            </a:r>
            <a:r>
              <a:rPr lang="pt-BR" b="0" dirty="0" smtClean="0"/>
              <a:t>, teríamos o lema aplicado.</a:t>
            </a:r>
            <a:endParaRPr lang="pt-BR" b="0" dirty="0" smtClean="0">
              <a:sym typeface="Symbol"/>
            </a:endParaRPr>
          </a:p>
        </p:txBody>
      </p:sp>
    </p:spTree>
    <p:extLst>
      <p:ext uri="{BB962C8B-B14F-4D97-AF65-F5344CB8AC3E}">
        <p14:creationId xmlns:p14="http://schemas.microsoft.com/office/powerpoint/2010/main" val="16441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r>
              <a:rPr lang="pt-BR" sz="2400" smtClean="0"/>
              <a:t/>
            </a:r>
            <a:br>
              <a:rPr lang="pt-BR" sz="2400" smtClean="0"/>
            </a:br>
            <a:r>
              <a:rPr lang="pt-BR" sz="2400" smtClean="0"/>
              <a:t>Exemplos</a:t>
            </a:r>
            <a:endParaRPr lang="pt-BR" sz="2400" dirty="0"/>
          </a:p>
        </p:txBody>
      </p:sp>
      <p:sp>
        <p:nvSpPr>
          <p:cNvPr id="3075" name="Rectangle 3"/>
          <p:cNvSpPr>
            <a:spLocks noGrp="1" noChangeArrowheads="1"/>
          </p:cNvSpPr>
          <p:nvPr>
            <p:ph type="body" idx="1"/>
          </p:nvPr>
        </p:nvSpPr>
        <p:spPr>
          <a:xfrm>
            <a:off x="567184" y="980728"/>
            <a:ext cx="8469312" cy="5040560"/>
          </a:xfrm>
        </p:spPr>
        <p:txBody>
          <a:bodyPr/>
          <a:lstStyle/>
          <a:p>
            <a:pPr marL="0" indent="0" algn="just">
              <a:buNone/>
            </a:pPr>
            <a:endParaRPr lang="pt-BR" dirty="0" smtClean="0"/>
          </a:p>
          <a:p>
            <a:endParaRPr lang="pt-BR" b="0" dirty="0" smtClean="0"/>
          </a:p>
          <a:p>
            <a:r>
              <a:rPr lang="pt-BR" b="0" dirty="0" smtClean="0"/>
              <a:t>Exemplo de linguagem não-regular na qual o lema se aplica: </a:t>
            </a:r>
          </a:p>
          <a:p>
            <a:endParaRPr lang="pt-BR" b="0" dirty="0"/>
          </a:p>
          <a:p>
            <a:r>
              <a:rPr lang="pt-BR" b="0" dirty="0" smtClean="0"/>
              <a:t> L </a:t>
            </a:r>
            <a:r>
              <a:rPr lang="pt-BR" b="0" dirty="0"/>
              <a:t>= </a:t>
            </a:r>
            <a:r>
              <a:rPr lang="pt-BR" b="0" dirty="0" smtClean="0"/>
              <a:t>{w=</a:t>
            </a:r>
            <a:r>
              <a:rPr lang="pt-BR" b="0" dirty="0" err="1" smtClean="0"/>
              <a:t>uu</a:t>
            </a:r>
            <a:r>
              <a:rPr lang="pt-BR" b="0" baseline="30000" dirty="0" err="1" smtClean="0"/>
              <a:t>k</a:t>
            </a:r>
            <a:r>
              <a:rPr lang="pt-BR" b="0" dirty="0" err="1" smtClean="0"/>
              <a:t>v</a:t>
            </a:r>
            <a:r>
              <a:rPr lang="pt-BR" b="0" dirty="0" smtClean="0"/>
              <a:t> | w </a:t>
            </a:r>
            <a:r>
              <a:rPr lang="pt-BR" b="0" dirty="0" smtClean="0">
                <a:sym typeface="Symbol"/>
              </a:rPr>
              <a:t> {</a:t>
            </a:r>
            <a:r>
              <a:rPr lang="pt-BR" b="0" dirty="0" smtClean="0"/>
              <a:t>0,1}*}.</a:t>
            </a:r>
          </a:p>
        </p:txBody>
      </p:sp>
    </p:spTree>
    <p:extLst>
      <p:ext uri="{BB962C8B-B14F-4D97-AF65-F5344CB8AC3E}">
        <p14:creationId xmlns:p14="http://schemas.microsoft.com/office/powerpoint/2010/main" val="384938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 calcmode="lin" valueType="num">
                                      <p:cBhvr additive="base">
                                        <p:cTn id="7"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anim calcmode="lin" valueType="num">
                                      <p:cBhvr additive="base">
                                        <p:cTn id="13"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endParaRPr lang="pt-BR" sz="2400" dirty="0"/>
          </a:p>
        </p:txBody>
      </p:sp>
      <p:sp>
        <p:nvSpPr>
          <p:cNvPr id="3075" name="Rectangle 3"/>
          <p:cNvSpPr>
            <a:spLocks noGrp="1" noChangeArrowheads="1"/>
          </p:cNvSpPr>
          <p:nvPr>
            <p:ph type="body" idx="1"/>
          </p:nvPr>
        </p:nvSpPr>
        <p:spPr>
          <a:xfrm>
            <a:off x="755576" y="1412776"/>
            <a:ext cx="7918450" cy="4624387"/>
          </a:xfrm>
        </p:spPr>
        <p:txBody>
          <a:bodyPr/>
          <a:lstStyle/>
          <a:p>
            <a:pPr marL="0" indent="0" algn="just">
              <a:buNone/>
            </a:pPr>
            <a:endParaRPr lang="pt-BR" dirty="0" smtClean="0"/>
          </a:p>
          <a:p>
            <a:r>
              <a:rPr lang="pt-BR" b="0" dirty="0" smtClean="0"/>
              <a:t>O lema do bombeamento diz que qualquer linguagem infinita </a:t>
            </a:r>
            <a:r>
              <a:rPr lang="pt-BR" b="0" dirty="0"/>
              <a:t>de dada classe pode ser "bombeada" (</a:t>
            </a:r>
            <a:r>
              <a:rPr lang="pt-BR" b="0" i="1" dirty="0" err="1"/>
              <a:t>pumped</a:t>
            </a:r>
            <a:r>
              <a:rPr lang="pt-BR" b="0" dirty="0"/>
              <a:t>) e ainda pertencer àquela classe (as linguagens finitas são todas</a:t>
            </a:r>
            <a:r>
              <a:rPr lang="pt-BR" dirty="0"/>
              <a:t> </a:t>
            </a:r>
            <a:r>
              <a:rPr lang="pt-BR" dirty="0">
                <a:hlinkClick r:id="rId3" tooltip="Linguagens regulares"/>
              </a:rPr>
              <a:t>regulares</a:t>
            </a:r>
            <a:r>
              <a:rPr lang="pt-BR" b="0" dirty="0" smtClean="0"/>
              <a:t>)</a:t>
            </a:r>
            <a:r>
              <a:rPr lang="pt-BR" dirty="0" smtClean="0"/>
              <a:t>.</a:t>
            </a:r>
          </a:p>
          <a:p>
            <a:endParaRPr lang="pt-BR" dirty="0" smtClean="0"/>
          </a:p>
          <a:p>
            <a:r>
              <a:rPr lang="pt-BR" b="0" dirty="0"/>
              <a:t>A linguagem pode ser bombeada se qualquer cadeia suficientemente longa na linguagem pode ser quebrada em pedaços, alguns dos quais podem ser repetidos um número arbitrário de vezes para produzir uma cadeia mais longa na </a:t>
            </a:r>
            <a:r>
              <a:rPr lang="pt-BR" b="0" dirty="0" smtClean="0"/>
              <a:t>linguagem.</a:t>
            </a:r>
          </a:p>
          <a:p>
            <a:endParaRPr lang="pt-BR" b="0" dirty="0" smtClean="0"/>
          </a:p>
          <a:p>
            <a:endParaRPr lang="pt-BR" b="0" dirty="0"/>
          </a:p>
          <a:p>
            <a:endParaRPr lang="pt-BR" dirty="0"/>
          </a:p>
        </p:txBody>
      </p:sp>
    </p:spTree>
    <p:extLst>
      <p:ext uri="{BB962C8B-B14F-4D97-AF65-F5344CB8AC3E}">
        <p14:creationId xmlns:p14="http://schemas.microsoft.com/office/powerpoint/2010/main" val="2543178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anim calcmode="lin" valueType="num">
                                      <p:cBhvr additive="base">
                                        <p:cTn id="13"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 para </a:t>
            </a:r>
            <a:br>
              <a:rPr lang="pt-BR" sz="2400" dirty="0" smtClean="0"/>
            </a:br>
            <a:r>
              <a:rPr lang="pt-BR" sz="2400" dirty="0" smtClean="0"/>
              <a:t>Linguagens Regulares</a:t>
            </a:r>
            <a:br>
              <a:rPr lang="pt-BR" sz="2400" dirty="0" smtClean="0"/>
            </a:br>
            <a:r>
              <a:rPr lang="pt-BR" sz="2400" dirty="0" smtClean="0"/>
              <a:t/>
            </a:r>
            <a:br>
              <a:rPr lang="pt-BR" sz="2400" dirty="0" smtClean="0"/>
            </a:br>
            <a:endParaRPr lang="pt-BR" sz="2400" dirty="0"/>
          </a:p>
        </p:txBody>
      </p:sp>
      <p:sp>
        <p:nvSpPr>
          <p:cNvPr id="3075" name="Rectangle 3"/>
          <p:cNvSpPr>
            <a:spLocks noGrp="1" noChangeArrowheads="1"/>
          </p:cNvSpPr>
          <p:nvPr>
            <p:ph type="body" idx="1"/>
          </p:nvPr>
        </p:nvSpPr>
        <p:spPr>
          <a:xfrm>
            <a:off x="539552" y="980728"/>
            <a:ext cx="8136904" cy="2376264"/>
          </a:xfrm>
        </p:spPr>
        <p:txBody>
          <a:bodyPr/>
          <a:lstStyle/>
          <a:p>
            <a:pPr marL="0" indent="0">
              <a:buNone/>
            </a:pPr>
            <a:endParaRPr lang="pt-BR" b="0" dirty="0" smtClean="0"/>
          </a:p>
          <a:p>
            <a:r>
              <a:rPr lang="pt-BR" b="0" dirty="0"/>
              <a:t>Para toda linguagem </a:t>
            </a:r>
            <a:r>
              <a:rPr lang="pt-BR" b="0" dirty="0" smtClean="0"/>
              <a:t>regular A, </a:t>
            </a:r>
            <a:r>
              <a:rPr lang="pt-BR" b="0" dirty="0"/>
              <a:t>há um autômato </a:t>
            </a:r>
            <a:r>
              <a:rPr lang="pt-BR" b="0" dirty="0" smtClean="0"/>
              <a:t>AFD a aceita.</a:t>
            </a:r>
          </a:p>
          <a:p>
            <a:r>
              <a:rPr lang="pt-BR" b="0" dirty="0" smtClean="0"/>
              <a:t>Seja o AFD mais </a:t>
            </a:r>
            <a:r>
              <a:rPr lang="pt-BR" b="0" dirty="0"/>
              <a:t>simples possível, isto é, aquele com o menor número de estados possível. </a:t>
            </a:r>
            <a:endParaRPr lang="pt-BR" b="0" dirty="0" smtClean="0"/>
          </a:p>
          <a:p>
            <a:r>
              <a:rPr lang="pt-BR" b="0" dirty="0" smtClean="0"/>
              <a:t>Seja </a:t>
            </a:r>
            <a:r>
              <a:rPr lang="pt-BR" b="0" i="1" dirty="0" smtClean="0"/>
              <a:t>p, </a:t>
            </a:r>
            <a:r>
              <a:rPr lang="pt-BR" b="0" dirty="0" smtClean="0"/>
              <a:t>a </a:t>
            </a:r>
            <a:r>
              <a:rPr lang="pt-BR" b="0" dirty="0"/>
              <a:t>quantidade de estados desse </a:t>
            </a:r>
            <a:r>
              <a:rPr lang="pt-BR" b="0" dirty="0" smtClean="0"/>
              <a:t>AFD.</a:t>
            </a:r>
          </a:p>
          <a:p>
            <a:r>
              <a:rPr lang="pt-BR" b="0" dirty="0" smtClean="0"/>
              <a:t>Seja s </a:t>
            </a:r>
            <a:r>
              <a:rPr lang="pt-BR" b="0" dirty="0" smtClean="0">
                <a:sym typeface="Symbol"/>
              </a:rPr>
              <a:t> A, </a:t>
            </a:r>
            <a:r>
              <a:rPr lang="pt-BR" b="0" dirty="0" err="1" smtClean="0">
                <a:sym typeface="Symbol"/>
              </a:rPr>
              <a:t>t.q</a:t>
            </a:r>
            <a:r>
              <a:rPr lang="pt-BR" b="0" dirty="0" smtClean="0">
                <a:sym typeface="Symbol"/>
              </a:rPr>
              <a:t>. |s|  </a:t>
            </a:r>
            <a:r>
              <a:rPr lang="pt-BR" b="0" i="1" dirty="0" smtClean="0"/>
              <a:t>p</a:t>
            </a:r>
            <a:endParaRPr lang="pt-BR" b="0" dirty="0"/>
          </a:p>
          <a:p>
            <a:r>
              <a:rPr lang="pt-BR" b="0" dirty="0" smtClean="0"/>
              <a:t>Logo, existe uma sequência de estados  </a:t>
            </a:r>
            <a:r>
              <a:rPr lang="pt-BR" b="0" i="1" dirty="0" smtClean="0"/>
              <a:t>q</a:t>
            </a:r>
            <a:r>
              <a:rPr lang="pt-BR" b="0" baseline="-25000" dirty="0" smtClean="0"/>
              <a:t>1</a:t>
            </a:r>
            <a:r>
              <a:rPr lang="pt-BR" b="0" dirty="0"/>
              <a:t>, ..., </a:t>
            </a:r>
            <a:r>
              <a:rPr lang="pt-BR" b="0" i="1" dirty="0" err="1" smtClean="0"/>
              <a:t>q</a:t>
            </a:r>
            <a:r>
              <a:rPr lang="pt-BR" b="0" i="1" baseline="-25000" dirty="0" err="1" smtClean="0"/>
              <a:t>f</a:t>
            </a:r>
            <a:r>
              <a:rPr lang="pt-BR" b="0" dirty="0" smtClean="0"/>
              <a:t> (</a:t>
            </a:r>
            <a:r>
              <a:rPr lang="pt-BR" b="0" dirty="0" err="1" smtClean="0"/>
              <a:t>q</a:t>
            </a:r>
            <a:r>
              <a:rPr lang="pt-BR" b="0" baseline="-25000" dirty="0" err="1" smtClean="0"/>
              <a:t>f</a:t>
            </a:r>
            <a:r>
              <a:rPr lang="pt-BR" b="0" dirty="0" smtClean="0"/>
              <a:t> é final e q</a:t>
            </a:r>
            <a:r>
              <a:rPr lang="pt-BR" b="0" baseline="-25000" dirty="0" smtClean="0"/>
              <a:t>1</a:t>
            </a:r>
            <a:r>
              <a:rPr lang="pt-BR" b="0" dirty="0" smtClean="0"/>
              <a:t> inicial), para reconhecer s. </a:t>
            </a:r>
          </a:p>
          <a:p>
            <a:r>
              <a:rPr lang="pt-BR" b="0" dirty="0" smtClean="0"/>
              <a:t>Como o </a:t>
            </a:r>
            <a:r>
              <a:rPr lang="pt-BR" b="0" dirty="0"/>
              <a:t>AFD tem apenas </a:t>
            </a:r>
            <a:r>
              <a:rPr lang="pt-BR" b="0" i="1" dirty="0"/>
              <a:t>p</a:t>
            </a:r>
            <a:r>
              <a:rPr lang="pt-BR" b="0" dirty="0"/>
              <a:t> </a:t>
            </a:r>
            <a:r>
              <a:rPr lang="pt-BR" b="0" dirty="0" smtClean="0"/>
              <a:t>estados e </a:t>
            </a:r>
            <a:r>
              <a:rPr lang="pt-BR" b="0" dirty="0">
                <a:sym typeface="Symbol"/>
              </a:rPr>
              <a:t>|s|  </a:t>
            </a:r>
            <a:r>
              <a:rPr lang="pt-BR" b="0" i="1" dirty="0" smtClean="0"/>
              <a:t>p</a:t>
            </a:r>
            <a:r>
              <a:rPr lang="pt-BR" b="0" dirty="0" smtClean="0"/>
              <a:t>, deverá </a:t>
            </a:r>
            <a:r>
              <a:rPr lang="pt-BR" b="0" dirty="0"/>
              <a:t>haver ao menos um estado "repetido", i.e. visitado mais de uma vez. </a:t>
            </a:r>
            <a:r>
              <a:rPr lang="pt-BR" b="0" dirty="0" smtClean="0"/>
              <a:t>(pelo princípio da casa dos pombos).</a:t>
            </a:r>
          </a:p>
          <a:p>
            <a:r>
              <a:rPr lang="pt-BR" b="0" dirty="0" smtClean="0"/>
              <a:t>Seja </a:t>
            </a:r>
            <a:r>
              <a:rPr lang="pt-BR" b="0" dirty="0" err="1" smtClean="0"/>
              <a:t>q</a:t>
            </a:r>
            <a:r>
              <a:rPr lang="pt-BR" b="0" baseline="-25000" dirty="0" err="1" smtClean="0"/>
              <a:t>r</a:t>
            </a:r>
            <a:r>
              <a:rPr lang="pt-BR" b="0" dirty="0" smtClean="0"/>
              <a:t> o estado repetido.</a:t>
            </a:r>
          </a:p>
          <a:p>
            <a:endParaRPr lang="pt-BR" b="0" dirty="0"/>
          </a:p>
          <a:p>
            <a:pPr marL="0" indent="0">
              <a:buNone/>
            </a:pPr>
            <a:endParaRPr lang="pt-BR" b="0" dirty="0"/>
          </a:p>
          <a:p>
            <a:endParaRPr lang="pt-BR" b="0" dirty="0"/>
          </a:p>
        </p:txBody>
      </p:sp>
    </p:spTree>
    <p:extLst>
      <p:ext uri="{BB962C8B-B14F-4D97-AF65-F5344CB8AC3E}">
        <p14:creationId xmlns:p14="http://schemas.microsoft.com/office/powerpoint/2010/main" val="2796817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5" end="5"/>
                                            </p:txEl>
                                          </p:spTgt>
                                        </p:tgtEl>
                                        <p:attrNameLst>
                                          <p:attrName>style.visibility</p:attrName>
                                        </p:attrNameLst>
                                      </p:cBhvr>
                                      <p:to>
                                        <p:strVal val="visible"/>
                                      </p:to>
                                    </p:set>
                                    <p:anim calcmode="lin" valueType="num">
                                      <p:cBhvr additive="base">
                                        <p:cTn id="31"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 calcmode="lin" valueType="num">
                                      <p:cBhvr additive="base">
                                        <p:cTn id="37"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pRg st="7" end="7"/>
                                            </p:txEl>
                                          </p:spTgt>
                                        </p:tgtEl>
                                        <p:attrNameLst>
                                          <p:attrName>style.visibility</p:attrName>
                                        </p:attrNameLst>
                                      </p:cBhvr>
                                      <p:to>
                                        <p:strVal val="visible"/>
                                      </p:to>
                                    </p:set>
                                    <p:anim calcmode="lin" valueType="num">
                                      <p:cBhvr additive="base">
                                        <p:cTn id="43" dur="500" fill="hold"/>
                                        <p:tgtEl>
                                          <p:spTgt spid="307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 para </a:t>
            </a:r>
            <a:br>
              <a:rPr lang="pt-BR" sz="2400" dirty="0" smtClean="0"/>
            </a:br>
            <a:r>
              <a:rPr lang="pt-BR" sz="2400" dirty="0" smtClean="0"/>
              <a:t>Linguagens Regulares</a:t>
            </a:r>
            <a:br>
              <a:rPr lang="pt-BR" sz="2400" dirty="0" smtClean="0"/>
            </a:br>
            <a:r>
              <a:rPr lang="pt-BR" sz="2400" dirty="0" smtClean="0"/>
              <a:t/>
            </a:r>
            <a:br>
              <a:rPr lang="pt-BR" sz="2400" dirty="0" smtClean="0"/>
            </a:br>
            <a:endParaRPr lang="pt-BR" sz="2400" dirty="0"/>
          </a:p>
        </p:txBody>
      </p:sp>
      <p:sp>
        <p:nvSpPr>
          <p:cNvPr id="3075" name="Rectangle 3"/>
          <p:cNvSpPr>
            <a:spLocks noGrp="1" noChangeArrowheads="1"/>
          </p:cNvSpPr>
          <p:nvPr>
            <p:ph type="body" idx="1"/>
          </p:nvPr>
        </p:nvSpPr>
        <p:spPr>
          <a:xfrm>
            <a:off x="539552" y="980728"/>
            <a:ext cx="8136904" cy="2376264"/>
          </a:xfrm>
        </p:spPr>
        <p:txBody>
          <a:bodyPr/>
          <a:lstStyle/>
          <a:p>
            <a:pPr marL="0" indent="0">
              <a:buNone/>
            </a:pPr>
            <a:endParaRPr lang="pt-BR" b="0" dirty="0" smtClean="0"/>
          </a:p>
          <a:p>
            <a:r>
              <a:rPr lang="pt-BR" b="0" dirty="0" smtClean="0"/>
              <a:t>Vamos dividir s em três </a:t>
            </a:r>
            <a:r>
              <a:rPr lang="pt-BR" b="0" dirty="0" err="1" smtClean="0"/>
              <a:t>subcadeias</a:t>
            </a:r>
            <a:r>
              <a:rPr lang="pt-BR" b="0" dirty="0" smtClean="0"/>
              <a:t>: s=</a:t>
            </a:r>
            <a:r>
              <a:rPr lang="pt-BR" b="0" dirty="0" err="1" smtClean="0"/>
              <a:t>xyz</a:t>
            </a:r>
            <a:r>
              <a:rPr lang="pt-BR" b="0" dirty="0" smtClean="0"/>
              <a:t>.</a:t>
            </a:r>
          </a:p>
          <a:p>
            <a:r>
              <a:rPr lang="pt-BR" b="0" dirty="0" smtClean="0"/>
              <a:t>x é a parte que aparece antes de </a:t>
            </a:r>
            <a:r>
              <a:rPr lang="pt-BR" b="0" dirty="0" err="1" smtClean="0"/>
              <a:t>q</a:t>
            </a:r>
            <a:r>
              <a:rPr lang="pt-BR" b="0" baseline="-25000" dirty="0" err="1" smtClean="0"/>
              <a:t>r</a:t>
            </a:r>
            <a:r>
              <a:rPr lang="pt-BR" b="0" dirty="0" smtClean="0"/>
              <a:t>, y é a parte que aparece entre as duas ocorrências de </a:t>
            </a:r>
            <a:r>
              <a:rPr lang="pt-BR" b="0" dirty="0" err="1" smtClean="0"/>
              <a:t>q</a:t>
            </a:r>
            <a:r>
              <a:rPr lang="pt-BR" b="0" baseline="-25000" dirty="0" err="1" smtClean="0"/>
              <a:t>r</a:t>
            </a:r>
            <a:r>
              <a:rPr lang="pt-BR" b="0" dirty="0" smtClean="0"/>
              <a:t> e z a parte restante, que aparece após a segunda ocorrência de </a:t>
            </a:r>
            <a:r>
              <a:rPr lang="pt-BR" b="0" dirty="0" err="1" smtClean="0"/>
              <a:t>q</a:t>
            </a:r>
            <a:r>
              <a:rPr lang="pt-BR" b="0" baseline="-25000" dirty="0" err="1" smtClean="0"/>
              <a:t>r</a:t>
            </a:r>
            <a:r>
              <a:rPr lang="pt-BR" b="0" dirty="0" smtClean="0"/>
              <a:t>.</a:t>
            </a:r>
          </a:p>
          <a:p>
            <a:endParaRPr lang="pt-BR" b="0" dirty="0" smtClean="0"/>
          </a:p>
          <a:p>
            <a:pPr marL="0" indent="0">
              <a:buNone/>
            </a:pPr>
            <a:endParaRPr lang="pt-BR" b="0" dirty="0"/>
          </a:p>
          <a:p>
            <a:pPr marL="0" indent="0">
              <a:buNone/>
            </a:pPr>
            <a:endParaRPr lang="pt-BR" b="0" dirty="0"/>
          </a:p>
          <a:p>
            <a:endParaRPr lang="pt-BR" b="0" dirty="0"/>
          </a:p>
        </p:txBody>
      </p:sp>
      <p:sp>
        <p:nvSpPr>
          <p:cNvPr id="2" name="Elipse 1"/>
          <p:cNvSpPr/>
          <p:nvPr/>
        </p:nvSpPr>
        <p:spPr>
          <a:xfrm>
            <a:off x="1835696" y="5050296"/>
            <a:ext cx="576064" cy="5389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p:cNvSpPr txBox="1"/>
          <p:nvPr/>
        </p:nvSpPr>
        <p:spPr>
          <a:xfrm>
            <a:off x="1907704" y="5135102"/>
            <a:ext cx="504056" cy="369332"/>
          </a:xfrm>
          <a:prstGeom prst="rect">
            <a:avLst/>
          </a:prstGeom>
          <a:noFill/>
        </p:spPr>
        <p:txBody>
          <a:bodyPr wrap="square" rtlCol="0">
            <a:spAutoFit/>
          </a:bodyPr>
          <a:lstStyle/>
          <a:p>
            <a:r>
              <a:rPr lang="pt-BR" b="1" dirty="0" smtClean="0">
                <a:solidFill>
                  <a:srgbClr val="000000"/>
                </a:solidFill>
              </a:rPr>
              <a:t>q</a:t>
            </a:r>
            <a:r>
              <a:rPr lang="pt-BR" b="1" baseline="-25000" dirty="0" smtClean="0">
                <a:solidFill>
                  <a:srgbClr val="000000"/>
                </a:solidFill>
              </a:rPr>
              <a:t>1</a:t>
            </a:r>
            <a:endParaRPr lang="pt-BR" b="1" baseline="-25000" dirty="0">
              <a:solidFill>
                <a:srgbClr val="000000"/>
              </a:solidFill>
            </a:endParaRPr>
          </a:p>
        </p:txBody>
      </p:sp>
      <p:sp>
        <p:nvSpPr>
          <p:cNvPr id="6" name="Elipse 5"/>
          <p:cNvSpPr/>
          <p:nvPr/>
        </p:nvSpPr>
        <p:spPr>
          <a:xfrm>
            <a:off x="5512172" y="4704624"/>
            <a:ext cx="720080" cy="6913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3563888" y="4164228"/>
            <a:ext cx="576064" cy="5389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5580112" y="4776520"/>
            <a:ext cx="576064" cy="5389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5609456" y="4861326"/>
            <a:ext cx="504056" cy="369332"/>
          </a:xfrm>
          <a:prstGeom prst="rect">
            <a:avLst/>
          </a:prstGeom>
          <a:noFill/>
        </p:spPr>
        <p:txBody>
          <a:bodyPr wrap="square" rtlCol="0">
            <a:spAutoFit/>
          </a:bodyPr>
          <a:lstStyle/>
          <a:p>
            <a:r>
              <a:rPr lang="pt-BR" b="1" dirty="0" err="1" smtClean="0">
                <a:solidFill>
                  <a:srgbClr val="000000"/>
                </a:solidFill>
              </a:rPr>
              <a:t>q</a:t>
            </a:r>
            <a:r>
              <a:rPr lang="pt-BR" b="1" baseline="-25000" dirty="0" err="1" smtClean="0">
                <a:solidFill>
                  <a:srgbClr val="000000"/>
                </a:solidFill>
              </a:rPr>
              <a:t>f</a:t>
            </a:r>
            <a:endParaRPr lang="pt-BR" b="1" baseline="-25000" dirty="0">
              <a:solidFill>
                <a:srgbClr val="000000"/>
              </a:solidFill>
            </a:endParaRPr>
          </a:p>
        </p:txBody>
      </p:sp>
      <p:sp>
        <p:nvSpPr>
          <p:cNvPr id="10" name="CaixaDeTexto 9"/>
          <p:cNvSpPr txBox="1"/>
          <p:nvPr/>
        </p:nvSpPr>
        <p:spPr>
          <a:xfrm>
            <a:off x="3635896" y="4249034"/>
            <a:ext cx="504056" cy="369332"/>
          </a:xfrm>
          <a:prstGeom prst="rect">
            <a:avLst/>
          </a:prstGeom>
          <a:noFill/>
        </p:spPr>
        <p:txBody>
          <a:bodyPr wrap="square" rtlCol="0">
            <a:spAutoFit/>
          </a:bodyPr>
          <a:lstStyle/>
          <a:p>
            <a:r>
              <a:rPr lang="pt-BR" b="1" dirty="0" err="1" smtClean="0">
                <a:solidFill>
                  <a:srgbClr val="000000"/>
                </a:solidFill>
              </a:rPr>
              <a:t>q</a:t>
            </a:r>
            <a:r>
              <a:rPr lang="pt-BR" b="1" baseline="-25000" dirty="0" err="1">
                <a:solidFill>
                  <a:srgbClr val="000000"/>
                </a:solidFill>
              </a:rPr>
              <a:t>r</a:t>
            </a:r>
            <a:endParaRPr lang="pt-BR" b="1" baseline="-25000" dirty="0">
              <a:solidFill>
                <a:srgbClr val="000000"/>
              </a:solidFill>
            </a:endParaRPr>
          </a:p>
        </p:txBody>
      </p:sp>
      <p:cxnSp>
        <p:nvCxnSpPr>
          <p:cNvPr id="15" name="Conector em curva 14"/>
          <p:cNvCxnSpPr>
            <a:stCxn id="2" idx="6"/>
          </p:cNvCxnSpPr>
          <p:nvPr/>
        </p:nvCxnSpPr>
        <p:spPr>
          <a:xfrm flipV="1">
            <a:off x="2411760" y="4433700"/>
            <a:ext cx="1152128" cy="886068"/>
          </a:xfrm>
          <a:prstGeom prst="curvedConnector3">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24" name="Forma livre 23"/>
          <p:cNvSpPr/>
          <p:nvPr/>
        </p:nvSpPr>
        <p:spPr>
          <a:xfrm>
            <a:off x="3524129" y="3263900"/>
            <a:ext cx="1033587" cy="1028700"/>
          </a:xfrm>
          <a:custGeom>
            <a:avLst/>
            <a:gdLst>
              <a:gd name="connsiteX0" fmla="*/ 95371 w 1033587"/>
              <a:gd name="connsiteY0" fmla="*/ 1028700 h 1028700"/>
              <a:gd name="connsiteX1" fmla="*/ 31871 w 1033587"/>
              <a:gd name="connsiteY1" fmla="*/ 977900 h 1028700"/>
              <a:gd name="connsiteX2" fmla="*/ 19171 w 1033587"/>
              <a:gd name="connsiteY2" fmla="*/ 838200 h 1028700"/>
              <a:gd name="connsiteX3" fmla="*/ 69971 w 1033587"/>
              <a:gd name="connsiteY3" fmla="*/ 825500 h 1028700"/>
              <a:gd name="connsiteX4" fmla="*/ 120771 w 1033587"/>
              <a:gd name="connsiteY4" fmla="*/ 762000 h 1028700"/>
              <a:gd name="connsiteX5" fmla="*/ 158871 w 1033587"/>
              <a:gd name="connsiteY5" fmla="*/ 736600 h 1028700"/>
              <a:gd name="connsiteX6" fmla="*/ 171571 w 1033587"/>
              <a:gd name="connsiteY6" fmla="*/ 698500 h 1028700"/>
              <a:gd name="connsiteX7" fmla="*/ 133471 w 1033587"/>
              <a:gd name="connsiteY7" fmla="*/ 469900 h 1028700"/>
              <a:gd name="connsiteX8" fmla="*/ 120771 w 1033587"/>
              <a:gd name="connsiteY8" fmla="*/ 431800 h 1028700"/>
              <a:gd name="connsiteX9" fmla="*/ 108071 w 1033587"/>
              <a:gd name="connsiteY9" fmla="*/ 393700 h 1028700"/>
              <a:gd name="connsiteX10" fmla="*/ 133471 w 1033587"/>
              <a:gd name="connsiteY10" fmla="*/ 165100 h 1028700"/>
              <a:gd name="connsiteX11" fmla="*/ 209671 w 1033587"/>
              <a:gd name="connsiteY11" fmla="*/ 101600 h 1028700"/>
              <a:gd name="connsiteX12" fmla="*/ 247771 w 1033587"/>
              <a:gd name="connsiteY12" fmla="*/ 88900 h 1028700"/>
              <a:gd name="connsiteX13" fmla="*/ 285871 w 1033587"/>
              <a:gd name="connsiteY13" fmla="*/ 63500 h 1028700"/>
              <a:gd name="connsiteX14" fmla="*/ 323971 w 1033587"/>
              <a:gd name="connsiteY14" fmla="*/ 50800 h 1028700"/>
              <a:gd name="connsiteX15" fmla="*/ 450971 w 1033587"/>
              <a:gd name="connsiteY15" fmla="*/ 25400 h 1028700"/>
              <a:gd name="connsiteX16" fmla="*/ 590671 w 1033587"/>
              <a:gd name="connsiteY16" fmla="*/ 0 h 1028700"/>
              <a:gd name="connsiteX17" fmla="*/ 768471 w 1033587"/>
              <a:gd name="connsiteY17" fmla="*/ 25400 h 1028700"/>
              <a:gd name="connsiteX18" fmla="*/ 844671 w 1033587"/>
              <a:gd name="connsiteY18" fmla="*/ 50800 h 1028700"/>
              <a:gd name="connsiteX19" fmla="*/ 882771 w 1033587"/>
              <a:gd name="connsiteY19" fmla="*/ 63500 h 1028700"/>
              <a:gd name="connsiteX20" fmla="*/ 920871 w 1033587"/>
              <a:gd name="connsiteY20" fmla="*/ 76200 h 1028700"/>
              <a:gd name="connsiteX21" fmla="*/ 958971 w 1033587"/>
              <a:gd name="connsiteY21" fmla="*/ 101600 h 1028700"/>
              <a:gd name="connsiteX22" fmla="*/ 997071 w 1033587"/>
              <a:gd name="connsiteY22" fmla="*/ 584200 h 1028700"/>
              <a:gd name="connsiteX23" fmla="*/ 984371 w 1033587"/>
              <a:gd name="connsiteY23" fmla="*/ 635000 h 1028700"/>
              <a:gd name="connsiteX24" fmla="*/ 920871 w 1033587"/>
              <a:gd name="connsiteY24" fmla="*/ 711200 h 1028700"/>
              <a:gd name="connsiteX25" fmla="*/ 870071 w 1033587"/>
              <a:gd name="connsiteY25" fmla="*/ 825500 h 1028700"/>
              <a:gd name="connsiteX26" fmla="*/ 793871 w 1033587"/>
              <a:gd name="connsiteY26" fmla="*/ 850900 h 1028700"/>
              <a:gd name="connsiteX27" fmla="*/ 755771 w 1033587"/>
              <a:gd name="connsiteY27" fmla="*/ 863600 h 1028700"/>
              <a:gd name="connsiteX28" fmla="*/ 717671 w 1033587"/>
              <a:gd name="connsiteY28" fmla="*/ 889000 h 1028700"/>
              <a:gd name="connsiteX29" fmla="*/ 590671 w 1033587"/>
              <a:gd name="connsiteY29" fmla="*/ 914400 h 1028700"/>
              <a:gd name="connsiteX30" fmla="*/ 565271 w 1033587"/>
              <a:gd name="connsiteY30" fmla="*/ 977900 h 102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33587" h="1028700">
                <a:moveTo>
                  <a:pt x="95371" y="1028700"/>
                </a:moveTo>
                <a:cubicBezTo>
                  <a:pt x="74204" y="1011767"/>
                  <a:pt x="51038" y="997067"/>
                  <a:pt x="31871" y="977900"/>
                </a:cubicBezTo>
                <a:cubicBezTo>
                  <a:pt x="-5926" y="940103"/>
                  <a:pt x="-10034" y="890769"/>
                  <a:pt x="19171" y="838200"/>
                </a:cubicBezTo>
                <a:cubicBezTo>
                  <a:pt x="27648" y="822942"/>
                  <a:pt x="53038" y="829733"/>
                  <a:pt x="69971" y="825500"/>
                </a:cubicBezTo>
                <a:cubicBezTo>
                  <a:pt x="179160" y="752707"/>
                  <a:pt x="50664" y="849634"/>
                  <a:pt x="120771" y="762000"/>
                </a:cubicBezTo>
                <a:cubicBezTo>
                  <a:pt x="130306" y="750081"/>
                  <a:pt x="146171" y="745067"/>
                  <a:pt x="158871" y="736600"/>
                </a:cubicBezTo>
                <a:cubicBezTo>
                  <a:pt x="163104" y="723900"/>
                  <a:pt x="171571" y="711887"/>
                  <a:pt x="171571" y="698500"/>
                </a:cubicBezTo>
                <a:cubicBezTo>
                  <a:pt x="171571" y="564189"/>
                  <a:pt x="167153" y="570946"/>
                  <a:pt x="133471" y="469900"/>
                </a:cubicBezTo>
                <a:lnTo>
                  <a:pt x="120771" y="431800"/>
                </a:lnTo>
                <a:lnTo>
                  <a:pt x="108071" y="393700"/>
                </a:lnTo>
                <a:cubicBezTo>
                  <a:pt x="116538" y="317500"/>
                  <a:pt x="119125" y="240415"/>
                  <a:pt x="133471" y="165100"/>
                </a:cubicBezTo>
                <a:cubicBezTo>
                  <a:pt x="140679" y="127256"/>
                  <a:pt x="180809" y="113970"/>
                  <a:pt x="209671" y="101600"/>
                </a:cubicBezTo>
                <a:cubicBezTo>
                  <a:pt x="221976" y="96327"/>
                  <a:pt x="235797" y="94887"/>
                  <a:pt x="247771" y="88900"/>
                </a:cubicBezTo>
                <a:cubicBezTo>
                  <a:pt x="261423" y="82074"/>
                  <a:pt x="272219" y="70326"/>
                  <a:pt x="285871" y="63500"/>
                </a:cubicBezTo>
                <a:cubicBezTo>
                  <a:pt x="297845" y="57513"/>
                  <a:pt x="310927" y="53810"/>
                  <a:pt x="323971" y="50800"/>
                </a:cubicBezTo>
                <a:cubicBezTo>
                  <a:pt x="366037" y="41092"/>
                  <a:pt x="408387" y="32497"/>
                  <a:pt x="450971" y="25400"/>
                </a:cubicBezTo>
                <a:cubicBezTo>
                  <a:pt x="548463" y="9151"/>
                  <a:pt x="501921" y="17750"/>
                  <a:pt x="590671" y="0"/>
                </a:cubicBezTo>
                <a:cubicBezTo>
                  <a:pt x="645638" y="6107"/>
                  <a:pt x="712871" y="10236"/>
                  <a:pt x="768471" y="25400"/>
                </a:cubicBezTo>
                <a:cubicBezTo>
                  <a:pt x="794302" y="32445"/>
                  <a:pt x="819271" y="42333"/>
                  <a:pt x="844671" y="50800"/>
                </a:cubicBezTo>
                <a:lnTo>
                  <a:pt x="882771" y="63500"/>
                </a:lnTo>
                <a:cubicBezTo>
                  <a:pt x="895471" y="67733"/>
                  <a:pt x="909732" y="68774"/>
                  <a:pt x="920871" y="76200"/>
                </a:cubicBezTo>
                <a:lnTo>
                  <a:pt x="958971" y="101600"/>
                </a:lnTo>
                <a:cubicBezTo>
                  <a:pt x="1082743" y="287258"/>
                  <a:pt x="1020527" y="161992"/>
                  <a:pt x="997071" y="584200"/>
                </a:cubicBezTo>
                <a:cubicBezTo>
                  <a:pt x="996103" y="601628"/>
                  <a:pt x="993031" y="619845"/>
                  <a:pt x="984371" y="635000"/>
                </a:cubicBezTo>
                <a:cubicBezTo>
                  <a:pt x="924555" y="739677"/>
                  <a:pt x="965516" y="610748"/>
                  <a:pt x="920871" y="711200"/>
                </a:cubicBezTo>
                <a:cubicBezTo>
                  <a:pt x="914712" y="725058"/>
                  <a:pt x="896602" y="808918"/>
                  <a:pt x="870071" y="825500"/>
                </a:cubicBezTo>
                <a:cubicBezTo>
                  <a:pt x="847367" y="839690"/>
                  <a:pt x="819271" y="842433"/>
                  <a:pt x="793871" y="850900"/>
                </a:cubicBezTo>
                <a:cubicBezTo>
                  <a:pt x="781171" y="855133"/>
                  <a:pt x="766910" y="856174"/>
                  <a:pt x="755771" y="863600"/>
                </a:cubicBezTo>
                <a:cubicBezTo>
                  <a:pt x="743071" y="872067"/>
                  <a:pt x="732260" y="884511"/>
                  <a:pt x="717671" y="889000"/>
                </a:cubicBezTo>
                <a:cubicBezTo>
                  <a:pt x="676408" y="901696"/>
                  <a:pt x="590671" y="914400"/>
                  <a:pt x="590671" y="914400"/>
                </a:cubicBezTo>
                <a:cubicBezTo>
                  <a:pt x="574978" y="961480"/>
                  <a:pt x="583958" y="940526"/>
                  <a:pt x="565271" y="977900"/>
                </a:cubicBezTo>
              </a:path>
            </a:pathLst>
          </a:custGeom>
          <a:ln w="19050">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26" name="Conector de seta reta 25"/>
          <p:cNvCxnSpPr>
            <a:stCxn id="24" idx="29"/>
            <a:endCxn id="24" idx="30"/>
          </p:cNvCxnSpPr>
          <p:nvPr/>
        </p:nvCxnSpPr>
        <p:spPr>
          <a:xfrm flipH="1">
            <a:off x="4089400" y="4178300"/>
            <a:ext cx="25400" cy="635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8" name="Conector em curva 27"/>
          <p:cNvCxnSpPr/>
          <p:nvPr/>
        </p:nvCxnSpPr>
        <p:spPr>
          <a:xfrm>
            <a:off x="4114800" y="4618366"/>
            <a:ext cx="1397372" cy="612292"/>
          </a:xfrm>
          <a:prstGeom prst="curvedConnector3">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29" name="CaixaDeTexto 28"/>
          <p:cNvSpPr txBox="1"/>
          <p:nvPr/>
        </p:nvSpPr>
        <p:spPr>
          <a:xfrm>
            <a:off x="4813486" y="4451120"/>
            <a:ext cx="432048" cy="369332"/>
          </a:xfrm>
          <a:prstGeom prst="rect">
            <a:avLst/>
          </a:prstGeom>
          <a:noFill/>
        </p:spPr>
        <p:txBody>
          <a:bodyPr wrap="square" rtlCol="0">
            <a:spAutoFit/>
          </a:bodyPr>
          <a:lstStyle/>
          <a:p>
            <a:r>
              <a:rPr lang="pt-BR" dirty="0" smtClean="0">
                <a:solidFill>
                  <a:srgbClr val="000000"/>
                </a:solidFill>
              </a:rPr>
              <a:t>z</a:t>
            </a:r>
            <a:endParaRPr lang="pt-BR" dirty="0">
              <a:solidFill>
                <a:srgbClr val="000000"/>
              </a:solidFill>
            </a:endParaRPr>
          </a:p>
        </p:txBody>
      </p:sp>
      <p:sp>
        <p:nvSpPr>
          <p:cNvPr id="32" name="CaixaDeTexto 31"/>
          <p:cNvSpPr txBox="1"/>
          <p:nvPr/>
        </p:nvSpPr>
        <p:spPr>
          <a:xfrm>
            <a:off x="2555776" y="4480326"/>
            <a:ext cx="432048" cy="369332"/>
          </a:xfrm>
          <a:prstGeom prst="rect">
            <a:avLst/>
          </a:prstGeom>
          <a:noFill/>
        </p:spPr>
        <p:txBody>
          <a:bodyPr wrap="square" rtlCol="0">
            <a:spAutoFit/>
          </a:bodyPr>
          <a:lstStyle/>
          <a:p>
            <a:r>
              <a:rPr lang="pt-BR" dirty="0" smtClean="0">
                <a:solidFill>
                  <a:srgbClr val="000000"/>
                </a:solidFill>
              </a:rPr>
              <a:t>x</a:t>
            </a:r>
            <a:endParaRPr lang="pt-BR" dirty="0">
              <a:solidFill>
                <a:srgbClr val="000000"/>
              </a:solidFill>
            </a:endParaRPr>
          </a:p>
        </p:txBody>
      </p:sp>
      <p:sp>
        <p:nvSpPr>
          <p:cNvPr id="33" name="CaixaDeTexto 32"/>
          <p:cNvSpPr txBox="1"/>
          <p:nvPr/>
        </p:nvSpPr>
        <p:spPr>
          <a:xfrm>
            <a:off x="3203848" y="3417332"/>
            <a:ext cx="432048" cy="369332"/>
          </a:xfrm>
          <a:prstGeom prst="rect">
            <a:avLst/>
          </a:prstGeom>
          <a:noFill/>
        </p:spPr>
        <p:txBody>
          <a:bodyPr wrap="square" rtlCol="0">
            <a:spAutoFit/>
          </a:bodyPr>
          <a:lstStyle/>
          <a:p>
            <a:r>
              <a:rPr lang="pt-BR" dirty="0" smtClean="0">
                <a:solidFill>
                  <a:srgbClr val="000000"/>
                </a:solidFill>
              </a:rPr>
              <a:t>y</a:t>
            </a:r>
            <a:endParaRPr lang="pt-BR" dirty="0">
              <a:solidFill>
                <a:srgbClr val="000000"/>
              </a:solidFill>
            </a:endParaRPr>
          </a:p>
        </p:txBody>
      </p:sp>
    </p:spTree>
    <p:extLst>
      <p:ext uri="{BB962C8B-B14F-4D97-AF65-F5344CB8AC3E}">
        <p14:creationId xmlns:p14="http://schemas.microsoft.com/office/powerpoint/2010/main" val="3409023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 para </a:t>
            </a:r>
            <a:br>
              <a:rPr lang="pt-BR" sz="2400" dirty="0" smtClean="0"/>
            </a:br>
            <a:r>
              <a:rPr lang="pt-BR" sz="2400" dirty="0" smtClean="0"/>
              <a:t>Linguagens Regulares</a:t>
            </a:r>
            <a:br>
              <a:rPr lang="pt-BR" sz="2400" dirty="0" smtClean="0"/>
            </a:br>
            <a:r>
              <a:rPr lang="pt-BR" sz="2400" dirty="0" smtClean="0"/>
              <a:t/>
            </a:r>
            <a:br>
              <a:rPr lang="pt-BR" sz="2400" dirty="0" smtClean="0"/>
            </a:br>
            <a:endParaRPr lang="pt-BR" sz="2400" dirty="0"/>
          </a:p>
        </p:txBody>
      </p:sp>
      <p:sp>
        <p:nvSpPr>
          <p:cNvPr id="3075" name="Rectangle 3"/>
          <p:cNvSpPr>
            <a:spLocks noGrp="1" noChangeArrowheads="1"/>
          </p:cNvSpPr>
          <p:nvPr>
            <p:ph type="body" idx="1"/>
          </p:nvPr>
        </p:nvSpPr>
        <p:spPr>
          <a:xfrm>
            <a:off x="539552" y="980728"/>
            <a:ext cx="8136904" cy="2376264"/>
          </a:xfrm>
        </p:spPr>
        <p:txBody>
          <a:bodyPr/>
          <a:lstStyle/>
          <a:p>
            <a:pPr marL="0" indent="0">
              <a:buNone/>
            </a:pPr>
            <a:endParaRPr lang="pt-BR" b="0" dirty="0" smtClean="0"/>
          </a:p>
          <a:p>
            <a:r>
              <a:rPr lang="pt-BR" b="0" dirty="0" smtClean="0"/>
              <a:t>Então, para </a:t>
            </a:r>
            <a:r>
              <a:rPr lang="pt-BR" b="0" dirty="0"/>
              <a:t>todo </a:t>
            </a:r>
            <a:r>
              <a:rPr lang="pt-BR" b="0" i="1" dirty="0"/>
              <a:t>i</a:t>
            </a:r>
            <a:r>
              <a:rPr lang="pt-BR" b="0" dirty="0"/>
              <a:t> ≥ 0, </a:t>
            </a:r>
            <a:r>
              <a:rPr lang="pt-BR" b="0" i="1" dirty="0" err="1"/>
              <a:t>xy</a:t>
            </a:r>
            <a:r>
              <a:rPr lang="pt-BR" b="0" baseline="30000" dirty="0" err="1"/>
              <a:t>i</a:t>
            </a:r>
            <a:r>
              <a:rPr lang="pt-BR" b="0" i="1" dirty="0" err="1"/>
              <a:t>z</a:t>
            </a:r>
            <a:r>
              <a:rPr lang="pt-BR" b="0" dirty="0"/>
              <a:t> ∈ </a:t>
            </a:r>
            <a:r>
              <a:rPr lang="pt-BR" b="0" i="1" dirty="0"/>
              <a:t>L</a:t>
            </a:r>
            <a:r>
              <a:rPr lang="pt-BR" b="0" dirty="0"/>
              <a:t> </a:t>
            </a:r>
          </a:p>
          <a:p>
            <a:endParaRPr lang="pt-BR" b="0" dirty="0" smtClean="0"/>
          </a:p>
          <a:p>
            <a:pPr marL="0" indent="0">
              <a:buNone/>
            </a:pPr>
            <a:endParaRPr lang="pt-BR" b="0" dirty="0"/>
          </a:p>
          <a:p>
            <a:pPr marL="0" indent="0">
              <a:buNone/>
            </a:pPr>
            <a:endParaRPr lang="pt-BR" b="0" dirty="0"/>
          </a:p>
          <a:p>
            <a:endParaRPr lang="pt-BR" b="0" dirty="0"/>
          </a:p>
        </p:txBody>
      </p:sp>
      <p:sp>
        <p:nvSpPr>
          <p:cNvPr id="2" name="Elipse 1"/>
          <p:cNvSpPr/>
          <p:nvPr/>
        </p:nvSpPr>
        <p:spPr>
          <a:xfrm>
            <a:off x="1835696" y="5050296"/>
            <a:ext cx="576064" cy="5389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CaixaDeTexto 2"/>
          <p:cNvSpPr txBox="1"/>
          <p:nvPr/>
        </p:nvSpPr>
        <p:spPr>
          <a:xfrm>
            <a:off x="1907704" y="5135102"/>
            <a:ext cx="504056" cy="369332"/>
          </a:xfrm>
          <a:prstGeom prst="rect">
            <a:avLst/>
          </a:prstGeom>
          <a:noFill/>
        </p:spPr>
        <p:txBody>
          <a:bodyPr wrap="square" rtlCol="0">
            <a:spAutoFit/>
          </a:bodyPr>
          <a:lstStyle/>
          <a:p>
            <a:r>
              <a:rPr lang="pt-BR" b="1" dirty="0" smtClean="0">
                <a:solidFill>
                  <a:srgbClr val="000000"/>
                </a:solidFill>
              </a:rPr>
              <a:t>q</a:t>
            </a:r>
            <a:r>
              <a:rPr lang="pt-BR" b="1" baseline="-25000" dirty="0" smtClean="0">
                <a:solidFill>
                  <a:srgbClr val="000000"/>
                </a:solidFill>
              </a:rPr>
              <a:t>1</a:t>
            </a:r>
            <a:endParaRPr lang="pt-BR" b="1" baseline="-25000" dirty="0">
              <a:solidFill>
                <a:srgbClr val="000000"/>
              </a:solidFill>
            </a:endParaRPr>
          </a:p>
        </p:txBody>
      </p:sp>
      <p:sp>
        <p:nvSpPr>
          <p:cNvPr id="6" name="Elipse 5"/>
          <p:cNvSpPr/>
          <p:nvPr/>
        </p:nvSpPr>
        <p:spPr>
          <a:xfrm>
            <a:off x="5512172" y="4704624"/>
            <a:ext cx="720080" cy="6913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Elipse 6"/>
          <p:cNvSpPr/>
          <p:nvPr/>
        </p:nvSpPr>
        <p:spPr>
          <a:xfrm>
            <a:off x="3563888" y="4164228"/>
            <a:ext cx="576064" cy="5389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Elipse 7"/>
          <p:cNvSpPr/>
          <p:nvPr/>
        </p:nvSpPr>
        <p:spPr>
          <a:xfrm>
            <a:off x="5580112" y="4776520"/>
            <a:ext cx="576064" cy="538944"/>
          </a:xfrm>
          <a:prstGeom prst="ellipse">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CaixaDeTexto 8"/>
          <p:cNvSpPr txBox="1"/>
          <p:nvPr/>
        </p:nvSpPr>
        <p:spPr>
          <a:xfrm>
            <a:off x="5609456" y="4861326"/>
            <a:ext cx="504056" cy="369332"/>
          </a:xfrm>
          <a:prstGeom prst="rect">
            <a:avLst/>
          </a:prstGeom>
          <a:noFill/>
        </p:spPr>
        <p:txBody>
          <a:bodyPr wrap="square" rtlCol="0">
            <a:spAutoFit/>
          </a:bodyPr>
          <a:lstStyle/>
          <a:p>
            <a:r>
              <a:rPr lang="pt-BR" b="1" dirty="0" err="1" smtClean="0">
                <a:solidFill>
                  <a:srgbClr val="000000"/>
                </a:solidFill>
              </a:rPr>
              <a:t>q</a:t>
            </a:r>
            <a:r>
              <a:rPr lang="pt-BR" b="1" baseline="-25000" dirty="0" err="1" smtClean="0">
                <a:solidFill>
                  <a:srgbClr val="000000"/>
                </a:solidFill>
              </a:rPr>
              <a:t>f</a:t>
            </a:r>
            <a:endParaRPr lang="pt-BR" b="1" baseline="-25000" dirty="0">
              <a:solidFill>
                <a:srgbClr val="000000"/>
              </a:solidFill>
            </a:endParaRPr>
          </a:p>
        </p:txBody>
      </p:sp>
      <p:sp>
        <p:nvSpPr>
          <p:cNvPr id="10" name="CaixaDeTexto 9"/>
          <p:cNvSpPr txBox="1"/>
          <p:nvPr/>
        </p:nvSpPr>
        <p:spPr>
          <a:xfrm>
            <a:off x="3635896" y="4249034"/>
            <a:ext cx="504056" cy="369332"/>
          </a:xfrm>
          <a:prstGeom prst="rect">
            <a:avLst/>
          </a:prstGeom>
          <a:noFill/>
        </p:spPr>
        <p:txBody>
          <a:bodyPr wrap="square" rtlCol="0">
            <a:spAutoFit/>
          </a:bodyPr>
          <a:lstStyle/>
          <a:p>
            <a:r>
              <a:rPr lang="pt-BR" b="1" dirty="0" err="1" smtClean="0">
                <a:solidFill>
                  <a:srgbClr val="000000"/>
                </a:solidFill>
              </a:rPr>
              <a:t>q</a:t>
            </a:r>
            <a:r>
              <a:rPr lang="pt-BR" b="1" baseline="-25000" dirty="0" err="1">
                <a:solidFill>
                  <a:srgbClr val="000000"/>
                </a:solidFill>
              </a:rPr>
              <a:t>r</a:t>
            </a:r>
            <a:endParaRPr lang="pt-BR" b="1" baseline="-25000" dirty="0">
              <a:solidFill>
                <a:srgbClr val="000000"/>
              </a:solidFill>
            </a:endParaRPr>
          </a:p>
        </p:txBody>
      </p:sp>
      <p:cxnSp>
        <p:nvCxnSpPr>
          <p:cNvPr id="15" name="Conector em curva 14"/>
          <p:cNvCxnSpPr>
            <a:stCxn id="2" idx="6"/>
          </p:cNvCxnSpPr>
          <p:nvPr/>
        </p:nvCxnSpPr>
        <p:spPr>
          <a:xfrm flipV="1">
            <a:off x="2411760" y="4433700"/>
            <a:ext cx="1152128" cy="886068"/>
          </a:xfrm>
          <a:prstGeom prst="curvedConnector3">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24" name="Forma livre 23"/>
          <p:cNvSpPr/>
          <p:nvPr/>
        </p:nvSpPr>
        <p:spPr>
          <a:xfrm>
            <a:off x="3524129" y="3263900"/>
            <a:ext cx="1033587" cy="1028700"/>
          </a:xfrm>
          <a:custGeom>
            <a:avLst/>
            <a:gdLst>
              <a:gd name="connsiteX0" fmla="*/ 95371 w 1033587"/>
              <a:gd name="connsiteY0" fmla="*/ 1028700 h 1028700"/>
              <a:gd name="connsiteX1" fmla="*/ 31871 w 1033587"/>
              <a:gd name="connsiteY1" fmla="*/ 977900 h 1028700"/>
              <a:gd name="connsiteX2" fmla="*/ 19171 w 1033587"/>
              <a:gd name="connsiteY2" fmla="*/ 838200 h 1028700"/>
              <a:gd name="connsiteX3" fmla="*/ 69971 w 1033587"/>
              <a:gd name="connsiteY3" fmla="*/ 825500 h 1028700"/>
              <a:gd name="connsiteX4" fmla="*/ 120771 w 1033587"/>
              <a:gd name="connsiteY4" fmla="*/ 762000 h 1028700"/>
              <a:gd name="connsiteX5" fmla="*/ 158871 w 1033587"/>
              <a:gd name="connsiteY5" fmla="*/ 736600 h 1028700"/>
              <a:gd name="connsiteX6" fmla="*/ 171571 w 1033587"/>
              <a:gd name="connsiteY6" fmla="*/ 698500 h 1028700"/>
              <a:gd name="connsiteX7" fmla="*/ 133471 w 1033587"/>
              <a:gd name="connsiteY7" fmla="*/ 469900 h 1028700"/>
              <a:gd name="connsiteX8" fmla="*/ 120771 w 1033587"/>
              <a:gd name="connsiteY8" fmla="*/ 431800 h 1028700"/>
              <a:gd name="connsiteX9" fmla="*/ 108071 w 1033587"/>
              <a:gd name="connsiteY9" fmla="*/ 393700 h 1028700"/>
              <a:gd name="connsiteX10" fmla="*/ 133471 w 1033587"/>
              <a:gd name="connsiteY10" fmla="*/ 165100 h 1028700"/>
              <a:gd name="connsiteX11" fmla="*/ 209671 w 1033587"/>
              <a:gd name="connsiteY11" fmla="*/ 101600 h 1028700"/>
              <a:gd name="connsiteX12" fmla="*/ 247771 w 1033587"/>
              <a:gd name="connsiteY12" fmla="*/ 88900 h 1028700"/>
              <a:gd name="connsiteX13" fmla="*/ 285871 w 1033587"/>
              <a:gd name="connsiteY13" fmla="*/ 63500 h 1028700"/>
              <a:gd name="connsiteX14" fmla="*/ 323971 w 1033587"/>
              <a:gd name="connsiteY14" fmla="*/ 50800 h 1028700"/>
              <a:gd name="connsiteX15" fmla="*/ 450971 w 1033587"/>
              <a:gd name="connsiteY15" fmla="*/ 25400 h 1028700"/>
              <a:gd name="connsiteX16" fmla="*/ 590671 w 1033587"/>
              <a:gd name="connsiteY16" fmla="*/ 0 h 1028700"/>
              <a:gd name="connsiteX17" fmla="*/ 768471 w 1033587"/>
              <a:gd name="connsiteY17" fmla="*/ 25400 h 1028700"/>
              <a:gd name="connsiteX18" fmla="*/ 844671 w 1033587"/>
              <a:gd name="connsiteY18" fmla="*/ 50800 h 1028700"/>
              <a:gd name="connsiteX19" fmla="*/ 882771 w 1033587"/>
              <a:gd name="connsiteY19" fmla="*/ 63500 h 1028700"/>
              <a:gd name="connsiteX20" fmla="*/ 920871 w 1033587"/>
              <a:gd name="connsiteY20" fmla="*/ 76200 h 1028700"/>
              <a:gd name="connsiteX21" fmla="*/ 958971 w 1033587"/>
              <a:gd name="connsiteY21" fmla="*/ 101600 h 1028700"/>
              <a:gd name="connsiteX22" fmla="*/ 997071 w 1033587"/>
              <a:gd name="connsiteY22" fmla="*/ 584200 h 1028700"/>
              <a:gd name="connsiteX23" fmla="*/ 984371 w 1033587"/>
              <a:gd name="connsiteY23" fmla="*/ 635000 h 1028700"/>
              <a:gd name="connsiteX24" fmla="*/ 920871 w 1033587"/>
              <a:gd name="connsiteY24" fmla="*/ 711200 h 1028700"/>
              <a:gd name="connsiteX25" fmla="*/ 870071 w 1033587"/>
              <a:gd name="connsiteY25" fmla="*/ 825500 h 1028700"/>
              <a:gd name="connsiteX26" fmla="*/ 793871 w 1033587"/>
              <a:gd name="connsiteY26" fmla="*/ 850900 h 1028700"/>
              <a:gd name="connsiteX27" fmla="*/ 755771 w 1033587"/>
              <a:gd name="connsiteY27" fmla="*/ 863600 h 1028700"/>
              <a:gd name="connsiteX28" fmla="*/ 717671 w 1033587"/>
              <a:gd name="connsiteY28" fmla="*/ 889000 h 1028700"/>
              <a:gd name="connsiteX29" fmla="*/ 590671 w 1033587"/>
              <a:gd name="connsiteY29" fmla="*/ 914400 h 1028700"/>
              <a:gd name="connsiteX30" fmla="*/ 565271 w 1033587"/>
              <a:gd name="connsiteY30" fmla="*/ 977900 h 1028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33587" h="1028700">
                <a:moveTo>
                  <a:pt x="95371" y="1028700"/>
                </a:moveTo>
                <a:cubicBezTo>
                  <a:pt x="74204" y="1011767"/>
                  <a:pt x="51038" y="997067"/>
                  <a:pt x="31871" y="977900"/>
                </a:cubicBezTo>
                <a:cubicBezTo>
                  <a:pt x="-5926" y="940103"/>
                  <a:pt x="-10034" y="890769"/>
                  <a:pt x="19171" y="838200"/>
                </a:cubicBezTo>
                <a:cubicBezTo>
                  <a:pt x="27648" y="822942"/>
                  <a:pt x="53038" y="829733"/>
                  <a:pt x="69971" y="825500"/>
                </a:cubicBezTo>
                <a:cubicBezTo>
                  <a:pt x="179160" y="752707"/>
                  <a:pt x="50664" y="849634"/>
                  <a:pt x="120771" y="762000"/>
                </a:cubicBezTo>
                <a:cubicBezTo>
                  <a:pt x="130306" y="750081"/>
                  <a:pt x="146171" y="745067"/>
                  <a:pt x="158871" y="736600"/>
                </a:cubicBezTo>
                <a:cubicBezTo>
                  <a:pt x="163104" y="723900"/>
                  <a:pt x="171571" y="711887"/>
                  <a:pt x="171571" y="698500"/>
                </a:cubicBezTo>
                <a:cubicBezTo>
                  <a:pt x="171571" y="564189"/>
                  <a:pt x="167153" y="570946"/>
                  <a:pt x="133471" y="469900"/>
                </a:cubicBezTo>
                <a:lnTo>
                  <a:pt x="120771" y="431800"/>
                </a:lnTo>
                <a:lnTo>
                  <a:pt x="108071" y="393700"/>
                </a:lnTo>
                <a:cubicBezTo>
                  <a:pt x="116538" y="317500"/>
                  <a:pt x="119125" y="240415"/>
                  <a:pt x="133471" y="165100"/>
                </a:cubicBezTo>
                <a:cubicBezTo>
                  <a:pt x="140679" y="127256"/>
                  <a:pt x="180809" y="113970"/>
                  <a:pt x="209671" y="101600"/>
                </a:cubicBezTo>
                <a:cubicBezTo>
                  <a:pt x="221976" y="96327"/>
                  <a:pt x="235797" y="94887"/>
                  <a:pt x="247771" y="88900"/>
                </a:cubicBezTo>
                <a:cubicBezTo>
                  <a:pt x="261423" y="82074"/>
                  <a:pt x="272219" y="70326"/>
                  <a:pt x="285871" y="63500"/>
                </a:cubicBezTo>
                <a:cubicBezTo>
                  <a:pt x="297845" y="57513"/>
                  <a:pt x="310927" y="53810"/>
                  <a:pt x="323971" y="50800"/>
                </a:cubicBezTo>
                <a:cubicBezTo>
                  <a:pt x="366037" y="41092"/>
                  <a:pt x="408387" y="32497"/>
                  <a:pt x="450971" y="25400"/>
                </a:cubicBezTo>
                <a:cubicBezTo>
                  <a:pt x="548463" y="9151"/>
                  <a:pt x="501921" y="17750"/>
                  <a:pt x="590671" y="0"/>
                </a:cubicBezTo>
                <a:cubicBezTo>
                  <a:pt x="645638" y="6107"/>
                  <a:pt x="712871" y="10236"/>
                  <a:pt x="768471" y="25400"/>
                </a:cubicBezTo>
                <a:cubicBezTo>
                  <a:pt x="794302" y="32445"/>
                  <a:pt x="819271" y="42333"/>
                  <a:pt x="844671" y="50800"/>
                </a:cubicBezTo>
                <a:lnTo>
                  <a:pt x="882771" y="63500"/>
                </a:lnTo>
                <a:cubicBezTo>
                  <a:pt x="895471" y="67733"/>
                  <a:pt x="909732" y="68774"/>
                  <a:pt x="920871" y="76200"/>
                </a:cubicBezTo>
                <a:lnTo>
                  <a:pt x="958971" y="101600"/>
                </a:lnTo>
                <a:cubicBezTo>
                  <a:pt x="1082743" y="287258"/>
                  <a:pt x="1020527" y="161992"/>
                  <a:pt x="997071" y="584200"/>
                </a:cubicBezTo>
                <a:cubicBezTo>
                  <a:pt x="996103" y="601628"/>
                  <a:pt x="993031" y="619845"/>
                  <a:pt x="984371" y="635000"/>
                </a:cubicBezTo>
                <a:cubicBezTo>
                  <a:pt x="924555" y="739677"/>
                  <a:pt x="965516" y="610748"/>
                  <a:pt x="920871" y="711200"/>
                </a:cubicBezTo>
                <a:cubicBezTo>
                  <a:pt x="914712" y="725058"/>
                  <a:pt x="896602" y="808918"/>
                  <a:pt x="870071" y="825500"/>
                </a:cubicBezTo>
                <a:cubicBezTo>
                  <a:pt x="847367" y="839690"/>
                  <a:pt x="819271" y="842433"/>
                  <a:pt x="793871" y="850900"/>
                </a:cubicBezTo>
                <a:cubicBezTo>
                  <a:pt x="781171" y="855133"/>
                  <a:pt x="766910" y="856174"/>
                  <a:pt x="755771" y="863600"/>
                </a:cubicBezTo>
                <a:cubicBezTo>
                  <a:pt x="743071" y="872067"/>
                  <a:pt x="732260" y="884511"/>
                  <a:pt x="717671" y="889000"/>
                </a:cubicBezTo>
                <a:cubicBezTo>
                  <a:pt x="676408" y="901696"/>
                  <a:pt x="590671" y="914400"/>
                  <a:pt x="590671" y="914400"/>
                </a:cubicBezTo>
                <a:cubicBezTo>
                  <a:pt x="574978" y="961480"/>
                  <a:pt x="583958" y="940526"/>
                  <a:pt x="565271" y="977900"/>
                </a:cubicBezTo>
              </a:path>
            </a:pathLst>
          </a:custGeom>
          <a:ln w="19050">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cxnSp>
        <p:nvCxnSpPr>
          <p:cNvPr id="26" name="Conector de seta reta 25"/>
          <p:cNvCxnSpPr>
            <a:stCxn id="24" idx="29"/>
            <a:endCxn id="24" idx="30"/>
          </p:cNvCxnSpPr>
          <p:nvPr/>
        </p:nvCxnSpPr>
        <p:spPr>
          <a:xfrm flipH="1">
            <a:off x="4089400" y="4178300"/>
            <a:ext cx="25400" cy="635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8" name="Conector em curva 27"/>
          <p:cNvCxnSpPr/>
          <p:nvPr/>
        </p:nvCxnSpPr>
        <p:spPr>
          <a:xfrm>
            <a:off x="4114800" y="4618366"/>
            <a:ext cx="1397372" cy="612292"/>
          </a:xfrm>
          <a:prstGeom prst="curvedConnector3">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29" name="CaixaDeTexto 28"/>
          <p:cNvSpPr txBox="1"/>
          <p:nvPr/>
        </p:nvSpPr>
        <p:spPr>
          <a:xfrm>
            <a:off x="4813486" y="4451120"/>
            <a:ext cx="432048" cy="369332"/>
          </a:xfrm>
          <a:prstGeom prst="rect">
            <a:avLst/>
          </a:prstGeom>
          <a:noFill/>
        </p:spPr>
        <p:txBody>
          <a:bodyPr wrap="square" rtlCol="0">
            <a:spAutoFit/>
          </a:bodyPr>
          <a:lstStyle/>
          <a:p>
            <a:r>
              <a:rPr lang="pt-BR" dirty="0" smtClean="0">
                <a:solidFill>
                  <a:srgbClr val="000000"/>
                </a:solidFill>
              </a:rPr>
              <a:t>z</a:t>
            </a:r>
            <a:endParaRPr lang="pt-BR" dirty="0">
              <a:solidFill>
                <a:srgbClr val="000000"/>
              </a:solidFill>
            </a:endParaRPr>
          </a:p>
        </p:txBody>
      </p:sp>
      <p:sp>
        <p:nvSpPr>
          <p:cNvPr id="32" name="CaixaDeTexto 31"/>
          <p:cNvSpPr txBox="1"/>
          <p:nvPr/>
        </p:nvSpPr>
        <p:spPr>
          <a:xfrm>
            <a:off x="2555776" y="4480326"/>
            <a:ext cx="432048" cy="369332"/>
          </a:xfrm>
          <a:prstGeom prst="rect">
            <a:avLst/>
          </a:prstGeom>
          <a:noFill/>
        </p:spPr>
        <p:txBody>
          <a:bodyPr wrap="square" rtlCol="0">
            <a:spAutoFit/>
          </a:bodyPr>
          <a:lstStyle/>
          <a:p>
            <a:r>
              <a:rPr lang="pt-BR" dirty="0" smtClean="0">
                <a:solidFill>
                  <a:srgbClr val="000000"/>
                </a:solidFill>
              </a:rPr>
              <a:t>x</a:t>
            </a:r>
            <a:endParaRPr lang="pt-BR" dirty="0">
              <a:solidFill>
                <a:srgbClr val="000000"/>
              </a:solidFill>
            </a:endParaRPr>
          </a:p>
        </p:txBody>
      </p:sp>
      <p:sp>
        <p:nvSpPr>
          <p:cNvPr id="33" name="CaixaDeTexto 32"/>
          <p:cNvSpPr txBox="1"/>
          <p:nvPr/>
        </p:nvSpPr>
        <p:spPr>
          <a:xfrm>
            <a:off x="3203848" y="3417332"/>
            <a:ext cx="432048" cy="369332"/>
          </a:xfrm>
          <a:prstGeom prst="rect">
            <a:avLst/>
          </a:prstGeom>
          <a:noFill/>
        </p:spPr>
        <p:txBody>
          <a:bodyPr wrap="square" rtlCol="0">
            <a:spAutoFit/>
          </a:bodyPr>
          <a:lstStyle/>
          <a:p>
            <a:r>
              <a:rPr lang="pt-BR" dirty="0" smtClean="0">
                <a:solidFill>
                  <a:srgbClr val="000000"/>
                </a:solidFill>
              </a:rPr>
              <a:t>y</a:t>
            </a:r>
            <a:endParaRPr lang="pt-BR" dirty="0">
              <a:solidFill>
                <a:srgbClr val="000000"/>
              </a:solidFill>
            </a:endParaRPr>
          </a:p>
        </p:txBody>
      </p:sp>
    </p:spTree>
    <p:extLst>
      <p:ext uri="{BB962C8B-B14F-4D97-AF65-F5344CB8AC3E}">
        <p14:creationId xmlns:p14="http://schemas.microsoft.com/office/powerpoint/2010/main" val="3560083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endParaRPr lang="pt-BR" sz="2400" dirty="0"/>
          </a:p>
        </p:txBody>
      </p:sp>
      <p:sp>
        <p:nvSpPr>
          <p:cNvPr id="3075" name="Rectangle 3"/>
          <p:cNvSpPr>
            <a:spLocks noGrp="1" noChangeArrowheads="1"/>
          </p:cNvSpPr>
          <p:nvPr>
            <p:ph type="body" idx="1"/>
          </p:nvPr>
        </p:nvSpPr>
        <p:spPr>
          <a:xfrm>
            <a:off x="683568" y="980728"/>
            <a:ext cx="7918450" cy="4624387"/>
          </a:xfrm>
        </p:spPr>
        <p:txBody>
          <a:bodyPr/>
          <a:lstStyle/>
          <a:p>
            <a:pPr marL="0" indent="0" algn="just">
              <a:buNone/>
            </a:pPr>
            <a:endParaRPr lang="pt-BR" dirty="0" smtClean="0"/>
          </a:p>
          <a:p>
            <a:r>
              <a:rPr lang="pt-BR" b="0" dirty="0"/>
              <a:t>O lema do bombeamento descreve uma propriedade fundamental das linguagens </a:t>
            </a:r>
            <a:r>
              <a:rPr lang="pt-BR" b="0" dirty="0" smtClean="0"/>
              <a:t>regulares</a:t>
            </a:r>
            <a:r>
              <a:rPr lang="pt-BR" b="0" dirty="0"/>
              <a:t>.</a:t>
            </a:r>
            <a:endParaRPr lang="pt-BR" b="0" dirty="0" smtClean="0"/>
          </a:p>
          <a:p>
            <a:r>
              <a:rPr lang="pt-BR" b="0" dirty="0"/>
              <a:t>P</a:t>
            </a:r>
            <a:r>
              <a:rPr lang="pt-BR" b="0" dirty="0" smtClean="0"/>
              <a:t>ara </a:t>
            </a:r>
            <a:r>
              <a:rPr lang="pt-BR" b="0" dirty="0"/>
              <a:t>qualquer linguagem regular </a:t>
            </a:r>
            <a:r>
              <a:rPr lang="pt-BR" b="0" i="1" dirty="0"/>
              <a:t>L</a:t>
            </a:r>
            <a:r>
              <a:rPr lang="pt-BR" b="0" dirty="0"/>
              <a:t>, existe um número </a:t>
            </a:r>
            <a:r>
              <a:rPr lang="pt-BR" b="0" i="1" dirty="0"/>
              <a:t>p</a:t>
            </a:r>
            <a:r>
              <a:rPr lang="pt-BR" b="0" dirty="0"/>
              <a:t> tal que qualquer cadeia </a:t>
            </a:r>
            <a:r>
              <a:rPr lang="pt-BR" b="0" i="1" dirty="0" smtClean="0"/>
              <a:t>s</a:t>
            </a:r>
            <a:r>
              <a:rPr lang="pt-BR" b="0" dirty="0" smtClean="0"/>
              <a:t> </a:t>
            </a:r>
            <a:r>
              <a:rPr lang="pt-BR" b="0" dirty="0"/>
              <a:t>de comprimento igual ou maior que </a:t>
            </a:r>
            <a:r>
              <a:rPr lang="pt-BR" b="0" i="1" dirty="0"/>
              <a:t>p</a:t>
            </a:r>
            <a:r>
              <a:rPr lang="pt-BR" b="0" dirty="0"/>
              <a:t> pode ser dividida em três </a:t>
            </a:r>
            <a:r>
              <a:rPr lang="pt-BR" b="0" dirty="0" err="1"/>
              <a:t>subcadeias</a:t>
            </a:r>
            <a:r>
              <a:rPr lang="pt-BR" b="0" dirty="0"/>
              <a:t>,  </a:t>
            </a:r>
            <a:r>
              <a:rPr lang="pt-BR" b="0" dirty="0" smtClean="0"/>
              <a:t>   </a:t>
            </a:r>
            <a:r>
              <a:rPr lang="pt-BR" b="0" i="1" dirty="0" smtClean="0"/>
              <a:t>s</a:t>
            </a:r>
            <a:r>
              <a:rPr lang="pt-BR" b="0" dirty="0" smtClean="0"/>
              <a:t> </a:t>
            </a:r>
            <a:r>
              <a:rPr lang="pt-BR" b="0" dirty="0"/>
              <a:t>= </a:t>
            </a:r>
            <a:r>
              <a:rPr lang="pt-BR" b="0" i="1" dirty="0" err="1"/>
              <a:t>xyz</a:t>
            </a:r>
            <a:r>
              <a:rPr lang="pt-BR" b="0" dirty="0"/>
              <a:t>, tal que a parte do meio (não-vazia), </a:t>
            </a:r>
            <a:r>
              <a:rPr lang="pt-BR" b="0" i="1" dirty="0"/>
              <a:t>y</a:t>
            </a:r>
            <a:r>
              <a:rPr lang="pt-BR" b="0" dirty="0"/>
              <a:t>, pode ser repetida um número arbitrário de vezes (inclusive 0 vezes, o que significa remover </a:t>
            </a:r>
            <a:r>
              <a:rPr lang="pt-BR" b="0" i="1" dirty="0"/>
              <a:t>y</a:t>
            </a:r>
            <a:r>
              <a:rPr lang="pt-BR" b="0" dirty="0"/>
              <a:t>), gerando uma nova cadeia que também pertence a </a:t>
            </a:r>
            <a:r>
              <a:rPr lang="pt-BR" b="0" i="1" dirty="0"/>
              <a:t>L</a:t>
            </a:r>
            <a:r>
              <a:rPr lang="pt-BR" b="0" dirty="0" smtClean="0"/>
              <a:t>.</a:t>
            </a:r>
          </a:p>
          <a:p>
            <a:r>
              <a:rPr lang="pt-BR" b="0" dirty="0"/>
              <a:t>Esse processo de repetição é conhecido como "bombeamento". </a:t>
            </a:r>
            <a:endParaRPr lang="pt-BR" dirty="0"/>
          </a:p>
        </p:txBody>
      </p:sp>
    </p:spTree>
    <p:extLst>
      <p:ext uri="{BB962C8B-B14F-4D97-AF65-F5344CB8AC3E}">
        <p14:creationId xmlns:p14="http://schemas.microsoft.com/office/powerpoint/2010/main" val="17815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Linguagens regulares</a:t>
            </a:r>
            <a:br>
              <a:rPr lang="pt-BR" sz="2400" dirty="0" smtClean="0"/>
            </a:br>
            <a:r>
              <a:rPr lang="pt-BR" sz="2400" dirty="0" smtClean="0"/>
              <a:t>Lema do Bombeamento</a:t>
            </a:r>
            <a:endParaRPr lang="pt-BR" sz="2400" dirty="0"/>
          </a:p>
        </p:txBody>
      </p:sp>
      <p:sp>
        <p:nvSpPr>
          <p:cNvPr id="3075" name="Rectangle 3"/>
          <p:cNvSpPr>
            <a:spLocks noGrp="1" noChangeArrowheads="1"/>
          </p:cNvSpPr>
          <p:nvPr>
            <p:ph type="body" idx="1"/>
          </p:nvPr>
        </p:nvSpPr>
        <p:spPr>
          <a:xfrm>
            <a:off x="611560" y="980728"/>
            <a:ext cx="7918450" cy="4624387"/>
          </a:xfrm>
        </p:spPr>
        <p:txBody>
          <a:bodyPr/>
          <a:lstStyle/>
          <a:p>
            <a:pPr marL="0" indent="0">
              <a:buNone/>
            </a:pPr>
            <a:endParaRPr lang="pt-BR" b="0" dirty="0" smtClean="0"/>
          </a:p>
          <a:p>
            <a:r>
              <a:rPr lang="pt-BR" dirty="0" smtClean="0">
                <a:solidFill>
                  <a:srgbClr val="FF0000"/>
                </a:solidFill>
              </a:rPr>
              <a:t>Lema: </a:t>
            </a:r>
            <a:r>
              <a:rPr lang="pt-BR" b="0" dirty="0"/>
              <a:t>Seja </a:t>
            </a:r>
            <a:r>
              <a:rPr lang="pt-BR" b="0" i="1" dirty="0"/>
              <a:t>L</a:t>
            </a:r>
            <a:r>
              <a:rPr lang="pt-BR" b="0" dirty="0"/>
              <a:t> uma linguagem regular. Então existe um inteiro </a:t>
            </a:r>
            <a:r>
              <a:rPr lang="pt-BR" b="0" i="1" dirty="0"/>
              <a:t>p</a:t>
            </a:r>
            <a:r>
              <a:rPr lang="pt-BR" b="0" dirty="0"/>
              <a:t> ≥ 1 (chamado "comprimento de bombeamento") tal que cada cadeia </a:t>
            </a:r>
            <a:r>
              <a:rPr lang="pt-BR" b="0" i="1" dirty="0" smtClean="0"/>
              <a:t>s</a:t>
            </a:r>
            <a:r>
              <a:rPr lang="pt-BR" b="0" dirty="0" smtClean="0"/>
              <a:t> </a:t>
            </a:r>
            <a:r>
              <a:rPr lang="pt-BR" b="0" dirty="0"/>
              <a:t>de </a:t>
            </a:r>
            <a:r>
              <a:rPr lang="pt-BR" b="0" i="1" dirty="0"/>
              <a:t>L</a:t>
            </a:r>
            <a:r>
              <a:rPr lang="pt-BR" b="0" dirty="0"/>
              <a:t> </a:t>
            </a:r>
            <a:r>
              <a:rPr lang="pt-BR" b="0" u="sng" dirty="0"/>
              <a:t>com comprimento maior ou igual a </a:t>
            </a:r>
            <a:r>
              <a:rPr lang="pt-BR" b="0" i="1" u="sng" dirty="0"/>
              <a:t>p</a:t>
            </a:r>
            <a:r>
              <a:rPr lang="pt-BR" b="0" dirty="0"/>
              <a:t> pode ser escrita como </a:t>
            </a:r>
            <a:r>
              <a:rPr lang="pt-BR" b="0" i="1" dirty="0" smtClean="0"/>
              <a:t>s</a:t>
            </a:r>
            <a:r>
              <a:rPr lang="pt-BR" b="0" dirty="0" smtClean="0"/>
              <a:t> </a:t>
            </a:r>
            <a:r>
              <a:rPr lang="pt-BR" b="0" dirty="0"/>
              <a:t>= </a:t>
            </a:r>
            <a:r>
              <a:rPr lang="pt-BR" b="0" i="1" dirty="0" err="1"/>
              <a:t>xyz</a:t>
            </a:r>
            <a:r>
              <a:rPr lang="pt-BR" b="0" dirty="0"/>
              <a:t> </a:t>
            </a:r>
            <a:r>
              <a:rPr lang="pt-BR" b="0" dirty="0" smtClean="0"/>
              <a:t>satisfazendo </a:t>
            </a:r>
            <a:r>
              <a:rPr lang="pt-BR" b="0" dirty="0"/>
              <a:t>as seguintes condições:</a:t>
            </a:r>
          </a:p>
          <a:p>
            <a:pPr marL="457200" indent="-457200">
              <a:buFont typeface="+mj-lt"/>
              <a:buAutoNum type="arabicPeriod"/>
            </a:pPr>
            <a:r>
              <a:rPr lang="pt-BR" b="0" dirty="0" smtClean="0"/>
              <a:t>para </a:t>
            </a:r>
            <a:r>
              <a:rPr lang="pt-BR" b="0" dirty="0"/>
              <a:t>todo </a:t>
            </a:r>
            <a:r>
              <a:rPr lang="pt-BR" b="0" i="1" dirty="0"/>
              <a:t>i</a:t>
            </a:r>
            <a:r>
              <a:rPr lang="pt-BR" b="0" dirty="0"/>
              <a:t> ≥ 0, </a:t>
            </a:r>
            <a:r>
              <a:rPr lang="pt-BR" b="0" i="1" dirty="0" err="1"/>
              <a:t>xy</a:t>
            </a:r>
            <a:r>
              <a:rPr lang="pt-BR" b="0" baseline="30000" dirty="0" err="1"/>
              <a:t>i</a:t>
            </a:r>
            <a:r>
              <a:rPr lang="pt-BR" b="0" i="1" dirty="0" err="1"/>
              <a:t>z</a:t>
            </a:r>
            <a:r>
              <a:rPr lang="pt-BR" b="0" dirty="0"/>
              <a:t> ∈ </a:t>
            </a:r>
            <a:r>
              <a:rPr lang="pt-BR" b="0" i="1" dirty="0"/>
              <a:t>L</a:t>
            </a:r>
            <a:r>
              <a:rPr lang="pt-BR" b="0" dirty="0"/>
              <a:t> </a:t>
            </a:r>
            <a:endParaRPr lang="pt-BR" b="0" dirty="0" smtClean="0"/>
          </a:p>
          <a:p>
            <a:pPr marL="457200" indent="-457200">
              <a:buFont typeface="+mj-lt"/>
              <a:buAutoNum type="arabicPeriod"/>
            </a:pPr>
            <a:r>
              <a:rPr lang="pt-BR" b="0" dirty="0"/>
              <a:t>|</a:t>
            </a:r>
            <a:r>
              <a:rPr lang="pt-BR" b="0" i="1" dirty="0"/>
              <a:t>y</a:t>
            </a:r>
            <a:r>
              <a:rPr lang="pt-BR" b="0" dirty="0"/>
              <a:t>| ≥ </a:t>
            </a:r>
            <a:r>
              <a:rPr lang="pt-BR" b="0" dirty="0" smtClean="0"/>
              <a:t>1</a:t>
            </a:r>
            <a:endParaRPr lang="pt-BR" b="0" dirty="0"/>
          </a:p>
          <a:p>
            <a:pPr marL="457200" indent="-457200">
              <a:buFont typeface="+mj-lt"/>
              <a:buAutoNum type="arabicPeriod"/>
            </a:pPr>
            <a:r>
              <a:rPr lang="pt-BR" b="0" dirty="0"/>
              <a:t>|</a:t>
            </a:r>
            <a:r>
              <a:rPr lang="pt-BR" b="0" i="1" dirty="0" err="1"/>
              <a:t>xy</a:t>
            </a:r>
            <a:r>
              <a:rPr lang="pt-BR" b="0" dirty="0"/>
              <a:t>| ≤ </a:t>
            </a:r>
            <a:r>
              <a:rPr lang="pt-BR" b="0" i="1" dirty="0"/>
              <a:t>p</a:t>
            </a:r>
            <a:endParaRPr lang="pt-BR" b="0" dirty="0"/>
          </a:p>
          <a:p>
            <a:pPr marL="0" indent="0">
              <a:buNone/>
            </a:pPr>
            <a:r>
              <a:rPr lang="pt-BR" b="0" dirty="0" smtClean="0"/>
              <a:t> </a:t>
            </a:r>
          </a:p>
          <a:p>
            <a:pPr marL="0" indent="0">
              <a:buNone/>
            </a:pPr>
            <a:r>
              <a:rPr lang="pt-BR" b="0" i="1" dirty="0" smtClean="0"/>
              <a:t>y</a:t>
            </a:r>
            <a:r>
              <a:rPr lang="pt-BR" b="0" dirty="0" smtClean="0"/>
              <a:t> </a:t>
            </a:r>
            <a:r>
              <a:rPr lang="pt-BR" b="0" dirty="0"/>
              <a:t>é a </a:t>
            </a:r>
            <a:r>
              <a:rPr lang="pt-BR" b="0" dirty="0" err="1"/>
              <a:t>subcadeia</a:t>
            </a:r>
            <a:r>
              <a:rPr lang="pt-BR" b="0" dirty="0"/>
              <a:t> que pode ser bombeada (removida ou </a:t>
            </a:r>
            <a:r>
              <a:rPr lang="pt-BR" b="0" dirty="0" smtClean="0"/>
              <a:t>repetida arbitrariamente).</a:t>
            </a:r>
            <a:endParaRPr lang="pt-BR" b="0" dirty="0"/>
          </a:p>
          <a:p>
            <a:endParaRPr lang="pt-BR" b="0" dirty="0"/>
          </a:p>
        </p:txBody>
      </p:sp>
    </p:spTree>
    <p:extLst>
      <p:ext uri="{BB962C8B-B14F-4D97-AF65-F5344CB8AC3E}">
        <p14:creationId xmlns:p14="http://schemas.microsoft.com/office/powerpoint/2010/main" val="286461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5" end="5"/>
                                            </p:txEl>
                                          </p:spTgt>
                                        </p:tgtEl>
                                        <p:attrNameLst>
                                          <p:attrName>style.visibility</p:attrName>
                                        </p:attrNameLst>
                                      </p:cBhvr>
                                      <p:to>
                                        <p:strVal val="visible"/>
                                      </p:to>
                                    </p:set>
                                    <p:anim calcmode="lin" valueType="num">
                                      <p:cBhvr additive="base">
                                        <p:cTn id="31"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 calcmode="lin" valueType="num">
                                      <p:cBhvr additive="base">
                                        <p:cTn id="37"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Linguagens regulares</a:t>
            </a:r>
            <a:br>
              <a:rPr lang="pt-BR" sz="2400" dirty="0" smtClean="0"/>
            </a:br>
            <a:r>
              <a:rPr lang="pt-BR" sz="2400" dirty="0" smtClean="0"/>
              <a:t>Lema do Bombeamento</a:t>
            </a:r>
            <a:endParaRPr lang="pt-BR" sz="2400" dirty="0"/>
          </a:p>
        </p:txBody>
      </p:sp>
      <p:sp>
        <p:nvSpPr>
          <p:cNvPr id="3075" name="Rectangle 3"/>
          <p:cNvSpPr>
            <a:spLocks noGrp="1" noChangeArrowheads="1"/>
          </p:cNvSpPr>
          <p:nvPr>
            <p:ph type="body" idx="1"/>
          </p:nvPr>
        </p:nvSpPr>
        <p:spPr>
          <a:xfrm>
            <a:off x="611560" y="980728"/>
            <a:ext cx="7992888" cy="5112568"/>
          </a:xfrm>
        </p:spPr>
        <p:txBody>
          <a:bodyPr/>
          <a:lstStyle/>
          <a:p>
            <a:pPr marL="0" indent="0">
              <a:buNone/>
            </a:pPr>
            <a:endParaRPr lang="pt-BR" b="0" dirty="0" smtClean="0"/>
          </a:p>
          <a:p>
            <a:r>
              <a:rPr lang="pt-BR" b="0" dirty="0" smtClean="0"/>
              <a:t>...cada </a:t>
            </a:r>
            <a:r>
              <a:rPr lang="pt-BR" b="0" dirty="0"/>
              <a:t>cadeia </a:t>
            </a:r>
            <a:r>
              <a:rPr lang="pt-BR" b="0" i="1" dirty="0" smtClean="0"/>
              <a:t>s</a:t>
            </a:r>
            <a:r>
              <a:rPr lang="pt-BR" b="0" dirty="0" smtClean="0"/>
              <a:t> </a:t>
            </a:r>
            <a:r>
              <a:rPr lang="pt-BR" b="0" dirty="0"/>
              <a:t>de </a:t>
            </a:r>
            <a:r>
              <a:rPr lang="pt-BR" b="0" i="1" dirty="0" smtClean="0"/>
              <a:t>L, |s| </a:t>
            </a:r>
            <a:r>
              <a:rPr lang="pt-BR" b="0" i="1" dirty="0" smtClean="0">
                <a:sym typeface="Symbol"/>
              </a:rPr>
              <a:t></a:t>
            </a:r>
            <a:r>
              <a:rPr lang="pt-BR" b="0" dirty="0" smtClean="0"/>
              <a:t>  </a:t>
            </a:r>
            <a:r>
              <a:rPr lang="pt-BR" b="0" i="1" dirty="0"/>
              <a:t>p</a:t>
            </a:r>
            <a:r>
              <a:rPr lang="pt-BR" b="0" dirty="0"/>
              <a:t> pode ser escrita como </a:t>
            </a:r>
            <a:r>
              <a:rPr lang="pt-BR" b="0" i="1" dirty="0" smtClean="0"/>
              <a:t>s</a:t>
            </a:r>
            <a:r>
              <a:rPr lang="pt-BR" b="0" dirty="0" smtClean="0"/>
              <a:t> </a:t>
            </a:r>
            <a:r>
              <a:rPr lang="pt-BR" b="0" dirty="0"/>
              <a:t>= </a:t>
            </a:r>
            <a:r>
              <a:rPr lang="pt-BR" b="0" i="1" dirty="0" err="1"/>
              <a:t>xyz</a:t>
            </a:r>
            <a:r>
              <a:rPr lang="pt-BR" b="0" dirty="0"/>
              <a:t> </a:t>
            </a:r>
            <a:r>
              <a:rPr lang="pt-BR" b="0" dirty="0" smtClean="0"/>
              <a:t>satisfazendo </a:t>
            </a:r>
            <a:r>
              <a:rPr lang="pt-BR" b="0" dirty="0"/>
              <a:t>as seguintes condições:</a:t>
            </a:r>
          </a:p>
          <a:p>
            <a:pPr marL="457200" indent="-457200">
              <a:buFont typeface="+mj-lt"/>
              <a:buAutoNum type="arabicPeriod"/>
            </a:pPr>
            <a:r>
              <a:rPr lang="pt-BR" b="0" dirty="0" smtClean="0"/>
              <a:t>para </a:t>
            </a:r>
            <a:r>
              <a:rPr lang="pt-BR" b="0" dirty="0"/>
              <a:t>todo </a:t>
            </a:r>
            <a:r>
              <a:rPr lang="pt-BR" b="0" i="1" dirty="0"/>
              <a:t>i</a:t>
            </a:r>
            <a:r>
              <a:rPr lang="pt-BR" b="0" dirty="0"/>
              <a:t> ≥ 0, </a:t>
            </a:r>
            <a:r>
              <a:rPr lang="pt-BR" b="0" i="1" dirty="0" err="1"/>
              <a:t>xy</a:t>
            </a:r>
            <a:r>
              <a:rPr lang="pt-BR" b="0" baseline="30000" dirty="0" err="1"/>
              <a:t>i</a:t>
            </a:r>
            <a:r>
              <a:rPr lang="pt-BR" b="0" i="1" dirty="0" err="1"/>
              <a:t>z</a:t>
            </a:r>
            <a:r>
              <a:rPr lang="pt-BR" b="0" dirty="0"/>
              <a:t> ∈ </a:t>
            </a:r>
            <a:r>
              <a:rPr lang="pt-BR" b="0" i="1" dirty="0"/>
              <a:t>L</a:t>
            </a:r>
            <a:r>
              <a:rPr lang="pt-BR" b="0" dirty="0"/>
              <a:t> </a:t>
            </a:r>
          </a:p>
          <a:p>
            <a:pPr marL="457200" indent="-457200">
              <a:buFont typeface="+mj-lt"/>
              <a:buAutoNum type="arabicPeriod"/>
            </a:pPr>
            <a:r>
              <a:rPr lang="pt-BR" b="0" dirty="0"/>
              <a:t>|</a:t>
            </a:r>
            <a:r>
              <a:rPr lang="pt-BR" b="0" i="1" dirty="0"/>
              <a:t>y</a:t>
            </a:r>
            <a:r>
              <a:rPr lang="pt-BR" b="0" dirty="0"/>
              <a:t>| ≥ </a:t>
            </a:r>
            <a:r>
              <a:rPr lang="pt-BR" b="0" dirty="0" smtClean="0"/>
              <a:t>1</a:t>
            </a:r>
            <a:endParaRPr lang="pt-BR" b="0" dirty="0"/>
          </a:p>
          <a:p>
            <a:pPr marL="457200" indent="-457200">
              <a:buFont typeface="+mj-lt"/>
              <a:buAutoNum type="arabicPeriod"/>
            </a:pPr>
            <a:r>
              <a:rPr lang="pt-BR" b="0" dirty="0"/>
              <a:t>|</a:t>
            </a:r>
            <a:r>
              <a:rPr lang="pt-BR" b="0" i="1" dirty="0" err="1"/>
              <a:t>xy</a:t>
            </a:r>
            <a:r>
              <a:rPr lang="pt-BR" b="0" dirty="0"/>
              <a:t>| ≤ </a:t>
            </a:r>
            <a:r>
              <a:rPr lang="pt-BR" b="0" i="1" dirty="0" smtClean="0"/>
              <a:t>p</a:t>
            </a:r>
            <a:r>
              <a:rPr lang="pt-BR" b="0" dirty="0" smtClean="0"/>
              <a:t> </a:t>
            </a:r>
          </a:p>
          <a:p>
            <a:r>
              <a:rPr lang="pt-BR" b="0" dirty="0"/>
              <a:t>Podemos repetir arbitrariamente (e inclusive omitir) a </a:t>
            </a:r>
            <a:r>
              <a:rPr lang="pt-BR" b="0" dirty="0" err="1"/>
              <a:t>subcadeia</a:t>
            </a:r>
            <a:r>
              <a:rPr lang="pt-BR" b="0" dirty="0"/>
              <a:t> </a:t>
            </a:r>
            <a:r>
              <a:rPr lang="pt-BR" b="0" i="1" dirty="0"/>
              <a:t>y</a:t>
            </a:r>
            <a:r>
              <a:rPr lang="pt-BR" b="0" dirty="0"/>
              <a:t>, e a cadeia </a:t>
            </a:r>
            <a:r>
              <a:rPr lang="pt-BR" b="0" i="1" dirty="0" err="1"/>
              <a:t>xyz</a:t>
            </a:r>
            <a:r>
              <a:rPr lang="pt-BR" b="0" dirty="0"/>
              <a:t> resultante pertencerá a </a:t>
            </a:r>
            <a:r>
              <a:rPr lang="pt-BR" b="0" i="1" dirty="0"/>
              <a:t>L</a:t>
            </a:r>
            <a:r>
              <a:rPr lang="pt-BR" b="0" dirty="0" smtClean="0"/>
              <a:t>.</a:t>
            </a:r>
            <a:endParaRPr lang="pt-BR" b="0" dirty="0"/>
          </a:p>
          <a:p>
            <a:r>
              <a:rPr lang="pt-BR" b="0" dirty="0" smtClean="0"/>
              <a:t>Para </a:t>
            </a:r>
            <a:r>
              <a:rPr lang="pt-BR" b="0" dirty="0"/>
              <a:t>poder ser bombeada, </a:t>
            </a:r>
            <a:r>
              <a:rPr lang="pt-BR" b="0" i="1" dirty="0"/>
              <a:t>y</a:t>
            </a:r>
            <a:r>
              <a:rPr lang="pt-BR" b="0" dirty="0"/>
              <a:t> precisa ter comprimento maior ou igual a 1;</a:t>
            </a:r>
          </a:p>
          <a:p>
            <a:r>
              <a:rPr lang="pt-BR" b="0" i="1" dirty="0"/>
              <a:t>y</a:t>
            </a:r>
            <a:r>
              <a:rPr lang="pt-BR" b="0" dirty="0"/>
              <a:t> precisa estar entre os </a:t>
            </a:r>
            <a:r>
              <a:rPr lang="pt-BR" b="0" i="1" dirty="0"/>
              <a:t>p</a:t>
            </a:r>
            <a:r>
              <a:rPr lang="pt-BR" b="0" dirty="0"/>
              <a:t> primeiros caracteres</a:t>
            </a:r>
            <a:r>
              <a:rPr lang="pt-BR" b="0" dirty="0" smtClean="0"/>
              <a:t>;</a:t>
            </a:r>
            <a:endParaRPr lang="pt-BR" b="0" dirty="0"/>
          </a:p>
        </p:txBody>
      </p:sp>
    </p:spTree>
    <p:extLst>
      <p:ext uri="{BB962C8B-B14F-4D97-AF65-F5344CB8AC3E}">
        <p14:creationId xmlns:p14="http://schemas.microsoft.com/office/powerpoint/2010/main" val="210985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 calcmode="lin" valueType="num">
                                      <p:cBhvr additive="base">
                                        <p:cTn id="7"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anim calcmode="lin" valueType="num">
                                      <p:cBhvr additive="base">
                                        <p:cTn id="13"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6" end="6"/>
                                            </p:txEl>
                                          </p:spTgt>
                                        </p:tgtEl>
                                        <p:attrNameLst>
                                          <p:attrName>style.visibility</p:attrName>
                                        </p:attrNameLst>
                                      </p:cBhvr>
                                      <p:to>
                                        <p:strVal val="visible"/>
                                      </p:to>
                                    </p:set>
                                    <p:anim calcmode="lin" valueType="num">
                                      <p:cBhvr additive="base">
                                        <p:cTn id="19"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4" end="4"/>
                                            </p:txEl>
                                          </p:spTgt>
                                        </p:tgtEl>
                                        <p:attrNameLst>
                                          <p:attrName>style.visibility</p:attrName>
                                        </p:attrNameLst>
                                      </p:cBhvr>
                                      <p:to>
                                        <p:strVal val="visible"/>
                                      </p:to>
                                    </p:set>
                                    <p:anim calcmode="lin" valueType="num">
                                      <p:cBhvr additive="base">
                                        <p:cTn id="2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7" end="7"/>
                                            </p:txEl>
                                          </p:spTgt>
                                        </p:tgtEl>
                                        <p:attrNameLst>
                                          <p:attrName>style.visibility</p:attrName>
                                        </p:attrNameLst>
                                      </p:cBhvr>
                                      <p:to>
                                        <p:strVal val="visible"/>
                                      </p:to>
                                    </p:set>
                                    <p:anim calcmode="lin" valueType="num">
                                      <p:cBhvr additive="base">
                                        <p:cTn id="31" dur="500" fill="hold"/>
                                        <p:tgtEl>
                                          <p:spTgt spid="3075">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55576" y="116632"/>
            <a:ext cx="7283450" cy="1143000"/>
          </a:xfrm>
        </p:spPr>
        <p:txBody>
          <a:bodyPr/>
          <a:lstStyle/>
          <a:p>
            <a:r>
              <a:rPr lang="pt-BR" sz="2400" dirty="0" smtClean="0"/>
              <a:t>Lema do Bombeamento</a:t>
            </a:r>
            <a:endParaRPr lang="pt-BR" sz="2400" dirty="0"/>
          </a:p>
        </p:txBody>
      </p:sp>
      <p:sp>
        <p:nvSpPr>
          <p:cNvPr id="3075" name="Rectangle 3"/>
          <p:cNvSpPr>
            <a:spLocks noGrp="1" noChangeArrowheads="1"/>
          </p:cNvSpPr>
          <p:nvPr>
            <p:ph type="body" idx="1"/>
          </p:nvPr>
        </p:nvSpPr>
        <p:spPr>
          <a:xfrm>
            <a:off x="755576" y="1412776"/>
            <a:ext cx="7918450" cy="4624387"/>
          </a:xfrm>
        </p:spPr>
        <p:txBody>
          <a:bodyPr/>
          <a:lstStyle/>
          <a:p>
            <a:pPr marL="0" indent="0" algn="just">
              <a:buNone/>
            </a:pPr>
            <a:endParaRPr lang="pt-BR" dirty="0" smtClean="0"/>
          </a:p>
          <a:p>
            <a:r>
              <a:rPr lang="pt-BR" b="0" dirty="0" smtClean="0"/>
              <a:t>O lema do bombeamento para linguagens regulares determina se uma dada linguagem </a:t>
            </a:r>
            <a:r>
              <a:rPr lang="pt-BR" dirty="0" smtClean="0"/>
              <a:t>não</a:t>
            </a:r>
            <a:r>
              <a:rPr lang="pt-BR" b="0" dirty="0" smtClean="0"/>
              <a:t> é regular.</a:t>
            </a:r>
          </a:p>
          <a:p>
            <a:r>
              <a:rPr lang="pt-BR" b="0" dirty="0" smtClean="0"/>
              <a:t>Se é regular então condição. </a:t>
            </a:r>
          </a:p>
          <a:p>
            <a:r>
              <a:rPr lang="pt-BR" b="0" dirty="0" smtClean="0"/>
              <a:t>Se não condição então não é regular (</a:t>
            </a:r>
            <a:r>
              <a:rPr lang="pt-BR" b="0" dirty="0" err="1" smtClean="0"/>
              <a:t>contra-positiva</a:t>
            </a:r>
            <a:r>
              <a:rPr lang="pt-BR" b="0" dirty="0" smtClean="0"/>
              <a:t>)</a:t>
            </a:r>
          </a:p>
          <a:p>
            <a:endParaRPr lang="pt-BR" dirty="0" smtClean="0"/>
          </a:p>
          <a:p>
            <a:r>
              <a:rPr lang="pt-BR" b="0" dirty="0" smtClean="0"/>
              <a:t>Ele não pode ser usado para determinar se a linguagem é regular. Embora ele seja verdadeiro para todas as </a:t>
            </a:r>
            <a:r>
              <a:rPr lang="pt-BR" b="0" dirty="0" err="1" smtClean="0"/>
              <a:t>LRs</a:t>
            </a:r>
            <a:r>
              <a:rPr lang="pt-BR" b="0" dirty="0" smtClean="0"/>
              <a:t>. </a:t>
            </a:r>
          </a:p>
          <a:p>
            <a:r>
              <a:rPr lang="pt-BR" b="0" dirty="0" smtClean="0"/>
              <a:t>Mas, ele é válido para algumas linguagens não regulares.</a:t>
            </a:r>
          </a:p>
          <a:p>
            <a:endParaRPr lang="pt-BR" b="0" dirty="0" smtClean="0"/>
          </a:p>
          <a:p>
            <a:endParaRPr lang="pt-BR" b="0" dirty="0"/>
          </a:p>
          <a:p>
            <a:endParaRPr lang="pt-BR" dirty="0"/>
          </a:p>
        </p:txBody>
      </p:sp>
    </p:spTree>
    <p:extLst>
      <p:ext uri="{BB962C8B-B14F-4D97-AF65-F5344CB8AC3E}">
        <p14:creationId xmlns:p14="http://schemas.microsoft.com/office/powerpoint/2010/main" val="322785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 calcmode="lin" valueType="num">
                                      <p:cBhvr additive="base">
                                        <p:cTn id="1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5" end="5"/>
                                            </p:txEl>
                                          </p:spTgt>
                                        </p:tgtEl>
                                        <p:attrNameLst>
                                          <p:attrName>style.visibility</p:attrName>
                                        </p:attrNameLst>
                                      </p:cBhvr>
                                      <p:to>
                                        <p:strVal val="visible"/>
                                      </p:to>
                                    </p:set>
                                    <p:anim calcmode="lin" valueType="num">
                                      <p:cBhvr additive="base">
                                        <p:cTn id="25"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6" end="6"/>
                                            </p:txEl>
                                          </p:spTgt>
                                        </p:tgtEl>
                                        <p:attrNameLst>
                                          <p:attrName>style.visibility</p:attrName>
                                        </p:attrNameLst>
                                      </p:cBhvr>
                                      <p:to>
                                        <p:strVal val="visible"/>
                                      </p:to>
                                    </p:set>
                                    <p:anim calcmode="lin" valueType="num">
                                      <p:cBhvr additive="base">
                                        <p:cTn id="31"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0100304123305_cin_ppt_claro_producao">
  <a:themeElements>
    <a:clrScheme name="Tema do Office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Tema do Office">
      <a:majorFont>
        <a:latin typeface="Arial Narrow"/>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a do Office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Tema do Office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Tema do Office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Tema do Office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Tema do Office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Tema do Office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Tema do Office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Tema do Office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Tema do Office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20100304123305_cin_ppt_claro_producao</Template>
  <TotalTime>4730</TotalTime>
  <Words>1161</Words>
  <Application>Microsoft Office PowerPoint</Application>
  <PresentationFormat>Apresentação na tela (4:3)</PresentationFormat>
  <Paragraphs>160</Paragraphs>
  <Slides>16</Slides>
  <Notes>15</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20100304123305_cin_ppt_claro_producao</vt:lpstr>
      <vt:lpstr>Apresentação do PowerPoint</vt:lpstr>
      <vt:lpstr>Lema do Bombeamento</vt:lpstr>
      <vt:lpstr>Lema do Bombeamento para  Linguagens Regulares  </vt:lpstr>
      <vt:lpstr>Lema do Bombeamento para  Linguagens Regulares  </vt:lpstr>
      <vt:lpstr>Lema do Bombeamento para  Linguagens Regulares  </vt:lpstr>
      <vt:lpstr>Lema do Bombeamento</vt:lpstr>
      <vt:lpstr>Linguagens regulares Lema do Bombeamento</vt:lpstr>
      <vt:lpstr>Linguagens regulares Lema do Bombeamento</vt:lpstr>
      <vt:lpstr>Lema do Bombeamento</vt:lpstr>
      <vt:lpstr>Lema do Bombeamento Exemplos</vt:lpstr>
      <vt:lpstr>Lema do Bombeamento Exemplos</vt:lpstr>
      <vt:lpstr>Lema do Bombeamento Exemplos</vt:lpstr>
      <vt:lpstr>Lema do Bombeamento Exemplos</vt:lpstr>
      <vt:lpstr>Lema do Bombeamento Exemplos</vt:lpstr>
      <vt:lpstr>Lema do Bombeamento Exemplos</vt:lpstr>
      <vt:lpstr>Lema do Bombeamento Exemplos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Silvia Matos</dc:creator>
  <cp:lastModifiedBy>anjolina</cp:lastModifiedBy>
  <cp:revision>326</cp:revision>
  <dcterms:created xsi:type="dcterms:W3CDTF">2011-05-19T13:32:59Z</dcterms:created>
  <dcterms:modified xsi:type="dcterms:W3CDTF">2012-03-23T10:31:39Z</dcterms:modified>
</cp:coreProperties>
</file>