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sldIdLst>
    <p:sldId id="256" r:id="rId2"/>
    <p:sldId id="266" r:id="rId3"/>
    <p:sldId id="325" r:id="rId4"/>
    <p:sldId id="327" r:id="rId5"/>
    <p:sldId id="312" r:id="rId6"/>
    <p:sldId id="328" r:id="rId7"/>
    <p:sldId id="329" r:id="rId8"/>
    <p:sldId id="330" r:id="rId9"/>
    <p:sldId id="331" r:id="rId10"/>
    <p:sldId id="332" r:id="rId11"/>
    <p:sldId id="333" r:id="rId12"/>
    <p:sldId id="335" r:id="rId13"/>
    <p:sldId id="336" r:id="rId14"/>
    <p:sldId id="337" r:id="rId15"/>
    <p:sldId id="338" r:id="rId16"/>
    <p:sldId id="339" r:id="rId17"/>
    <p:sldId id="343" r:id="rId18"/>
    <p:sldId id="340" r:id="rId19"/>
    <p:sldId id="344" r:id="rId20"/>
    <p:sldId id="345" r:id="rId21"/>
    <p:sldId id="346" r:id="rId22"/>
    <p:sldId id="347" r:id="rId23"/>
    <p:sldId id="348" r:id="rId24"/>
    <p:sldId id="341" r:id="rId25"/>
    <p:sldId id="334" r:id="rId26"/>
    <p:sldId id="342" r:id="rId2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5122" autoAdjust="0"/>
  </p:normalViewPr>
  <p:slideViewPr>
    <p:cSldViewPr>
      <p:cViewPr>
        <p:scale>
          <a:sx n="81" d="100"/>
          <a:sy n="81" d="100"/>
        </p:scale>
        <p:origin x="-162" y="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19/09/2012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15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18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24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26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5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7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8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284984"/>
            <a:ext cx="6048375" cy="2041525"/>
          </a:xfrm>
        </p:spPr>
        <p:txBody>
          <a:bodyPr/>
          <a:lstStyle/>
          <a:p>
            <a:r>
              <a:rPr lang="pt-BR" dirty="0" smtClean="0"/>
              <a:t>Informática Teórica </a:t>
            </a:r>
          </a:p>
          <a:p>
            <a:r>
              <a:rPr lang="pt-BR" dirty="0" smtClean="0"/>
              <a:t>Engenharia da 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 autômatos para expressões regulares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Lema 1.60: </a:t>
            </a:r>
            <a:r>
              <a:rPr lang="pt-BR" b="0" dirty="0"/>
              <a:t>Se uma linguagem é </a:t>
            </a:r>
            <a:r>
              <a:rPr lang="pt-BR" b="0" dirty="0" smtClean="0"/>
              <a:t>regular então ela é descrita </a:t>
            </a:r>
            <a:r>
              <a:rPr lang="pt-BR" b="0" dirty="0"/>
              <a:t>por uma </a:t>
            </a:r>
            <a:r>
              <a:rPr lang="pt-BR" b="0" dirty="0" smtClean="0"/>
              <a:t>expressão regular.</a:t>
            </a:r>
          </a:p>
          <a:p>
            <a:r>
              <a:rPr lang="pt-BR" dirty="0" err="1" smtClean="0"/>
              <a:t>Idéia</a:t>
            </a:r>
            <a:r>
              <a:rPr lang="pt-BR" dirty="0" smtClean="0"/>
              <a:t> da prova</a:t>
            </a:r>
            <a:r>
              <a:rPr lang="pt-BR" b="0" dirty="0" smtClean="0"/>
              <a:t>: Precisamos </a:t>
            </a:r>
            <a:r>
              <a:rPr lang="pt-BR" b="0" dirty="0"/>
              <a:t>mostrar que, se uma linguagem A for </a:t>
            </a:r>
            <a:r>
              <a:rPr lang="pt-BR" b="0" dirty="0" smtClean="0"/>
              <a:t>regular, uma expressão </a:t>
            </a:r>
            <a:r>
              <a:rPr lang="pt-BR" b="0" dirty="0"/>
              <a:t>regular a descreve. Dado que A </a:t>
            </a:r>
            <a:r>
              <a:rPr lang="pt-BR" b="0" dirty="0" smtClean="0"/>
              <a:t>é </a:t>
            </a:r>
            <a:r>
              <a:rPr lang="pt-BR" b="0" dirty="0"/>
              <a:t>regular, ela </a:t>
            </a:r>
            <a:r>
              <a:rPr lang="pt-BR" b="0" dirty="0" smtClean="0"/>
              <a:t>é </a:t>
            </a:r>
            <a:r>
              <a:rPr lang="pt-BR" b="0" dirty="0"/>
              <a:t>aceita por um AFD.</a:t>
            </a:r>
          </a:p>
          <a:p>
            <a:r>
              <a:rPr lang="pt-BR" b="0" dirty="0"/>
              <a:t>Descrevemos um procedimento para converter </a:t>
            </a:r>
            <a:r>
              <a:rPr lang="pt-BR" b="0" dirty="0" err="1"/>
              <a:t>AFDs</a:t>
            </a:r>
            <a:r>
              <a:rPr lang="pt-BR" b="0" dirty="0"/>
              <a:t> em </a:t>
            </a:r>
            <a:r>
              <a:rPr lang="pt-BR" b="0" dirty="0" smtClean="0"/>
              <a:t>express</a:t>
            </a:r>
            <a:r>
              <a:rPr lang="pt-BR" b="0" dirty="0"/>
              <a:t>õ</a:t>
            </a:r>
            <a:r>
              <a:rPr lang="pt-BR" b="0" dirty="0" smtClean="0"/>
              <a:t>es regulares equivalentes</a:t>
            </a:r>
            <a:r>
              <a:rPr lang="pt-BR" b="0" dirty="0"/>
              <a:t>.</a:t>
            </a:r>
          </a:p>
          <a:p>
            <a:r>
              <a:rPr lang="pt-BR" b="0" dirty="0"/>
              <a:t>Dividimos esse procedimento em duas partes, usando um novo tipo </a:t>
            </a:r>
            <a:r>
              <a:rPr lang="pt-BR" b="0" dirty="0" smtClean="0"/>
              <a:t>de aut</a:t>
            </a:r>
            <a:r>
              <a:rPr lang="pt-BR" b="0" dirty="0"/>
              <a:t>ô</a:t>
            </a:r>
            <a:r>
              <a:rPr lang="pt-BR" b="0" dirty="0" smtClean="0"/>
              <a:t>mato finito </a:t>
            </a:r>
            <a:r>
              <a:rPr lang="pt-BR" b="0" dirty="0"/>
              <a:t>chamado </a:t>
            </a:r>
            <a:r>
              <a:rPr lang="pt-BR" i="1" dirty="0" smtClean="0"/>
              <a:t>autômato finito não-determinístico generalizado</a:t>
            </a:r>
            <a:r>
              <a:rPr lang="pt-BR" b="0" dirty="0" smtClean="0"/>
              <a:t>, AFNG</a:t>
            </a:r>
            <a:r>
              <a:rPr lang="pt-BR" b="0" dirty="0"/>
              <a:t>. </a:t>
            </a:r>
          </a:p>
          <a:p>
            <a:endParaRPr lang="pt-BR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0592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 autômatos para expressões regulares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r>
              <a:rPr lang="pt-BR" b="0" dirty="0" smtClean="0"/>
              <a:t>Primeiro mostramos como converter </a:t>
            </a:r>
            <a:r>
              <a:rPr lang="pt-BR" b="0" dirty="0" err="1" smtClean="0"/>
              <a:t>AFDs</a:t>
            </a:r>
            <a:r>
              <a:rPr lang="pt-BR" b="0" dirty="0" smtClean="0"/>
              <a:t> em </a:t>
            </a:r>
            <a:r>
              <a:rPr lang="pt-BR" b="0" dirty="0" err="1" smtClean="0"/>
              <a:t>AFNGs</a:t>
            </a:r>
            <a:r>
              <a:rPr lang="pt-BR" b="0" dirty="0" smtClean="0"/>
              <a:t>, e então </a:t>
            </a:r>
            <a:r>
              <a:rPr lang="pt-BR" b="0" dirty="0" err="1" smtClean="0"/>
              <a:t>AFNGs</a:t>
            </a:r>
            <a:r>
              <a:rPr lang="pt-BR" b="0" dirty="0"/>
              <a:t> </a:t>
            </a:r>
            <a:r>
              <a:rPr lang="pt-BR" b="0" smtClean="0"/>
              <a:t>em express</a:t>
            </a:r>
            <a:r>
              <a:rPr lang="pt-BR" b="0"/>
              <a:t>õ</a:t>
            </a:r>
            <a:r>
              <a:rPr lang="pt-BR" b="0" smtClean="0"/>
              <a:t>es </a:t>
            </a:r>
            <a:r>
              <a:rPr lang="pt-BR" b="0" dirty="0" smtClean="0"/>
              <a:t>regulares.</a:t>
            </a:r>
          </a:p>
          <a:p>
            <a:pPr marL="0" indent="0">
              <a:buNone/>
            </a:pPr>
            <a:endParaRPr lang="pt-BR" b="0" dirty="0" smtClean="0"/>
          </a:p>
          <a:p>
            <a:endParaRPr lang="pt-BR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3642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 autômatos para expressões regulares</a:t>
            </a:r>
            <a:br>
              <a:rPr lang="pt-BR" sz="2400" dirty="0" smtClean="0"/>
            </a:br>
            <a:r>
              <a:rPr lang="pt-BR" sz="2400" dirty="0" smtClean="0"/>
              <a:t>AFNG – Autômato Finito Não-determinístico Generalizado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r>
              <a:rPr lang="pt-BR" b="0" dirty="0" err="1" smtClean="0"/>
              <a:t>AFNGs</a:t>
            </a:r>
            <a:r>
              <a:rPr lang="pt-BR" b="0" dirty="0" smtClean="0"/>
              <a:t> são </a:t>
            </a:r>
            <a:r>
              <a:rPr lang="pt-BR" b="0" dirty="0"/>
              <a:t>simplesmente </a:t>
            </a:r>
            <a:r>
              <a:rPr lang="pt-BR" b="0" dirty="0" err="1" smtClean="0"/>
              <a:t>AFNs</a:t>
            </a:r>
            <a:r>
              <a:rPr lang="pt-BR" b="0" dirty="0" smtClean="0"/>
              <a:t> nos </a:t>
            </a:r>
            <a:r>
              <a:rPr lang="pt-BR" b="0" dirty="0"/>
              <a:t>quais as setas de </a:t>
            </a:r>
            <a:r>
              <a:rPr lang="pt-BR" b="0" dirty="0" smtClean="0"/>
              <a:t>transição </a:t>
            </a:r>
            <a:r>
              <a:rPr lang="pt-BR" b="0" dirty="0"/>
              <a:t>podem ter </a:t>
            </a:r>
            <a:r>
              <a:rPr lang="pt-BR" b="0" dirty="0" smtClean="0"/>
              <a:t>quaisquer express</a:t>
            </a:r>
            <a:r>
              <a:rPr lang="pt-BR" b="0" dirty="0"/>
              <a:t>õ</a:t>
            </a:r>
            <a:r>
              <a:rPr lang="pt-BR" b="0" dirty="0" smtClean="0"/>
              <a:t>es </a:t>
            </a:r>
            <a:r>
              <a:rPr lang="pt-BR" b="0" dirty="0"/>
              <a:t>regulares como </a:t>
            </a:r>
            <a:r>
              <a:rPr lang="pt-BR" b="0" dirty="0" smtClean="0"/>
              <a:t>rótulo</a:t>
            </a:r>
            <a:r>
              <a:rPr lang="pt-BR" b="0" dirty="0"/>
              <a:t>, ao </a:t>
            </a:r>
            <a:r>
              <a:rPr lang="pt-BR" b="0" dirty="0" smtClean="0"/>
              <a:t>invés </a:t>
            </a:r>
            <a:r>
              <a:rPr lang="pt-BR" b="0" dirty="0"/>
              <a:t>de somente membros do alfabeto </a:t>
            </a:r>
            <a:r>
              <a:rPr lang="pt-BR" b="0" dirty="0" smtClean="0"/>
              <a:t>ou </a:t>
            </a:r>
            <a:r>
              <a:rPr lang="pt-BR" b="0" dirty="0" smtClean="0">
                <a:sym typeface="Symbol"/>
              </a:rPr>
              <a:t></a:t>
            </a:r>
            <a:r>
              <a:rPr lang="pt-BR" b="0" dirty="0" smtClean="0"/>
              <a:t>. </a:t>
            </a:r>
          </a:p>
          <a:p>
            <a:r>
              <a:rPr lang="pt-BR" b="0" dirty="0" smtClean="0">
                <a:solidFill>
                  <a:srgbClr val="FF0000"/>
                </a:solidFill>
              </a:rPr>
              <a:t>O </a:t>
            </a:r>
            <a:r>
              <a:rPr lang="pt-BR" b="0" dirty="0">
                <a:solidFill>
                  <a:srgbClr val="FF0000"/>
                </a:solidFill>
              </a:rPr>
              <a:t>AFNG </a:t>
            </a:r>
            <a:r>
              <a:rPr lang="pt-BR" b="0" dirty="0" smtClean="0">
                <a:solidFill>
                  <a:srgbClr val="FF0000"/>
                </a:solidFill>
              </a:rPr>
              <a:t>lê </a:t>
            </a:r>
            <a:r>
              <a:rPr lang="pt-BR" b="0" dirty="0">
                <a:solidFill>
                  <a:srgbClr val="FF0000"/>
                </a:solidFill>
              </a:rPr>
              <a:t>blocos de </a:t>
            </a:r>
            <a:r>
              <a:rPr lang="pt-BR" b="0" dirty="0" smtClean="0">
                <a:solidFill>
                  <a:srgbClr val="FF0000"/>
                </a:solidFill>
              </a:rPr>
              <a:t>símbolos </a:t>
            </a:r>
            <a:r>
              <a:rPr lang="pt-BR" b="0" dirty="0">
                <a:solidFill>
                  <a:srgbClr val="FF0000"/>
                </a:solidFill>
              </a:rPr>
              <a:t>da entrada, </a:t>
            </a:r>
            <a:r>
              <a:rPr lang="pt-BR" b="0" dirty="0" smtClean="0">
                <a:solidFill>
                  <a:srgbClr val="FF0000"/>
                </a:solidFill>
              </a:rPr>
              <a:t>não </a:t>
            </a:r>
            <a:r>
              <a:rPr lang="pt-BR" b="0" dirty="0">
                <a:solidFill>
                  <a:srgbClr val="FF0000"/>
                </a:solidFill>
              </a:rPr>
              <a:t>necessariamente apenas </a:t>
            </a:r>
            <a:r>
              <a:rPr lang="pt-BR" b="0" dirty="0" smtClean="0">
                <a:solidFill>
                  <a:srgbClr val="FF0000"/>
                </a:solidFill>
              </a:rPr>
              <a:t>um símbolo </a:t>
            </a:r>
            <a:r>
              <a:rPr lang="pt-BR" b="0" dirty="0">
                <a:solidFill>
                  <a:srgbClr val="FF0000"/>
                </a:solidFill>
              </a:rPr>
              <a:t>a cada </a:t>
            </a:r>
            <a:r>
              <a:rPr lang="pt-BR" b="0" dirty="0" smtClean="0">
                <a:solidFill>
                  <a:srgbClr val="FF0000"/>
                </a:solidFill>
              </a:rPr>
              <a:t>vez. </a:t>
            </a:r>
          </a:p>
          <a:p>
            <a:r>
              <a:rPr lang="pt-BR" b="0" dirty="0" smtClean="0"/>
              <a:t>O </a:t>
            </a:r>
            <a:r>
              <a:rPr lang="pt-BR" b="0" dirty="0"/>
              <a:t>AFNG se move ao longo de uma </a:t>
            </a:r>
            <a:r>
              <a:rPr lang="pt-BR" b="0" dirty="0" smtClean="0"/>
              <a:t>seta de transição </a:t>
            </a:r>
            <a:r>
              <a:rPr lang="pt-BR" b="0" dirty="0"/>
              <a:t>conectando dois estados lendo um bloco de </a:t>
            </a:r>
            <a:r>
              <a:rPr lang="pt-BR" b="0" dirty="0" smtClean="0"/>
              <a:t>símbolos </a:t>
            </a:r>
            <a:r>
              <a:rPr lang="pt-BR" b="0" dirty="0"/>
              <a:t>da entrada, </a:t>
            </a:r>
            <a:r>
              <a:rPr lang="pt-BR" b="0" dirty="0" smtClean="0"/>
              <a:t>esses </a:t>
            </a:r>
            <a:r>
              <a:rPr lang="pt-BR" b="0" dirty="0"/>
              <a:t>ú</a:t>
            </a:r>
            <a:r>
              <a:rPr lang="pt-BR" b="0" dirty="0" smtClean="0"/>
              <a:t>ltimos constituem </a:t>
            </a:r>
            <a:r>
              <a:rPr lang="pt-BR" b="0" dirty="0"/>
              <a:t>uma cadeia descrita pela </a:t>
            </a:r>
            <a:r>
              <a:rPr lang="pt-BR" b="0" dirty="0" smtClean="0"/>
              <a:t>expressão </a:t>
            </a:r>
            <a:r>
              <a:rPr lang="pt-BR" b="0" dirty="0"/>
              <a:t>regular sobre </a:t>
            </a:r>
            <a:r>
              <a:rPr lang="pt-BR" b="0" dirty="0" smtClean="0"/>
              <a:t>aquela seta.</a:t>
            </a:r>
          </a:p>
          <a:p>
            <a:r>
              <a:rPr lang="pt-BR" b="0" dirty="0" smtClean="0">
                <a:solidFill>
                  <a:srgbClr val="FF0000"/>
                </a:solidFill>
              </a:rPr>
              <a:t>Um </a:t>
            </a:r>
            <a:r>
              <a:rPr lang="pt-BR" b="0" dirty="0">
                <a:solidFill>
                  <a:srgbClr val="FF0000"/>
                </a:solidFill>
              </a:rPr>
              <a:t>AFNG </a:t>
            </a:r>
            <a:r>
              <a:rPr lang="pt-BR" b="0" dirty="0" smtClean="0">
                <a:solidFill>
                  <a:srgbClr val="FF0000"/>
                </a:solidFill>
              </a:rPr>
              <a:t> </a:t>
            </a:r>
            <a:r>
              <a:rPr lang="pt-BR" b="0" dirty="0">
                <a:solidFill>
                  <a:srgbClr val="FF0000"/>
                </a:solidFill>
              </a:rPr>
              <a:t>aceita sua entrada se </a:t>
            </a:r>
            <a:r>
              <a:rPr lang="pt-BR" b="0" dirty="0" smtClean="0">
                <a:solidFill>
                  <a:srgbClr val="FF0000"/>
                </a:solidFill>
              </a:rPr>
              <a:t>seu processamento </a:t>
            </a:r>
            <a:r>
              <a:rPr lang="pt-BR" b="0" dirty="0">
                <a:solidFill>
                  <a:srgbClr val="FF0000"/>
                </a:solidFill>
              </a:rPr>
              <a:t>pode levar o AFNG a estar num estado de </a:t>
            </a:r>
            <a:r>
              <a:rPr lang="pt-BR" b="0" dirty="0" smtClean="0">
                <a:solidFill>
                  <a:srgbClr val="FF0000"/>
                </a:solidFill>
              </a:rPr>
              <a:t>aceitação </a:t>
            </a:r>
            <a:r>
              <a:rPr lang="pt-BR" b="0" dirty="0">
                <a:solidFill>
                  <a:srgbClr val="FF0000"/>
                </a:solidFill>
              </a:rPr>
              <a:t>no </a:t>
            </a:r>
            <a:r>
              <a:rPr lang="pt-BR" b="0" dirty="0" smtClean="0">
                <a:solidFill>
                  <a:srgbClr val="FF0000"/>
                </a:solidFill>
              </a:rPr>
              <a:t>final da entrada</a:t>
            </a:r>
            <a:r>
              <a:rPr lang="pt-BR" b="0" dirty="0">
                <a:solidFill>
                  <a:srgbClr val="FF0000"/>
                </a:solidFill>
              </a:rPr>
              <a:t>. </a:t>
            </a:r>
            <a:endParaRPr lang="pt-BR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3972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2721" y="-37560"/>
            <a:ext cx="7283450" cy="1143000"/>
          </a:xfrm>
        </p:spPr>
        <p:txBody>
          <a:bodyPr/>
          <a:lstStyle/>
          <a:p>
            <a:r>
              <a:rPr lang="pt-BR" sz="2400" dirty="0" smtClean="0"/>
              <a:t>Exemplo de um AFNG</a:t>
            </a:r>
            <a:endParaRPr lang="pt-BR" sz="2400" dirty="0"/>
          </a:p>
        </p:txBody>
      </p:sp>
      <p:sp>
        <p:nvSpPr>
          <p:cNvPr id="6" name="Elipse 5"/>
          <p:cNvSpPr/>
          <p:nvPr/>
        </p:nvSpPr>
        <p:spPr>
          <a:xfrm>
            <a:off x="1783386" y="1428915"/>
            <a:ext cx="722565" cy="6871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794735" y="1587839"/>
            <a:ext cx="923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err="1" smtClean="0">
                <a:solidFill>
                  <a:schemeClr val="bg1">
                    <a:lumMod val="50000"/>
                  </a:schemeClr>
                </a:solidFill>
              </a:rPr>
              <a:t>início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2033386" y="2638883"/>
            <a:ext cx="472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0000"/>
                </a:solidFill>
                <a:sym typeface="Symbol"/>
              </a:rPr>
              <a:t></a:t>
            </a:r>
            <a:endParaRPr lang="pt-BR" sz="2400" b="1" baseline="-25000" dirty="0">
              <a:solidFill>
                <a:srgbClr val="000000"/>
              </a:solidFill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2665752" y="3402723"/>
            <a:ext cx="662724" cy="68717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4774731" y="4003758"/>
            <a:ext cx="782799" cy="8013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4738480" y="2915882"/>
            <a:ext cx="1317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000000"/>
                </a:solidFill>
              </a:rPr>
              <a:t>ab</a:t>
            </a:r>
            <a:r>
              <a:rPr lang="pt-BR" b="1" dirty="0" smtClean="0">
                <a:solidFill>
                  <a:srgbClr val="000000"/>
                </a:solidFill>
              </a:rPr>
              <a:t> </a:t>
            </a:r>
            <a:r>
              <a:rPr lang="pt-BR" b="1" dirty="0" smtClean="0">
                <a:solidFill>
                  <a:srgbClr val="000000"/>
                </a:solidFill>
                <a:sym typeface="Symbol"/>
              </a:rPr>
              <a:t> </a:t>
            </a:r>
            <a:r>
              <a:rPr lang="pt-BR" b="1" dirty="0" err="1" smtClean="0">
                <a:solidFill>
                  <a:srgbClr val="000000"/>
                </a:solidFill>
                <a:sym typeface="Symbol"/>
              </a:rPr>
              <a:t>ba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grpSp>
        <p:nvGrpSpPr>
          <p:cNvPr id="35" name="Grupo 34"/>
          <p:cNvGrpSpPr/>
          <p:nvPr/>
        </p:nvGrpSpPr>
        <p:grpSpPr>
          <a:xfrm>
            <a:off x="3088850" y="1957171"/>
            <a:ext cx="670924" cy="369332"/>
            <a:chOff x="3106286" y="2504936"/>
            <a:chExt cx="801890" cy="425717"/>
          </a:xfrm>
        </p:grpSpPr>
        <p:sp>
          <p:nvSpPr>
            <p:cNvPr id="38" name="CaixaDeTexto 37"/>
            <p:cNvSpPr txBox="1"/>
            <p:nvPr/>
          </p:nvSpPr>
          <p:spPr>
            <a:xfrm>
              <a:off x="3106286" y="2504936"/>
              <a:ext cx="715845" cy="42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000000"/>
                  </a:solidFill>
                </a:rPr>
                <a:t>aa</a:t>
              </a:r>
              <a:endParaRPr lang="pt-BR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39" name="Conector de seta reta 38"/>
            <p:cNvCxnSpPr/>
            <p:nvPr/>
          </p:nvCxnSpPr>
          <p:spPr>
            <a:xfrm>
              <a:off x="3616949" y="2899992"/>
              <a:ext cx="291227" cy="0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to 39"/>
            <p:cNvCxnSpPr/>
            <p:nvPr/>
          </p:nvCxnSpPr>
          <p:spPr>
            <a:xfrm flipV="1">
              <a:off x="3616949" y="2603576"/>
              <a:ext cx="0" cy="296416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to 40"/>
            <p:cNvCxnSpPr/>
            <p:nvPr/>
          </p:nvCxnSpPr>
          <p:spPr>
            <a:xfrm>
              <a:off x="3616949" y="2603576"/>
              <a:ext cx="291227" cy="88304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Elipse 16"/>
          <p:cNvSpPr/>
          <p:nvPr/>
        </p:nvSpPr>
        <p:spPr>
          <a:xfrm>
            <a:off x="4844404" y="4089901"/>
            <a:ext cx="626887" cy="6290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CaixaDeTexto 42"/>
          <p:cNvSpPr txBox="1"/>
          <p:nvPr/>
        </p:nvSpPr>
        <p:spPr>
          <a:xfrm>
            <a:off x="2844360" y="1425555"/>
            <a:ext cx="703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0000"/>
                </a:solidFill>
              </a:rPr>
              <a:t>a</a:t>
            </a:r>
            <a:r>
              <a:rPr lang="pt-BR" b="1" dirty="0" err="1" smtClean="0">
                <a:solidFill>
                  <a:srgbClr val="000000"/>
                </a:solidFill>
              </a:rPr>
              <a:t>b</a:t>
            </a:r>
            <a:r>
              <a:rPr lang="pt-BR" b="1" dirty="0" smtClean="0">
                <a:solidFill>
                  <a:srgbClr val="000000"/>
                </a:solidFill>
              </a:rPr>
              <a:t>*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1564585" y="3181230"/>
            <a:ext cx="46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b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4807465" y="545577"/>
            <a:ext cx="28265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>
                <a:solidFill>
                  <a:srgbClr val="000000"/>
                </a:solidFill>
              </a:rPr>
              <a:t>O estado inicial tem setas de </a:t>
            </a:r>
            <a:r>
              <a:rPr lang="pt-BR" dirty="0" smtClean="0">
                <a:solidFill>
                  <a:srgbClr val="000000"/>
                </a:solidFill>
              </a:rPr>
              <a:t>transição </a:t>
            </a:r>
            <a:r>
              <a:rPr lang="pt-BR" dirty="0">
                <a:solidFill>
                  <a:srgbClr val="000000"/>
                </a:solidFill>
              </a:rPr>
              <a:t>indo </a:t>
            </a:r>
            <a:r>
              <a:rPr lang="pt-BR" dirty="0" smtClean="0">
                <a:solidFill>
                  <a:srgbClr val="000000"/>
                </a:solidFill>
              </a:rPr>
              <a:t>para </a:t>
            </a:r>
            <a:r>
              <a:rPr lang="pt-BR" dirty="0">
                <a:solidFill>
                  <a:srgbClr val="000000"/>
                </a:solidFill>
              </a:rPr>
              <a:t>todos os outros estados mas</a:t>
            </a:r>
          </a:p>
          <a:p>
            <a:pPr algn="r"/>
            <a:r>
              <a:rPr lang="pt-BR" dirty="0">
                <a:solidFill>
                  <a:srgbClr val="000000"/>
                </a:solidFill>
              </a:rPr>
              <a:t>nenhuma seta vindo de qualquer outro estado.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32" name="Elipse 31"/>
          <p:cNvSpPr/>
          <p:nvPr/>
        </p:nvSpPr>
        <p:spPr>
          <a:xfrm>
            <a:off x="3812173" y="1758005"/>
            <a:ext cx="662724" cy="68717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4" name="Grupo 33"/>
          <p:cNvGrpSpPr/>
          <p:nvPr/>
        </p:nvGrpSpPr>
        <p:grpSpPr>
          <a:xfrm>
            <a:off x="1992042" y="3561646"/>
            <a:ext cx="670924" cy="369332"/>
            <a:chOff x="3106286" y="2504936"/>
            <a:chExt cx="801890" cy="425717"/>
          </a:xfrm>
        </p:grpSpPr>
        <p:sp>
          <p:nvSpPr>
            <p:cNvPr id="36" name="CaixaDeTexto 35"/>
            <p:cNvSpPr txBox="1"/>
            <p:nvPr/>
          </p:nvSpPr>
          <p:spPr>
            <a:xfrm>
              <a:off x="3106286" y="2504936"/>
              <a:ext cx="715845" cy="42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err="1" smtClean="0">
                  <a:solidFill>
                    <a:srgbClr val="000000"/>
                  </a:solidFill>
                </a:rPr>
                <a:t>ab</a:t>
              </a:r>
              <a:endParaRPr lang="pt-BR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42" name="Conector de seta reta 41"/>
            <p:cNvCxnSpPr/>
            <p:nvPr/>
          </p:nvCxnSpPr>
          <p:spPr>
            <a:xfrm>
              <a:off x="3616949" y="2899992"/>
              <a:ext cx="291227" cy="0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to 43"/>
            <p:cNvCxnSpPr/>
            <p:nvPr/>
          </p:nvCxnSpPr>
          <p:spPr>
            <a:xfrm flipV="1">
              <a:off x="3616949" y="2603576"/>
              <a:ext cx="0" cy="296416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to 50"/>
            <p:cNvCxnSpPr/>
            <p:nvPr/>
          </p:nvCxnSpPr>
          <p:spPr>
            <a:xfrm>
              <a:off x="3616949" y="2603576"/>
              <a:ext cx="291227" cy="88304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CaixaDeTexto 51"/>
          <p:cNvSpPr txBox="1"/>
          <p:nvPr/>
        </p:nvSpPr>
        <p:spPr>
          <a:xfrm>
            <a:off x="4838244" y="4252446"/>
            <a:ext cx="923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err="1" smtClean="0">
                <a:solidFill>
                  <a:schemeClr val="bg1">
                    <a:lumMod val="50000"/>
                  </a:schemeClr>
                </a:solidFill>
              </a:rPr>
              <a:t>final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4" name="Conector angulado 13"/>
          <p:cNvCxnSpPr>
            <a:stCxn id="6" idx="3"/>
          </p:cNvCxnSpPr>
          <p:nvPr/>
        </p:nvCxnSpPr>
        <p:spPr>
          <a:xfrm rot="16200000" flipH="1">
            <a:off x="2137508" y="1767155"/>
            <a:ext cx="2421652" cy="2918262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>
            <a:off x="2144668" y="1241503"/>
            <a:ext cx="0" cy="1874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>
            <a:off x="2505951" y="1772505"/>
            <a:ext cx="1277181" cy="17016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>
            <a:endCxn id="24" idx="1"/>
          </p:cNvCxnSpPr>
          <p:nvPr/>
        </p:nvCxnSpPr>
        <p:spPr>
          <a:xfrm>
            <a:off x="2291508" y="2141837"/>
            <a:ext cx="471298" cy="136152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de seta reta 58"/>
          <p:cNvCxnSpPr/>
          <p:nvPr/>
        </p:nvCxnSpPr>
        <p:spPr>
          <a:xfrm>
            <a:off x="4365167" y="2430014"/>
            <a:ext cx="720275" cy="150096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>
            <a:stCxn id="24" idx="5"/>
          </p:cNvCxnSpPr>
          <p:nvPr/>
        </p:nvCxnSpPr>
        <p:spPr>
          <a:xfrm>
            <a:off x="3231422" y="3989266"/>
            <a:ext cx="1543309" cy="26318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em curva 62"/>
          <p:cNvCxnSpPr/>
          <p:nvPr/>
        </p:nvCxnSpPr>
        <p:spPr>
          <a:xfrm rot="5400000">
            <a:off x="3197112" y="2421347"/>
            <a:ext cx="988706" cy="1036378"/>
          </a:xfrm>
          <a:prstGeom prst="curved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" name="Conector em curva 3077"/>
          <p:cNvCxnSpPr/>
          <p:nvPr/>
        </p:nvCxnSpPr>
        <p:spPr>
          <a:xfrm rot="5400000" flipH="1" flipV="1">
            <a:off x="2965703" y="2381346"/>
            <a:ext cx="988706" cy="1086041"/>
          </a:xfrm>
          <a:prstGeom prst="curved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ixaDeTexto 70"/>
          <p:cNvSpPr txBox="1"/>
          <p:nvPr/>
        </p:nvSpPr>
        <p:spPr>
          <a:xfrm>
            <a:off x="4011482" y="3819092"/>
            <a:ext cx="596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b*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2" name="CaixaDeTexto 71"/>
          <p:cNvSpPr txBox="1"/>
          <p:nvPr/>
        </p:nvSpPr>
        <p:spPr>
          <a:xfrm>
            <a:off x="3709739" y="3180178"/>
            <a:ext cx="867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(aa)*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3" name="CaixaDeTexto 72"/>
          <p:cNvSpPr txBox="1"/>
          <p:nvPr/>
        </p:nvSpPr>
        <p:spPr>
          <a:xfrm>
            <a:off x="2768090" y="2439043"/>
            <a:ext cx="46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a*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4" name="CaixaDeTexto 73"/>
          <p:cNvSpPr txBox="1"/>
          <p:nvPr/>
        </p:nvSpPr>
        <p:spPr>
          <a:xfrm>
            <a:off x="6220737" y="2352638"/>
            <a:ext cx="28265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>
                <a:solidFill>
                  <a:srgbClr val="FF0000"/>
                </a:solidFill>
              </a:rPr>
              <a:t>Existe apenas um estado de </a:t>
            </a:r>
            <a:r>
              <a:rPr lang="pt-BR" dirty="0" smtClean="0">
                <a:solidFill>
                  <a:srgbClr val="FF0000"/>
                </a:solidFill>
              </a:rPr>
              <a:t>aceitação</a:t>
            </a:r>
            <a:r>
              <a:rPr lang="pt-BR" dirty="0">
                <a:solidFill>
                  <a:srgbClr val="FF0000"/>
                </a:solidFill>
              </a:rPr>
              <a:t>, e ele tem setas vindo de todos os</a:t>
            </a:r>
          </a:p>
          <a:p>
            <a:pPr algn="r"/>
            <a:r>
              <a:rPr lang="pt-BR" dirty="0">
                <a:solidFill>
                  <a:srgbClr val="FF0000"/>
                </a:solidFill>
              </a:rPr>
              <a:t>outros estados mas nenhuma seta indo para qualquer outro estado.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6313825" y="4260719"/>
            <a:ext cx="2826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solidFill>
                  <a:srgbClr val="000000"/>
                </a:solidFill>
              </a:rPr>
              <a:t>Além </a:t>
            </a:r>
            <a:r>
              <a:rPr lang="pt-BR" dirty="0">
                <a:solidFill>
                  <a:srgbClr val="000000"/>
                </a:solidFill>
              </a:rPr>
              <a:t>do</a:t>
            </a:r>
          </a:p>
          <a:p>
            <a:pPr algn="r"/>
            <a:r>
              <a:rPr lang="pt-BR" dirty="0">
                <a:solidFill>
                  <a:srgbClr val="000000"/>
                </a:solidFill>
              </a:rPr>
              <a:t>mais, o estado de </a:t>
            </a:r>
            <a:r>
              <a:rPr lang="pt-BR" dirty="0" smtClean="0">
                <a:solidFill>
                  <a:srgbClr val="000000"/>
                </a:solidFill>
              </a:rPr>
              <a:t>aceitação é diferente do estado inicial.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6" name="CaixaDeTexto 75"/>
          <p:cNvSpPr txBox="1"/>
          <p:nvPr/>
        </p:nvSpPr>
        <p:spPr>
          <a:xfrm>
            <a:off x="901965" y="5157192"/>
            <a:ext cx="5116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Exceto pelos estados inicial e de </a:t>
            </a:r>
            <a:r>
              <a:rPr lang="pt-BR" dirty="0" smtClean="0">
                <a:solidFill>
                  <a:srgbClr val="FF0000"/>
                </a:solidFill>
              </a:rPr>
              <a:t>aceitação</a:t>
            </a:r>
            <a:r>
              <a:rPr lang="pt-BR" dirty="0">
                <a:solidFill>
                  <a:srgbClr val="FF0000"/>
                </a:solidFill>
              </a:rPr>
              <a:t>, uma seta vai de cada estado para</a:t>
            </a:r>
          </a:p>
          <a:p>
            <a:r>
              <a:rPr lang="pt-BR" dirty="0">
                <a:solidFill>
                  <a:srgbClr val="FF0000"/>
                </a:solidFill>
              </a:rPr>
              <a:t>todos os outros estados e </a:t>
            </a:r>
            <a:r>
              <a:rPr lang="pt-BR" dirty="0" smtClean="0">
                <a:solidFill>
                  <a:srgbClr val="FF0000"/>
                </a:solidFill>
              </a:rPr>
              <a:t>também </a:t>
            </a:r>
            <a:r>
              <a:rPr lang="pt-BR" dirty="0">
                <a:solidFill>
                  <a:srgbClr val="FF0000"/>
                </a:solidFill>
              </a:rPr>
              <a:t>de cada estado para si </a:t>
            </a:r>
            <a:r>
              <a:rPr lang="pt-BR" dirty="0" smtClean="0">
                <a:solidFill>
                  <a:srgbClr val="FF0000"/>
                </a:solidFill>
              </a:rPr>
              <a:t>pr</a:t>
            </a:r>
            <a:r>
              <a:rPr lang="pt-BR" dirty="0">
                <a:solidFill>
                  <a:srgbClr val="FF0000"/>
                </a:solidFill>
              </a:rPr>
              <a:t>ó</a:t>
            </a:r>
            <a:r>
              <a:rPr lang="pt-BR" dirty="0" smtClean="0">
                <a:solidFill>
                  <a:srgbClr val="FF0000"/>
                </a:solidFill>
              </a:rPr>
              <a:t>prio</a:t>
            </a:r>
            <a:r>
              <a:rPr lang="pt-BR" dirty="0">
                <a:solidFill>
                  <a:srgbClr val="FF0000"/>
                </a:solidFill>
              </a:rPr>
              <a:t>.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74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74" grpId="0"/>
      <p:bldP spid="75" grpId="0"/>
      <p:bldP spid="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Conversão de AFD para AFNG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r>
              <a:rPr lang="pt-BR" b="0" dirty="0" smtClean="0"/>
              <a:t>Adicionamos um novo estado inicial com uma transição </a:t>
            </a:r>
            <a:r>
              <a:rPr lang="pt-BR" b="0" dirty="0" smtClean="0">
                <a:sym typeface="Symbol"/>
              </a:rPr>
              <a:t> indo para o antigo estado inicial</a:t>
            </a:r>
            <a:r>
              <a:rPr lang="pt-BR" b="0" dirty="0" smtClean="0"/>
              <a:t>. </a:t>
            </a:r>
          </a:p>
          <a:p>
            <a:r>
              <a:rPr lang="pt-BR" b="0" dirty="0" smtClean="0">
                <a:solidFill>
                  <a:srgbClr val="FF0000"/>
                </a:solidFill>
              </a:rPr>
              <a:t>Colocamos um novo estado de aceitação com transições </a:t>
            </a:r>
            <a:r>
              <a:rPr lang="pt-BR" b="0" dirty="0" smtClean="0">
                <a:solidFill>
                  <a:srgbClr val="FF0000"/>
                </a:solidFill>
                <a:sym typeface="Symbol"/>
              </a:rPr>
              <a:t> indo dos antigos estados de aceitação para ele</a:t>
            </a:r>
            <a:r>
              <a:rPr lang="pt-BR" b="0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b="0" dirty="0" smtClean="0"/>
              <a:t>Se </a:t>
            </a:r>
            <a:r>
              <a:rPr lang="en-US" b="0" dirty="0" err="1" smtClean="0"/>
              <a:t>alguma</a:t>
            </a:r>
            <a:r>
              <a:rPr lang="en-US" b="0" dirty="0" smtClean="0"/>
              <a:t> </a:t>
            </a:r>
            <a:r>
              <a:rPr lang="en-US" b="0" dirty="0" err="1" smtClean="0"/>
              <a:t>transição</a:t>
            </a:r>
            <a:r>
              <a:rPr lang="en-US" b="0" dirty="0" smtClean="0"/>
              <a:t> </a:t>
            </a:r>
            <a:r>
              <a:rPr lang="en-US" b="0" dirty="0" err="1" smtClean="0"/>
              <a:t>possui</a:t>
            </a:r>
            <a:r>
              <a:rPr lang="en-US" b="0" dirty="0" smtClean="0"/>
              <a:t> </a:t>
            </a:r>
            <a:r>
              <a:rPr lang="en-US" b="0" dirty="0" err="1" smtClean="0"/>
              <a:t>múltiplos</a:t>
            </a:r>
            <a:r>
              <a:rPr lang="en-US" b="0" dirty="0" smtClean="0"/>
              <a:t> </a:t>
            </a:r>
            <a:r>
              <a:rPr lang="en-US" b="0" dirty="0" err="1" smtClean="0"/>
              <a:t>rótulos</a:t>
            </a:r>
            <a:r>
              <a:rPr lang="en-US" b="0" dirty="0" smtClean="0"/>
              <a:t>, </a:t>
            </a:r>
            <a:r>
              <a:rPr lang="en-US" b="0" dirty="0" err="1" smtClean="0"/>
              <a:t>nós</a:t>
            </a:r>
            <a:r>
              <a:rPr lang="en-US" b="0" dirty="0"/>
              <a:t> </a:t>
            </a:r>
            <a:r>
              <a:rPr lang="en-US" b="0" dirty="0" smtClean="0"/>
              <a:t>a </a:t>
            </a:r>
            <a:r>
              <a:rPr lang="en-US" b="0" dirty="0" err="1" smtClean="0"/>
              <a:t>substituimos</a:t>
            </a:r>
            <a:r>
              <a:rPr lang="en-US" b="0" dirty="0" smtClean="0"/>
              <a:t> </a:t>
            </a:r>
            <a:r>
              <a:rPr lang="en-US" b="0" dirty="0" err="1" smtClean="0"/>
              <a:t>por</a:t>
            </a:r>
            <a:r>
              <a:rPr lang="en-US" b="0" dirty="0" smtClean="0"/>
              <a:t> </a:t>
            </a:r>
            <a:r>
              <a:rPr lang="en-US" b="0" dirty="0" err="1" smtClean="0"/>
              <a:t>uma</a:t>
            </a:r>
            <a:r>
              <a:rPr lang="en-US" b="0" dirty="0" smtClean="0"/>
              <a:t> </a:t>
            </a:r>
            <a:r>
              <a:rPr lang="en-US" b="0" dirty="0" err="1" smtClean="0"/>
              <a:t>transição</a:t>
            </a:r>
            <a:r>
              <a:rPr lang="en-US" b="0" dirty="0" smtClean="0"/>
              <a:t> </a:t>
            </a:r>
            <a:r>
              <a:rPr lang="en-US" b="0" dirty="0" err="1" smtClean="0"/>
              <a:t>rotulada</a:t>
            </a:r>
            <a:r>
              <a:rPr lang="en-US" b="0" dirty="0" smtClean="0"/>
              <a:t> com a </a:t>
            </a:r>
            <a:r>
              <a:rPr lang="en-US" b="0" dirty="0" err="1" smtClean="0"/>
              <a:t>união</a:t>
            </a:r>
            <a:r>
              <a:rPr lang="en-US" b="0" dirty="0" smtClean="0"/>
              <a:t> dos </a:t>
            </a:r>
            <a:r>
              <a:rPr lang="en-US" b="0" dirty="0" err="1" smtClean="0"/>
              <a:t>rótulos</a:t>
            </a:r>
            <a:r>
              <a:rPr lang="en-US" b="0" dirty="0" smtClean="0"/>
              <a:t> </a:t>
            </a:r>
            <a:r>
              <a:rPr lang="en-US" b="0" dirty="0" err="1" smtClean="0"/>
              <a:t>anteriores</a:t>
            </a:r>
            <a:r>
              <a:rPr lang="en-US" b="0" dirty="0" smtClean="0"/>
              <a:t>. </a:t>
            </a:r>
          </a:p>
          <a:p>
            <a:r>
              <a:rPr lang="pt-BR" b="0" dirty="0" smtClean="0">
                <a:solidFill>
                  <a:srgbClr val="FF0000"/>
                </a:solidFill>
              </a:rPr>
              <a:t>Adicionamos transições rotulada com </a:t>
            </a:r>
            <a:r>
              <a:rPr lang="pt-BR" b="0" dirty="0" smtClean="0">
                <a:solidFill>
                  <a:srgbClr val="FF0000"/>
                </a:solidFill>
                <a:sym typeface="Symbol"/>
              </a:rPr>
              <a:t> entre estados que não estão relacionados.</a:t>
            </a:r>
            <a:endParaRPr lang="pt-BR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0113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3554956" y="2088811"/>
            <a:ext cx="1684689" cy="627929"/>
            <a:chOff x="5368566" y="991774"/>
            <a:chExt cx="1684689" cy="627929"/>
          </a:xfrm>
        </p:grpSpPr>
        <p:sp>
          <p:nvSpPr>
            <p:cNvPr id="6" name="Elipse 5"/>
            <p:cNvSpPr/>
            <p:nvPr/>
          </p:nvSpPr>
          <p:spPr>
            <a:xfrm>
              <a:off x="6375309" y="991774"/>
              <a:ext cx="677946" cy="6279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7" name="Conector de seta reta 6"/>
            <p:cNvCxnSpPr/>
            <p:nvPr/>
          </p:nvCxnSpPr>
          <p:spPr>
            <a:xfrm>
              <a:off x="5368566" y="1255957"/>
              <a:ext cx="1006743" cy="35374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Elipse 7"/>
            <p:cNvSpPr/>
            <p:nvPr/>
          </p:nvSpPr>
          <p:spPr>
            <a:xfrm>
              <a:off x="6424903" y="1037216"/>
              <a:ext cx="578758" cy="53704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2840626" y="1815005"/>
            <a:ext cx="1521105" cy="855566"/>
            <a:chOff x="4253116" y="4137467"/>
            <a:chExt cx="1521105" cy="855566"/>
          </a:xfrm>
        </p:grpSpPr>
        <p:sp>
          <p:nvSpPr>
            <p:cNvPr id="15" name="Elipse 14"/>
            <p:cNvSpPr/>
            <p:nvPr/>
          </p:nvSpPr>
          <p:spPr>
            <a:xfrm>
              <a:off x="4253116" y="4365104"/>
              <a:ext cx="677946" cy="6279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5294652" y="4347387"/>
              <a:ext cx="4795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000000"/>
                  </a:solidFill>
                </a:rPr>
                <a:t>b</a:t>
              </a:r>
              <a:endParaRPr lang="pt-BR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19" name="Conector de seta reta 18"/>
            <p:cNvCxnSpPr/>
            <p:nvPr/>
          </p:nvCxnSpPr>
          <p:spPr>
            <a:xfrm>
              <a:off x="4562722" y="4137467"/>
              <a:ext cx="0" cy="17125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aixaDeTexto 20"/>
          <p:cNvSpPr txBox="1"/>
          <p:nvPr/>
        </p:nvSpPr>
        <p:spPr>
          <a:xfrm>
            <a:off x="1691680" y="12744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AFD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720006" y="116632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r>
              <a:rPr lang="pt-BR" sz="2400" smtClean="0"/>
              <a:t>Conversão de AFD para AFNG</a:t>
            </a:r>
            <a:endParaRPr lang="pt-BR" sz="2400" dirty="0"/>
          </a:p>
        </p:txBody>
      </p:sp>
      <p:grpSp>
        <p:nvGrpSpPr>
          <p:cNvPr id="20" name="Grupo 19"/>
          <p:cNvGrpSpPr/>
          <p:nvPr/>
        </p:nvGrpSpPr>
        <p:grpSpPr>
          <a:xfrm>
            <a:off x="2205672" y="2071226"/>
            <a:ext cx="670924" cy="369332"/>
            <a:chOff x="3106286" y="2504936"/>
            <a:chExt cx="801890" cy="425717"/>
          </a:xfrm>
        </p:grpSpPr>
        <p:sp>
          <p:nvSpPr>
            <p:cNvPr id="24" name="CaixaDeTexto 23"/>
            <p:cNvSpPr txBox="1"/>
            <p:nvPr/>
          </p:nvSpPr>
          <p:spPr>
            <a:xfrm>
              <a:off x="3106286" y="2504936"/>
              <a:ext cx="715845" cy="42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000000"/>
                  </a:solidFill>
                </a:rPr>
                <a:t>a</a:t>
              </a:r>
              <a:endParaRPr lang="pt-BR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25" name="Conector de seta reta 24"/>
            <p:cNvCxnSpPr/>
            <p:nvPr/>
          </p:nvCxnSpPr>
          <p:spPr>
            <a:xfrm>
              <a:off x="3616949" y="2899992"/>
              <a:ext cx="291227" cy="0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/>
            <p:nvPr/>
          </p:nvCxnSpPr>
          <p:spPr>
            <a:xfrm flipV="1">
              <a:off x="3616949" y="2603576"/>
              <a:ext cx="0" cy="296416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/>
            <p:nvPr/>
          </p:nvCxnSpPr>
          <p:spPr>
            <a:xfrm>
              <a:off x="3616949" y="2603576"/>
              <a:ext cx="291227" cy="88304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Conector angulado 9"/>
          <p:cNvCxnSpPr>
            <a:stCxn id="6" idx="1"/>
            <a:endCxn id="6" idx="7"/>
          </p:cNvCxnSpPr>
          <p:nvPr/>
        </p:nvCxnSpPr>
        <p:spPr>
          <a:xfrm rot="5400000" flipH="1" flipV="1">
            <a:off x="4900672" y="1941079"/>
            <a:ext cx="12700" cy="479380"/>
          </a:xfrm>
          <a:prstGeom prst="bentConnector3">
            <a:avLst>
              <a:gd name="adj1" fmla="val 2524079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4599411" y="1445673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0000"/>
                </a:solidFill>
              </a:rPr>
              <a:t>a</a:t>
            </a:r>
            <a:r>
              <a:rPr lang="pt-BR" b="1" dirty="0" err="1" smtClean="0">
                <a:solidFill>
                  <a:srgbClr val="000000"/>
                </a:solidFill>
              </a:rPr>
              <a:t>,b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30" name="Elipse 29"/>
          <p:cNvSpPr/>
          <p:nvPr/>
        </p:nvSpPr>
        <p:spPr>
          <a:xfrm>
            <a:off x="4440595" y="5320027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2806309" y="5458562"/>
            <a:ext cx="578758" cy="537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Elipse 33"/>
          <p:cNvSpPr/>
          <p:nvPr/>
        </p:nvSpPr>
        <p:spPr>
          <a:xfrm>
            <a:off x="4458353" y="3786281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4327033" y="4733693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b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36" name="Conector de seta reta 35"/>
          <p:cNvCxnSpPr/>
          <p:nvPr/>
        </p:nvCxnSpPr>
        <p:spPr>
          <a:xfrm>
            <a:off x="3129333" y="3555440"/>
            <a:ext cx="0" cy="1712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4507136" y="3186108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a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3" name="Elipse 42"/>
          <p:cNvSpPr/>
          <p:nvPr/>
        </p:nvSpPr>
        <p:spPr>
          <a:xfrm>
            <a:off x="2790360" y="3738132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CaixaDeTexto 43"/>
          <p:cNvSpPr txBox="1"/>
          <p:nvPr/>
        </p:nvSpPr>
        <p:spPr>
          <a:xfrm>
            <a:off x="2927360" y="2180457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1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4701603" y="2218109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2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4505535" y="3903321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1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2878743" y="3855186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s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12" name="Conector de seta reta 11"/>
          <p:cNvCxnSpPr>
            <a:stCxn id="43" idx="6"/>
          </p:cNvCxnSpPr>
          <p:nvPr/>
        </p:nvCxnSpPr>
        <p:spPr>
          <a:xfrm flipV="1">
            <a:off x="3468306" y="3953230"/>
            <a:ext cx="990047" cy="9886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3691781" y="5262240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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2689441" y="5378568"/>
            <a:ext cx="813038" cy="697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de seta reta 16"/>
          <p:cNvCxnSpPr/>
          <p:nvPr/>
        </p:nvCxnSpPr>
        <p:spPr>
          <a:xfrm flipH="1">
            <a:off x="4647559" y="4414210"/>
            <a:ext cx="17758" cy="90581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de seta reta 50"/>
          <p:cNvCxnSpPr/>
          <p:nvPr/>
        </p:nvCxnSpPr>
        <p:spPr>
          <a:xfrm flipH="1" flipV="1">
            <a:off x="4827694" y="4436677"/>
            <a:ext cx="7720" cy="90581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ixaDeTexto 53"/>
          <p:cNvSpPr txBox="1"/>
          <p:nvPr/>
        </p:nvSpPr>
        <p:spPr>
          <a:xfrm>
            <a:off x="4864682" y="4731824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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4513412" y="5449325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2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57" name="Conector angulado 56"/>
          <p:cNvCxnSpPr>
            <a:stCxn id="30" idx="5"/>
            <a:endCxn id="30" idx="6"/>
          </p:cNvCxnSpPr>
          <p:nvPr/>
        </p:nvCxnSpPr>
        <p:spPr>
          <a:xfrm rot="5400000" flipH="1" flipV="1">
            <a:off x="4957896" y="5695353"/>
            <a:ext cx="222006" cy="99283"/>
          </a:xfrm>
          <a:prstGeom prst="bentConnector4">
            <a:avLst>
              <a:gd name="adj1" fmla="val -144392"/>
              <a:gd name="adj2" fmla="val 330251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angulado 59"/>
          <p:cNvCxnSpPr/>
          <p:nvPr/>
        </p:nvCxnSpPr>
        <p:spPr>
          <a:xfrm rot="5400000" flipH="1" flipV="1">
            <a:off x="4790976" y="3621846"/>
            <a:ext cx="12700" cy="479380"/>
          </a:xfrm>
          <a:prstGeom prst="bentConnector3">
            <a:avLst>
              <a:gd name="adj1" fmla="val 2524079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5410520" y="5727084"/>
            <a:ext cx="79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a </a:t>
            </a:r>
            <a:r>
              <a:rPr lang="pt-BR" b="1" dirty="0" smtClean="0">
                <a:solidFill>
                  <a:srgbClr val="000000"/>
                </a:solidFill>
                <a:sym typeface="Symbol"/>
              </a:rPr>
              <a:t> </a:t>
            </a:r>
            <a:r>
              <a:rPr lang="pt-BR" b="1" dirty="0" smtClean="0">
                <a:solidFill>
                  <a:srgbClr val="000000"/>
                </a:solidFill>
              </a:rPr>
              <a:t>b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59" name="Conector de seta reta 58"/>
          <p:cNvCxnSpPr>
            <a:stCxn id="30" idx="2"/>
          </p:cNvCxnSpPr>
          <p:nvPr/>
        </p:nvCxnSpPr>
        <p:spPr>
          <a:xfrm flipH="1" flipV="1">
            <a:off x="3502479" y="5633991"/>
            <a:ext cx="938116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ixaDeTexto 63"/>
          <p:cNvSpPr txBox="1"/>
          <p:nvPr/>
        </p:nvSpPr>
        <p:spPr>
          <a:xfrm>
            <a:off x="3633822" y="3618590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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63" name="Conector de seta reta 62"/>
          <p:cNvCxnSpPr>
            <a:stCxn id="43" idx="5"/>
          </p:cNvCxnSpPr>
          <p:nvPr/>
        </p:nvCxnSpPr>
        <p:spPr>
          <a:xfrm>
            <a:off x="3369023" y="4274103"/>
            <a:ext cx="1071572" cy="117280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de seta reta 65"/>
          <p:cNvCxnSpPr>
            <a:stCxn id="43" idx="4"/>
            <a:endCxn id="49" idx="0"/>
          </p:cNvCxnSpPr>
          <p:nvPr/>
        </p:nvCxnSpPr>
        <p:spPr>
          <a:xfrm flipH="1">
            <a:off x="3095960" y="4366061"/>
            <a:ext cx="33373" cy="101250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ixaDeTexto 68"/>
          <p:cNvSpPr txBox="1"/>
          <p:nvPr/>
        </p:nvSpPr>
        <p:spPr>
          <a:xfrm>
            <a:off x="2505138" y="4860504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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0" name="CaixaDeTexto 69"/>
          <p:cNvSpPr txBox="1"/>
          <p:nvPr/>
        </p:nvSpPr>
        <p:spPr>
          <a:xfrm>
            <a:off x="3502479" y="4224518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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68" name="Conector de seta reta 67"/>
          <p:cNvCxnSpPr>
            <a:stCxn id="34" idx="3"/>
            <a:endCxn id="49" idx="7"/>
          </p:cNvCxnSpPr>
          <p:nvPr/>
        </p:nvCxnSpPr>
        <p:spPr>
          <a:xfrm flipH="1">
            <a:off x="3383412" y="4322252"/>
            <a:ext cx="1174224" cy="115839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3346011" y="4918359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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4" name="CaixaDeTexto 73"/>
          <p:cNvSpPr txBox="1"/>
          <p:nvPr/>
        </p:nvSpPr>
        <p:spPr>
          <a:xfrm>
            <a:off x="2875059" y="5542418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f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1689287" y="3186108"/>
            <a:ext cx="94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AFNG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CaixaDeTexto 71"/>
          <p:cNvSpPr txBox="1"/>
          <p:nvPr/>
        </p:nvSpPr>
        <p:spPr>
          <a:xfrm>
            <a:off x="5807564" y="3803256"/>
            <a:ext cx="30849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solidFill>
                  <a:srgbClr val="000000"/>
                </a:solidFill>
              </a:rPr>
              <a:t>Podemos omitir as setas </a:t>
            </a:r>
            <a:r>
              <a:rPr lang="pt-BR" dirty="0" smtClean="0">
                <a:solidFill>
                  <a:srgbClr val="000000"/>
                </a:solidFill>
                <a:sym typeface="Symbol"/>
              </a:rPr>
              <a:t> </a:t>
            </a:r>
            <a:r>
              <a:rPr lang="pt-BR" dirty="0">
                <a:solidFill>
                  <a:srgbClr val="000000"/>
                </a:solidFill>
                <a:sym typeface="Symbol"/>
              </a:rPr>
              <a:t>p</a:t>
            </a:r>
            <a:r>
              <a:rPr lang="pt-BR" dirty="0" smtClean="0">
                <a:solidFill>
                  <a:srgbClr val="000000"/>
                </a:solidFill>
                <a:sym typeface="Symbol"/>
              </a:rPr>
              <a:t>ois as transições  nunca são usadas</a:t>
            </a: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085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4" grpId="0" animBg="1"/>
      <p:bldP spid="35" grpId="0"/>
      <p:bldP spid="38" grpId="0"/>
      <p:bldP spid="43" grpId="0" animBg="1"/>
      <p:bldP spid="46" grpId="0"/>
      <p:bldP spid="47" grpId="0"/>
      <p:bldP spid="48" grpId="0"/>
      <p:bldP spid="49" grpId="0" animBg="1"/>
      <p:bldP spid="54" grpId="0"/>
      <p:bldP spid="54" grpId="1"/>
      <p:bldP spid="55" grpId="0"/>
      <p:bldP spid="61" grpId="0"/>
      <p:bldP spid="64" grpId="0"/>
      <p:bldP spid="69" grpId="0"/>
      <p:bldP spid="69" grpId="1"/>
      <p:bldP spid="70" grpId="0"/>
      <p:bldP spid="70" grpId="1"/>
      <p:bldP spid="73" grpId="0"/>
      <p:bldP spid="73" grpId="1"/>
      <p:bldP spid="73" grpId="2"/>
      <p:bldP spid="74" grpId="0"/>
      <p:bldP spid="7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Conversão de AFNG para expressão regular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r>
              <a:rPr lang="pt-BR" b="0" dirty="0" smtClean="0"/>
              <a:t>Suponha que o </a:t>
            </a:r>
            <a:r>
              <a:rPr lang="en-US" b="0" dirty="0" smtClean="0"/>
              <a:t>AFNG </a:t>
            </a:r>
            <a:r>
              <a:rPr lang="en-US" b="0" dirty="0" err="1" smtClean="0"/>
              <a:t>possua</a:t>
            </a:r>
            <a:r>
              <a:rPr lang="en-US" b="0" dirty="0" smtClean="0"/>
              <a:t> </a:t>
            </a:r>
            <a:r>
              <a:rPr lang="en-US" b="0" dirty="0"/>
              <a:t>k </a:t>
            </a:r>
            <a:r>
              <a:rPr lang="en-US" b="0" dirty="0" err="1" smtClean="0"/>
              <a:t>estados</a:t>
            </a:r>
            <a:r>
              <a:rPr lang="en-US" b="0" dirty="0" smtClean="0"/>
              <a:t>. </a:t>
            </a:r>
          </a:p>
          <a:p>
            <a:r>
              <a:rPr lang="en-US" b="0" dirty="0" smtClean="0">
                <a:solidFill>
                  <a:srgbClr val="FF0000"/>
                </a:solidFill>
              </a:rPr>
              <a:t>Como um AFNG </a:t>
            </a:r>
            <a:r>
              <a:rPr lang="en-US" b="0" dirty="0" err="1" smtClean="0">
                <a:solidFill>
                  <a:srgbClr val="FF0000"/>
                </a:solidFill>
              </a:rPr>
              <a:t>possui</a:t>
            </a:r>
            <a:r>
              <a:rPr lang="en-US" b="0" dirty="0" smtClean="0">
                <a:solidFill>
                  <a:srgbClr val="FF0000"/>
                </a:solidFill>
              </a:rPr>
              <a:t> um </a:t>
            </a:r>
            <a:r>
              <a:rPr lang="en-US" b="0" dirty="0" err="1" smtClean="0">
                <a:solidFill>
                  <a:srgbClr val="FF0000"/>
                </a:solidFill>
              </a:rPr>
              <a:t>estado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inicial</a:t>
            </a:r>
            <a:r>
              <a:rPr lang="en-US" b="0" dirty="0" smtClean="0">
                <a:solidFill>
                  <a:srgbClr val="FF0000"/>
                </a:solidFill>
              </a:rPr>
              <a:t> e um final </a:t>
            </a:r>
            <a:r>
              <a:rPr lang="en-US" b="0" dirty="0" err="1" smtClean="0">
                <a:solidFill>
                  <a:srgbClr val="FF0000"/>
                </a:solidFill>
              </a:rPr>
              <a:t>que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devem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ser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distintos</a:t>
            </a:r>
            <a:r>
              <a:rPr lang="en-US" b="0" dirty="0" smtClean="0">
                <a:solidFill>
                  <a:srgbClr val="FF0000"/>
                </a:solidFill>
              </a:rPr>
              <a:t>, logo  k </a:t>
            </a:r>
            <a:r>
              <a:rPr lang="en-US" b="0" dirty="0" smtClean="0">
                <a:solidFill>
                  <a:srgbClr val="FF0000"/>
                </a:solidFill>
                <a:sym typeface="Symbol"/>
              </a:rPr>
              <a:t> 2</a:t>
            </a:r>
            <a:r>
              <a:rPr lang="en-US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en-US" b="0" dirty="0">
              <a:solidFill>
                <a:srgbClr val="FF0000"/>
              </a:solidFill>
            </a:endParaRPr>
          </a:p>
          <a:p>
            <a:r>
              <a:rPr lang="en-US" b="0" dirty="0" smtClean="0"/>
              <a:t>Se k </a:t>
            </a:r>
            <a:r>
              <a:rPr lang="en-US" b="0" dirty="0"/>
              <a:t>&gt; 2, </a:t>
            </a:r>
            <a:r>
              <a:rPr lang="en-US" b="0" dirty="0" err="1" smtClean="0"/>
              <a:t>construímos</a:t>
            </a:r>
            <a:r>
              <a:rPr lang="en-US" b="0" dirty="0" smtClean="0"/>
              <a:t> um AFNG </a:t>
            </a:r>
            <a:r>
              <a:rPr lang="en-US" b="0" dirty="0" err="1" smtClean="0"/>
              <a:t>equivalente</a:t>
            </a:r>
            <a:r>
              <a:rPr lang="en-US" b="0" dirty="0" smtClean="0"/>
              <a:t> com k-1 </a:t>
            </a:r>
            <a:r>
              <a:rPr lang="en-US" b="0" dirty="0" err="1" smtClean="0"/>
              <a:t>estados</a:t>
            </a:r>
            <a:r>
              <a:rPr lang="en-US" b="0" dirty="0" smtClean="0"/>
              <a:t>. </a:t>
            </a:r>
          </a:p>
          <a:p>
            <a:r>
              <a:rPr lang="en-US" b="0" dirty="0" err="1" smtClean="0">
                <a:solidFill>
                  <a:srgbClr val="FF0000"/>
                </a:solidFill>
              </a:rPr>
              <a:t>Esse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passo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pode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ser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repetido</a:t>
            </a:r>
            <a:r>
              <a:rPr lang="en-US" b="0" dirty="0" smtClean="0">
                <a:solidFill>
                  <a:srgbClr val="FF0000"/>
                </a:solidFill>
              </a:rPr>
              <a:t> no novo AFNG </a:t>
            </a:r>
            <a:r>
              <a:rPr lang="en-US" b="0" dirty="0" err="1" smtClean="0">
                <a:solidFill>
                  <a:srgbClr val="FF0000"/>
                </a:solidFill>
              </a:rPr>
              <a:t>até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que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ele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fique</a:t>
            </a:r>
            <a:r>
              <a:rPr lang="en-US" b="0" dirty="0" smtClean="0">
                <a:solidFill>
                  <a:srgbClr val="FF0000"/>
                </a:solidFill>
              </a:rPr>
              <a:t> com </a:t>
            </a:r>
            <a:r>
              <a:rPr lang="en-US" b="0" dirty="0" err="1" smtClean="0">
                <a:solidFill>
                  <a:srgbClr val="FF0000"/>
                </a:solidFill>
              </a:rPr>
              <a:t>dois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estados</a:t>
            </a:r>
            <a:r>
              <a:rPr lang="en-US" b="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b="0" dirty="0" smtClean="0"/>
              <a:t>Se </a:t>
            </a:r>
            <a:r>
              <a:rPr lang="en-US" b="0" dirty="0"/>
              <a:t>k = 2, </a:t>
            </a:r>
            <a:r>
              <a:rPr lang="en-US" b="0" dirty="0" smtClean="0"/>
              <a:t>o AFNG </a:t>
            </a:r>
            <a:r>
              <a:rPr lang="en-US" b="0" dirty="0" err="1" smtClean="0"/>
              <a:t>possui</a:t>
            </a:r>
            <a:r>
              <a:rPr lang="en-US" b="0" dirty="0" smtClean="0"/>
              <a:t> </a:t>
            </a:r>
            <a:r>
              <a:rPr lang="en-US" b="0" dirty="0" err="1" smtClean="0"/>
              <a:t>uma</a:t>
            </a:r>
            <a:r>
              <a:rPr lang="en-US" b="0" dirty="0" smtClean="0"/>
              <a:t> </a:t>
            </a:r>
            <a:r>
              <a:rPr lang="en-US" b="0" dirty="0" err="1" smtClean="0"/>
              <a:t>única</a:t>
            </a:r>
            <a:r>
              <a:rPr lang="en-US" b="0" dirty="0" smtClean="0"/>
              <a:t> seta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vai</a:t>
            </a:r>
            <a:r>
              <a:rPr lang="en-US" b="0" dirty="0" smtClean="0"/>
              <a:t> do </a:t>
            </a:r>
            <a:r>
              <a:rPr lang="en-US" b="0" dirty="0" err="1" smtClean="0"/>
              <a:t>estado</a:t>
            </a:r>
            <a:r>
              <a:rPr lang="en-US" b="0" dirty="0" smtClean="0"/>
              <a:t> </a:t>
            </a:r>
            <a:r>
              <a:rPr lang="en-US" b="0" dirty="0" err="1" smtClean="0"/>
              <a:t>inicial</a:t>
            </a:r>
            <a:r>
              <a:rPr lang="en-US" b="0" dirty="0" smtClean="0"/>
              <a:t> </a:t>
            </a:r>
            <a:r>
              <a:rPr lang="en-US" b="0" dirty="0" err="1" smtClean="0"/>
              <a:t>ao</a:t>
            </a:r>
            <a:r>
              <a:rPr lang="en-US" b="0" dirty="0" smtClean="0"/>
              <a:t> </a:t>
            </a:r>
            <a:r>
              <a:rPr lang="en-US" b="0" dirty="0" err="1" smtClean="0"/>
              <a:t>estado</a:t>
            </a:r>
            <a:r>
              <a:rPr lang="en-US" b="0" dirty="0" smtClean="0"/>
              <a:t> de </a:t>
            </a:r>
            <a:r>
              <a:rPr lang="en-US" b="0" dirty="0" err="1" smtClean="0"/>
              <a:t>aceitação</a:t>
            </a:r>
            <a:r>
              <a:rPr lang="en-US" b="0" dirty="0" smtClean="0"/>
              <a:t>.</a:t>
            </a:r>
          </a:p>
          <a:p>
            <a:r>
              <a:rPr lang="en-US" b="0" dirty="0" smtClean="0">
                <a:solidFill>
                  <a:srgbClr val="FF0000"/>
                </a:solidFill>
              </a:rPr>
              <a:t>O </a:t>
            </a:r>
            <a:r>
              <a:rPr lang="en-US" b="0" dirty="0" err="1" smtClean="0">
                <a:solidFill>
                  <a:srgbClr val="FF0000"/>
                </a:solidFill>
              </a:rPr>
              <a:t>rótulo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dessa</a:t>
            </a:r>
            <a:r>
              <a:rPr lang="en-US" b="0" dirty="0" smtClean="0">
                <a:solidFill>
                  <a:srgbClr val="FF0000"/>
                </a:solidFill>
              </a:rPr>
              <a:t> seta é a </a:t>
            </a:r>
            <a:r>
              <a:rPr lang="en-US" b="0" dirty="0" err="1" smtClean="0">
                <a:solidFill>
                  <a:srgbClr val="FF0000"/>
                </a:solidFill>
              </a:rPr>
              <a:t>expressão</a:t>
            </a:r>
            <a:r>
              <a:rPr lang="en-US" b="0" dirty="0" smtClean="0">
                <a:solidFill>
                  <a:srgbClr val="FF0000"/>
                </a:solidFill>
              </a:rPr>
              <a:t> regular </a:t>
            </a:r>
            <a:r>
              <a:rPr lang="en-US" b="0" dirty="0" err="1" smtClean="0">
                <a:solidFill>
                  <a:srgbClr val="FF0000"/>
                </a:solidFill>
              </a:rPr>
              <a:t>equivalente</a:t>
            </a:r>
            <a:r>
              <a:rPr lang="en-US" b="0" dirty="0" smtClean="0">
                <a:solidFill>
                  <a:srgbClr val="FF0000"/>
                </a:solidFill>
              </a:rPr>
              <a:t>.</a:t>
            </a:r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985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Conversão de um AFD para expressão regular</a:t>
            </a:r>
            <a:endParaRPr lang="pt-BR" sz="2400" dirty="0"/>
          </a:p>
        </p:txBody>
      </p:sp>
      <p:sp>
        <p:nvSpPr>
          <p:cNvPr id="3" name="Retângulo 2"/>
          <p:cNvSpPr/>
          <p:nvPr/>
        </p:nvSpPr>
        <p:spPr>
          <a:xfrm>
            <a:off x="1115616" y="2276872"/>
            <a:ext cx="1584176" cy="122413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331640" y="256490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AFD de 3 estados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2699792" y="2777570"/>
            <a:ext cx="864096" cy="323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563888" y="2327085"/>
            <a:ext cx="1584176" cy="122413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765685" y="256490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AFNG de 5 estados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Seta para a direita 9"/>
          <p:cNvSpPr/>
          <p:nvPr/>
        </p:nvSpPr>
        <p:spPr>
          <a:xfrm>
            <a:off x="5148064" y="2777570"/>
            <a:ext cx="864096" cy="323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6012160" y="2327085"/>
            <a:ext cx="1584176" cy="122413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6192180" y="257573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AFNG de 4 estados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6012160" y="4725144"/>
            <a:ext cx="1584176" cy="122413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6192180" y="501404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AFNG de 3 estados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585665" y="4717431"/>
            <a:ext cx="1584176" cy="122413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3765685" y="500633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AFNG de 2 estados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1174377" y="4617132"/>
            <a:ext cx="1584176" cy="1440160"/>
          </a:xfrm>
          <a:prstGeom prst="ellipse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1354397" y="503963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e</a:t>
            </a:r>
            <a:r>
              <a:rPr lang="pt-BR" dirty="0" smtClean="0">
                <a:solidFill>
                  <a:srgbClr val="FF0000"/>
                </a:solidFill>
              </a:rPr>
              <a:t>xpressão regular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" name="Seta para baixo 6"/>
          <p:cNvSpPr/>
          <p:nvPr/>
        </p:nvSpPr>
        <p:spPr>
          <a:xfrm>
            <a:off x="6660232" y="3551221"/>
            <a:ext cx="288032" cy="1173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para a esquerda 18"/>
          <p:cNvSpPr/>
          <p:nvPr/>
        </p:nvSpPr>
        <p:spPr>
          <a:xfrm>
            <a:off x="5173107" y="5152769"/>
            <a:ext cx="842319" cy="36888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 para a esquerda 21"/>
          <p:cNvSpPr/>
          <p:nvPr/>
        </p:nvSpPr>
        <p:spPr>
          <a:xfrm>
            <a:off x="2743346" y="5120997"/>
            <a:ext cx="842319" cy="36888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4836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ixaDeTexto 20"/>
          <p:cNvSpPr txBox="1"/>
          <p:nvPr/>
        </p:nvSpPr>
        <p:spPr>
          <a:xfrm>
            <a:off x="1691679" y="1274420"/>
            <a:ext cx="941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AFNG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76094" y="13142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r>
              <a:rPr lang="pt-BR" sz="2400" dirty="0" smtClean="0"/>
              <a:t>Conversão de AFNG para AFNG com menos estados</a:t>
            </a:r>
            <a:endParaRPr lang="pt-BR" sz="2400" dirty="0"/>
          </a:p>
        </p:txBody>
      </p:sp>
      <p:sp>
        <p:nvSpPr>
          <p:cNvPr id="30" name="Elipse 29"/>
          <p:cNvSpPr/>
          <p:nvPr/>
        </p:nvSpPr>
        <p:spPr>
          <a:xfrm>
            <a:off x="4859129" y="1459086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970437" y="2892283"/>
            <a:ext cx="647814" cy="6244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Elipse 42"/>
          <p:cNvSpPr/>
          <p:nvPr/>
        </p:nvSpPr>
        <p:spPr>
          <a:xfrm>
            <a:off x="2836611" y="1449613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/>
          <p:cNvSpPr txBox="1"/>
          <p:nvPr/>
        </p:nvSpPr>
        <p:spPr>
          <a:xfrm>
            <a:off x="2876118" y="1588384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000000"/>
                </a:solidFill>
              </a:rPr>
              <a:t>q</a:t>
            </a:r>
            <a:r>
              <a:rPr lang="pt-BR" b="1" baseline="-25000" dirty="0" err="1" smtClean="0">
                <a:solidFill>
                  <a:srgbClr val="000000"/>
                </a:solidFill>
              </a:rPr>
              <a:t>i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1627349" y="3740106"/>
            <a:ext cx="2933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AFNG equivalente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CaixaDeTexto 71"/>
          <p:cNvSpPr txBox="1"/>
          <p:nvPr/>
        </p:nvSpPr>
        <p:spPr>
          <a:xfrm>
            <a:off x="5986562" y="1566319"/>
            <a:ext cx="28339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solidFill>
                  <a:srgbClr val="000000"/>
                </a:solidFill>
              </a:rPr>
              <a:t>Escolhemos arbitrariamente um estado, diferente do inicial e do final, para ser removido.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4966561" y="1607070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000000"/>
                </a:solidFill>
              </a:rPr>
              <a:t>q</a:t>
            </a:r>
            <a:r>
              <a:rPr lang="pt-BR" b="1" baseline="-25000" dirty="0" err="1" smtClean="0">
                <a:solidFill>
                  <a:srgbClr val="000000"/>
                </a:solidFill>
              </a:rPr>
              <a:t>j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4064604" y="3019847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000000"/>
                </a:solidFill>
              </a:rPr>
              <a:t>q</a:t>
            </a:r>
            <a:r>
              <a:rPr lang="pt-BR" b="1" baseline="-25000" dirty="0" err="1" smtClean="0">
                <a:solidFill>
                  <a:srgbClr val="000000"/>
                </a:solidFill>
              </a:rPr>
              <a:t>sai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4" name="Conector de seta reta 3"/>
          <p:cNvCxnSpPr>
            <a:stCxn id="43" idx="6"/>
            <a:endCxn id="30" idx="2"/>
          </p:cNvCxnSpPr>
          <p:nvPr/>
        </p:nvCxnSpPr>
        <p:spPr>
          <a:xfrm>
            <a:off x="3514557" y="1763578"/>
            <a:ext cx="1344572" cy="94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43" idx="4"/>
            <a:endCxn id="32" idx="1"/>
          </p:cNvCxnSpPr>
          <p:nvPr/>
        </p:nvCxnSpPr>
        <p:spPr>
          <a:xfrm>
            <a:off x="3175584" y="2077542"/>
            <a:ext cx="889723" cy="906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stCxn id="32" idx="0"/>
          </p:cNvCxnSpPr>
          <p:nvPr/>
        </p:nvCxnSpPr>
        <p:spPr>
          <a:xfrm flipV="1">
            <a:off x="4294344" y="2087015"/>
            <a:ext cx="672217" cy="805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em curva 22"/>
          <p:cNvCxnSpPr/>
          <p:nvPr/>
        </p:nvCxnSpPr>
        <p:spPr>
          <a:xfrm rot="16200000" flipH="1">
            <a:off x="4520063" y="3057972"/>
            <a:ext cx="220780" cy="140155"/>
          </a:xfrm>
          <a:prstGeom prst="curvedConnector4">
            <a:avLst>
              <a:gd name="adj1" fmla="val -144963"/>
              <a:gd name="adj2" fmla="val 26310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3106083" y="234597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</a:rPr>
              <a:t>R</a:t>
            </a:r>
            <a:r>
              <a:rPr lang="pt-BR" baseline="-25000" dirty="0" smtClean="0">
                <a:solidFill>
                  <a:srgbClr val="000000"/>
                </a:solidFill>
              </a:rPr>
              <a:t>1</a:t>
            </a:r>
            <a:endParaRPr lang="pt-BR" baseline="-25000" dirty="0">
              <a:solidFill>
                <a:srgbClr val="000000"/>
              </a:solidFill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3810724" y="139424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</a:rPr>
              <a:t>R</a:t>
            </a:r>
            <a:r>
              <a:rPr lang="pt-BR" baseline="-25000" dirty="0" smtClean="0">
                <a:solidFill>
                  <a:srgbClr val="000000"/>
                </a:solidFill>
              </a:rPr>
              <a:t>4</a:t>
            </a:r>
            <a:endParaRPr lang="pt-BR" baseline="-25000" dirty="0">
              <a:solidFill>
                <a:srgbClr val="000000"/>
              </a:solidFill>
            </a:endParaRPr>
          </a:p>
        </p:txBody>
      </p:sp>
      <p:sp>
        <p:nvSpPr>
          <p:cNvPr id="65" name="CaixaDeTexto 64"/>
          <p:cNvSpPr txBox="1"/>
          <p:nvPr/>
        </p:nvSpPr>
        <p:spPr>
          <a:xfrm>
            <a:off x="4835792" y="216130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</a:rPr>
              <a:t>R</a:t>
            </a:r>
            <a:r>
              <a:rPr lang="pt-BR" baseline="-25000" dirty="0" smtClean="0">
                <a:solidFill>
                  <a:srgbClr val="000000"/>
                </a:solidFill>
              </a:rPr>
              <a:t>3</a:t>
            </a:r>
            <a:endParaRPr lang="pt-BR" baseline="-25000" dirty="0">
              <a:solidFill>
                <a:srgbClr val="000000"/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4961011" y="294265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</a:rPr>
              <a:t>R</a:t>
            </a:r>
            <a:r>
              <a:rPr lang="pt-BR" baseline="-25000" dirty="0" smtClean="0">
                <a:solidFill>
                  <a:srgbClr val="000000"/>
                </a:solidFill>
              </a:rPr>
              <a:t>2</a:t>
            </a:r>
            <a:endParaRPr lang="pt-BR" baseline="-25000" dirty="0">
              <a:solidFill>
                <a:srgbClr val="000000"/>
              </a:solidFill>
            </a:endParaRPr>
          </a:p>
        </p:txBody>
      </p:sp>
      <p:sp>
        <p:nvSpPr>
          <p:cNvPr id="71" name="Elipse 70"/>
          <p:cNvSpPr/>
          <p:nvPr/>
        </p:nvSpPr>
        <p:spPr>
          <a:xfrm>
            <a:off x="1822137" y="4693986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6" name="Elipse 75"/>
          <p:cNvSpPr/>
          <p:nvPr/>
        </p:nvSpPr>
        <p:spPr>
          <a:xfrm>
            <a:off x="5249043" y="4642877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7" name="CaixaDeTexto 76"/>
          <p:cNvSpPr txBox="1"/>
          <p:nvPr/>
        </p:nvSpPr>
        <p:spPr>
          <a:xfrm>
            <a:off x="1901151" y="4817098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000000"/>
                </a:solidFill>
              </a:rPr>
              <a:t>q</a:t>
            </a:r>
            <a:r>
              <a:rPr lang="pt-BR" b="1" baseline="-25000" dirty="0" err="1" smtClean="0">
                <a:solidFill>
                  <a:srgbClr val="000000"/>
                </a:solidFill>
              </a:rPr>
              <a:t>i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8" name="CaixaDeTexto 77"/>
          <p:cNvSpPr txBox="1"/>
          <p:nvPr/>
        </p:nvSpPr>
        <p:spPr>
          <a:xfrm>
            <a:off x="5328057" y="4772175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000000"/>
                </a:solidFill>
              </a:rPr>
              <a:t>q</a:t>
            </a:r>
            <a:r>
              <a:rPr lang="pt-BR" b="1" baseline="-25000" dirty="0" err="1" smtClean="0">
                <a:solidFill>
                  <a:srgbClr val="000000"/>
                </a:solidFill>
              </a:rPr>
              <a:t>j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33" name="Conector de seta reta 32"/>
          <p:cNvCxnSpPr>
            <a:stCxn id="71" idx="6"/>
          </p:cNvCxnSpPr>
          <p:nvPr/>
        </p:nvCxnSpPr>
        <p:spPr>
          <a:xfrm flipV="1">
            <a:off x="2500083" y="5001764"/>
            <a:ext cx="2748960" cy="6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aixaDeTexto 78"/>
          <p:cNvSpPr txBox="1"/>
          <p:nvPr/>
        </p:nvSpPr>
        <p:spPr>
          <a:xfrm>
            <a:off x="2880269" y="4587509"/>
            <a:ext cx="254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</a:rPr>
              <a:t>(R</a:t>
            </a:r>
            <a:r>
              <a:rPr lang="pt-BR" baseline="-25000" dirty="0" smtClean="0">
                <a:solidFill>
                  <a:srgbClr val="000000"/>
                </a:solidFill>
              </a:rPr>
              <a:t>1</a:t>
            </a:r>
            <a:r>
              <a:rPr lang="pt-BR" dirty="0" smtClean="0">
                <a:solidFill>
                  <a:srgbClr val="000000"/>
                </a:solidFill>
              </a:rPr>
              <a:t>)(R</a:t>
            </a:r>
            <a:r>
              <a:rPr lang="pt-BR" baseline="-25000" dirty="0" smtClean="0">
                <a:solidFill>
                  <a:srgbClr val="000000"/>
                </a:solidFill>
              </a:rPr>
              <a:t>2</a:t>
            </a:r>
            <a:r>
              <a:rPr lang="pt-BR" dirty="0" smtClean="0">
                <a:solidFill>
                  <a:srgbClr val="000000"/>
                </a:solidFill>
              </a:rPr>
              <a:t>)*(R</a:t>
            </a:r>
            <a:r>
              <a:rPr lang="pt-BR" baseline="-25000" dirty="0" smtClean="0">
                <a:solidFill>
                  <a:srgbClr val="000000"/>
                </a:solidFill>
              </a:rPr>
              <a:t>3 </a:t>
            </a:r>
            <a:r>
              <a:rPr lang="pt-BR" dirty="0" smtClean="0">
                <a:solidFill>
                  <a:srgbClr val="000000"/>
                </a:solidFill>
              </a:rPr>
              <a:t>)</a:t>
            </a:r>
            <a:r>
              <a:rPr lang="pt-BR" dirty="0" smtClean="0">
                <a:solidFill>
                  <a:srgbClr val="000000"/>
                </a:solidFill>
                <a:sym typeface="Symbol"/>
              </a:rPr>
              <a:t> (R</a:t>
            </a:r>
            <a:r>
              <a:rPr lang="pt-BR" baseline="-25000" dirty="0" smtClean="0">
                <a:solidFill>
                  <a:srgbClr val="000000"/>
                </a:solidFill>
                <a:sym typeface="Symbol"/>
              </a:rPr>
              <a:t>4</a:t>
            </a:r>
            <a:r>
              <a:rPr lang="pt-BR" dirty="0" smtClean="0">
                <a:solidFill>
                  <a:srgbClr val="000000"/>
                </a:solidFill>
                <a:sym typeface="Symbol"/>
              </a:rPr>
              <a:t>)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80" name="CaixaDeTexto 79"/>
          <p:cNvSpPr txBox="1"/>
          <p:nvPr/>
        </p:nvSpPr>
        <p:spPr>
          <a:xfrm>
            <a:off x="6070983" y="4407786"/>
            <a:ext cx="2833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solidFill>
                  <a:srgbClr val="000000"/>
                </a:solidFill>
              </a:rPr>
              <a:t>O novo rótulo compensa a falta do estado removido adicionando uma expressão regular</a:t>
            </a: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62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2" grpId="0"/>
      <p:bldP spid="71" grpId="0" animBg="1"/>
      <p:bldP spid="76" grpId="0" animBg="1"/>
      <p:bldP spid="77" grpId="0"/>
      <p:bldP spid="78" grpId="0"/>
      <p:bldP spid="79" grpId="0"/>
      <p:bldP spid="8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Conversão de AFNG para expressão regular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r>
              <a:rPr lang="pt-BR" b="0" dirty="0" smtClean="0"/>
              <a:t>Para dar uma definição precisa do algoritmo que converte um AFNG em uma expressão regular, primeiro daremos uma definição formal de um AFNG.</a:t>
            </a:r>
            <a:endParaRPr lang="en-US" b="0" dirty="0" smtClean="0"/>
          </a:p>
          <a:p>
            <a:r>
              <a:rPr lang="en-US" b="0" dirty="0" smtClean="0">
                <a:solidFill>
                  <a:srgbClr val="FF0000"/>
                </a:solidFill>
              </a:rPr>
              <a:t>Um AFNG é </a:t>
            </a:r>
            <a:r>
              <a:rPr lang="en-US" b="0" dirty="0" err="1" smtClean="0">
                <a:solidFill>
                  <a:srgbClr val="FF0000"/>
                </a:solidFill>
              </a:rPr>
              <a:t>semelhante</a:t>
            </a:r>
            <a:r>
              <a:rPr lang="en-US" b="0" dirty="0" smtClean="0">
                <a:solidFill>
                  <a:srgbClr val="FF0000"/>
                </a:solidFill>
              </a:rPr>
              <a:t> a um AFN, </a:t>
            </a:r>
            <a:r>
              <a:rPr lang="en-US" b="0" dirty="0" err="1" smtClean="0">
                <a:solidFill>
                  <a:srgbClr val="FF0000"/>
                </a:solidFill>
              </a:rPr>
              <a:t>exceto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pela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função</a:t>
            </a:r>
            <a:r>
              <a:rPr lang="en-US" b="0" dirty="0" smtClean="0">
                <a:solidFill>
                  <a:srgbClr val="FF0000"/>
                </a:solidFill>
              </a:rPr>
              <a:t> de </a:t>
            </a:r>
            <a:r>
              <a:rPr lang="en-US" b="0" dirty="0" err="1" smtClean="0">
                <a:solidFill>
                  <a:srgbClr val="FF0000"/>
                </a:solidFill>
              </a:rPr>
              <a:t>transição</a:t>
            </a:r>
            <a:r>
              <a:rPr lang="en-US" b="0" dirty="0" smtClean="0">
                <a:solidFill>
                  <a:srgbClr val="FF0000"/>
                </a:solidFill>
              </a:rPr>
              <a:t>.</a:t>
            </a:r>
            <a:endParaRPr lang="en-US" b="0" dirty="0">
              <a:solidFill>
                <a:srgbClr val="FF0000"/>
              </a:solidFill>
            </a:endParaRPr>
          </a:p>
          <a:p>
            <a:r>
              <a:rPr lang="en-US" b="0" dirty="0" smtClean="0">
                <a:sym typeface="Symbol"/>
              </a:rPr>
              <a:t>: (Q – {</a:t>
            </a:r>
            <a:r>
              <a:rPr lang="en-US" b="0" dirty="0" err="1" smtClean="0">
                <a:sym typeface="Symbol"/>
              </a:rPr>
              <a:t>q</a:t>
            </a:r>
            <a:r>
              <a:rPr lang="en-US" b="0" baseline="-25000" dirty="0" err="1" smtClean="0">
                <a:sym typeface="Symbol"/>
              </a:rPr>
              <a:t>aceita</a:t>
            </a:r>
            <a:r>
              <a:rPr lang="en-US" b="0" dirty="0" smtClean="0">
                <a:sym typeface="Symbol"/>
              </a:rPr>
              <a:t>})  (</a:t>
            </a:r>
            <a:r>
              <a:rPr lang="en-US" b="0" dirty="0">
                <a:sym typeface="Symbol"/>
              </a:rPr>
              <a:t>Q – </a:t>
            </a:r>
            <a:r>
              <a:rPr lang="en-US" b="0" dirty="0" smtClean="0">
                <a:sym typeface="Symbol"/>
              </a:rPr>
              <a:t>{</a:t>
            </a:r>
            <a:r>
              <a:rPr lang="en-US" b="0" dirty="0" err="1" smtClean="0">
                <a:sym typeface="Symbol"/>
              </a:rPr>
              <a:t>q</a:t>
            </a:r>
            <a:r>
              <a:rPr lang="en-US" b="0" baseline="-25000" dirty="0" err="1" smtClean="0">
                <a:sym typeface="Symbol"/>
              </a:rPr>
              <a:t>início</a:t>
            </a:r>
            <a:r>
              <a:rPr lang="en-US" b="0" dirty="0" smtClean="0">
                <a:sym typeface="Symbol"/>
              </a:rPr>
              <a:t>})  </a:t>
            </a:r>
            <a:r>
              <a:rPr lang="en-US" b="0" dirty="0" smtClean="0">
                <a:latin typeface="Brush Script MT" pitchFamily="66" charset="0"/>
                <a:sym typeface="Symbol"/>
              </a:rPr>
              <a:t>R</a:t>
            </a:r>
          </a:p>
          <a:p>
            <a:r>
              <a:rPr lang="en-US" b="0" dirty="0" smtClean="0">
                <a:solidFill>
                  <a:srgbClr val="FF0000"/>
                </a:solidFill>
                <a:latin typeface="Brush Script MT" pitchFamily="66" charset="0"/>
              </a:rPr>
              <a:t>R  </a:t>
            </a:r>
            <a:r>
              <a:rPr lang="en-US" b="0" dirty="0" smtClean="0">
                <a:solidFill>
                  <a:srgbClr val="FF0000"/>
                </a:solidFill>
              </a:rPr>
              <a:t>é o </a:t>
            </a:r>
            <a:r>
              <a:rPr lang="en-US" b="0" dirty="0" err="1" smtClean="0">
                <a:solidFill>
                  <a:srgbClr val="FF0000"/>
                </a:solidFill>
              </a:rPr>
              <a:t>conjunto</a:t>
            </a:r>
            <a:r>
              <a:rPr lang="en-US" b="0" dirty="0" smtClean="0">
                <a:solidFill>
                  <a:srgbClr val="FF0000"/>
                </a:solidFill>
              </a:rPr>
              <a:t> de </a:t>
            </a:r>
            <a:r>
              <a:rPr lang="en-US" b="0" dirty="0" err="1" smtClean="0">
                <a:solidFill>
                  <a:srgbClr val="FF0000"/>
                </a:solidFill>
              </a:rPr>
              <a:t>todas</a:t>
            </a:r>
            <a:r>
              <a:rPr lang="en-US" b="0" dirty="0" smtClean="0">
                <a:solidFill>
                  <a:srgbClr val="FF0000"/>
                </a:solidFill>
              </a:rPr>
              <a:t> as </a:t>
            </a:r>
            <a:r>
              <a:rPr lang="en-US" b="0" dirty="0" err="1" smtClean="0">
                <a:solidFill>
                  <a:srgbClr val="FF0000"/>
                </a:solidFill>
              </a:rPr>
              <a:t>expressões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regulares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err="1" smtClean="0">
                <a:solidFill>
                  <a:srgbClr val="FF0000"/>
                </a:solidFill>
              </a:rPr>
              <a:t>sobre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smtClean="0">
                <a:solidFill>
                  <a:srgbClr val="FF0000"/>
                </a:solidFill>
                <a:sym typeface="Symbol"/>
              </a:rPr>
              <a:t>.</a:t>
            </a:r>
            <a:endParaRPr lang="en-US" b="0" dirty="0" smtClean="0">
              <a:solidFill>
                <a:srgbClr val="FF0000"/>
              </a:solidFill>
            </a:endParaRPr>
          </a:p>
          <a:p>
            <a:r>
              <a:rPr lang="en-US" b="0" dirty="0" smtClean="0"/>
              <a:t>Se </a:t>
            </a:r>
            <a:r>
              <a:rPr lang="en-US" b="0" dirty="0" smtClean="0">
                <a:sym typeface="Symbol"/>
              </a:rPr>
              <a:t>(</a:t>
            </a:r>
            <a:r>
              <a:rPr lang="en-US" b="0" dirty="0" err="1" smtClean="0">
                <a:sym typeface="Symbol"/>
              </a:rPr>
              <a:t>q</a:t>
            </a:r>
            <a:r>
              <a:rPr lang="en-US" b="0" baseline="-25000" dirty="0" err="1" smtClean="0">
                <a:sym typeface="Symbol"/>
              </a:rPr>
              <a:t>i</a:t>
            </a:r>
            <a:r>
              <a:rPr lang="en-US" b="0" dirty="0" err="1" smtClean="0">
                <a:sym typeface="Symbol"/>
              </a:rPr>
              <a:t>,q</a:t>
            </a:r>
            <a:r>
              <a:rPr lang="en-US" b="0" baseline="-25000" dirty="0" err="1" smtClean="0">
                <a:sym typeface="Symbol"/>
              </a:rPr>
              <a:t>j</a:t>
            </a:r>
            <a:r>
              <a:rPr lang="en-US" b="0" dirty="0" smtClean="0">
                <a:sym typeface="Symbol"/>
              </a:rPr>
              <a:t>) = R, a seta do </a:t>
            </a:r>
            <a:r>
              <a:rPr lang="en-US" b="0" dirty="0" err="1" smtClean="0">
                <a:sym typeface="Symbol"/>
              </a:rPr>
              <a:t>estado</a:t>
            </a:r>
            <a:r>
              <a:rPr lang="en-US" b="0" dirty="0" smtClean="0">
                <a:sym typeface="Symbol"/>
              </a:rPr>
              <a:t> q</a:t>
            </a:r>
            <a:r>
              <a:rPr lang="en-US" b="0" baseline="-25000" dirty="0" smtClean="0">
                <a:sym typeface="Symbol"/>
              </a:rPr>
              <a:t>i</a:t>
            </a:r>
            <a:r>
              <a:rPr lang="en-US" b="0" dirty="0" smtClean="0">
                <a:sym typeface="Symbol"/>
              </a:rPr>
              <a:t> </a:t>
            </a:r>
            <a:r>
              <a:rPr lang="en-US" b="0" dirty="0" err="1" smtClean="0">
                <a:sym typeface="Symbol"/>
              </a:rPr>
              <a:t>para</a:t>
            </a:r>
            <a:r>
              <a:rPr lang="en-US" b="0" dirty="0" smtClean="0">
                <a:sym typeface="Symbol"/>
              </a:rPr>
              <a:t> o </a:t>
            </a:r>
            <a:r>
              <a:rPr lang="en-US" b="0" dirty="0" err="1" smtClean="0">
                <a:sym typeface="Symbol"/>
              </a:rPr>
              <a:t>estado</a:t>
            </a:r>
            <a:r>
              <a:rPr lang="en-US" b="0" dirty="0" smtClean="0">
                <a:sym typeface="Symbol"/>
              </a:rPr>
              <a:t> </a:t>
            </a:r>
            <a:r>
              <a:rPr lang="en-US" b="0" dirty="0" err="1" smtClean="0">
                <a:sym typeface="Symbol"/>
              </a:rPr>
              <a:t>q</a:t>
            </a:r>
            <a:r>
              <a:rPr lang="en-US" b="0" baseline="-25000" dirty="0" err="1" smtClean="0">
                <a:sym typeface="Symbol"/>
              </a:rPr>
              <a:t>j</a:t>
            </a:r>
            <a:r>
              <a:rPr lang="en-US" b="0" dirty="0" smtClean="0">
                <a:sym typeface="Symbol"/>
              </a:rPr>
              <a:t> tem </a:t>
            </a:r>
            <a:r>
              <a:rPr lang="en-US" b="0" dirty="0" err="1" smtClean="0">
                <a:sym typeface="Symbol"/>
              </a:rPr>
              <a:t>como</a:t>
            </a:r>
            <a:r>
              <a:rPr lang="en-US" b="0" dirty="0" smtClean="0">
                <a:sym typeface="Symbol"/>
              </a:rPr>
              <a:t> </a:t>
            </a:r>
            <a:r>
              <a:rPr lang="en-US" b="0" dirty="0" err="1" smtClean="0">
                <a:sym typeface="Symbol"/>
              </a:rPr>
              <a:t>rótulo</a:t>
            </a:r>
            <a:r>
              <a:rPr lang="en-US" b="0" dirty="0" smtClean="0">
                <a:sym typeface="Symbol"/>
              </a:rPr>
              <a:t> a </a:t>
            </a:r>
            <a:r>
              <a:rPr lang="en-US" b="0" dirty="0" err="1" smtClean="0">
                <a:sym typeface="Symbol"/>
              </a:rPr>
              <a:t>expressão</a:t>
            </a:r>
            <a:r>
              <a:rPr lang="en-US" b="0" dirty="0" smtClean="0">
                <a:sym typeface="Symbol"/>
              </a:rPr>
              <a:t> regular R</a:t>
            </a:r>
            <a:r>
              <a:rPr lang="en-US" b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8695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br>
              <a:rPr lang="pt-BR" sz="2400" dirty="0" smtClean="0"/>
            </a:br>
            <a:r>
              <a:rPr lang="pt-BR" sz="2400" dirty="0" smtClean="0"/>
              <a:t>Equivalência entre </a:t>
            </a:r>
            <a:r>
              <a:rPr lang="pt-BR" sz="2400" dirty="0" err="1" smtClean="0"/>
              <a:t>AFs</a:t>
            </a:r>
            <a:r>
              <a:rPr lang="pt-BR" sz="2400" dirty="0" smtClean="0"/>
              <a:t>  e expressões regulares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pt-BR" b="0" dirty="0"/>
              <a:t>Q</a:t>
            </a:r>
            <a:r>
              <a:rPr lang="pt-BR" b="0" dirty="0" smtClean="0"/>
              <a:t>ualquer expressão </a:t>
            </a:r>
            <a:r>
              <a:rPr lang="pt-BR" b="0" dirty="0"/>
              <a:t>regular pode ser convertida num </a:t>
            </a:r>
            <a:r>
              <a:rPr lang="pt-BR" b="0" dirty="0" smtClean="0"/>
              <a:t>autômato finito </a:t>
            </a:r>
            <a:r>
              <a:rPr lang="pt-BR" b="0" dirty="0"/>
              <a:t>que reconhece a </a:t>
            </a:r>
            <a:r>
              <a:rPr lang="pt-BR" b="0" dirty="0" smtClean="0"/>
              <a:t>linguagem que </a:t>
            </a:r>
            <a:r>
              <a:rPr lang="pt-BR" b="0" dirty="0"/>
              <a:t>ela descreve, e vice </a:t>
            </a:r>
            <a:r>
              <a:rPr lang="pt-BR" b="0" dirty="0" smtClean="0"/>
              <a:t>versa. </a:t>
            </a:r>
          </a:p>
          <a:p>
            <a:endParaRPr lang="pt-BR" b="0" dirty="0" smtClean="0"/>
          </a:p>
          <a:p>
            <a:endParaRPr lang="pt-BR" b="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431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AFNG: definição formal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r>
              <a:rPr lang="pt-BR" b="0" dirty="0" smtClean="0"/>
              <a:t>Um autômato finito não generalizado é uma 5-upla,</a:t>
            </a:r>
          </a:p>
          <a:p>
            <a:pPr marL="0" indent="0">
              <a:buNone/>
            </a:pPr>
            <a:r>
              <a:rPr lang="pt-BR" b="0" dirty="0"/>
              <a:t>	</a:t>
            </a:r>
            <a:r>
              <a:rPr lang="pt-BR" b="0" dirty="0" smtClean="0"/>
              <a:t>(Q,</a:t>
            </a:r>
            <a:r>
              <a:rPr lang="pt-BR" b="0" dirty="0" smtClean="0">
                <a:sym typeface="Symbol"/>
              </a:rPr>
              <a:t>,, </a:t>
            </a:r>
            <a:r>
              <a:rPr lang="pt-BR" b="0" dirty="0" err="1" smtClean="0">
                <a:sym typeface="Symbol"/>
              </a:rPr>
              <a:t>q</a:t>
            </a:r>
            <a:r>
              <a:rPr lang="pt-BR" b="0" baseline="-25000" dirty="0" err="1" smtClean="0">
                <a:sym typeface="Symbol"/>
              </a:rPr>
              <a:t>início</a:t>
            </a:r>
            <a:r>
              <a:rPr lang="pt-BR" b="0" dirty="0" smtClean="0">
                <a:sym typeface="Symbol"/>
              </a:rPr>
              <a:t>, </a:t>
            </a:r>
            <a:r>
              <a:rPr lang="pt-BR" b="0" dirty="0" err="1" smtClean="0">
                <a:sym typeface="Symbol"/>
              </a:rPr>
              <a:t>q</a:t>
            </a:r>
            <a:r>
              <a:rPr lang="pt-BR" b="0" baseline="-25000" dirty="0" err="1" smtClean="0">
                <a:sym typeface="Symbol"/>
              </a:rPr>
              <a:t>aceita</a:t>
            </a:r>
            <a:r>
              <a:rPr lang="pt-BR" b="0" dirty="0" smtClean="0">
                <a:sym typeface="Symbol"/>
              </a:rPr>
              <a:t>), onde</a:t>
            </a: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</a:rPr>
              <a:t>Q é o </a:t>
            </a:r>
            <a:r>
              <a:rPr lang="en-US" b="0" dirty="0" err="1" smtClean="0">
                <a:solidFill>
                  <a:schemeClr val="bg1"/>
                </a:solidFill>
              </a:rPr>
              <a:t>conjunto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finito</a:t>
            </a:r>
            <a:r>
              <a:rPr lang="en-US" b="0" dirty="0" smtClean="0">
                <a:solidFill>
                  <a:schemeClr val="bg1"/>
                </a:solidFill>
              </a:rPr>
              <a:t> de </a:t>
            </a:r>
            <a:r>
              <a:rPr lang="en-US" b="0" dirty="0" err="1" smtClean="0">
                <a:solidFill>
                  <a:schemeClr val="bg1"/>
                </a:solidFill>
              </a:rPr>
              <a:t>estados</a:t>
            </a:r>
            <a:r>
              <a:rPr lang="en-US" b="0" dirty="0" smtClean="0">
                <a:solidFill>
                  <a:schemeClr val="bg1"/>
                </a:solidFill>
              </a:rPr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  <a:sym typeface="Symbol"/>
              </a:rPr>
              <a:t> é o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alfabeto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de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entrada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,</a:t>
            </a:r>
            <a:endParaRPr lang="en-US" b="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  <a:sym typeface="Symbol"/>
              </a:rPr>
              <a:t>: (Q – {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aceita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})  (</a:t>
            </a:r>
            <a:r>
              <a:rPr lang="en-US" b="0" dirty="0">
                <a:solidFill>
                  <a:schemeClr val="bg1"/>
                </a:solidFill>
                <a:sym typeface="Symbol"/>
              </a:rPr>
              <a:t>Q – 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{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início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})  </a:t>
            </a:r>
            <a:r>
              <a:rPr lang="en-US" b="0" dirty="0" smtClean="0">
                <a:solidFill>
                  <a:schemeClr val="bg1"/>
                </a:solidFill>
                <a:latin typeface="Brush Script MT" pitchFamily="66" charset="0"/>
                <a:sym typeface="Symbol"/>
              </a:rPr>
              <a:t>R 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é a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função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de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transição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,</a:t>
            </a:r>
            <a:endParaRPr lang="en-US" b="0" dirty="0" smtClean="0">
              <a:solidFill>
                <a:schemeClr val="bg1"/>
              </a:solidFill>
              <a:latin typeface="Brush Script MT" pitchFamily="66" charset="0"/>
              <a:sym typeface="Symbol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0" dirty="0" err="1" smtClean="0">
                <a:solidFill>
                  <a:schemeClr val="bg1"/>
                </a:solidFill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</a:rPr>
              <a:t>início</a:t>
            </a:r>
            <a:r>
              <a:rPr lang="en-US" b="0" dirty="0" smtClean="0">
                <a:solidFill>
                  <a:schemeClr val="bg1"/>
                </a:solidFill>
              </a:rPr>
              <a:t> é o </a:t>
            </a:r>
            <a:r>
              <a:rPr lang="en-US" b="0" dirty="0" err="1" smtClean="0">
                <a:solidFill>
                  <a:schemeClr val="bg1"/>
                </a:solidFill>
              </a:rPr>
              <a:t>estado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inicial</a:t>
            </a:r>
            <a:r>
              <a:rPr lang="en-US" b="0" dirty="0" smtClean="0">
                <a:solidFill>
                  <a:schemeClr val="bg1"/>
                </a:solidFill>
              </a:rPr>
              <a:t>, e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err="1" smtClean="0">
                <a:solidFill>
                  <a:schemeClr val="bg1"/>
                </a:solidFill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</a:rPr>
              <a:t>aceita</a:t>
            </a:r>
            <a:r>
              <a:rPr lang="en-US" b="0" baseline="-25000" dirty="0" smtClean="0">
                <a:solidFill>
                  <a:schemeClr val="bg1"/>
                </a:solidFill>
              </a:rPr>
              <a:t> </a:t>
            </a:r>
            <a:r>
              <a:rPr lang="en-US" b="0" dirty="0" smtClean="0">
                <a:solidFill>
                  <a:schemeClr val="bg1"/>
                </a:solidFill>
              </a:rPr>
              <a:t>é o </a:t>
            </a:r>
            <a:r>
              <a:rPr lang="en-US" b="0" dirty="0" err="1" smtClean="0">
                <a:solidFill>
                  <a:schemeClr val="bg1"/>
                </a:solidFill>
              </a:rPr>
              <a:t>estado</a:t>
            </a:r>
            <a:r>
              <a:rPr lang="en-US" b="0" dirty="0" smtClean="0">
                <a:solidFill>
                  <a:schemeClr val="bg1"/>
                </a:solidFill>
              </a:rPr>
              <a:t> de </a:t>
            </a:r>
            <a:r>
              <a:rPr lang="en-US" b="0" dirty="0" err="1" smtClean="0">
                <a:solidFill>
                  <a:schemeClr val="bg1"/>
                </a:solidFill>
              </a:rPr>
              <a:t>aceitação</a:t>
            </a:r>
            <a:r>
              <a:rPr lang="en-US" b="0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25066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AFNG: definição formal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r>
              <a:rPr lang="pt-BR" b="0" dirty="0" smtClean="0"/>
              <a:t>Um AFNG aceita uma cadeia w em </a:t>
            </a:r>
            <a:r>
              <a:rPr lang="pt-BR" b="0" dirty="0" smtClean="0">
                <a:sym typeface="Symbol"/>
              </a:rPr>
              <a:t>* se w=w</a:t>
            </a:r>
            <a:r>
              <a:rPr lang="pt-BR" b="0" baseline="-25000" dirty="0" smtClean="0">
                <a:sym typeface="Symbol"/>
              </a:rPr>
              <a:t>1</a:t>
            </a:r>
            <a:r>
              <a:rPr lang="pt-BR" b="0" dirty="0" smtClean="0">
                <a:sym typeface="Symbol"/>
              </a:rPr>
              <a:t>w</a:t>
            </a:r>
            <a:r>
              <a:rPr lang="pt-BR" b="0" baseline="-25000" dirty="0" smtClean="0">
                <a:sym typeface="Symbol"/>
              </a:rPr>
              <a:t>2</a:t>
            </a:r>
            <a:r>
              <a:rPr lang="pt-BR" b="0" dirty="0" smtClean="0">
                <a:sym typeface="Symbol"/>
              </a:rPr>
              <a:t>...</a:t>
            </a:r>
            <a:r>
              <a:rPr lang="pt-BR" b="0" dirty="0" err="1" smtClean="0">
                <a:sym typeface="Symbol"/>
              </a:rPr>
              <a:t>w</a:t>
            </a:r>
            <a:r>
              <a:rPr lang="pt-BR" b="0" baseline="-25000" dirty="0" err="1" smtClean="0">
                <a:sym typeface="Symbol"/>
              </a:rPr>
              <a:t>k</a:t>
            </a:r>
            <a:r>
              <a:rPr lang="pt-BR" b="0" dirty="0" smtClean="0">
                <a:sym typeface="Symbol"/>
              </a:rPr>
              <a:t> onde cada </a:t>
            </a:r>
            <a:r>
              <a:rPr lang="pt-BR" b="0" dirty="0" err="1" smtClean="0">
                <a:sym typeface="Symbol"/>
              </a:rPr>
              <a:t>w</a:t>
            </a:r>
            <a:r>
              <a:rPr lang="pt-BR" b="0" baseline="-25000" dirty="0" err="1" smtClean="0">
                <a:sym typeface="Symbol"/>
              </a:rPr>
              <a:t>i</a:t>
            </a:r>
            <a:r>
              <a:rPr lang="pt-BR" b="0" dirty="0" smtClean="0">
                <a:sym typeface="Symbol"/>
              </a:rPr>
              <a:t> está em * e existe uma sequência q</a:t>
            </a:r>
            <a:r>
              <a:rPr lang="pt-BR" b="0" baseline="-25000" dirty="0" smtClean="0">
                <a:sym typeface="Symbol"/>
              </a:rPr>
              <a:t>0</a:t>
            </a:r>
            <a:r>
              <a:rPr lang="pt-BR" b="0" dirty="0" smtClean="0">
                <a:sym typeface="Symbol"/>
              </a:rPr>
              <a:t>,q</a:t>
            </a:r>
            <a:r>
              <a:rPr lang="pt-BR" b="0" baseline="-25000" dirty="0" smtClean="0">
                <a:sym typeface="Symbol"/>
              </a:rPr>
              <a:t>1</a:t>
            </a:r>
            <a:r>
              <a:rPr lang="pt-BR" b="0" dirty="0" smtClean="0">
                <a:sym typeface="Symbol"/>
              </a:rPr>
              <a:t>,...</a:t>
            </a:r>
            <a:r>
              <a:rPr lang="pt-BR" b="0" dirty="0" err="1" smtClean="0">
                <a:sym typeface="Symbol"/>
              </a:rPr>
              <a:t>q</a:t>
            </a:r>
            <a:r>
              <a:rPr lang="pt-BR" b="0" baseline="-25000" dirty="0" err="1" smtClean="0">
                <a:sym typeface="Symbol"/>
              </a:rPr>
              <a:t>k</a:t>
            </a:r>
            <a:r>
              <a:rPr lang="pt-BR" b="0" dirty="0" smtClean="0">
                <a:sym typeface="Symbol"/>
              </a:rPr>
              <a:t> tal que</a:t>
            </a:r>
            <a:endParaRPr lang="en-US" b="0" baseline="-25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</a:rPr>
              <a:t>q</a:t>
            </a:r>
            <a:r>
              <a:rPr lang="en-US" b="0" baseline="-25000" dirty="0" smtClean="0">
                <a:solidFill>
                  <a:schemeClr val="bg1"/>
                </a:solidFill>
              </a:rPr>
              <a:t>0</a:t>
            </a:r>
            <a:r>
              <a:rPr lang="en-US" b="0" dirty="0" smtClean="0">
                <a:solidFill>
                  <a:schemeClr val="bg1"/>
                </a:solidFill>
              </a:rPr>
              <a:t>=</a:t>
            </a:r>
            <a:r>
              <a:rPr lang="en-US" b="0" dirty="0" err="1" smtClean="0">
                <a:solidFill>
                  <a:schemeClr val="bg1"/>
                </a:solidFill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</a:rPr>
              <a:t>início</a:t>
            </a:r>
            <a:r>
              <a:rPr lang="en-US" b="0" dirty="0" smtClean="0">
                <a:solidFill>
                  <a:schemeClr val="bg1"/>
                </a:solidFill>
              </a:rPr>
              <a:t> é o </a:t>
            </a:r>
            <a:r>
              <a:rPr lang="en-US" b="0" dirty="0" err="1" smtClean="0">
                <a:solidFill>
                  <a:schemeClr val="bg1"/>
                </a:solidFill>
              </a:rPr>
              <a:t>estado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inicial</a:t>
            </a:r>
            <a:r>
              <a:rPr lang="en-US" b="0" dirty="0" smtClean="0">
                <a:solidFill>
                  <a:schemeClr val="bg1"/>
                </a:solidFill>
              </a:rPr>
              <a:t>, 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err="1" smtClean="0">
                <a:solidFill>
                  <a:schemeClr val="bg1"/>
                </a:solidFill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</a:rPr>
              <a:t>k</a:t>
            </a:r>
            <a:r>
              <a:rPr lang="en-US" b="0" dirty="0" smtClean="0">
                <a:solidFill>
                  <a:schemeClr val="bg1"/>
                </a:solidFill>
              </a:rPr>
              <a:t>=</a:t>
            </a:r>
            <a:r>
              <a:rPr lang="en-US" b="0" dirty="0" err="1" smtClean="0">
                <a:solidFill>
                  <a:schemeClr val="bg1"/>
                </a:solidFill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</a:rPr>
              <a:t>aceita</a:t>
            </a:r>
            <a:r>
              <a:rPr lang="en-US" b="0" baseline="-25000" dirty="0" smtClean="0">
                <a:solidFill>
                  <a:schemeClr val="bg1"/>
                </a:solidFill>
              </a:rPr>
              <a:t> </a:t>
            </a:r>
            <a:r>
              <a:rPr lang="en-US" b="0" dirty="0" smtClean="0">
                <a:solidFill>
                  <a:schemeClr val="bg1"/>
                </a:solidFill>
              </a:rPr>
              <a:t>é o </a:t>
            </a:r>
            <a:r>
              <a:rPr lang="en-US" b="0" dirty="0" err="1" smtClean="0">
                <a:solidFill>
                  <a:schemeClr val="bg1"/>
                </a:solidFill>
              </a:rPr>
              <a:t>estado</a:t>
            </a:r>
            <a:r>
              <a:rPr lang="en-US" b="0" dirty="0" smtClean="0">
                <a:solidFill>
                  <a:schemeClr val="bg1"/>
                </a:solidFill>
              </a:rPr>
              <a:t> de </a:t>
            </a:r>
            <a:r>
              <a:rPr lang="en-US" b="0" dirty="0" err="1" smtClean="0">
                <a:solidFill>
                  <a:schemeClr val="bg1"/>
                </a:solidFill>
              </a:rPr>
              <a:t>aceitação</a:t>
            </a:r>
            <a:r>
              <a:rPr lang="en-US" b="0" dirty="0" smtClean="0">
                <a:solidFill>
                  <a:schemeClr val="bg1"/>
                </a:solidFill>
              </a:rPr>
              <a:t>. 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</a:rPr>
              <a:t>Para </a:t>
            </a:r>
            <a:r>
              <a:rPr lang="en-US" b="0" dirty="0" err="1" smtClean="0">
                <a:solidFill>
                  <a:schemeClr val="bg1"/>
                </a:solidFill>
              </a:rPr>
              <a:t>cada</a:t>
            </a:r>
            <a:r>
              <a:rPr lang="en-US" b="0" dirty="0" smtClean="0">
                <a:solidFill>
                  <a:schemeClr val="bg1"/>
                </a:solidFill>
              </a:rPr>
              <a:t> i </a:t>
            </a:r>
            <a:r>
              <a:rPr lang="en-US" b="0" dirty="0" err="1" smtClean="0">
                <a:solidFill>
                  <a:schemeClr val="bg1"/>
                </a:solidFill>
              </a:rPr>
              <a:t>temos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w</a:t>
            </a:r>
            <a:r>
              <a:rPr lang="en-US" b="0" baseline="-25000" dirty="0" err="1" smtClean="0">
                <a:solidFill>
                  <a:schemeClr val="bg1"/>
                </a:solidFill>
              </a:rPr>
              <a:t>i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 L(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R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i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),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onde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R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i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= (q</a:t>
            </a:r>
            <a:r>
              <a:rPr lang="en-US" b="0" baseline="-25000" dirty="0" smtClean="0">
                <a:solidFill>
                  <a:schemeClr val="bg1"/>
                </a:solidFill>
                <a:sym typeface="Symbol"/>
              </a:rPr>
              <a:t>i-1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,q</a:t>
            </a:r>
            <a:r>
              <a:rPr lang="en-US" b="0" baseline="-25000" dirty="0" smtClean="0">
                <a:solidFill>
                  <a:schemeClr val="bg1"/>
                </a:solidFill>
                <a:sym typeface="Symbol"/>
              </a:rPr>
              <a:t>i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);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em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outras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palavras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R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i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é a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expressão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sobre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a seta de q</a:t>
            </a:r>
            <a:r>
              <a:rPr lang="en-US" b="0" baseline="-25000" dirty="0" smtClean="0">
                <a:solidFill>
                  <a:schemeClr val="bg1"/>
                </a:solidFill>
                <a:sym typeface="Symbol"/>
              </a:rPr>
              <a:t>i-1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a q</a:t>
            </a:r>
            <a:r>
              <a:rPr lang="en-US" b="0" baseline="-25000" dirty="0" smtClean="0">
                <a:solidFill>
                  <a:schemeClr val="bg1"/>
                </a:solidFill>
                <a:sym typeface="Symbol"/>
              </a:rPr>
              <a:t>i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.</a:t>
            </a:r>
            <a:endParaRPr lang="en-US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67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283450" cy="1143000"/>
          </a:xfrm>
        </p:spPr>
        <p:txBody>
          <a:bodyPr/>
          <a:lstStyle/>
          <a:p>
            <a:r>
              <a:rPr lang="pt-BR" sz="2400" dirty="0" smtClean="0"/>
              <a:t>Algoritmo para converter um AFNG em uma expressão regular</a:t>
            </a:r>
            <a:br>
              <a:rPr lang="pt-BR" sz="2400" dirty="0" smtClean="0"/>
            </a:br>
            <a:r>
              <a:rPr lang="pt-BR" sz="2400" dirty="0" smtClean="0"/>
              <a:t>CONVERT(G)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7918450" cy="46243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 err="1" smtClean="0">
                <a:solidFill>
                  <a:schemeClr val="bg1"/>
                </a:solidFill>
              </a:rPr>
              <a:t>Seja</a:t>
            </a:r>
            <a:r>
              <a:rPr lang="en-US" b="0" dirty="0" smtClean="0">
                <a:solidFill>
                  <a:schemeClr val="bg1"/>
                </a:solidFill>
              </a:rPr>
              <a:t> k o </a:t>
            </a:r>
            <a:r>
              <a:rPr lang="en-US" b="0" dirty="0" err="1" smtClean="0">
                <a:solidFill>
                  <a:schemeClr val="bg1"/>
                </a:solidFill>
              </a:rPr>
              <a:t>número</a:t>
            </a:r>
            <a:r>
              <a:rPr lang="en-US" b="0" dirty="0" smtClean="0">
                <a:solidFill>
                  <a:schemeClr val="bg1"/>
                </a:solidFill>
              </a:rPr>
              <a:t> de </a:t>
            </a:r>
            <a:r>
              <a:rPr lang="en-US" b="0" dirty="0" err="1" smtClean="0">
                <a:solidFill>
                  <a:schemeClr val="bg1"/>
                </a:solidFill>
              </a:rPr>
              <a:t>estados</a:t>
            </a:r>
            <a:r>
              <a:rPr lang="en-US" b="0" dirty="0" smtClean="0">
                <a:solidFill>
                  <a:schemeClr val="bg1"/>
                </a:solidFill>
              </a:rPr>
              <a:t> de G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</a:rPr>
              <a:t>Se k=2, </a:t>
            </a:r>
            <a:r>
              <a:rPr lang="en-US" b="0" dirty="0" err="1" smtClean="0">
                <a:solidFill>
                  <a:schemeClr val="bg1"/>
                </a:solidFill>
              </a:rPr>
              <a:t>retorne</a:t>
            </a:r>
            <a:r>
              <a:rPr lang="en-US" b="0" dirty="0" smtClean="0">
                <a:solidFill>
                  <a:schemeClr val="bg1"/>
                </a:solidFill>
              </a:rPr>
              <a:t> a </a:t>
            </a:r>
            <a:r>
              <a:rPr lang="en-US" b="0" dirty="0" err="1" smtClean="0">
                <a:solidFill>
                  <a:schemeClr val="bg1"/>
                </a:solidFill>
              </a:rPr>
              <a:t>expressão</a:t>
            </a:r>
            <a:r>
              <a:rPr lang="en-US" b="0" dirty="0" smtClean="0">
                <a:solidFill>
                  <a:schemeClr val="bg1"/>
                </a:solidFill>
              </a:rPr>
              <a:t> regular </a:t>
            </a:r>
            <a:r>
              <a:rPr lang="en-US" b="0" dirty="0" err="1" smtClean="0">
                <a:solidFill>
                  <a:schemeClr val="bg1"/>
                </a:solidFill>
              </a:rPr>
              <a:t>que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rotula</a:t>
            </a:r>
            <a:r>
              <a:rPr lang="en-US" b="0" dirty="0" smtClean="0">
                <a:solidFill>
                  <a:schemeClr val="bg1"/>
                </a:solidFill>
              </a:rPr>
              <a:t> a </a:t>
            </a:r>
            <a:r>
              <a:rPr lang="en-US" b="0" dirty="0" err="1" smtClean="0">
                <a:solidFill>
                  <a:schemeClr val="bg1"/>
                </a:solidFill>
              </a:rPr>
              <a:t>única</a:t>
            </a:r>
            <a:r>
              <a:rPr lang="en-US" b="0" dirty="0" smtClean="0">
                <a:solidFill>
                  <a:schemeClr val="bg1"/>
                </a:solidFill>
              </a:rPr>
              <a:t> seta </a:t>
            </a:r>
            <a:r>
              <a:rPr lang="en-US" b="0" dirty="0" err="1" smtClean="0">
                <a:solidFill>
                  <a:schemeClr val="bg1"/>
                </a:solidFill>
              </a:rPr>
              <a:t>que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vai</a:t>
            </a:r>
            <a:r>
              <a:rPr lang="en-US" b="0" dirty="0" smtClean="0">
                <a:solidFill>
                  <a:schemeClr val="bg1"/>
                </a:solidFill>
              </a:rPr>
              <a:t> do </a:t>
            </a:r>
            <a:r>
              <a:rPr lang="en-US" b="0" dirty="0" err="1" smtClean="0">
                <a:solidFill>
                  <a:schemeClr val="bg1"/>
                </a:solidFill>
              </a:rPr>
              <a:t>estado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inicial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ao</a:t>
            </a:r>
            <a:r>
              <a:rPr lang="en-US" b="0" dirty="0" smtClean="0">
                <a:solidFill>
                  <a:schemeClr val="bg1"/>
                </a:solidFill>
              </a:rPr>
              <a:t> final.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</a:rPr>
              <a:t>Se k &gt; 2, </a:t>
            </a:r>
            <a:r>
              <a:rPr lang="en-US" b="0" dirty="0" err="1" smtClean="0">
                <a:solidFill>
                  <a:schemeClr val="bg1"/>
                </a:solidFill>
              </a:rPr>
              <a:t>selecionamos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qualquer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estado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</a:rPr>
              <a:t>sai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 Q,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t.q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.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sai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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início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e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sai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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aceita</a:t>
            </a:r>
            <a:r>
              <a:rPr lang="en-US" b="0" baseline="-25000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e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seja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G’ o AFNG (Q’,</a:t>
            </a:r>
            <a:r>
              <a:rPr lang="pt-BR" b="0" dirty="0" smtClean="0">
                <a:solidFill>
                  <a:schemeClr val="bg1"/>
                </a:solidFill>
                <a:sym typeface="Symbol"/>
              </a:rPr>
              <a:t></a:t>
            </a:r>
            <a:r>
              <a:rPr lang="pt-BR" b="0" dirty="0">
                <a:solidFill>
                  <a:schemeClr val="bg1"/>
                </a:solidFill>
                <a:sym typeface="Symbol"/>
              </a:rPr>
              <a:t>,</a:t>
            </a:r>
            <a:r>
              <a:rPr lang="pt-BR" b="0" dirty="0" smtClean="0">
                <a:solidFill>
                  <a:schemeClr val="bg1"/>
                </a:solidFill>
                <a:sym typeface="Symbol"/>
              </a:rPr>
              <a:t>’, </a:t>
            </a:r>
            <a:r>
              <a:rPr lang="pt-BR" b="0" dirty="0" err="1">
                <a:solidFill>
                  <a:schemeClr val="bg1"/>
                </a:solidFill>
                <a:sym typeface="Symbol"/>
              </a:rPr>
              <a:t>q</a:t>
            </a:r>
            <a:r>
              <a:rPr lang="pt-BR" b="0" baseline="-25000" dirty="0" err="1">
                <a:solidFill>
                  <a:schemeClr val="bg1"/>
                </a:solidFill>
                <a:sym typeface="Symbol"/>
              </a:rPr>
              <a:t>início</a:t>
            </a:r>
            <a:r>
              <a:rPr lang="pt-BR" b="0" dirty="0">
                <a:solidFill>
                  <a:schemeClr val="bg1"/>
                </a:solidFill>
                <a:sym typeface="Symbol"/>
              </a:rPr>
              <a:t>, </a:t>
            </a:r>
            <a:r>
              <a:rPr lang="pt-BR" b="0" dirty="0" err="1">
                <a:solidFill>
                  <a:schemeClr val="bg1"/>
                </a:solidFill>
                <a:sym typeface="Symbol"/>
              </a:rPr>
              <a:t>q</a:t>
            </a:r>
            <a:r>
              <a:rPr lang="pt-BR" b="0" baseline="-25000" dirty="0" err="1">
                <a:solidFill>
                  <a:schemeClr val="bg1"/>
                </a:solidFill>
                <a:sym typeface="Symbol"/>
              </a:rPr>
              <a:t>aceita</a:t>
            </a:r>
            <a:r>
              <a:rPr lang="pt-BR" b="0" dirty="0">
                <a:solidFill>
                  <a:schemeClr val="bg1"/>
                </a:solidFill>
                <a:sym typeface="Symbol"/>
              </a:rPr>
              <a:t>), </a:t>
            </a:r>
            <a:r>
              <a:rPr lang="pt-BR" b="0" dirty="0" smtClean="0">
                <a:solidFill>
                  <a:schemeClr val="bg1"/>
                </a:solidFill>
                <a:sym typeface="Symbol"/>
              </a:rPr>
              <a:t>onde</a:t>
            </a:r>
          </a:p>
          <a:p>
            <a:pPr marL="0" indent="0">
              <a:buNone/>
            </a:pPr>
            <a:r>
              <a:rPr lang="pt-BR" sz="2400" b="0" dirty="0">
                <a:solidFill>
                  <a:schemeClr val="bg1"/>
                </a:solidFill>
                <a:sym typeface="Symbol"/>
              </a:rPr>
              <a:t>	</a:t>
            </a:r>
            <a:r>
              <a:rPr lang="pt-BR" sz="2400" b="0" dirty="0" smtClean="0">
                <a:solidFill>
                  <a:schemeClr val="bg1"/>
                </a:solidFill>
                <a:sym typeface="Symbol"/>
              </a:rPr>
              <a:t>		</a:t>
            </a:r>
            <a:r>
              <a:rPr lang="en-US" sz="2400" b="0" dirty="0" smtClean="0">
                <a:solidFill>
                  <a:schemeClr val="bg1"/>
                </a:solidFill>
              </a:rPr>
              <a:t>Q’= Q – {</a:t>
            </a:r>
            <a:r>
              <a:rPr lang="en-US" sz="2400" b="0" dirty="0" err="1" smtClean="0">
                <a:solidFill>
                  <a:schemeClr val="bg1"/>
                </a:solidFill>
              </a:rPr>
              <a:t>q</a:t>
            </a:r>
            <a:r>
              <a:rPr lang="en-US" sz="2400" b="0" baseline="-25000" dirty="0" err="1" smtClean="0">
                <a:solidFill>
                  <a:schemeClr val="bg1"/>
                </a:solidFill>
              </a:rPr>
              <a:t>sai</a:t>
            </a:r>
            <a:r>
              <a:rPr lang="en-US" sz="2400" b="0" dirty="0" smtClean="0">
                <a:solidFill>
                  <a:schemeClr val="bg1"/>
                </a:solidFill>
              </a:rPr>
              <a:t>},</a:t>
            </a:r>
          </a:p>
          <a:p>
            <a:pPr marL="0" indent="0">
              <a:buNone/>
            </a:pPr>
            <a:r>
              <a:rPr lang="en-US" b="0" dirty="0" smtClean="0">
                <a:solidFill>
                  <a:schemeClr val="bg1"/>
                </a:solidFill>
              </a:rPr>
              <a:t>e </a:t>
            </a:r>
            <a:r>
              <a:rPr lang="en-US" b="0" dirty="0" err="1" smtClean="0">
                <a:solidFill>
                  <a:schemeClr val="bg1"/>
                </a:solidFill>
              </a:rPr>
              <a:t>para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qualquer</a:t>
            </a:r>
            <a:r>
              <a:rPr lang="en-US" b="0" dirty="0" smtClean="0">
                <a:solidFill>
                  <a:schemeClr val="bg1"/>
                </a:solidFill>
              </a:rPr>
              <a:t> q</a:t>
            </a:r>
            <a:r>
              <a:rPr lang="en-US" b="0" baseline="-25000" dirty="0" smtClean="0">
                <a:solidFill>
                  <a:schemeClr val="bg1"/>
                </a:solidFill>
              </a:rPr>
              <a:t>i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 </a:t>
            </a:r>
            <a:r>
              <a:rPr lang="en-US" b="0" dirty="0">
                <a:solidFill>
                  <a:schemeClr val="bg1"/>
                </a:solidFill>
                <a:sym typeface="Symbol"/>
              </a:rPr>
              <a:t>Q – {</a:t>
            </a:r>
            <a:r>
              <a:rPr lang="en-US" b="0" dirty="0" err="1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>
                <a:solidFill>
                  <a:schemeClr val="bg1"/>
                </a:solidFill>
                <a:sym typeface="Symbol"/>
              </a:rPr>
              <a:t>aceita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} e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j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 Q </a:t>
            </a:r>
            <a:r>
              <a:rPr lang="en-US" b="0" dirty="0">
                <a:solidFill>
                  <a:schemeClr val="bg1"/>
                </a:solidFill>
                <a:sym typeface="Symbol"/>
              </a:rPr>
              <a:t>– {</a:t>
            </a:r>
            <a:r>
              <a:rPr lang="en-US" b="0" dirty="0" err="1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>
                <a:solidFill>
                  <a:schemeClr val="bg1"/>
                </a:solidFill>
                <a:sym typeface="Symbol"/>
              </a:rPr>
              <a:t>início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} 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seja</a:t>
            </a:r>
            <a:r>
              <a:rPr lang="en-US" b="0" dirty="0">
                <a:solidFill>
                  <a:schemeClr val="bg1"/>
                </a:solidFill>
                <a:sym typeface="Symbol"/>
              </a:rPr>
              <a:t>	</a:t>
            </a:r>
            <a:endParaRPr lang="en-US" b="0" dirty="0" smtClean="0">
              <a:solidFill>
                <a:schemeClr val="bg1"/>
              </a:solidFill>
              <a:sym typeface="Symbol"/>
            </a:endParaRPr>
          </a:p>
          <a:p>
            <a:pPr marL="0" indent="0">
              <a:buNone/>
            </a:pPr>
            <a:r>
              <a:rPr lang="en-US" b="0" dirty="0" smtClean="0">
                <a:solidFill>
                  <a:schemeClr val="bg1"/>
                </a:solidFill>
                <a:sym typeface="Symbol"/>
              </a:rPr>
              <a:t>	</a:t>
            </a:r>
            <a:r>
              <a:rPr lang="en-US" b="0" dirty="0">
                <a:solidFill>
                  <a:schemeClr val="bg1"/>
                </a:solidFill>
                <a:sym typeface="Symbol"/>
              </a:rPr>
              <a:t>(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i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,q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j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)= </a:t>
            </a:r>
            <a:r>
              <a:rPr lang="pt-BR" b="0" dirty="0">
                <a:solidFill>
                  <a:schemeClr val="bg1"/>
                </a:solidFill>
              </a:rPr>
              <a:t>(R</a:t>
            </a:r>
            <a:r>
              <a:rPr lang="pt-BR" b="0" baseline="-25000" dirty="0">
                <a:solidFill>
                  <a:schemeClr val="bg1"/>
                </a:solidFill>
              </a:rPr>
              <a:t>1</a:t>
            </a:r>
            <a:r>
              <a:rPr lang="pt-BR" b="0" dirty="0">
                <a:solidFill>
                  <a:schemeClr val="bg1"/>
                </a:solidFill>
              </a:rPr>
              <a:t>)(R</a:t>
            </a:r>
            <a:r>
              <a:rPr lang="pt-BR" b="0" baseline="-25000" dirty="0">
                <a:solidFill>
                  <a:schemeClr val="bg1"/>
                </a:solidFill>
              </a:rPr>
              <a:t>2</a:t>
            </a:r>
            <a:r>
              <a:rPr lang="pt-BR" b="0" dirty="0">
                <a:solidFill>
                  <a:schemeClr val="bg1"/>
                </a:solidFill>
              </a:rPr>
              <a:t>)*(R</a:t>
            </a:r>
            <a:r>
              <a:rPr lang="pt-BR" b="0" baseline="-25000" dirty="0">
                <a:solidFill>
                  <a:schemeClr val="bg1"/>
                </a:solidFill>
              </a:rPr>
              <a:t>3 </a:t>
            </a:r>
            <a:r>
              <a:rPr lang="pt-BR" b="0" dirty="0">
                <a:solidFill>
                  <a:schemeClr val="bg1"/>
                </a:solidFill>
              </a:rPr>
              <a:t>)</a:t>
            </a:r>
            <a:r>
              <a:rPr lang="pt-BR" b="0" dirty="0">
                <a:solidFill>
                  <a:schemeClr val="bg1"/>
                </a:solidFill>
                <a:sym typeface="Symbol"/>
              </a:rPr>
              <a:t> (R</a:t>
            </a:r>
            <a:r>
              <a:rPr lang="pt-BR" b="0" baseline="-25000" dirty="0">
                <a:solidFill>
                  <a:schemeClr val="bg1"/>
                </a:solidFill>
                <a:sym typeface="Symbol"/>
              </a:rPr>
              <a:t>4</a:t>
            </a:r>
            <a:r>
              <a:rPr lang="pt-BR" b="0" dirty="0">
                <a:solidFill>
                  <a:schemeClr val="bg1"/>
                </a:solidFill>
                <a:sym typeface="Symbol"/>
              </a:rPr>
              <a:t>)</a:t>
            </a:r>
            <a:endParaRPr lang="pt-BR" b="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b="0" dirty="0" smtClean="0">
                <a:solidFill>
                  <a:schemeClr val="bg1"/>
                </a:solidFill>
              </a:rPr>
              <a:t>Para R</a:t>
            </a:r>
            <a:r>
              <a:rPr lang="en-US" sz="2400" b="0" baseline="-25000" dirty="0" smtClean="0">
                <a:solidFill>
                  <a:schemeClr val="bg1"/>
                </a:solidFill>
              </a:rPr>
              <a:t>1</a:t>
            </a:r>
            <a:r>
              <a:rPr lang="en-US" sz="2400" b="0" dirty="0" smtClean="0">
                <a:solidFill>
                  <a:schemeClr val="bg1"/>
                </a:solidFill>
              </a:rPr>
              <a:t> = </a:t>
            </a:r>
            <a:r>
              <a:rPr lang="en-US" b="0" dirty="0">
                <a:solidFill>
                  <a:schemeClr val="bg1"/>
                </a:solidFill>
                <a:sym typeface="Symbol"/>
              </a:rPr>
              <a:t>(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i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,q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sai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), </a:t>
            </a:r>
            <a:r>
              <a:rPr lang="pt-BR" b="0" dirty="0" smtClean="0">
                <a:solidFill>
                  <a:schemeClr val="bg1"/>
                </a:solidFill>
              </a:rPr>
              <a:t>R</a:t>
            </a:r>
            <a:r>
              <a:rPr lang="pt-BR" b="0" baseline="-25000" dirty="0" smtClean="0">
                <a:solidFill>
                  <a:schemeClr val="bg1"/>
                </a:solidFill>
              </a:rPr>
              <a:t>2</a:t>
            </a:r>
            <a:r>
              <a:rPr lang="pt-BR" b="0" dirty="0" smtClean="0">
                <a:solidFill>
                  <a:schemeClr val="bg1"/>
                </a:solidFill>
              </a:rPr>
              <a:t> = </a:t>
            </a:r>
            <a:r>
              <a:rPr lang="en-US" b="0" dirty="0">
                <a:solidFill>
                  <a:schemeClr val="bg1"/>
                </a:solidFill>
                <a:sym typeface="Symbol"/>
              </a:rPr>
              <a:t>(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sai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,q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sai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),  </a:t>
            </a:r>
            <a:r>
              <a:rPr lang="pt-BR" b="0" dirty="0" smtClean="0">
                <a:solidFill>
                  <a:schemeClr val="bg1"/>
                </a:solidFill>
              </a:rPr>
              <a:t>R</a:t>
            </a:r>
            <a:r>
              <a:rPr lang="pt-BR" b="0" baseline="-25000" dirty="0" smtClean="0">
                <a:solidFill>
                  <a:schemeClr val="bg1"/>
                </a:solidFill>
              </a:rPr>
              <a:t>3 </a:t>
            </a:r>
            <a:r>
              <a:rPr lang="pt-BR" b="0" dirty="0" smtClean="0">
                <a:solidFill>
                  <a:schemeClr val="bg1"/>
                </a:solidFill>
              </a:rPr>
              <a:t>= </a:t>
            </a:r>
            <a:r>
              <a:rPr lang="en-US" b="0" dirty="0">
                <a:solidFill>
                  <a:schemeClr val="bg1"/>
                </a:solidFill>
                <a:sym typeface="Symbol"/>
              </a:rPr>
              <a:t>(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sai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,q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j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) e           	</a:t>
            </a:r>
            <a:r>
              <a:rPr lang="pt-BR" b="0" dirty="0" smtClean="0">
                <a:solidFill>
                  <a:schemeClr val="bg1"/>
                </a:solidFill>
                <a:sym typeface="Symbol"/>
              </a:rPr>
              <a:t>R</a:t>
            </a:r>
            <a:r>
              <a:rPr lang="pt-BR" b="0" baseline="-25000" dirty="0" smtClean="0">
                <a:solidFill>
                  <a:schemeClr val="bg1"/>
                </a:solidFill>
                <a:sym typeface="Symbol"/>
              </a:rPr>
              <a:t>4</a:t>
            </a:r>
            <a:r>
              <a:rPr lang="pt-BR" b="0" dirty="0" smtClean="0">
                <a:solidFill>
                  <a:schemeClr val="bg1"/>
                </a:solidFill>
                <a:sym typeface="Symbol"/>
              </a:rPr>
              <a:t>= </a:t>
            </a:r>
            <a:r>
              <a:rPr lang="en-US" b="0" dirty="0">
                <a:solidFill>
                  <a:schemeClr val="bg1"/>
                </a:solidFill>
                <a:sym typeface="Symbol"/>
              </a:rPr>
              <a:t>(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i</a:t>
            </a:r>
            <a:r>
              <a:rPr lang="en-US" b="0" dirty="0" err="1" smtClean="0">
                <a:solidFill>
                  <a:schemeClr val="bg1"/>
                </a:solidFill>
                <a:sym typeface="Symbol"/>
              </a:rPr>
              <a:t>,q</a:t>
            </a:r>
            <a:r>
              <a:rPr lang="en-US" b="0" baseline="-25000" dirty="0" err="1" smtClean="0">
                <a:solidFill>
                  <a:schemeClr val="bg1"/>
                </a:solidFill>
                <a:sym typeface="Symbol"/>
              </a:rPr>
              <a:t>j</a:t>
            </a:r>
            <a:r>
              <a:rPr lang="en-US" b="0" dirty="0" smtClean="0">
                <a:solidFill>
                  <a:schemeClr val="bg1"/>
                </a:solidFill>
                <a:sym typeface="Symbol"/>
              </a:rPr>
              <a:t>)</a:t>
            </a:r>
            <a:endParaRPr lang="pt-BR" b="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b="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b="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b="0" dirty="0" smtClean="0"/>
          </a:p>
          <a:p>
            <a:pPr marL="2628900" lvl="6" indent="0">
              <a:buNone/>
            </a:pPr>
            <a:endParaRPr lang="en-US" sz="2400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  <a:sym typeface="Symbol"/>
              </a:rPr>
              <a:t> </a:t>
            </a:r>
            <a:endParaRPr lang="en-US" b="0" baseline="-25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427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283450" cy="1143000"/>
          </a:xfrm>
        </p:spPr>
        <p:txBody>
          <a:bodyPr/>
          <a:lstStyle/>
          <a:p>
            <a:r>
              <a:rPr lang="pt-BR" sz="2400" dirty="0" smtClean="0"/>
              <a:t>Algoritmo para converter um AFNG em uma expressão regular</a:t>
            </a:r>
            <a:br>
              <a:rPr lang="pt-BR" sz="2400" dirty="0" smtClean="0"/>
            </a:br>
            <a:r>
              <a:rPr lang="pt-BR" sz="2400" dirty="0" smtClean="0"/>
              <a:t>CONVERT(G)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7918450" cy="46243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 err="1" smtClean="0">
                <a:solidFill>
                  <a:schemeClr val="bg1"/>
                </a:solidFill>
              </a:rPr>
              <a:t>Seja</a:t>
            </a:r>
            <a:r>
              <a:rPr lang="en-US" b="0" dirty="0" smtClean="0">
                <a:solidFill>
                  <a:schemeClr val="bg1"/>
                </a:solidFill>
              </a:rPr>
              <a:t> k o </a:t>
            </a:r>
            <a:r>
              <a:rPr lang="en-US" b="0" dirty="0" err="1" smtClean="0">
                <a:solidFill>
                  <a:schemeClr val="bg1"/>
                </a:solidFill>
              </a:rPr>
              <a:t>número</a:t>
            </a:r>
            <a:r>
              <a:rPr lang="en-US" b="0" dirty="0" smtClean="0">
                <a:solidFill>
                  <a:schemeClr val="bg1"/>
                </a:solidFill>
              </a:rPr>
              <a:t> de </a:t>
            </a:r>
            <a:r>
              <a:rPr lang="en-US" b="0" dirty="0" err="1" smtClean="0">
                <a:solidFill>
                  <a:schemeClr val="bg1"/>
                </a:solidFill>
              </a:rPr>
              <a:t>estados</a:t>
            </a:r>
            <a:r>
              <a:rPr lang="en-US" b="0" dirty="0" smtClean="0">
                <a:solidFill>
                  <a:schemeClr val="bg1"/>
                </a:solidFill>
              </a:rPr>
              <a:t> de G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</a:rPr>
              <a:t>Se k=2, </a:t>
            </a:r>
            <a:r>
              <a:rPr lang="en-US" b="0" dirty="0" err="1" smtClean="0">
                <a:solidFill>
                  <a:schemeClr val="bg1"/>
                </a:solidFill>
              </a:rPr>
              <a:t>retorne</a:t>
            </a:r>
            <a:r>
              <a:rPr lang="en-US" b="0" dirty="0" smtClean="0">
                <a:solidFill>
                  <a:schemeClr val="bg1"/>
                </a:solidFill>
              </a:rPr>
              <a:t> a </a:t>
            </a:r>
            <a:r>
              <a:rPr lang="en-US" b="0" dirty="0" err="1" smtClean="0">
                <a:solidFill>
                  <a:schemeClr val="bg1"/>
                </a:solidFill>
              </a:rPr>
              <a:t>expressão</a:t>
            </a:r>
            <a:r>
              <a:rPr lang="en-US" b="0" dirty="0" smtClean="0">
                <a:solidFill>
                  <a:schemeClr val="bg1"/>
                </a:solidFill>
              </a:rPr>
              <a:t> regular </a:t>
            </a:r>
            <a:r>
              <a:rPr lang="en-US" b="0" dirty="0" err="1" smtClean="0">
                <a:solidFill>
                  <a:schemeClr val="bg1"/>
                </a:solidFill>
              </a:rPr>
              <a:t>que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rotula</a:t>
            </a:r>
            <a:r>
              <a:rPr lang="en-US" b="0" dirty="0" smtClean="0">
                <a:solidFill>
                  <a:schemeClr val="bg1"/>
                </a:solidFill>
              </a:rPr>
              <a:t> a </a:t>
            </a:r>
            <a:r>
              <a:rPr lang="en-US" b="0" dirty="0" err="1" smtClean="0">
                <a:solidFill>
                  <a:schemeClr val="bg1"/>
                </a:solidFill>
              </a:rPr>
              <a:t>única</a:t>
            </a:r>
            <a:r>
              <a:rPr lang="en-US" b="0" dirty="0" smtClean="0">
                <a:solidFill>
                  <a:schemeClr val="bg1"/>
                </a:solidFill>
              </a:rPr>
              <a:t> seta </a:t>
            </a:r>
            <a:r>
              <a:rPr lang="en-US" b="0" dirty="0" err="1" smtClean="0">
                <a:solidFill>
                  <a:schemeClr val="bg1"/>
                </a:solidFill>
              </a:rPr>
              <a:t>que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vai</a:t>
            </a:r>
            <a:r>
              <a:rPr lang="en-US" b="0" dirty="0" smtClean="0">
                <a:solidFill>
                  <a:schemeClr val="bg1"/>
                </a:solidFill>
              </a:rPr>
              <a:t> do </a:t>
            </a:r>
            <a:r>
              <a:rPr lang="en-US" b="0" dirty="0" err="1" smtClean="0">
                <a:solidFill>
                  <a:schemeClr val="bg1"/>
                </a:solidFill>
              </a:rPr>
              <a:t>estado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inicial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ao</a:t>
            </a:r>
            <a:r>
              <a:rPr lang="en-US" b="0" dirty="0" smtClean="0">
                <a:solidFill>
                  <a:schemeClr val="bg1"/>
                </a:solidFill>
              </a:rPr>
              <a:t> final.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</a:rPr>
              <a:t>Se k &gt; 2, </a:t>
            </a:r>
            <a:r>
              <a:rPr lang="en-US" b="0" dirty="0" err="1" smtClean="0">
                <a:solidFill>
                  <a:schemeClr val="bg1"/>
                </a:solidFill>
              </a:rPr>
              <a:t>selecionamos</a:t>
            </a:r>
            <a:r>
              <a:rPr lang="en-US" b="0" dirty="0" smtClean="0">
                <a:solidFill>
                  <a:schemeClr val="bg1"/>
                </a:solidFill>
              </a:rPr>
              <a:t>….e </a:t>
            </a:r>
            <a:r>
              <a:rPr lang="en-US" b="0" dirty="0" err="1" smtClean="0">
                <a:solidFill>
                  <a:schemeClr val="bg1"/>
                </a:solidFill>
              </a:rPr>
              <a:t>construa</a:t>
            </a:r>
            <a:r>
              <a:rPr lang="en-US" b="0" dirty="0" smtClean="0">
                <a:solidFill>
                  <a:schemeClr val="bg1"/>
                </a:solidFill>
              </a:rPr>
              <a:t> G’.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</a:rPr>
              <a:t>Compute CONVERT(G’)  e </a:t>
            </a:r>
            <a:r>
              <a:rPr lang="en-US" b="0" dirty="0" err="1" smtClean="0">
                <a:solidFill>
                  <a:schemeClr val="bg1"/>
                </a:solidFill>
              </a:rPr>
              <a:t>retorne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err="1" smtClean="0">
                <a:solidFill>
                  <a:schemeClr val="bg1"/>
                </a:solidFill>
              </a:rPr>
              <a:t>esse</a:t>
            </a:r>
            <a:r>
              <a:rPr lang="en-US" b="0" dirty="0" smtClean="0">
                <a:solidFill>
                  <a:schemeClr val="bg1"/>
                </a:solidFill>
              </a:rPr>
              <a:t> valor </a:t>
            </a:r>
            <a:endParaRPr lang="en-US" b="0" dirty="0" smtClean="0">
              <a:solidFill>
                <a:schemeClr val="bg1"/>
              </a:solidFill>
              <a:sym typeface="Symbol"/>
            </a:endParaRPr>
          </a:p>
          <a:p>
            <a:pPr marL="0" indent="0">
              <a:buNone/>
            </a:pPr>
            <a:endParaRPr lang="pt-BR" b="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b="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b="0" dirty="0" smtClean="0"/>
          </a:p>
          <a:p>
            <a:pPr marL="2628900" lvl="6" indent="0">
              <a:buNone/>
            </a:pPr>
            <a:endParaRPr lang="en-US" sz="2400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>
                <a:solidFill>
                  <a:schemeClr val="bg1"/>
                </a:solidFill>
                <a:sym typeface="Symbol"/>
              </a:rPr>
              <a:t> </a:t>
            </a:r>
            <a:endParaRPr lang="en-US" b="0" baseline="-25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642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2059846" y="2149315"/>
            <a:ext cx="1578504" cy="582486"/>
            <a:chOff x="5214333" y="991774"/>
            <a:chExt cx="1838922" cy="627929"/>
          </a:xfrm>
        </p:grpSpPr>
        <p:sp>
          <p:nvSpPr>
            <p:cNvPr id="6" name="Elipse 5"/>
            <p:cNvSpPr/>
            <p:nvPr/>
          </p:nvSpPr>
          <p:spPr>
            <a:xfrm>
              <a:off x="6375309" y="991774"/>
              <a:ext cx="677946" cy="6279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7" name="Conector de seta reta 6"/>
            <p:cNvCxnSpPr>
              <a:stCxn id="15" idx="6"/>
            </p:cNvCxnSpPr>
            <p:nvPr/>
          </p:nvCxnSpPr>
          <p:spPr>
            <a:xfrm>
              <a:off x="5214333" y="1238207"/>
              <a:ext cx="1160976" cy="53124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Elipse 7"/>
            <p:cNvSpPr/>
            <p:nvPr/>
          </p:nvSpPr>
          <p:spPr>
            <a:xfrm>
              <a:off x="6424903" y="1037216"/>
              <a:ext cx="578758" cy="53704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1477909" y="1875508"/>
            <a:ext cx="1305695" cy="793649"/>
            <a:chOff x="4253116" y="4137467"/>
            <a:chExt cx="1521105" cy="855566"/>
          </a:xfrm>
        </p:grpSpPr>
        <p:sp>
          <p:nvSpPr>
            <p:cNvPr id="15" name="Elipse 14"/>
            <p:cNvSpPr/>
            <p:nvPr/>
          </p:nvSpPr>
          <p:spPr>
            <a:xfrm>
              <a:off x="4253116" y="4365104"/>
              <a:ext cx="677946" cy="6279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5294652" y="4347387"/>
              <a:ext cx="4795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000000"/>
                  </a:solidFill>
                </a:rPr>
                <a:t>b</a:t>
              </a:r>
              <a:endParaRPr lang="pt-BR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19" name="Conector de seta reta 18"/>
            <p:cNvCxnSpPr/>
            <p:nvPr/>
          </p:nvCxnSpPr>
          <p:spPr>
            <a:xfrm>
              <a:off x="4562722" y="4137467"/>
              <a:ext cx="0" cy="17125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aixaDeTexto 20"/>
          <p:cNvSpPr txBox="1"/>
          <p:nvPr/>
        </p:nvSpPr>
        <p:spPr>
          <a:xfrm>
            <a:off x="750312" y="12596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AFD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3875" y="48745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r>
              <a:rPr lang="pt-BR" sz="2400" dirty="0"/>
              <a:t>D</a:t>
            </a:r>
            <a:r>
              <a:rPr lang="pt-BR" sz="2400" dirty="0" smtClean="0"/>
              <a:t>e autômato para </a:t>
            </a:r>
          </a:p>
          <a:p>
            <a:r>
              <a:rPr lang="pt-BR" sz="2400" dirty="0" smtClean="0"/>
              <a:t>Expressão Regular</a:t>
            </a:r>
            <a:endParaRPr lang="pt-BR" sz="2400" dirty="0"/>
          </a:p>
        </p:txBody>
      </p:sp>
      <p:grpSp>
        <p:nvGrpSpPr>
          <p:cNvPr id="20" name="Grupo 19"/>
          <p:cNvGrpSpPr/>
          <p:nvPr/>
        </p:nvGrpSpPr>
        <p:grpSpPr>
          <a:xfrm>
            <a:off x="842955" y="2131729"/>
            <a:ext cx="670924" cy="369332"/>
            <a:chOff x="3106286" y="2504936"/>
            <a:chExt cx="801890" cy="425717"/>
          </a:xfrm>
        </p:grpSpPr>
        <p:sp>
          <p:nvSpPr>
            <p:cNvPr id="24" name="CaixaDeTexto 23"/>
            <p:cNvSpPr txBox="1"/>
            <p:nvPr/>
          </p:nvSpPr>
          <p:spPr>
            <a:xfrm>
              <a:off x="3106286" y="2504936"/>
              <a:ext cx="715845" cy="42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000000"/>
                  </a:solidFill>
                </a:rPr>
                <a:t>a</a:t>
              </a:r>
              <a:endParaRPr lang="pt-BR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25" name="Conector de seta reta 24"/>
            <p:cNvCxnSpPr/>
            <p:nvPr/>
          </p:nvCxnSpPr>
          <p:spPr>
            <a:xfrm>
              <a:off x="3616949" y="2899992"/>
              <a:ext cx="291227" cy="0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/>
            <p:nvPr/>
          </p:nvCxnSpPr>
          <p:spPr>
            <a:xfrm flipV="1">
              <a:off x="3616949" y="2603576"/>
              <a:ext cx="0" cy="296416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/>
            <p:nvPr/>
          </p:nvCxnSpPr>
          <p:spPr>
            <a:xfrm>
              <a:off x="3616949" y="2603576"/>
              <a:ext cx="291227" cy="88304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Conector angulado 9"/>
          <p:cNvCxnSpPr>
            <a:stCxn id="6" idx="1"/>
            <a:endCxn id="6" idx="7"/>
          </p:cNvCxnSpPr>
          <p:nvPr/>
        </p:nvCxnSpPr>
        <p:spPr>
          <a:xfrm rot="5400000" flipH="1" flipV="1">
            <a:off x="3347382" y="2028872"/>
            <a:ext cx="12700" cy="411493"/>
          </a:xfrm>
          <a:prstGeom prst="bentConnector3">
            <a:avLst>
              <a:gd name="adj1" fmla="val 2471677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3056413" y="1515827"/>
            <a:ext cx="74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0000"/>
                </a:solidFill>
              </a:rPr>
              <a:t>a</a:t>
            </a:r>
            <a:r>
              <a:rPr lang="pt-BR" b="1" dirty="0" err="1" smtClean="0">
                <a:solidFill>
                  <a:srgbClr val="000000"/>
                </a:solidFill>
              </a:rPr>
              <a:t>,b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30" name="Elipse 29"/>
          <p:cNvSpPr/>
          <p:nvPr/>
        </p:nvSpPr>
        <p:spPr>
          <a:xfrm>
            <a:off x="2544622" y="5448941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910336" y="5587476"/>
            <a:ext cx="578758" cy="537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Elipse 33"/>
          <p:cNvSpPr/>
          <p:nvPr/>
        </p:nvSpPr>
        <p:spPr>
          <a:xfrm>
            <a:off x="2562380" y="3915195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2431060" y="4862607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b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36" name="Conector de seta reta 35"/>
          <p:cNvCxnSpPr/>
          <p:nvPr/>
        </p:nvCxnSpPr>
        <p:spPr>
          <a:xfrm>
            <a:off x="1233360" y="3684354"/>
            <a:ext cx="0" cy="1712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2611163" y="3315022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a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3" name="Elipse 42"/>
          <p:cNvSpPr/>
          <p:nvPr/>
        </p:nvSpPr>
        <p:spPr>
          <a:xfrm>
            <a:off x="894387" y="3867046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CaixaDeTexto 43"/>
          <p:cNvSpPr txBox="1"/>
          <p:nvPr/>
        </p:nvSpPr>
        <p:spPr>
          <a:xfrm>
            <a:off x="1564643" y="2240960"/>
            <a:ext cx="51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1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3115635" y="2217304"/>
            <a:ext cx="51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2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2609562" y="4032235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1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982770" y="3984100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s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12" name="Conector de seta reta 11"/>
          <p:cNvCxnSpPr>
            <a:stCxn id="43" idx="6"/>
          </p:cNvCxnSpPr>
          <p:nvPr/>
        </p:nvCxnSpPr>
        <p:spPr>
          <a:xfrm flipV="1">
            <a:off x="1572333" y="4082144"/>
            <a:ext cx="990047" cy="9886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1795808" y="5391154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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9" name="Elipse 48"/>
          <p:cNvSpPr/>
          <p:nvPr/>
        </p:nvSpPr>
        <p:spPr>
          <a:xfrm>
            <a:off x="793468" y="5507482"/>
            <a:ext cx="813038" cy="697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de seta reta 16"/>
          <p:cNvCxnSpPr/>
          <p:nvPr/>
        </p:nvCxnSpPr>
        <p:spPr>
          <a:xfrm flipH="1">
            <a:off x="2751586" y="4543124"/>
            <a:ext cx="17758" cy="90581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de seta reta 50"/>
          <p:cNvCxnSpPr/>
          <p:nvPr/>
        </p:nvCxnSpPr>
        <p:spPr>
          <a:xfrm flipH="1" flipV="1">
            <a:off x="2931721" y="4565591"/>
            <a:ext cx="7720" cy="90581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ixaDeTexto 53"/>
          <p:cNvSpPr txBox="1"/>
          <p:nvPr/>
        </p:nvSpPr>
        <p:spPr>
          <a:xfrm>
            <a:off x="2968709" y="4860738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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2617439" y="5578239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2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57" name="Conector angulado 56"/>
          <p:cNvCxnSpPr>
            <a:stCxn id="30" idx="5"/>
            <a:endCxn id="30" idx="6"/>
          </p:cNvCxnSpPr>
          <p:nvPr/>
        </p:nvCxnSpPr>
        <p:spPr>
          <a:xfrm rot="5400000" flipH="1" flipV="1">
            <a:off x="3061923" y="5824267"/>
            <a:ext cx="222006" cy="99283"/>
          </a:xfrm>
          <a:prstGeom prst="bentConnector4">
            <a:avLst>
              <a:gd name="adj1" fmla="val -144392"/>
              <a:gd name="adj2" fmla="val 330251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angulado 59"/>
          <p:cNvCxnSpPr/>
          <p:nvPr/>
        </p:nvCxnSpPr>
        <p:spPr>
          <a:xfrm rot="5400000" flipH="1" flipV="1">
            <a:off x="2895003" y="3750760"/>
            <a:ext cx="12700" cy="479380"/>
          </a:xfrm>
          <a:prstGeom prst="bentConnector3">
            <a:avLst>
              <a:gd name="adj1" fmla="val 2524079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3514547" y="5855998"/>
            <a:ext cx="79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a </a:t>
            </a:r>
            <a:r>
              <a:rPr lang="pt-BR" b="1" dirty="0" smtClean="0">
                <a:solidFill>
                  <a:srgbClr val="000000"/>
                </a:solidFill>
                <a:sym typeface="Symbol"/>
              </a:rPr>
              <a:t> </a:t>
            </a:r>
            <a:r>
              <a:rPr lang="pt-BR" b="1" dirty="0" smtClean="0">
                <a:solidFill>
                  <a:srgbClr val="000000"/>
                </a:solidFill>
              </a:rPr>
              <a:t>b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59" name="Conector de seta reta 58"/>
          <p:cNvCxnSpPr>
            <a:stCxn id="30" idx="2"/>
          </p:cNvCxnSpPr>
          <p:nvPr/>
        </p:nvCxnSpPr>
        <p:spPr>
          <a:xfrm flipH="1" flipV="1">
            <a:off x="1606506" y="5762905"/>
            <a:ext cx="938116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ixaDeTexto 63"/>
          <p:cNvSpPr txBox="1"/>
          <p:nvPr/>
        </p:nvSpPr>
        <p:spPr>
          <a:xfrm>
            <a:off x="1737849" y="3747504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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63" name="Conector de seta reta 62"/>
          <p:cNvCxnSpPr>
            <a:stCxn id="43" idx="5"/>
          </p:cNvCxnSpPr>
          <p:nvPr/>
        </p:nvCxnSpPr>
        <p:spPr>
          <a:xfrm>
            <a:off x="1473050" y="4403017"/>
            <a:ext cx="1071572" cy="117280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de seta reta 65"/>
          <p:cNvCxnSpPr>
            <a:stCxn id="43" idx="4"/>
            <a:endCxn id="49" idx="0"/>
          </p:cNvCxnSpPr>
          <p:nvPr/>
        </p:nvCxnSpPr>
        <p:spPr>
          <a:xfrm flipH="1">
            <a:off x="1199987" y="4494975"/>
            <a:ext cx="33373" cy="101250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ixaDeTexto 68"/>
          <p:cNvSpPr txBox="1"/>
          <p:nvPr/>
        </p:nvSpPr>
        <p:spPr>
          <a:xfrm>
            <a:off x="609165" y="4989418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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68" name="Conector de seta reta 67"/>
          <p:cNvCxnSpPr>
            <a:stCxn id="34" idx="3"/>
            <a:endCxn id="49" idx="7"/>
          </p:cNvCxnSpPr>
          <p:nvPr/>
        </p:nvCxnSpPr>
        <p:spPr>
          <a:xfrm flipH="1">
            <a:off x="1487439" y="4451166"/>
            <a:ext cx="1174224" cy="115839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1450038" y="5047273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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4" name="CaixaDeTexto 73"/>
          <p:cNvSpPr txBox="1"/>
          <p:nvPr/>
        </p:nvSpPr>
        <p:spPr>
          <a:xfrm>
            <a:off x="979086" y="5671332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f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620997" y="3032770"/>
            <a:ext cx="94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AFNG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CaixaDeTexto 71"/>
          <p:cNvSpPr txBox="1"/>
          <p:nvPr/>
        </p:nvSpPr>
        <p:spPr>
          <a:xfrm>
            <a:off x="720006" y="3056956"/>
            <a:ext cx="3084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solidFill>
                  <a:srgbClr val="000000"/>
                </a:solidFill>
              </a:rPr>
              <a:t>Retirando o estado 2.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2173515" y="486260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b(a </a:t>
            </a:r>
            <a:r>
              <a:rPr lang="pt-BR" b="1" dirty="0" smtClean="0">
                <a:solidFill>
                  <a:srgbClr val="000000"/>
                </a:solidFill>
                <a:sym typeface="Symbol"/>
              </a:rPr>
              <a:t> </a:t>
            </a:r>
            <a:r>
              <a:rPr lang="pt-BR" b="1" dirty="0" smtClean="0">
                <a:solidFill>
                  <a:srgbClr val="000000"/>
                </a:solidFill>
              </a:rPr>
              <a:t>b)*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34247" y="509415"/>
            <a:ext cx="3455987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5" name="CaixaDeTexto 144"/>
          <p:cNvSpPr txBox="1"/>
          <p:nvPr/>
        </p:nvSpPr>
        <p:spPr>
          <a:xfrm>
            <a:off x="4872559" y="1585605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sym typeface="Symbol"/>
              </a:rPr>
              <a:t>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146" name="CaixaDeTexto 145"/>
          <p:cNvSpPr txBox="1"/>
          <p:nvPr/>
        </p:nvSpPr>
        <p:spPr>
          <a:xfrm>
            <a:off x="6473199" y="435579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a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147" name="CaixaDeTexto 146"/>
          <p:cNvSpPr txBox="1"/>
          <p:nvPr/>
        </p:nvSpPr>
        <p:spPr>
          <a:xfrm>
            <a:off x="4992476" y="3622617"/>
            <a:ext cx="3084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solidFill>
                  <a:srgbClr val="000000"/>
                </a:solidFill>
              </a:rPr>
              <a:t>Retirando o estado 1.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148" name="Elipse 147"/>
          <p:cNvSpPr/>
          <p:nvPr/>
        </p:nvSpPr>
        <p:spPr>
          <a:xfrm>
            <a:off x="5140409" y="5070103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9" name="Elipse 148"/>
          <p:cNvSpPr/>
          <p:nvPr/>
        </p:nvSpPr>
        <p:spPr>
          <a:xfrm>
            <a:off x="7963976" y="5063454"/>
            <a:ext cx="813038" cy="697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0" name="Elipse 149"/>
          <p:cNvSpPr/>
          <p:nvPr/>
        </p:nvSpPr>
        <p:spPr>
          <a:xfrm>
            <a:off x="8081116" y="5143448"/>
            <a:ext cx="578758" cy="537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1" name="CaixaDeTexto 150"/>
          <p:cNvSpPr txBox="1"/>
          <p:nvPr/>
        </p:nvSpPr>
        <p:spPr>
          <a:xfrm>
            <a:off x="5241039" y="5217606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s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152" name="CaixaDeTexto 151"/>
          <p:cNvSpPr txBox="1"/>
          <p:nvPr/>
        </p:nvSpPr>
        <p:spPr>
          <a:xfrm>
            <a:off x="8186736" y="5200077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f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13" name="Conector de seta reta 12"/>
          <p:cNvCxnSpPr>
            <a:stCxn id="151" idx="3"/>
            <a:endCxn id="149" idx="2"/>
          </p:cNvCxnSpPr>
          <p:nvPr/>
        </p:nvCxnSpPr>
        <p:spPr>
          <a:xfrm>
            <a:off x="5839971" y="5402272"/>
            <a:ext cx="2124005" cy="969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de seta reta 152"/>
          <p:cNvCxnSpPr/>
          <p:nvPr/>
        </p:nvCxnSpPr>
        <p:spPr>
          <a:xfrm>
            <a:off x="5446650" y="4862623"/>
            <a:ext cx="0" cy="1712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CaixaDeTexto 153"/>
          <p:cNvSpPr txBox="1"/>
          <p:nvPr/>
        </p:nvSpPr>
        <p:spPr>
          <a:xfrm>
            <a:off x="5968078" y="4999154"/>
            <a:ext cx="1744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a*b(a </a:t>
            </a:r>
            <a:r>
              <a:rPr lang="pt-BR" b="1" dirty="0" smtClean="0">
                <a:solidFill>
                  <a:srgbClr val="000000"/>
                </a:solidFill>
                <a:sym typeface="Symbol"/>
              </a:rPr>
              <a:t> </a:t>
            </a:r>
            <a:r>
              <a:rPr lang="pt-BR" b="1" dirty="0" smtClean="0">
                <a:solidFill>
                  <a:srgbClr val="000000"/>
                </a:solidFill>
              </a:rPr>
              <a:t>b)*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489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" grpId="0"/>
      <p:bldP spid="48" grpId="0"/>
      <p:bldP spid="54" grpId="0"/>
      <p:bldP spid="55" grpId="0"/>
      <p:bldP spid="61" grpId="0"/>
      <p:bldP spid="73" grpId="0"/>
      <p:bldP spid="72" grpId="0"/>
      <p:bldP spid="53" grpId="0"/>
      <p:bldP spid="145" grpId="0"/>
      <p:bldP spid="146" grpId="0"/>
      <p:bldP spid="147" grpId="0"/>
      <p:bldP spid="148" grpId="0" animBg="1"/>
      <p:bldP spid="149" grpId="0" animBg="1"/>
      <p:bldP spid="150" grpId="0" animBg="1"/>
      <p:bldP spid="151" grpId="0"/>
      <p:bldP spid="152" grpId="0"/>
      <p:bldP spid="15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3536" y="1052736"/>
            <a:ext cx="604867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593875" y="48745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r>
              <a:rPr lang="pt-BR" sz="2400" dirty="0"/>
              <a:t>D</a:t>
            </a:r>
            <a:r>
              <a:rPr lang="pt-BR" sz="2400" dirty="0" smtClean="0"/>
              <a:t>e autômato para Expressão Regular</a:t>
            </a:r>
          </a:p>
          <a:p>
            <a:r>
              <a:rPr lang="pt-BR" sz="2400" dirty="0" smtClean="0"/>
              <a:t>Exemplo</a:t>
            </a:r>
            <a:endParaRPr lang="pt-BR" sz="2400" dirty="0"/>
          </a:p>
        </p:txBody>
      </p:sp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9296" y="4581128"/>
            <a:ext cx="5877152" cy="183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3" name="CaixaDeTexto 1032"/>
          <p:cNvSpPr txBox="1"/>
          <p:nvPr/>
        </p:nvSpPr>
        <p:spPr>
          <a:xfrm>
            <a:off x="2267744" y="5733256"/>
            <a:ext cx="3900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000000"/>
                </a:solidFill>
              </a:rPr>
              <a:t>q</a:t>
            </a:r>
            <a:r>
              <a:rPr lang="pt-BR" b="1" baseline="-25000" dirty="0" err="1">
                <a:solidFill>
                  <a:srgbClr val="000000"/>
                </a:solidFill>
              </a:rPr>
              <a:t>i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6732240" y="5751512"/>
            <a:ext cx="3900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rgbClr val="000000"/>
                </a:solidFill>
              </a:rPr>
              <a:t>q</a:t>
            </a:r>
            <a:r>
              <a:rPr lang="pt-BR" b="1" baseline="-25000" dirty="0" err="1" smtClean="0">
                <a:solidFill>
                  <a:srgbClr val="000000"/>
                </a:solidFill>
              </a:rPr>
              <a:t>f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56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4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ixaDeTexto 20"/>
          <p:cNvSpPr txBox="1"/>
          <p:nvPr/>
        </p:nvSpPr>
        <p:spPr>
          <a:xfrm>
            <a:off x="1691679" y="1274420"/>
            <a:ext cx="941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AFD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Elipse 29"/>
          <p:cNvSpPr/>
          <p:nvPr/>
        </p:nvSpPr>
        <p:spPr>
          <a:xfrm>
            <a:off x="4859129" y="1459086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/>
          <p:cNvSpPr/>
          <p:nvPr/>
        </p:nvSpPr>
        <p:spPr>
          <a:xfrm>
            <a:off x="3970437" y="2892283"/>
            <a:ext cx="647814" cy="6244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Elipse 42"/>
          <p:cNvSpPr/>
          <p:nvPr/>
        </p:nvSpPr>
        <p:spPr>
          <a:xfrm>
            <a:off x="2836611" y="1449613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/>
          <p:cNvSpPr txBox="1"/>
          <p:nvPr/>
        </p:nvSpPr>
        <p:spPr>
          <a:xfrm>
            <a:off x="2876118" y="1588384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1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1639570" y="3763997"/>
            <a:ext cx="2933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 equivalente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4966561" y="1607070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2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4064604" y="3019847"/>
            <a:ext cx="598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3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4" name="Conector de seta reta 3"/>
          <p:cNvCxnSpPr>
            <a:stCxn id="43" idx="7"/>
          </p:cNvCxnSpPr>
          <p:nvPr/>
        </p:nvCxnSpPr>
        <p:spPr>
          <a:xfrm>
            <a:off x="3415274" y="1541571"/>
            <a:ext cx="1492612" cy="562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43" idx="3"/>
          </p:cNvCxnSpPr>
          <p:nvPr/>
        </p:nvCxnSpPr>
        <p:spPr>
          <a:xfrm>
            <a:off x="2935894" y="1985584"/>
            <a:ext cx="1023524" cy="10933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stCxn id="32" idx="0"/>
          </p:cNvCxnSpPr>
          <p:nvPr/>
        </p:nvCxnSpPr>
        <p:spPr>
          <a:xfrm flipV="1">
            <a:off x="4294344" y="2087015"/>
            <a:ext cx="672217" cy="805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em curva 22"/>
          <p:cNvCxnSpPr/>
          <p:nvPr/>
        </p:nvCxnSpPr>
        <p:spPr>
          <a:xfrm rot="16200000" flipH="1">
            <a:off x="5356608" y="1499399"/>
            <a:ext cx="220780" cy="140155"/>
          </a:xfrm>
          <a:prstGeom prst="curvedConnector4">
            <a:avLst>
              <a:gd name="adj1" fmla="val -144963"/>
              <a:gd name="adj2" fmla="val 26310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3178698" y="2587381"/>
            <a:ext cx="473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b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3776572" y="11006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a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65" name="CaixaDeTexto 64"/>
          <p:cNvSpPr txBox="1"/>
          <p:nvPr/>
        </p:nvSpPr>
        <p:spPr>
          <a:xfrm>
            <a:off x="4710514" y="244120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a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564328" y="4719613"/>
            <a:ext cx="9217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000000"/>
                </a:solidFill>
              </a:rPr>
              <a:t>(a(aa </a:t>
            </a:r>
            <a:r>
              <a:rPr lang="pt-BR" sz="1600" b="1" dirty="0" smtClean="0">
                <a:solidFill>
                  <a:srgbClr val="000000"/>
                </a:solidFill>
                <a:sym typeface="Symbol"/>
              </a:rPr>
              <a:t> b)*(</a:t>
            </a:r>
            <a:r>
              <a:rPr lang="pt-BR" sz="1600" b="1" dirty="0" err="1" smtClean="0">
                <a:solidFill>
                  <a:srgbClr val="000000"/>
                </a:solidFill>
                <a:sym typeface="Symbol"/>
              </a:rPr>
              <a:t>ab</a:t>
            </a:r>
            <a:r>
              <a:rPr lang="pt-BR" sz="1600" b="1" dirty="0" smtClean="0">
                <a:solidFill>
                  <a:srgbClr val="000000"/>
                </a:solidFill>
                <a:sym typeface="Symbol"/>
              </a:rPr>
              <a:t>  b))((</a:t>
            </a:r>
            <a:r>
              <a:rPr lang="pt-BR" sz="1600" b="1" dirty="0" err="1" smtClean="0">
                <a:solidFill>
                  <a:srgbClr val="000000"/>
                </a:solidFill>
                <a:sym typeface="Symbol"/>
              </a:rPr>
              <a:t>ba</a:t>
            </a:r>
            <a:r>
              <a:rPr lang="pt-BR" sz="1600" b="1" dirty="0" smtClean="0">
                <a:solidFill>
                  <a:srgbClr val="000000"/>
                </a:solidFill>
                <a:sym typeface="Symbol"/>
              </a:rPr>
              <a:t>  a)</a:t>
            </a:r>
            <a:r>
              <a:rPr lang="pt-BR" sz="1600" b="1" dirty="0" smtClean="0">
                <a:solidFill>
                  <a:srgbClr val="000000"/>
                </a:solidFill>
              </a:rPr>
              <a:t>(</a:t>
            </a:r>
            <a:r>
              <a:rPr lang="pt-BR" sz="1600" b="1" dirty="0">
                <a:solidFill>
                  <a:srgbClr val="000000"/>
                </a:solidFill>
              </a:rPr>
              <a:t>aa </a:t>
            </a:r>
            <a:r>
              <a:rPr lang="pt-BR" sz="1600" b="1" dirty="0">
                <a:solidFill>
                  <a:srgbClr val="000000"/>
                </a:solidFill>
                <a:sym typeface="Symbol"/>
              </a:rPr>
              <a:t> b</a:t>
            </a:r>
            <a:r>
              <a:rPr lang="pt-BR" sz="1600" b="1" dirty="0" smtClean="0">
                <a:solidFill>
                  <a:srgbClr val="000000"/>
                </a:solidFill>
                <a:sym typeface="Symbol"/>
              </a:rPr>
              <a:t>)*</a:t>
            </a:r>
            <a:r>
              <a:rPr lang="pt-BR" sz="1600" b="1" dirty="0" err="1" smtClean="0">
                <a:solidFill>
                  <a:srgbClr val="000000"/>
                </a:solidFill>
              </a:rPr>
              <a:t>ab</a:t>
            </a:r>
            <a:r>
              <a:rPr lang="pt-BR" sz="1600" b="1" dirty="0" smtClean="0">
                <a:solidFill>
                  <a:srgbClr val="000000"/>
                </a:solidFill>
                <a:sym typeface="Symbol"/>
              </a:rPr>
              <a:t> </a:t>
            </a:r>
            <a:r>
              <a:rPr lang="pt-BR" sz="1600" b="1" dirty="0">
                <a:solidFill>
                  <a:srgbClr val="000000"/>
                </a:solidFill>
                <a:sym typeface="Symbol"/>
              </a:rPr>
              <a:t>b</a:t>
            </a:r>
            <a:r>
              <a:rPr lang="pt-BR" sz="1600" b="1" dirty="0" smtClean="0">
                <a:solidFill>
                  <a:srgbClr val="000000"/>
                </a:solidFill>
                <a:sym typeface="Symbol"/>
              </a:rPr>
              <a:t>)*((</a:t>
            </a:r>
            <a:r>
              <a:rPr lang="pt-BR" sz="1600" b="1" dirty="0" err="1">
                <a:solidFill>
                  <a:srgbClr val="000000"/>
                </a:solidFill>
                <a:sym typeface="Symbol"/>
              </a:rPr>
              <a:t>ba</a:t>
            </a:r>
            <a:r>
              <a:rPr lang="pt-BR" sz="1600" b="1" dirty="0">
                <a:solidFill>
                  <a:srgbClr val="000000"/>
                </a:solidFill>
                <a:sym typeface="Symbol"/>
              </a:rPr>
              <a:t>  a</a:t>
            </a:r>
            <a:r>
              <a:rPr lang="pt-BR" sz="1600" b="1" dirty="0" smtClean="0">
                <a:solidFill>
                  <a:srgbClr val="000000"/>
                </a:solidFill>
                <a:sym typeface="Symbol"/>
              </a:rPr>
              <a:t>)</a:t>
            </a:r>
            <a:r>
              <a:rPr lang="pt-BR" sz="1600" b="1" dirty="0" smtClean="0">
                <a:solidFill>
                  <a:srgbClr val="000000"/>
                </a:solidFill>
              </a:rPr>
              <a:t>(</a:t>
            </a:r>
            <a:r>
              <a:rPr lang="pt-BR" sz="1600" b="1" dirty="0">
                <a:solidFill>
                  <a:srgbClr val="000000"/>
                </a:solidFill>
              </a:rPr>
              <a:t>aa </a:t>
            </a:r>
            <a:r>
              <a:rPr lang="pt-BR" sz="1600" b="1" dirty="0">
                <a:solidFill>
                  <a:srgbClr val="000000"/>
                </a:solidFill>
                <a:sym typeface="Symbol"/>
              </a:rPr>
              <a:t> b</a:t>
            </a:r>
            <a:r>
              <a:rPr lang="pt-BR" sz="1600" b="1" dirty="0" smtClean="0">
                <a:solidFill>
                  <a:srgbClr val="000000"/>
                </a:solidFill>
                <a:sym typeface="Symbol"/>
              </a:rPr>
              <a:t>)*  ) </a:t>
            </a:r>
            <a:r>
              <a:rPr lang="pt-BR" sz="1600" b="1" dirty="0">
                <a:solidFill>
                  <a:srgbClr val="000000"/>
                </a:solidFill>
              </a:rPr>
              <a:t> a(aa </a:t>
            </a:r>
            <a:r>
              <a:rPr lang="pt-BR" sz="1600" b="1" dirty="0" smtClean="0">
                <a:solidFill>
                  <a:srgbClr val="000000"/>
                </a:solidFill>
                <a:sym typeface="Symbol"/>
              </a:rPr>
              <a:t> b)*</a:t>
            </a:r>
            <a:endParaRPr lang="pt-BR" sz="1600" b="1" dirty="0">
              <a:solidFill>
                <a:srgbClr val="000000"/>
              </a:solidFill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593875" y="48745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r>
              <a:rPr lang="pt-BR" sz="2400" dirty="0"/>
              <a:t>D</a:t>
            </a:r>
            <a:r>
              <a:rPr lang="pt-BR" sz="2400" dirty="0" smtClean="0"/>
              <a:t>e autômato para </a:t>
            </a:r>
          </a:p>
          <a:p>
            <a:r>
              <a:rPr lang="pt-BR" sz="2400" dirty="0" smtClean="0"/>
              <a:t>Expressão Regular</a:t>
            </a:r>
            <a:endParaRPr lang="pt-BR" sz="2400" dirty="0"/>
          </a:p>
        </p:txBody>
      </p:sp>
      <p:sp>
        <p:nvSpPr>
          <p:cNvPr id="31" name="Elipse 30"/>
          <p:cNvSpPr/>
          <p:nvPr/>
        </p:nvSpPr>
        <p:spPr>
          <a:xfrm>
            <a:off x="4031897" y="2960030"/>
            <a:ext cx="540699" cy="4889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Elipse 33"/>
          <p:cNvSpPr/>
          <p:nvPr/>
        </p:nvSpPr>
        <p:spPr>
          <a:xfrm>
            <a:off x="4927752" y="1519094"/>
            <a:ext cx="540699" cy="4889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5782951" y="11858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b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8" name="Conector de seta reta 7"/>
          <p:cNvCxnSpPr>
            <a:stCxn id="30" idx="3"/>
          </p:cNvCxnSpPr>
          <p:nvPr/>
        </p:nvCxnSpPr>
        <p:spPr>
          <a:xfrm flipH="1" flipV="1">
            <a:off x="3514557" y="1957716"/>
            <a:ext cx="1443855" cy="373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3718280" y="161304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a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 flipH="1" flipV="1">
            <a:off x="3275856" y="2087015"/>
            <a:ext cx="878627" cy="805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ixaDeTexto 41"/>
          <p:cNvSpPr txBox="1"/>
          <p:nvPr/>
        </p:nvSpPr>
        <p:spPr>
          <a:xfrm>
            <a:off x="3715169" y="2256543"/>
            <a:ext cx="473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b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  <p:cxnSp>
        <p:nvCxnSpPr>
          <p:cNvPr id="44" name="Conector de seta reta 43"/>
          <p:cNvCxnSpPr/>
          <p:nvPr/>
        </p:nvCxnSpPr>
        <p:spPr>
          <a:xfrm>
            <a:off x="3106083" y="1300227"/>
            <a:ext cx="0" cy="15885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180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br>
              <a:rPr lang="pt-BR" sz="2400" dirty="0" smtClean="0"/>
            </a:br>
            <a:r>
              <a:rPr lang="pt-BR" sz="2400" dirty="0" smtClean="0"/>
              <a:t>Equivalência entre </a:t>
            </a:r>
            <a:r>
              <a:rPr lang="pt-BR" sz="2400" dirty="0" err="1" smtClean="0"/>
              <a:t>AFs</a:t>
            </a:r>
            <a:r>
              <a:rPr lang="pt-BR" sz="2400" dirty="0" smtClean="0"/>
              <a:t>  e expressões regulares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Teorema: </a:t>
            </a:r>
            <a:r>
              <a:rPr lang="pt-BR" b="0" dirty="0"/>
              <a:t>Uma linguagem é</a:t>
            </a:r>
            <a:r>
              <a:rPr lang="pt-BR" b="0" dirty="0" smtClean="0"/>
              <a:t> </a:t>
            </a:r>
            <a:r>
              <a:rPr lang="pt-BR" b="0" dirty="0"/>
              <a:t>regular se e somente se alguma </a:t>
            </a:r>
            <a:r>
              <a:rPr lang="pt-BR" b="0" dirty="0" smtClean="0"/>
              <a:t>expressão </a:t>
            </a:r>
            <a:r>
              <a:rPr lang="pt-BR" b="0" dirty="0"/>
              <a:t>regular a </a:t>
            </a:r>
            <a:r>
              <a:rPr lang="pt-BR" b="0" dirty="0" smtClean="0"/>
              <a:t>descreve.</a:t>
            </a:r>
          </a:p>
          <a:p>
            <a:pPr marL="0" indent="0">
              <a:buNone/>
            </a:pPr>
            <a:endParaRPr lang="pt-BR" b="0" dirty="0" smtClean="0"/>
          </a:p>
          <a:p>
            <a:r>
              <a:rPr lang="pt-BR" b="0" dirty="0"/>
              <a:t>Esse teorema tem duas </a:t>
            </a:r>
            <a:r>
              <a:rPr lang="pt-BR" b="0" dirty="0" smtClean="0"/>
              <a:t>direções</a:t>
            </a:r>
            <a:r>
              <a:rPr lang="pt-BR" b="0" dirty="0"/>
              <a:t>. Enunciamos e provamos cada uma das </a:t>
            </a:r>
            <a:r>
              <a:rPr lang="pt-BR" b="0" dirty="0" smtClean="0"/>
              <a:t>direções</a:t>
            </a:r>
            <a:r>
              <a:rPr lang="pt-BR" b="0" dirty="0"/>
              <a:t> </a:t>
            </a:r>
            <a:r>
              <a:rPr lang="pt-BR" b="0" dirty="0" smtClean="0"/>
              <a:t>como </a:t>
            </a:r>
            <a:r>
              <a:rPr lang="pt-BR" b="0" dirty="0"/>
              <a:t>um lema separado</a:t>
            </a:r>
            <a:r>
              <a:rPr lang="pt-BR" b="0" dirty="0" smtClean="0"/>
              <a:t>.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Lema 1.55: </a:t>
            </a:r>
            <a:r>
              <a:rPr lang="pt-BR" b="0" dirty="0"/>
              <a:t>Se uma linguagem </a:t>
            </a:r>
            <a:r>
              <a:rPr lang="pt-BR" b="0" dirty="0" smtClean="0"/>
              <a:t>é </a:t>
            </a:r>
            <a:r>
              <a:rPr lang="pt-BR" b="0" dirty="0"/>
              <a:t>descrita por </a:t>
            </a:r>
            <a:r>
              <a:rPr lang="pt-BR" b="0" dirty="0" smtClean="0"/>
              <a:t>uma expressão </a:t>
            </a:r>
            <a:r>
              <a:rPr lang="pt-BR" b="0" dirty="0"/>
              <a:t>regular </a:t>
            </a:r>
            <a:r>
              <a:rPr lang="pt-BR" b="0" dirty="0" smtClean="0"/>
              <a:t>então ela é regular.</a:t>
            </a:r>
          </a:p>
          <a:p>
            <a:r>
              <a:rPr lang="pt-BR" dirty="0">
                <a:solidFill>
                  <a:srgbClr val="FF0000"/>
                </a:solidFill>
              </a:rPr>
              <a:t>Lema </a:t>
            </a:r>
            <a:r>
              <a:rPr lang="pt-BR" dirty="0" smtClean="0">
                <a:solidFill>
                  <a:srgbClr val="FF0000"/>
                </a:solidFill>
              </a:rPr>
              <a:t>1.60: </a:t>
            </a:r>
            <a:r>
              <a:rPr lang="pt-BR" b="0" dirty="0"/>
              <a:t>Se uma linguagem é </a:t>
            </a:r>
            <a:r>
              <a:rPr lang="pt-BR" b="0" dirty="0" smtClean="0"/>
              <a:t>regular então ela é descrita </a:t>
            </a:r>
            <a:r>
              <a:rPr lang="pt-BR" b="0" dirty="0"/>
              <a:t>por uma </a:t>
            </a:r>
            <a:r>
              <a:rPr lang="pt-BR" b="0" dirty="0" smtClean="0"/>
              <a:t>expressão regular</a:t>
            </a:r>
            <a:r>
              <a:rPr lang="pt-BR" b="0" dirty="0"/>
              <a:t>.</a:t>
            </a:r>
          </a:p>
          <a:p>
            <a:endParaRPr lang="pt-BR" b="0" dirty="0"/>
          </a:p>
          <a:p>
            <a:endParaRPr lang="pt-BR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78057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br>
              <a:rPr lang="pt-BR" sz="2400" dirty="0" smtClean="0"/>
            </a:br>
            <a:r>
              <a:rPr lang="pt-BR" sz="2400" dirty="0" smtClean="0"/>
              <a:t>Equivalência entre </a:t>
            </a:r>
            <a:r>
              <a:rPr lang="pt-BR" sz="2400" dirty="0" err="1" smtClean="0"/>
              <a:t>AFs</a:t>
            </a:r>
            <a:r>
              <a:rPr lang="pt-BR" sz="2400" dirty="0" smtClean="0"/>
              <a:t>  e expressões regulares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Lema 1.55: </a:t>
            </a:r>
            <a:r>
              <a:rPr lang="pt-BR" b="0" dirty="0"/>
              <a:t>Se uma linguagem </a:t>
            </a:r>
            <a:r>
              <a:rPr lang="pt-BR" b="0" dirty="0" smtClean="0"/>
              <a:t>é </a:t>
            </a:r>
            <a:r>
              <a:rPr lang="pt-BR" b="0" dirty="0"/>
              <a:t>descrita por </a:t>
            </a:r>
            <a:r>
              <a:rPr lang="pt-BR" b="0" dirty="0" smtClean="0"/>
              <a:t>uma expressão </a:t>
            </a:r>
            <a:r>
              <a:rPr lang="pt-BR" b="0" dirty="0"/>
              <a:t>regular </a:t>
            </a:r>
            <a:r>
              <a:rPr lang="pt-BR" b="0" dirty="0" smtClean="0"/>
              <a:t>então ela é regular.</a:t>
            </a:r>
          </a:p>
          <a:p>
            <a:endParaRPr lang="pt-BR" b="0" dirty="0" smtClean="0"/>
          </a:p>
          <a:p>
            <a:r>
              <a:rPr lang="pt-BR" dirty="0" err="1" smtClean="0"/>
              <a:t>Idéia</a:t>
            </a:r>
            <a:r>
              <a:rPr lang="pt-BR" dirty="0" smtClean="0"/>
              <a:t> da </a:t>
            </a:r>
            <a:r>
              <a:rPr lang="pt-BR" dirty="0" err="1" smtClean="0"/>
              <a:t>Prova</a:t>
            </a:r>
            <a:r>
              <a:rPr lang="pt-BR" b="0" dirty="0" err="1" smtClean="0"/>
              <a:t>:</a:t>
            </a:r>
            <a:r>
              <a:rPr lang="pt-BR" b="0" dirty="0" err="1"/>
              <a:t>Vamos</a:t>
            </a:r>
            <a:r>
              <a:rPr lang="pt-BR" b="0" dirty="0"/>
              <a:t> supor que tenhamos uma </a:t>
            </a:r>
            <a:r>
              <a:rPr lang="pt-BR" b="0" dirty="0" smtClean="0"/>
              <a:t>expressão </a:t>
            </a:r>
            <a:r>
              <a:rPr lang="pt-BR" b="0" dirty="0"/>
              <a:t>regular R </a:t>
            </a:r>
            <a:r>
              <a:rPr lang="pt-BR" b="0" dirty="0" smtClean="0"/>
              <a:t>descrevendo alguma </a:t>
            </a:r>
            <a:r>
              <a:rPr lang="pt-BR" b="0" dirty="0"/>
              <a:t>linguagem A. Mostramos como converter R num AFN </a:t>
            </a:r>
            <a:r>
              <a:rPr lang="pt-BR" b="0" dirty="0" smtClean="0"/>
              <a:t>que reconhece </a:t>
            </a:r>
            <a:r>
              <a:rPr lang="pt-BR" b="0" dirty="0"/>
              <a:t>A. </a:t>
            </a:r>
            <a:r>
              <a:rPr lang="pt-BR" b="0" dirty="0" smtClean="0"/>
              <a:t>Pois já vimos que </a:t>
            </a:r>
            <a:r>
              <a:rPr lang="pt-BR" b="0" dirty="0"/>
              <a:t>se um AFN reconhece A </a:t>
            </a:r>
            <a:r>
              <a:rPr lang="pt-BR" b="0" dirty="0" smtClean="0"/>
              <a:t>então </a:t>
            </a:r>
            <a:r>
              <a:rPr lang="pt-BR" b="0" dirty="0"/>
              <a:t>A </a:t>
            </a:r>
            <a:r>
              <a:rPr lang="pt-BR" b="0" dirty="0" smtClean="0"/>
              <a:t>é </a:t>
            </a:r>
            <a:r>
              <a:rPr lang="pt-BR" b="0" dirty="0"/>
              <a:t>regular.</a:t>
            </a:r>
          </a:p>
          <a:p>
            <a:endParaRPr lang="pt-BR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6461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 expressão regular para AFN</a:t>
            </a:r>
            <a:br>
              <a:rPr lang="pt-BR" sz="2400" dirty="0" smtClean="0"/>
            </a:br>
            <a:r>
              <a:rPr lang="pt-BR" sz="2400" dirty="0" smtClean="0"/>
              <a:t>PROVA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80728"/>
            <a:ext cx="8136904" cy="2376264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Vamos considerar os 6 casos na definição de uma ER.</a:t>
            </a:r>
          </a:p>
          <a:p>
            <a:endParaRPr lang="pt-BR" b="0" dirty="0"/>
          </a:p>
          <a:p>
            <a:r>
              <a:rPr lang="pt-BR" b="0" dirty="0" smtClean="0"/>
              <a:t>Caso 1: </a:t>
            </a:r>
            <a:r>
              <a:rPr lang="pt-BR" b="0" dirty="0"/>
              <a:t>R = a</a:t>
            </a:r>
            <a:r>
              <a:rPr lang="pt-BR" b="0" dirty="0" smtClean="0"/>
              <a:t> </a:t>
            </a:r>
            <a:r>
              <a:rPr lang="pt-BR" b="0" dirty="0"/>
              <a:t>para algum a </a:t>
            </a:r>
            <a:r>
              <a:rPr lang="pt-BR" b="0" dirty="0" smtClean="0"/>
              <a:t>em </a:t>
            </a:r>
            <a:r>
              <a:rPr lang="pt-BR" b="0" dirty="0" smtClean="0">
                <a:sym typeface="Symbol"/>
              </a:rPr>
              <a:t></a:t>
            </a:r>
            <a:r>
              <a:rPr lang="pt-BR" b="0" dirty="0" smtClean="0"/>
              <a:t>. Então </a:t>
            </a:r>
            <a:r>
              <a:rPr lang="pt-BR" b="0" dirty="0"/>
              <a:t>L(R) = {</a:t>
            </a:r>
            <a:r>
              <a:rPr lang="pt-BR" b="0" dirty="0" smtClean="0"/>
              <a:t>a}, </a:t>
            </a:r>
            <a:r>
              <a:rPr lang="pt-BR" b="0" dirty="0"/>
              <a:t>e o seguinte AFN </a:t>
            </a:r>
            <a:r>
              <a:rPr lang="pt-BR" b="0" dirty="0" smtClean="0"/>
              <a:t>reconhece L(R</a:t>
            </a:r>
            <a:r>
              <a:rPr lang="pt-BR" b="0" dirty="0"/>
              <a:t>).</a:t>
            </a:r>
            <a:endParaRPr lang="pt-BR" b="0" dirty="0" smtClean="0"/>
          </a:p>
          <a:p>
            <a:endParaRPr lang="pt-BR" b="0" dirty="0" smtClean="0"/>
          </a:p>
          <a:p>
            <a:endParaRPr lang="pt-BR" b="0" dirty="0"/>
          </a:p>
          <a:p>
            <a:pPr marL="0" indent="0">
              <a:buNone/>
            </a:pPr>
            <a:endParaRPr lang="pt-BR" b="0" dirty="0"/>
          </a:p>
          <a:p>
            <a:endParaRPr lang="pt-BR" b="0" dirty="0"/>
          </a:p>
        </p:txBody>
      </p:sp>
      <p:grpSp>
        <p:nvGrpSpPr>
          <p:cNvPr id="5" name="Grupo 4"/>
          <p:cNvGrpSpPr/>
          <p:nvPr/>
        </p:nvGrpSpPr>
        <p:grpSpPr>
          <a:xfrm>
            <a:off x="5095460" y="3500600"/>
            <a:ext cx="1684689" cy="627929"/>
            <a:chOff x="5368566" y="991774"/>
            <a:chExt cx="1684689" cy="627929"/>
          </a:xfrm>
        </p:grpSpPr>
        <p:sp>
          <p:nvSpPr>
            <p:cNvPr id="6" name="Elipse 5"/>
            <p:cNvSpPr/>
            <p:nvPr/>
          </p:nvSpPr>
          <p:spPr>
            <a:xfrm>
              <a:off x="6375309" y="991774"/>
              <a:ext cx="677946" cy="6279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7" name="Conector de seta reta 6"/>
            <p:cNvCxnSpPr/>
            <p:nvPr/>
          </p:nvCxnSpPr>
          <p:spPr>
            <a:xfrm>
              <a:off x="5368566" y="1255957"/>
              <a:ext cx="1006743" cy="35374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Elipse 7"/>
            <p:cNvSpPr/>
            <p:nvPr/>
          </p:nvSpPr>
          <p:spPr>
            <a:xfrm>
              <a:off x="6424903" y="1037216"/>
              <a:ext cx="578758" cy="53704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4427984" y="3213166"/>
            <a:ext cx="1521105" cy="855566"/>
            <a:chOff x="4253116" y="4137467"/>
            <a:chExt cx="1521105" cy="855566"/>
          </a:xfrm>
        </p:grpSpPr>
        <p:sp>
          <p:nvSpPr>
            <p:cNvPr id="15" name="Elipse 14"/>
            <p:cNvSpPr/>
            <p:nvPr/>
          </p:nvSpPr>
          <p:spPr>
            <a:xfrm>
              <a:off x="4253116" y="4365104"/>
              <a:ext cx="677946" cy="6279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5294652" y="4347387"/>
              <a:ext cx="479569" cy="29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a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Conector de seta reta 18"/>
            <p:cNvCxnSpPr/>
            <p:nvPr/>
          </p:nvCxnSpPr>
          <p:spPr>
            <a:xfrm>
              <a:off x="4562722" y="4137467"/>
              <a:ext cx="0" cy="17125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CaixaDeTexto 20"/>
          <p:cNvSpPr txBox="1"/>
          <p:nvPr/>
        </p:nvSpPr>
        <p:spPr>
          <a:xfrm>
            <a:off x="1187624" y="350060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N </a:t>
            </a:r>
            <a:r>
              <a:rPr lang="pt-BR" dirty="0">
                <a:solidFill>
                  <a:srgbClr val="FF0000"/>
                </a:solidFill>
              </a:rPr>
              <a:t>= </a:t>
            </a:r>
            <a:r>
              <a:rPr lang="pt-BR" dirty="0" smtClean="0">
                <a:solidFill>
                  <a:srgbClr val="FF0000"/>
                </a:solidFill>
              </a:rPr>
              <a:t>({q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</a:rPr>
              <a:t>q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},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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dirty="0" smtClean="0">
                <a:solidFill>
                  <a:srgbClr val="FF0000"/>
                </a:solidFill>
              </a:rPr>
              <a:t>, 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,{q</a:t>
            </a:r>
            <a:r>
              <a:rPr lang="pt-BR" baseline="-25000" dirty="0" smtClean="0">
                <a:solidFill>
                  <a:srgbClr val="FF0000"/>
                </a:solidFill>
              </a:rPr>
              <a:t>2</a:t>
            </a:r>
            <a:r>
              <a:rPr lang="pt-BR" dirty="0" smtClean="0">
                <a:solidFill>
                  <a:srgbClr val="FF0000"/>
                </a:solidFill>
              </a:rPr>
              <a:t>})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1187621" y="4368012"/>
            <a:ext cx="4608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(q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,s)</a:t>
            </a:r>
            <a:r>
              <a:rPr lang="pt-BR" dirty="0" smtClean="0">
                <a:solidFill>
                  <a:srgbClr val="FF0000"/>
                </a:solidFill>
              </a:rPr>
              <a:t>  ={q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} para s=a e </a:t>
            </a:r>
          </a:p>
          <a:p>
            <a:r>
              <a:rPr lang="pt-BR" dirty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           = 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   para </a:t>
            </a:r>
            <a:r>
              <a:rPr lang="pt-BR" dirty="0" err="1" smtClean="0">
                <a:solidFill>
                  <a:srgbClr val="FF0000"/>
                </a:solidFill>
              </a:rPr>
              <a:t>s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a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201234" y="5301208"/>
            <a:ext cx="4608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(q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,s)</a:t>
            </a:r>
            <a:r>
              <a:rPr lang="pt-BR" dirty="0" smtClean="0">
                <a:solidFill>
                  <a:srgbClr val="FF0000"/>
                </a:solidFill>
              </a:rPr>
              <a:t> 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= 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   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223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 expressão regular para AFN</a:t>
            </a:r>
            <a:br>
              <a:rPr lang="pt-BR" sz="2400" dirty="0" smtClean="0"/>
            </a:br>
            <a:r>
              <a:rPr lang="pt-BR" sz="2400" dirty="0" smtClean="0"/>
              <a:t>PROVA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80728"/>
            <a:ext cx="8136904" cy="2376264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Vamos considerar os 6 casos na definição de uma ER.</a:t>
            </a:r>
          </a:p>
          <a:p>
            <a:endParaRPr lang="pt-BR" b="0" dirty="0"/>
          </a:p>
          <a:p>
            <a:r>
              <a:rPr lang="pt-BR" b="0" dirty="0" smtClean="0"/>
              <a:t>Caso 2: </a:t>
            </a:r>
            <a:r>
              <a:rPr lang="pt-BR" b="0" dirty="0"/>
              <a:t>R = </a:t>
            </a:r>
            <a:r>
              <a:rPr lang="pt-BR" b="0" dirty="0" smtClean="0">
                <a:sym typeface="Symbol"/>
              </a:rPr>
              <a:t>. Então L(R)={}</a:t>
            </a:r>
            <a:endParaRPr lang="pt-BR" b="0" dirty="0" smtClean="0"/>
          </a:p>
          <a:p>
            <a:endParaRPr lang="pt-BR" b="0" dirty="0"/>
          </a:p>
          <a:p>
            <a:pPr marL="0" indent="0">
              <a:buNone/>
            </a:pPr>
            <a:endParaRPr lang="pt-BR" b="0" dirty="0"/>
          </a:p>
          <a:p>
            <a:endParaRPr lang="pt-BR" b="0" dirty="0"/>
          </a:p>
        </p:txBody>
      </p:sp>
      <p:grpSp>
        <p:nvGrpSpPr>
          <p:cNvPr id="5" name="Grupo 4"/>
          <p:cNvGrpSpPr/>
          <p:nvPr/>
        </p:nvGrpSpPr>
        <p:grpSpPr>
          <a:xfrm>
            <a:off x="4179302" y="3326214"/>
            <a:ext cx="677946" cy="627929"/>
            <a:chOff x="6375309" y="991774"/>
            <a:chExt cx="677946" cy="627929"/>
          </a:xfrm>
        </p:grpSpPr>
        <p:sp>
          <p:nvSpPr>
            <p:cNvPr id="6" name="Elipse 5"/>
            <p:cNvSpPr/>
            <p:nvPr/>
          </p:nvSpPr>
          <p:spPr>
            <a:xfrm>
              <a:off x="6375309" y="991774"/>
              <a:ext cx="677946" cy="6279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Elipse 7"/>
            <p:cNvSpPr/>
            <p:nvPr/>
          </p:nvSpPr>
          <p:spPr>
            <a:xfrm>
              <a:off x="6424903" y="1037216"/>
              <a:ext cx="578758" cy="53704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19" name="Conector de seta reta 18"/>
          <p:cNvCxnSpPr/>
          <p:nvPr/>
        </p:nvCxnSpPr>
        <p:spPr>
          <a:xfrm>
            <a:off x="4562722" y="3140968"/>
            <a:ext cx="0" cy="1712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1131665" y="422108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N </a:t>
            </a:r>
            <a:r>
              <a:rPr lang="pt-BR" dirty="0">
                <a:solidFill>
                  <a:srgbClr val="FF0000"/>
                </a:solidFill>
              </a:rPr>
              <a:t>= </a:t>
            </a:r>
            <a:r>
              <a:rPr lang="pt-BR" dirty="0" smtClean="0">
                <a:solidFill>
                  <a:srgbClr val="FF0000"/>
                </a:solidFill>
              </a:rPr>
              <a:t>({q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},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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dirty="0" smtClean="0">
                <a:solidFill>
                  <a:srgbClr val="FF0000"/>
                </a:solidFill>
              </a:rPr>
              <a:t>, 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,{q</a:t>
            </a:r>
            <a:r>
              <a:rPr lang="pt-BR" baseline="-25000" dirty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})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96103" y="4731805"/>
            <a:ext cx="4608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r,s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=  para quaisquer r e s 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   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421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 expressão regular para AFN</a:t>
            </a:r>
            <a:br>
              <a:rPr lang="pt-BR" sz="2400" dirty="0" smtClean="0"/>
            </a:br>
            <a:r>
              <a:rPr lang="pt-BR" sz="2400" dirty="0" smtClean="0"/>
              <a:t>PROVA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80728"/>
            <a:ext cx="8136904" cy="2376264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Vamos considerar os 6 casos na definição de uma ER.</a:t>
            </a:r>
          </a:p>
          <a:p>
            <a:endParaRPr lang="pt-BR" b="0" dirty="0"/>
          </a:p>
          <a:p>
            <a:r>
              <a:rPr lang="pt-BR" b="0" dirty="0" smtClean="0"/>
              <a:t>Caso 3: </a:t>
            </a:r>
            <a:r>
              <a:rPr lang="pt-BR" b="0" dirty="0"/>
              <a:t>R = </a:t>
            </a:r>
            <a:r>
              <a:rPr lang="pt-BR" b="0" dirty="0" smtClean="0">
                <a:sym typeface="Symbol"/>
              </a:rPr>
              <a:t>. Então L(R)=</a:t>
            </a:r>
            <a:endParaRPr lang="pt-BR" b="0" dirty="0"/>
          </a:p>
          <a:p>
            <a:pPr marL="0" indent="0">
              <a:buNone/>
            </a:pPr>
            <a:endParaRPr lang="pt-BR" b="0" dirty="0"/>
          </a:p>
          <a:p>
            <a:endParaRPr lang="pt-BR" b="0" dirty="0"/>
          </a:p>
        </p:txBody>
      </p:sp>
      <p:sp>
        <p:nvSpPr>
          <p:cNvPr id="6" name="Elipse 5"/>
          <p:cNvSpPr/>
          <p:nvPr/>
        </p:nvSpPr>
        <p:spPr>
          <a:xfrm>
            <a:off x="4223749" y="3139277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Conector de seta reta 18"/>
          <p:cNvCxnSpPr/>
          <p:nvPr/>
        </p:nvCxnSpPr>
        <p:spPr>
          <a:xfrm>
            <a:off x="4562722" y="2924944"/>
            <a:ext cx="0" cy="17125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131665" y="422108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N </a:t>
            </a:r>
            <a:r>
              <a:rPr lang="pt-BR" dirty="0">
                <a:solidFill>
                  <a:srgbClr val="FF0000"/>
                </a:solidFill>
              </a:rPr>
              <a:t>= </a:t>
            </a:r>
            <a:r>
              <a:rPr lang="pt-BR" dirty="0" smtClean="0">
                <a:solidFill>
                  <a:srgbClr val="FF0000"/>
                </a:solidFill>
              </a:rPr>
              <a:t>({q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},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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</a:t>
            </a:r>
            <a:r>
              <a:rPr lang="pt-BR" dirty="0" smtClean="0">
                <a:solidFill>
                  <a:srgbClr val="FF0000"/>
                </a:solidFill>
              </a:rPr>
              <a:t>, q</a:t>
            </a:r>
            <a:r>
              <a:rPr lang="pt-BR" baseline="-25000" dirty="0" smtClean="0">
                <a:solidFill>
                  <a:srgbClr val="FF000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,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</a:t>
            </a:r>
            <a:r>
              <a:rPr lang="pt-BR" dirty="0" smtClean="0">
                <a:solidFill>
                  <a:srgbClr val="FF0000"/>
                </a:solidFill>
              </a:rPr>
              <a:t>)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96103" y="4731805"/>
            <a:ext cx="4608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sym typeface="Symbol"/>
              </a:rPr>
              <a:t>(</a:t>
            </a:r>
            <a:r>
              <a:rPr lang="pt-BR" dirty="0" err="1" smtClean="0">
                <a:solidFill>
                  <a:srgbClr val="FF0000"/>
                </a:solidFill>
                <a:sym typeface="Symbol"/>
              </a:rPr>
              <a:t>r,s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pt-BR" dirty="0" smtClean="0">
                <a:solidFill>
                  <a:srgbClr val="FF0000"/>
                </a:solidFill>
              </a:rPr>
              <a:t> 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=  para quaisquer r e s </a:t>
            </a:r>
            <a:r>
              <a:rPr lang="pt-BR" baseline="-25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   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157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 expressão regular para AFN</a:t>
            </a:r>
            <a:br>
              <a:rPr lang="pt-BR" sz="2400" dirty="0" smtClean="0"/>
            </a:br>
            <a:r>
              <a:rPr lang="pt-BR" sz="2400" dirty="0" smtClean="0"/>
              <a:t>PROVA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80728"/>
            <a:ext cx="8208912" cy="4752528"/>
          </a:xfrm>
        </p:spPr>
        <p:txBody>
          <a:bodyPr/>
          <a:lstStyle/>
          <a:p>
            <a:pPr marL="0" indent="0">
              <a:buNone/>
            </a:pPr>
            <a:endParaRPr lang="pt-BR" b="0" dirty="0"/>
          </a:p>
          <a:p>
            <a:r>
              <a:rPr lang="pt-BR" b="0" dirty="0" smtClean="0"/>
              <a:t>Caso 4</a:t>
            </a:r>
            <a:r>
              <a:rPr lang="pt-BR" b="0" dirty="0"/>
              <a:t>: </a:t>
            </a:r>
            <a:r>
              <a:rPr lang="pt-BR" b="0" dirty="0" smtClean="0"/>
              <a:t>R</a:t>
            </a:r>
            <a:r>
              <a:rPr lang="pt-BR" b="0" baseline="-25000" dirty="0" smtClean="0"/>
              <a:t>1</a:t>
            </a:r>
            <a:r>
              <a:rPr lang="pt-BR" b="0" dirty="0" smtClean="0"/>
              <a:t> </a:t>
            </a:r>
            <a:r>
              <a:rPr lang="pt-BR" b="0" dirty="0">
                <a:sym typeface="Symbol"/>
              </a:rPr>
              <a:t> </a:t>
            </a:r>
            <a:r>
              <a:rPr lang="pt-BR" b="0" dirty="0" smtClean="0"/>
              <a:t>R</a:t>
            </a:r>
            <a:r>
              <a:rPr lang="pt-BR" b="0" baseline="-25000" dirty="0" smtClean="0"/>
              <a:t>2</a:t>
            </a:r>
          </a:p>
          <a:p>
            <a:pPr marL="0" indent="0">
              <a:buNone/>
            </a:pPr>
            <a:endParaRPr lang="pt-BR" b="0" baseline="-25000" dirty="0"/>
          </a:p>
          <a:p>
            <a:r>
              <a:rPr lang="pt-BR" b="0" dirty="0"/>
              <a:t>Caso 5: </a:t>
            </a:r>
            <a:r>
              <a:rPr lang="pt-BR" b="0" dirty="0" smtClean="0"/>
              <a:t>R</a:t>
            </a:r>
            <a:r>
              <a:rPr lang="pt-BR" b="0" baseline="-25000" dirty="0" smtClean="0"/>
              <a:t>1</a:t>
            </a:r>
            <a:r>
              <a:rPr lang="pt-BR" b="0" dirty="0" smtClean="0"/>
              <a:t> </a:t>
            </a:r>
            <a:r>
              <a:rPr lang="pt-BR" b="0" dirty="0">
                <a:sym typeface="Symbol"/>
              </a:rPr>
              <a:t> </a:t>
            </a:r>
            <a:r>
              <a:rPr lang="pt-BR" b="0" dirty="0" smtClean="0"/>
              <a:t>R</a:t>
            </a:r>
            <a:r>
              <a:rPr lang="pt-BR" b="0" baseline="-25000" dirty="0" smtClean="0"/>
              <a:t>2</a:t>
            </a:r>
          </a:p>
          <a:p>
            <a:endParaRPr lang="pt-BR" b="0" baseline="-25000" dirty="0"/>
          </a:p>
          <a:p>
            <a:r>
              <a:rPr lang="pt-BR" b="0" dirty="0" smtClean="0"/>
              <a:t>Caso 6: R*</a:t>
            </a:r>
          </a:p>
          <a:p>
            <a:endParaRPr lang="pt-BR" b="0" dirty="0"/>
          </a:p>
          <a:p>
            <a:r>
              <a:rPr lang="pt-BR" b="0" dirty="0"/>
              <a:t>Para os </a:t>
            </a:r>
            <a:r>
              <a:rPr lang="pt-BR" b="0" dirty="0" smtClean="0"/>
              <a:t>tr</a:t>
            </a:r>
            <a:r>
              <a:rPr lang="pt-BR" b="0" dirty="0"/>
              <a:t>ê</a:t>
            </a:r>
            <a:r>
              <a:rPr lang="pt-BR" b="0" dirty="0" smtClean="0"/>
              <a:t>s últimos </a:t>
            </a:r>
            <a:r>
              <a:rPr lang="pt-BR" b="0" dirty="0"/>
              <a:t>casos usamos as </a:t>
            </a:r>
            <a:r>
              <a:rPr lang="pt-BR" b="0" dirty="0" smtClean="0"/>
              <a:t>construções </a:t>
            </a:r>
            <a:r>
              <a:rPr lang="pt-BR" b="0" dirty="0"/>
              <a:t>dadas nas provas de que </a:t>
            </a:r>
            <a:r>
              <a:rPr lang="pt-BR" b="0" dirty="0" smtClean="0"/>
              <a:t>a classe </a:t>
            </a:r>
            <a:r>
              <a:rPr lang="pt-BR" b="0" dirty="0"/>
              <a:t>de linguagens regulares é</a:t>
            </a:r>
            <a:r>
              <a:rPr lang="pt-BR" b="0" dirty="0" smtClean="0"/>
              <a:t> </a:t>
            </a:r>
            <a:r>
              <a:rPr lang="pt-BR" b="0" dirty="0"/>
              <a:t>fechada sob as </a:t>
            </a:r>
            <a:r>
              <a:rPr lang="pt-BR" b="0" dirty="0" smtClean="0"/>
              <a:t>operações </a:t>
            </a:r>
            <a:r>
              <a:rPr lang="pt-BR" b="0" dirty="0"/>
              <a:t>regulares.</a:t>
            </a:r>
          </a:p>
          <a:p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xmlns="" val="400111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br>
              <a:rPr lang="pt-BR" sz="2400" dirty="0" smtClean="0"/>
            </a:br>
            <a:r>
              <a:rPr lang="pt-BR" sz="2400" dirty="0" smtClean="0"/>
              <a:t>Equivalência entre </a:t>
            </a:r>
            <a:r>
              <a:rPr lang="pt-BR" sz="2400" dirty="0" err="1" smtClean="0"/>
              <a:t>AFs</a:t>
            </a:r>
            <a:r>
              <a:rPr lang="pt-BR" sz="2400" dirty="0" smtClean="0"/>
              <a:t>  e expressões regulares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Teorema: </a:t>
            </a:r>
            <a:r>
              <a:rPr lang="pt-BR" b="0" dirty="0"/>
              <a:t>Uma linguagem é</a:t>
            </a:r>
            <a:r>
              <a:rPr lang="pt-BR" b="0" dirty="0" smtClean="0"/>
              <a:t> </a:t>
            </a:r>
            <a:r>
              <a:rPr lang="pt-BR" b="0" dirty="0"/>
              <a:t>regular se e somente se alguma </a:t>
            </a:r>
            <a:r>
              <a:rPr lang="pt-BR" b="0" dirty="0" smtClean="0"/>
              <a:t>expressão </a:t>
            </a:r>
            <a:r>
              <a:rPr lang="pt-BR" b="0" dirty="0"/>
              <a:t>regular a </a:t>
            </a:r>
            <a:r>
              <a:rPr lang="pt-BR" b="0" dirty="0" smtClean="0"/>
              <a:t>descreve.</a:t>
            </a:r>
          </a:p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Agora vamos provar a segunda parte desse teorema.</a:t>
            </a:r>
          </a:p>
          <a:p>
            <a:endParaRPr lang="pt-BR" b="0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Lema 1.60: </a:t>
            </a:r>
            <a:r>
              <a:rPr lang="pt-BR" b="0" dirty="0"/>
              <a:t>Se uma linguagem é </a:t>
            </a:r>
            <a:r>
              <a:rPr lang="pt-BR" b="0" dirty="0" smtClean="0"/>
              <a:t>regular então ela é descrita </a:t>
            </a:r>
            <a:r>
              <a:rPr lang="pt-BR" b="0" dirty="0"/>
              <a:t>por uma </a:t>
            </a:r>
            <a:r>
              <a:rPr lang="pt-BR" b="0" dirty="0" smtClean="0"/>
              <a:t>expressão regular</a:t>
            </a:r>
            <a:r>
              <a:rPr lang="pt-BR" b="0" dirty="0"/>
              <a:t>.</a:t>
            </a:r>
          </a:p>
          <a:p>
            <a:endParaRPr lang="pt-BR" b="0" dirty="0"/>
          </a:p>
          <a:p>
            <a:endParaRPr lang="pt-BR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4032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4206</TotalTime>
  <Words>1511</Words>
  <Application>Microsoft Office PowerPoint</Application>
  <PresentationFormat>Apresentação na tela (4:3)</PresentationFormat>
  <Paragraphs>264</Paragraphs>
  <Slides>26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20100304123305_cin_ppt_claro_producao</vt:lpstr>
      <vt:lpstr>Slide 1</vt:lpstr>
      <vt:lpstr>Autômatos Finitos Equivalência entre AFs  e expressões regulares</vt:lpstr>
      <vt:lpstr>Autômatos Finitos Equivalência entre AFs  e expressões regulares</vt:lpstr>
      <vt:lpstr>Autômatos Finitos Equivalência entre AFs  e expressões regulares</vt:lpstr>
      <vt:lpstr>De expressão regular para AFN PROVA </vt:lpstr>
      <vt:lpstr>De expressão regular para AFN PROVA </vt:lpstr>
      <vt:lpstr>De expressão regular para AFN PROVA </vt:lpstr>
      <vt:lpstr>De expressão regular para AFN PROVA </vt:lpstr>
      <vt:lpstr>Autômatos Finitos Equivalência entre AFs  e expressões regulares</vt:lpstr>
      <vt:lpstr>De autômatos para expressões regulares</vt:lpstr>
      <vt:lpstr>De autômatos para expressões regulares</vt:lpstr>
      <vt:lpstr>De autômatos para expressões regulares AFNG – Autômato Finito Não-determinístico Generalizado</vt:lpstr>
      <vt:lpstr>Exemplo de um AFNG</vt:lpstr>
      <vt:lpstr>Conversão de AFD para AFNG</vt:lpstr>
      <vt:lpstr>Slide 15</vt:lpstr>
      <vt:lpstr>Conversão de AFNG para expressão regular</vt:lpstr>
      <vt:lpstr>Conversão de um AFD para expressão regular</vt:lpstr>
      <vt:lpstr>Slide 18</vt:lpstr>
      <vt:lpstr>Conversão de AFNG para expressão regular</vt:lpstr>
      <vt:lpstr>AFNG: definição formal</vt:lpstr>
      <vt:lpstr>AFNG: definição formal</vt:lpstr>
      <vt:lpstr>Algoritmo para converter um AFNG em uma expressão regular CONVERT(G)</vt:lpstr>
      <vt:lpstr>Algoritmo para converter um AFNG em uma expressão regular CONVERT(G)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njolina</cp:lastModifiedBy>
  <cp:revision>303</cp:revision>
  <dcterms:created xsi:type="dcterms:W3CDTF">2011-05-19T13:32:59Z</dcterms:created>
  <dcterms:modified xsi:type="dcterms:W3CDTF">2012-09-19T19:55:08Z</dcterms:modified>
</cp:coreProperties>
</file>