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6" r:id="rId2"/>
    <p:sldId id="297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6" autoAdjust="0"/>
    <p:restoredTop sz="92412" autoAdjust="0"/>
  </p:normalViewPr>
  <p:slideViewPr>
    <p:cSldViewPr>
      <p:cViewPr>
        <p:scale>
          <a:sx n="81" d="100"/>
          <a:sy n="81" d="100"/>
        </p:scale>
        <p:origin x="-16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EAF13-D633-4C15-B15B-888A2DDACFA5}" type="datetimeFigureOut">
              <a:rPr lang="pt-BR" smtClean="0"/>
              <a:pPr/>
              <a:t>27/11/2012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83687-CB29-4F00-80C3-4D9838656D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2533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smtClean="0"/>
              <a:t>Clique para editar 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4043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1901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283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157675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8012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355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1717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6706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332715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94742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284984"/>
            <a:ext cx="6048375" cy="2041525"/>
          </a:xfrm>
        </p:spPr>
        <p:txBody>
          <a:bodyPr/>
          <a:lstStyle/>
          <a:p>
            <a:r>
              <a:rPr lang="pt-BR" dirty="0" smtClean="0"/>
              <a:t>Informática Teórica </a:t>
            </a:r>
          </a:p>
          <a:p>
            <a:r>
              <a:rPr lang="pt-BR" dirty="0" smtClean="0"/>
              <a:t>Engenharia da Computação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7283450" cy="1143000"/>
          </a:xfrm>
        </p:spPr>
        <p:txBody>
          <a:bodyPr/>
          <a:lstStyle/>
          <a:p>
            <a:r>
              <a:rPr lang="pt-BR" sz="2400" dirty="0" smtClean="0"/>
              <a:t>Expressões Regulares</a:t>
            </a:r>
            <a:br>
              <a:rPr lang="pt-BR" sz="2400" dirty="0" smtClean="0"/>
            </a:br>
            <a:r>
              <a:rPr lang="pt-BR" sz="2400" dirty="0" smtClean="0"/>
              <a:t>Exemplos onde </a:t>
            </a:r>
            <a:r>
              <a:rPr lang="pt-BR" sz="2400" dirty="0" smtClean="0">
                <a:sym typeface="Symbol"/>
              </a:rPr>
              <a:t>={0,1}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12776"/>
            <a:ext cx="7920880" cy="5328592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 smtClean="0"/>
              <a:t>0*10*  </a:t>
            </a:r>
          </a:p>
          <a:p>
            <a:r>
              <a:rPr lang="pt-BR" b="0" dirty="0" smtClean="0">
                <a:solidFill>
                  <a:srgbClr val="FF0000"/>
                </a:solidFill>
              </a:rPr>
              <a:t>{w | </a:t>
            </a:r>
            <a:r>
              <a:rPr lang="pt-BR" b="0" dirty="0">
                <a:solidFill>
                  <a:srgbClr val="FF0000"/>
                </a:solidFill>
              </a:rPr>
              <a:t>w </a:t>
            </a:r>
            <a:r>
              <a:rPr lang="pt-BR" b="0" dirty="0" smtClean="0">
                <a:solidFill>
                  <a:srgbClr val="FF0000"/>
                </a:solidFill>
              </a:rPr>
              <a:t>contem </a:t>
            </a:r>
            <a:r>
              <a:rPr lang="pt-BR" b="0" dirty="0">
                <a:solidFill>
                  <a:srgbClr val="FF0000"/>
                </a:solidFill>
              </a:rPr>
              <a:t>um ú</a:t>
            </a:r>
            <a:r>
              <a:rPr lang="pt-BR" b="0" dirty="0" smtClean="0">
                <a:solidFill>
                  <a:srgbClr val="FF0000"/>
                </a:solidFill>
              </a:rPr>
              <a:t>nico 1}.</a:t>
            </a:r>
          </a:p>
          <a:p>
            <a:r>
              <a:rPr lang="pt-BR" b="0" dirty="0" smtClean="0">
                <a:sym typeface="Symbol"/>
              </a:rPr>
              <a:t>*</a:t>
            </a:r>
            <a:r>
              <a:rPr lang="pt-BR" b="0" dirty="0" smtClean="0"/>
              <a:t>1</a:t>
            </a:r>
            <a:r>
              <a:rPr lang="pt-BR" b="0" dirty="0" smtClean="0">
                <a:sym typeface="Symbol"/>
              </a:rPr>
              <a:t>*</a:t>
            </a:r>
            <a:r>
              <a:rPr lang="pt-BR" b="0" dirty="0" smtClean="0"/>
              <a:t> </a:t>
            </a:r>
          </a:p>
          <a:p>
            <a:r>
              <a:rPr lang="pt-BR" b="0" dirty="0">
                <a:solidFill>
                  <a:srgbClr val="FF0000"/>
                </a:solidFill>
              </a:rPr>
              <a:t>{w | w</a:t>
            </a:r>
            <a:r>
              <a:rPr lang="pt-BR" b="0" dirty="0" smtClean="0">
                <a:solidFill>
                  <a:srgbClr val="FF0000"/>
                </a:solidFill>
              </a:rPr>
              <a:t> </a:t>
            </a:r>
            <a:r>
              <a:rPr lang="pt-BR" b="0" dirty="0">
                <a:solidFill>
                  <a:srgbClr val="FF0000"/>
                </a:solidFill>
              </a:rPr>
              <a:t>tem pelo menos um </a:t>
            </a:r>
            <a:r>
              <a:rPr lang="pt-BR" b="0" dirty="0" smtClean="0">
                <a:solidFill>
                  <a:srgbClr val="FF0000"/>
                </a:solidFill>
              </a:rPr>
              <a:t>símbolo 1}.</a:t>
            </a:r>
          </a:p>
          <a:p>
            <a:r>
              <a:rPr lang="pt-BR" b="0" dirty="0" smtClean="0"/>
              <a:t>1*(</a:t>
            </a:r>
            <a:r>
              <a:rPr lang="pt-BR" b="0" dirty="0"/>
              <a:t>01</a:t>
            </a:r>
            <a:r>
              <a:rPr lang="pt-BR" baseline="30000" dirty="0" smtClean="0"/>
              <a:t>+</a:t>
            </a:r>
            <a:r>
              <a:rPr lang="pt-BR" b="0" dirty="0" smtClean="0"/>
              <a:t>)* </a:t>
            </a:r>
          </a:p>
          <a:p>
            <a:r>
              <a:rPr lang="pt-BR" b="0" dirty="0" smtClean="0"/>
              <a:t> </a:t>
            </a:r>
            <a:r>
              <a:rPr lang="pt-BR" b="0" dirty="0">
                <a:solidFill>
                  <a:srgbClr val="FF0000"/>
                </a:solidFill>
              </a:rPr>
              <a:t>{w </a:t>
            </a:r>
            <a:r>
              <a:rPr lang="pt-BR" b="0" dirty="0" smtClean="0">
                <a:solidFill>
                  <a:srgbClr val="FF0000"/>
                </a:solidFill>
              </a:rPr>
              <a:t>|</a:t>
            </a:r>
            <a:r>
              <a:rPr lang="pt-BR" b="0" dirty="0" smtClean="0"/>
              <a:t> </a:t>
            </a:r>
            <a:r>
              <a:rPr lang="pt-BR" b="0" dirty="0" smtClean="0">
                <a:solidFill>
                  <a:srgbClr val="FF0000"/>
                </a:solidFill>
              </a:rPr>
              <a:t>todo 0 </a:t>
            </a:r>
            <a:r>
              <a:rPr lang="pt-BR" b="0" dirty="0">
                <a:solidFill>
                  <a:srgbClr val="FF0000"/>
                </a:solidFill>
              </a:rPr>
              <a:t>em w </a:t>
            </a:r>
            <a:r>
              <a:rPr lang="pt-BR" b="0" dirty="0" smtClean="0">
                <a:solidFill>
                  <a:srgbClr val="FF0000"/>
                </a:solidFill>
              </a:rPr>
              <a:t>é </a:t>
            </a:r>
            <a:r>
              <a:rPr lang="pt-BR" b="0" dirty="0">
                <a:solidFill>
                  <a:srgbClr val="FF0000"/>
                </a:solidFill>
              </a:rPr>
              <a:t>seguido por pelo menos um </a:t>
            </a:r>
            <a:r>
              <a:rPr lang="pt-BR" b="0" dirty="0" smtClean="0">
                <a:solidFill>
                  <a:srgbClr val="FF0000"/>
                </a:solidFill>
              </a:rPr>
              <a:t>1}.</a:t>
            </a:r>
          </a:p>
          <a:p>
            <a:r>
              <a:rPr lang="pt-BR" b="0" dirty="0" smtClean="0"/>
              <a:t>(</a:t>
            </a:r>
            <a:r>
              <a:rPr lang="pt-BR" b="0" dirty="0" smtClean="0">
                <a:sym typeface="Symbol"/>
              </a:rPr>
              <a:t></a:t>
            </a:r>
            <a:r>
              <a:rPr lang="pt-BR" b="0" dirty="0" smtClean="0"/>
              <a:t>)*</a:t>
            </a:r>
          </a:p>
          <a:p>
            <a:r>
              <a:rPr lang="pt-BR" b="0" dirty="0">
                <a:solidFill>
                  <a:srgbClr val="FF0000"/>
                </a:solidFill>
              </a:rPr>
              <a:t>{w | w</a:t>
            </a:r>
            <a:r>
              <a:rPr lang="pt-BR" b="0" dirty="0"/>
              <a:t> </a:t>
            </a:r>
            <a:r>
              <a:rPr lang="pt-BR" b="0" dirty="0" smtClean="0">
                <a:solidFill>
                  <a:srgbClr val="FF0000"/>
                </a:solidFill>
              </a:rPr>
              <a:t>é </a:t>
            </a:r>
            <a:r>
              <a:rPr lang="pt-BR" b="0" dirty="0">
                <a:solidFill>
                  <a:srgbClr val="FF0000"/>
                </a:solidFill>
              </a:rPr>
              <a:t>uma cadeia de comprimento </a:t>
            </a:r>
            <a:r>
              <a:rPr lang="pt-BR" b="0" dirty="0" smtClean="0">
                <a:solidFill>
                  <a:srgbClr val="FF0000"/>
                </a:solidFill>
              </a:rPr>
              <a:t>par}.</a:t>
            </a:r>
            <a:endParaRPr lang="pt-BR" b="0" dirty="0">
              <a:solidFill>
                <a:srgbClr val="FF0000"/>
              </a:solidFill>
            </a:endParaRPr>
          </a:p>
          <a:p>
            <a:r>
              <a:rPr lang="pt-BR" b="0" dirty="0"/>
              <a:t>01 </a:t>
            </a:r>
            <a:r>
              <a:rPr lang="pt-BR" b="0" dirty="0" smtClean="0">
                <a:sym typeface="Symbol"/>
              </a:rPr>
              <a:t></a:t>
            </a:r>
            <a:r>
              <a:rPr lang="pt-BR" b="0" dirty="0" smtClean="0"/>
              <a:t> </a:t>
            </a:r>
            <a:r>
              <a:rPr lang="pt-BR" b="0" dirty="0"/>
              <a:t>10 </a:t>
            </a:r>
            <a:endParaRPr lang="pt-BR" b="0" dirty="0" smtClean="0"/>
          </a:p>
          <a:p>
            <a:r>
              <a:rPr lang="pt-BR" b="0" dirty="0">
                <a:solidFill>
                  <a:srgbClr val="FF0000"/>
                </a:solidFill>
              </a:rPr>
              <a:t>{</a:t>
            </a:r>
            <a:r>
              <a:rPr lang="pt-BR" b="0" dirty="0" smtClean="0">
                <a:solidFill>
                  <a:srgbClr val="FF0000"/>
                </a:solidFill>
              </a:rPr>
              <a:t>01, 10}</a:t>
            </a:r>
            <a:endParaRPr lang="pt-BR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128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7283450" cy="1143000"/>
          </a:xfrm>
        </p:spPr>
        <p:txBody>
          <a:bodyPr/>
          <a:lstStyle/>
          <a:p>
            <a:r>
              <a:rPr lang="pt-BR" sz="2400" dirty="0" smtClean="0"/>
              <a:t>Expressões Regulares</a:t>
            </a:r>
            <a:br>
              <a:rPr lang="pt-BR" sz="2400" dirty="0" smtClean="0"/>
            </a:br>
            <a:r>
              <a:rPr lang="pt-BR" sz="2400" dirty="0" smtClean="0"/>
              <a:t>Exemplos onde </a:t>
            </a:r>
            <a:r>
              <a:rPr lang="pt-BR" sz="2400" dirty="0" smtClean="0">
                <a:sym typeface="Symbol"/>
              </a:rPr>
              <a:t>={0,1}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12776"/>
            <a:ext cx="7920880" cy="5328592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 smtClean="0"/>
              <a:t>0</a:t>
            </a:r>
            <a:r>
              <a:rPr lang="pt-BR" b="0" dirty="0" smtClean="0">
                <a:sym typeface="Symbol"/>
              </a:rPr>
              <a:t>*</a:t>
            </a:r>
            <a:r>
              <a:rPr lang="pt-BR" b="0" dirty="0" smtClean="0"/>
              <a:t>0 </a:t>
            </a:r>
            <a:r>
              <a:rPr lang="pt-BR" b="0" dirty="0" smtClean="0">
                <a:sym typeface="Symbol"/>
              </a:rPr>
              <a:t></a:t>
            </a:r>
            <a:r>
              <a:rPr lang="pt-BR" b="0" dirty="0" smtClean="0"/>
              <a:t> 1</a:t>
            </a:r>
            <a:r>
              <a:rPr lang="pt-BR" b="0" dirty="0" smtClean="0">
                <a:sym typeface="Symbol"/>
              </a:rPr>
              <a:t>*</a:t>
            </a:r>
            <a:r>
              <a:rPr lang="pt-BR" b="0" dirty="0" smtClean="0"/>
              <a:t>1 </a:t>
            </a:r>
            <a:r>
              <a:rPr lang="pt-BR" b="0" dirty="0" smtClean="0">
                <a:sym typeface="Symbol"/>
              </a:rPr>
              <a:t></a:t>
            </a:r>
            <a:r>
              <a:rPr lang="pt-BR" b="0" dirty="0" smtClean="0"/>
              <a:t> </a:t>
            </a:r>
            <a:r>
              <a:rPr lang="pt-BR" b="0" dirty="0"/>
              <a:t>0 </a:t>
            </a:r>
            <a:r>
              <a:rPr lang="pt-BR" b="0" dirty="0" smtClean="0">
                <a:sym typeface="Symbol"/>
              </a:rPr>
              <a:t></a:t>
            </a:r>
            <a:r>
              <a:rPr lang="pt-BR" b="0" dirty="0" smtClean="0"/>
              <a:t> </a:t>
            </a:r>
            <a:r>
              <a:rPr lang="pt-BR" b="0" dirty="0"/>
              <a:t>1</a:t>
            </a:r>
            <a:r>
              <a:rPr lang="pt-BR" b="0" dirty="0" smtClean="0"/>
              <a:t>  </a:t>
            </a:r>
          </a:p>
          <a:p>
            <a:r>
              <a:rPr lang="pt-BR" b="0" dirty="0" smtClean="0">
                <a:solidFill>
                  <a:srgbClr val="FF0000"/>
                </a:solidFill>
              </a:rPr>
              <a:t>{w | </a:t>
            </a:r>
            <a:r>
              <a:rPr lang="pt-BR" b="0" dirty="0">
                <a:solidFill>
                  <a:srgbClr val="FF0000"/>
                </a:solidFill>
              </a:rPr>
              <a:t>w </a:t>
            </a:r>
            <a:r>
              <a:rPr lang="pt-BR" b="0" dirty="0" smtClean="0">
                <a:solidFill>
                  <a:srgbClr val="FF0000"/>
                </a:solidFill>
              </a:rPr>
              <a:t>começa e termina com o mesmo símbolo}.</a:t>
            </a:r>
          </a:p>
          <a:p>
            <a:r>
              <a:rPr lang="pt-BR" b="0" dirty="0" smtClean="0">
                <a:sym typeface="Symbol"/>
              </a:rPr>
              <a:t>(0  )</a:t>
            </a:r>
            <a:r>
              <a:rPr lang="pt-BR" b="0" dirty="0" smtClean="0"/>
              <a:t>1</a:t>
            </a:r>
            <a:r>
              <a:rPr lang="pt-BR" b="0" dirty="0" smtClean="0">
                <a:sym typeface="Symbol"/>
              </a:rPr>
              <a:t>*</a:t>
            </a:r>
            <a:r>
              <a:rPr lang="pt-BR" b="0" dirty="0" smtClean="0"/>
              <a:t> </a:t>
            </a:r>
          </a:p>
          <a:p>
            <a:r>
              <a:rPr lang="pt-BR" b="0" dirty="0" smtClean="0">
                <a:solidFill>
                  <a:srgbClr val="FF0000"/>
                </a:solidFill>
              </a:rPr>
              <a:t>01* </a:t>
            </a:r>
            <a:r>
              <a:rPr lang="pt-BR" b="0" dirty="0" smtClean="0">
                <a:solidFill>
                  <a:srgbClr val="FF0000"/>
                </a:solidFill>
                <a:sym typeface="Symbol"/>
              </a:rPr>
              <a:t> 1*</a:t>
            </a:r>
            <a:endParaRPr lang="pt-BR" b="0" dirty="0" smtClean="0">
              <a:solidFill>
                <a:srgbClr val="FF0000"/>
              </a:solidFill>
            </a:endParaRPr>
          </a:p>
          <a:p>
            <a:r>
              <a:rPr lang="pt-BR" b="0" dirty="0" smtClean="0"/>
              <a:t>(0</a:t>
            </a:r>
            <a:r>
              <a:rPr lang="pt-BR" b="0" dirty="0" smtClean="0">
                <a:sym typeface="Symbol"/>
              </a:rPr>
              <a:t> </a:t>
            </a:r>
            <a:r>
              <a:rPr lang="pt-BR" b="0" dirty="0" smtClean="0"/>
              <a:t> </a:t>
            </a:r>
            <a:r>
              <a:rPr lang="pt-BR" b="0" dirty="0" smtClean="0">
                <a:sym typeface="Symbol"/>
              </a:rPr>
              <a:t>)(</a:t>
            </a:r>
            <a:r>
              <a:rPr lang="pt-BR" b="0" dirty="0" smtClean="0"/>
              <a:t>1 </a:t>
            </a:r>
            <a:r>
              <a:rPr lang="pt-BR" b="0" dirty="0">
                <a:sym typeface="Symbol"/>
              </a:rPr>
              <a:t></a:t>
            </a:r>
            <a:r>
              <a:rPr lang="pt-BR" b="0" dirty="0"/>
              <a:t> </a:t>
            </a:r>
            <a:r>
              <a:rPr lang="pt-BR" b="0" dirty="0" smtClean="0">
                <a:sym typeface="Symbol"/>
              </a:rPr>
              <a:t></a:t>
            </a:r>
            <a:r>
              <a:rPr lang="pt-BR" b="0" dirty="0">
                <a:sym typeface="Symbol"/>
              </a:rPr>
              <a:t>)</a:t>
            </a:r>
            <a:r>
              <a:rPr lang="pt-BR" b="0" dirty="0" smtClean="0"/>
              <a:t> </a:t>
            </a:r>
            <a:endParaRPr lang="pt-BR" b="0" dirty="0"/>
          </a:p>
          <a:p>
            <a:r>
              <a:rPr lang="pt-BR" b="0" dirty="0" smtClean="0"/>
              <a:t> </a:t>
            </a:r>
            <a:r>
              <a:rPr lang="pt-BR" b="0" dirty="0" smtClean="0">
                <a:solidFill>
                  <a:srgbClr val="FF0000"/>
                </a:solidFill>
              </a:rPr>
              <a:t>{</a:t>
            </a:r>
            <a:r>
              <a:rPr lang="pt-BR" b="0" dirty="0" smtClean="0">
                <a:solidFill>
                  <a:srgbClr val="FF0000"/>
                </a:solidFill>
                <a:sym typeface="Symbol"/>
              </a:rPr>
              <a:t>,</a:t>
            </a:r>
            <a:r>
              <a:rPr lang="pt-BR" b="0" dirty="0" smtClean="0">
                <a:solidFill>
                  <a:srgbClr val="FF0000"/>
                </a:solidFill>
              </a:rPr>
              <a:t>0,1,01}.</a:t>
            </a:r>
          </a:p>
          <a:p>
            <a:r>
              <a:rPr lang="pt-BR" b="0" dirty="0"/>
              <a:t>1</a:t>
            </a:r>
            <a:r>
              <a:rPr lang="pt-BR" b="0" dirty="0" smtClean="0"/>
              <a:t>*</a:t>
            </a:r>
            <a:r>
              <a:rPr lang="pt-BR" b="0" dirty="0" smtClean="0">
                <a:sym typeface="Symbol"/>
              </a:rPr>
              <a:t></a:t>
            </a:r>
            <a:endParaRPr lang="pt-BR" b="0" dirty="0" smtClean="0"/>
          </a:p>
          <a:p>
            <a:r>
              <a:rPr lang="pt-BR" b="0" dirty="0" smtClean="0">
                <a:solidFill>
                  <a:srgbClr val="FF0000"/>
                </a:solidFill>
                <a:sym typeface="Symbol"/>
              </a:rPr>
              <a:t></a:t>
            </a:r>
          </a:p>
          <a:p>
            <a:r>
              <a:rPr lang="pt-BR" b="0" dirty="0" smtClean="0">
                <a:sym typeface="Symbol"/>
              </a:rPr>
              <a:t>*</a:t>
            </a:r>
            <a:endParaRPr lang="pt-BR" b="0" dirty="0">
              <a:solidFill>
                <a:srgbClr val="FF0000"/>
              </a:solidFill>
              <a:sym typeface="Symbol"/>
            </a:endParaRPr>
          </a:p>
          <a:p>
            <a:r>
              <a:rPr lang="pt-BR" b="0" dirty="0" smtClean="0">
                <a:solidFill>
                  <a:srgbClr val="FF0000"/>
                </a:solidFill>
                <a:sym typeface="Symbol"/>
              </a:rPr>
              <a:t>{}</a:t>
            </a:r>
            <a:endParaRPr lang="pt-BR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445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7283450" cy="1143000"/>
          </a:xfrm>
        </p:spPr>
        <p:txBody>
          <a:bodyPr/>
          <a:lstStyle/>
          <a:p>
            <a:r>
              <a:rPr lang="pt-BR" sz="2400" dirty="0" smtClean="0"/>
              <a:t>Expressões Regulares</a:t>
            </a:r>
            <a:br>
              <a:rPr lang="pt-BR" sz="2400" dirty="0" smtClean="0"/>
            </a:br>
            <a:r>
              <a:rPr lang="pt-BR" sz="2400" dirty="0" smtClean="0"/>
              <a:t>Identidades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12776"/>
            <a:ext cx="7920880" cy="5328592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 smtClean="0">
                <a:sym typeface="Symbol"/>
              </a:rPr>
              <a:t>R </a:t>
            </a:r>
            <a:r>
              <a:rPr lang="pt-BR" b="0" dirty="0" smtClean="0"/>
              <a:t> </a:t>
            </a:r>
            <a:r>
              <a:rPr lang="pt-BR" b="0" dirty="0" smtClean="0">
                <a:sym typeface="Symbol"/>
              </a:rPr>
              <a:t></a:t>
            </a:r>
            <a:r>
              <a:rPr lang="pt-BR" b="0" dirty="0" smtClean="0"/>
              <a:t>  </a:t>
            </a:r>
          </a:p>
          <a:p>
            <a:r>
              <a:rPr lang="pt-BR" b="0" dirty="0" smtClean="0">
                <a:solidFill>
                  <a:srgbClr val="FF0000"/>
                </a:solidFill>
              </a:rPr>
              <a:t>R</a:t>
            </a:r>
          </a:p>
          <a:p>
            <a:r>
              <a:rPr lang="pt-BR" b="0" dirty="0" smtClean="0">
                <a:sym typeface="Symbol"/>
              </a:rPr>
              <a:t>R  </a:t>
            </a:r>
            <a:r>
              <a:rPr lang="pt-BR" b="0" dirty="0" smtClean="0"/>
              <a:t> </a:t>
            </a:r>
          </a:p>
          <a:p>
            <a:r>
              <a:rPr lang="pt-BR" b="0" dirty="0" smtClean="0">
                <a:solidFill>
                  <a:srgbClr val="FF0000"/>
                </a:solidFill>
              </a:rPr>
              <a:t>R</a:t>
            </a:r>
          </a:p>
          <a:p>
            <a:r>
              <a:rPr lang="pt-BR" b="0" dirty="0">
                <a:sym typeface="Symbol"/>
              </a:rPr>
              <a:t>R </a:t>
            </a:r>
            <a:r>
              <a:rPr lang="pt-BR" b="0" dirty="0"/>
              <a:t> </a:t>
            </a:r>
            <a:r>
              <a:rPr lang="pt-BR" b="0" dirty="0" smtClean="0">
                <a:sym typeface="Symbol"/>
              </a:rPr>
              <a:t>{}</a:t>
            </a:r>
            <a:r>
              <a:rPr lang="pt-BR" b="0" dirty="0" smtClean="0"/>
              <a:t>  </a:t>
            </a:r>
            <a:endParaRPr lang="pt-BR" b="0" dirty="0"/>
          </a:p>
          <a:p>
            <a:r>
              <a:rPr lang="pt-BR" b="0" dirty="0" smtClean="0"/>
              <a:t> </a:t>
            </a:r>
            <a:r>
              <a:rPr lang="pt-BR" b="0" dirty="0" smtClean="0">
                <a:solidFill>
                  <a:srgbClr val="FF0000"/>
                </a:solidFill>
              </a:rPr>
              <a:t>pode ser diferente de R</a:t>
            </a:r>
          </a:p>
          <a:p>
            <a:r>
              <a:rPr lang="pt-BR" b="0" dirty="0">
                <a:sym typeface="Symbol"/>
              </a:rPr>
              <a:t>R  </a:t>
            </a:r>
            <a:r>
              <a:rPr lang="pt-BR" b="0" dirty="0" smtClean="0">
                <a:sym typeface="Symbol"/>
              </a:rPr>
              <a:t></a:t>
            </a:r>
            <a:endParaRPr lang="pt-BR" b="0" dirty="0" smtClean="0"/>
          </a:p>
          <a:p>
            <a:r>
              <a:rPr lang="pt-BR" b="0" dirty="0" smtClean="0">
                <a:solidFill>
                  <a:srgbClr val="FF0000"/>
                </a:solidFill>
                <a:sym typeface="Symbol"/>
              </a:rPr>
              <a:t>É sempre </a:t>
            </a:r>
          </a:p>
        </p:txBody>
      </p:sp>
    </p:spTree>
    <p:extLst>
      <p:ext uri="{BB962C8B-B14F-4D97-AF65-F5344CB8AC3E}">
        <p14:creationId xmlns:p14="http://schemas.microsoft.com/office/powerpoint/2010/main" xmlns="" val="367209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7283450" cy="1143000"/>
          </a:xfrm>
        </p:spPr>
        <p:txBody>
          <a:bodyPr/>
          <a:lstStyle/>
          <a:p>
            <a:r>
              <a:rPr lang="pt-BR" sz="2400" dirty="0" smtClean="0"/>
              <a:t>Expressões Regulares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12776"/>
            <a:ext cx="7920880" cy="5328592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 smtClean="0"/>
              <a:t>Expressões </a:t>
            </a:r>
            <a:r>
              <a:rPr lang="pt-BR" b="0" dirty="0"/>
              <a:t>regulares </a:t>
            </a:r>
            <a:r>
              <a:rPr lang="pt-BR" b="0" dirty="0" smtClean="0"/>
              <a:t>são </a:t>
            </a:r>
            <a:r>
              <a:rPr lang="pt-BR" b="0" dirty="0"/>
              <a:t>ferramentas </a:t>
            </a:r>
            <a:r>
              <a:rPr lang="pt-BR" b="0" dirty="0" smtClean="0"/>
              <a:t>úteis </a:t>
            </a:r>
            <a:r>
              <a:rPr lang="pt-BR" b="0" dirty="0"/>
              <a:t>no desenho de </a:t>
            </a:r>
            <a:r>
              <a:rPr lang="pt-BR" b="0" dirty="0" smtClean="0"/>
              <a:t>compiladores para </a:t>
            </a:r>
            <a:r>
              <a:rPr lang="pt-BR" b="0" dirty="0"/>
              <a:t>linguagens de </a:t>
            </a:r>
            <a:r>
              <a:rPr lang="pt-BR" b="0" dirty="0" smtClean="0"/>
              <a:t>programação.</a:t>
            </a:r>
          </a:p>
          <a:p>
            <a:endParaRPr lang="pt-BR" b="0" dirty="0" smtClean="0">
              <a:solidFill>
                <a:srgbClr val="FF0000"/>
              </a:solidFill>
            </a:endParaRPr>
          </a:p>
          <a:p>
            <a:r>
              <a:rPr lang="pt-BR" i="1" dirty="0" err="1"/>
              <a:t>tokens</a:t>
            </a:r>
            <a:r>
              <a:rPr lang="pt-BR" b="0" dirty="0"/>
              <a:t>, tais como os nomes de </a:t>
            </a:r>
            <a:r>
              <a:rPr lang="pt-BR" b="0" dirty="0" smtClean="0"/>
              <a:t>vari</a:t>
            </a:r>
            <a:r>
              <a:rPr lang="pt-BR" b="0" dirty="0"/>
              <a:t>á</a:t>
            </a:r>
            <a:r>
              <a:rPr lang="pt-BR" b="0" dirty="0" smtClean="0"/>
              <a:t>veis </a:t>
            </a:r>
            <a:r>
              <a:rPr lang="pt-BR" b="0" dirty="0"/>
              <a:t>e </a:t>
            </a:r>
            <a:r>
              <a:rPr lang="pt-BR" b="0" dirty="0" smtClean="0"/>
              <a:t>constantes podem </a:t>
            </a:r>
            <a:r>
              <a:rPr lang="pt-BR" b="0" dirty="0"/>
              <a:t>ser descritos com </a:t>
            </a:r>
            <a:r>
              <a:rPr lang="pt-BR" b="0" dirty="0" smtClean="0"/>
              <a:t>express</a:t>
            </a:r>
            <a:r>
              <a:rPr lang="pt-BR" b="0" dirty="0"/>
              <a:t>õ</a:t>
            </a:r>
            <a:r>
              <a:rPr lang="pt-BR" b="0" dirty="0" smtClean="0"/>
              <a:t>es </a:t>
            </a:r>
            <a:r>
              <a:rPr lang="pt-BR" b="0" dirty="0"/>
              <a:t>regulares</a:t>
            </a:r>
            <a:r>
              <a:rPr lang="pt-BR" b="0" dirty="0" smtClean="0"/>
              <a:t>.</a:t>
            </a:r>
            <a:endParaRPr lang="pt-BR" b="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998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7283450" cy="1143000"/>
          </a:xfrm>
        </p:spPr>
        <p:txBody>
          <a:bodyPr/>
          <a:lstStyle/>
          <a:p>
            <a:r>
              <a:rPr lang="pt-BR" sz="2400" dirty="0" smtClean="0"/>
              <a:t>Expressões Regulares</a:t>
            </a:r>
            <a:br>
              <a:rPr lang="pt-BR" sz="2400" dirty="0" smtClean="0"/>
            </a:br>
            <a:r>
              <a:rPr lang="pt-BR" sz="2400" dirty="0" smtClean="0"/>
              <a:t>Exemplo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12776"/>
            <a:ext cx="7920880" cy="5328592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/>
              <a:t>U</a:t>
            </a:r>
            <a:r>
              <a:rPr lang="pt-BR" b="0" dirty="0" smtClean="0"/>
              <a:t>ma constante numérica </a:t>
            </a:r>
            <a:r>
              <a:rPr lang="pt-BR" b="0" dirty="0"/>
              <a:t>que pode incluir uma parte </a:t>
            </a:r>
            <a:r>
              <a:rPr lang="pt-BR" b="0" dirty="0" smtClean="0"/>
              <a:t>fracionária </a:t>
            </a:r>
            <a:r>
              <a:rPr lang="pt-BR" b="0" dirty="0"/>
              <a:t>e/ou um sinal pode ser </a:t>
            </a:r>
            <a:r>
              <a:rPr lang="pt-BR" b="0" dirty="0" smtClean="0"/>
              <a:t>descrita como </a:t>
            </a:r>
            <a:r>
              <a:rPr lang="pt-BR" b="0" dirty="0"/>
              <a:t>um membro da </a:t>
            </a:r>
            <a:r>
              <a:rPr lang="pt-BR" b="0" dirty="0" smtClean="0"/>
              <a:t>linguagem:</a:t>
            </a:r>
          </a:p>
          <a:p>
            <a:endParaRPr lang="pt-BR" b="0" dirty="0" smtClean="0">
              <a:solidFill>
                <a:srgbClr val="FF0000"/>
              </a:solidFill>
            </a:endParaRP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+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 -  )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t-BR" b="0" dirty="0" smtClean="0"/>
              <a:t>D</a:t>
            </a:r>
            <a:r>
              <a:rPr lang="pt-BR" baseline="30000" dirty="0"/>
              <a:t>+</a:t>
            </a:r>
            <a:r>
              <a:rPr lang="pt-BR" dirty="0"/>
              <a:t> </a:t>
            </a:r>
            <a:r>
              <a:rPr lang="pt-BR" b="0" dirty="0" smtClean="0">
                <a:sym typeface="Symbol"/>
              </a:rPr>
              <a:t></a:t>
            </a:r>
            <a:r>
              <a:rPr lang="pt-BR" b="0" dirty="0" smtClean="0"/>
              <a:t> </a:t>
            </a:r>
            <a:r>
              <a:rPr lang="pt-BR" b="0" dirty="0"/>
              <a:t>D</a:t>
            </a:r>
            <a:r>
              <a:rPr lang="pt-BR" baseline="30000" dirty="0"/>
              <a:t>+</a:t>
            </a:r>
            <a:r>
              <a:rPr lang="pt-BR" b="0" dirty="0"/>
              <a:t>.</a:t>
            </a:r>
            <a:r>
              <a:rPr lang="pt-BR" b="0" dirty="0" smtClean="0"/>
              <a:t>D* </a:t>
            </a:r>
            <a:r>
              <a:rPr lang="pt-BR" b="0" dirty="0" smtClean="0">
                <a:sym typeface="Symbol"/>
              </a:rPr>
              <a:t></a:t>
            </a:r>
            <a:r>
              <a:rPr lang="pt-BR" b="0" dirty="0" smtClean="0"/>
              <a:t> D*.</a:t>
            </a:r>
            <a:r>
              <a:rPr lang="pt-BR" b="0" dirty="0"/>
              <a:t>D</a:t>
            </a:r>
            <a:r>
              <a:rPr lang="pt-BR" baseline="30000" dirty="0" smtClean="0"/>
              <a:t>+</a:t>
            </a:r>
            <a:r>
              <a:rPr lang="pt-BR" dirty="0" smtClean="0"/>
              <a:t>)</a:t>
            </a:r>
          </a:p>
          <a:p>
            <a:endParaRPr lang="pt-BR" dirty="0" smtClean="0"/>
          </a:p>
          <a:p>
            <a:r>
              <a:rPr lang="pt-BR" b="0" dirty="0" smtClean="0">
                <a:solidFill>
                  <a:srgbClr val="FF0000"/>
                </a:solidFill>
                <a:effectLst/>
              </a:rPr>
              <a:t>Onde D={</a:t>
            </a:r>
            <a:r>
              <a:rPr lang="pt-BR" b="0" smtClean="0">
                <a:solidFill>
                  <a:srgbClr val="FF0000"/>
                </a:solidFill>
                <a:effectLst/>
              </a:rPr>
              <a:t>0,1,2,3,4,5,6,7,8,9}</a:t>
            </a:r>
          </a:p>
          <a:p>
            <a:endParaRPr lang="pt-BR" b="0" dirty="0" smtClean="0">
              <a:solidFill>
                <a:srgbClr val="FF0000"/>
              </a:solidFill>
              <a:effectLst/>
            </a:endParaRPr>
          </a:p>
          <a:p>
            <a:r>
              <a:rPr lang="pt-BR" b="0" dirty="0" smtClean="0"/>
              <a:t>Cadeias geradas: 72</a:t>
            </a:r>
            <a:r>
              <a:rPr lang="pt-BR" b="0" dirty="0"/>
              <a:t>, 3.14159, +7. e -.01 .</a:t>
            </a:r>
            <a:endParaRPr lang="pt-BR" b="0" dirty="0" smtClean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580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7283450" cy="1143000"/>
          </a:xfrm>
        </p:spPr>
        <p:txBody>
          <a:bodyPr/>
          <a:lstStyle/>
          <a:p>
            <a:r>
              <a:rPr lang="pt-BR" sz="2400" dirty="0" smtClean="0"/>
              <a:t>Expressões Regulares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836712"/>
            <a:ext cx="7920880" cy="5328592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/>
              <a:t>Na </a:t>
            </a:r>
            <a:r>
              <a:rPr lang="pt-BR" b="0" dirty="0" smtClean="0"/>
              <a:t>aritmética</a:t>
            </a:r>
            <a:r>
              <a:rPr lang="pt-BR" b="0" dirty="0"/>
              <a:t>, podemos usar as </a:t>
            </a:r>
            <a:r>
              <a:rPr lang="pt-BR" b="0" dirty="0" smtClean="0"/>
              <a:t>operações </a:t>
            </a:r>
            <a:r>
              <a:rPr lang="pt-BR" b="0" dirty="0"/>
              <a:t>+ e </a:t>
            </a:r>
            <a:r>
              <a:rPr lang="pt-BR" b="0" dirty="0" smtClean="0">
                <a:sym typeface="Symbol"/>
              </a:rPr>
              <a:t></a:t>
            </a:r>
            <a:r>
              <a:rPr lang="pt-BR" b="0" dirty="0" smtClean="0"/>
              <a:t> </a:t>
            </a:r>
            <a:r>
              <a:rPr lang="pt-BR" b="0" dirty="0"/>
              <a:t>para montar </a:t>
            </a:r>
            <a:r>
              <a:rPr lang="pt-BR" b="0" dirty="0" smtClean="0"/>
              <a:t>express</a:t>
            </a:r>
            <a:r>
              <a:rPr lang="pt-BR" b="0" dirty="0"/>
              <a:t>õ</a:t>
            </a:r>
            <a:r>
              <a:rPr lang="pt-BR" b="0" dirty="0" smtClean="0"/>
              <a:t>es tais como</a:t>
            </a:r>
            <a:r>
              <a:rPr lang="pt-BR" b="0" dirty="0"/>
              <a:t> </a:t>
            </a:r>
            <a:r>
              <a:rPr lang="pt-BR" b="0" dirty="0" smtClean="0"/>
              <a:t>(5 </a:t>
            </a:r>
            <a:r>
              <a:rPr lang="pt-BR" b="0" dirty="0"/>
              <a:t>+ 3) </a:t>
            </a:r>
            <a:r>
              <a:rPr lang="pt-BR" b="0" dirty="0" smtClean="0">
                <a:sym typeface="Symbol"/>
              </a:rPr>
              <a:t></a:t>
            </a:r>
            <a:r>
              <a:rPr lang="pt-BR" b="0" dirty="0" smtClean="0"/>
              <a:t> 4.</a:t>
            </a:r>
            <a:endParaRPr lang="pt-BR" b="0" dirty="0"/>
          </a:p>
          <a:p>
            <a:r>
              <a:rPr lang="pt-BR" b="0" dirty="0"/>
              <a:t>Similarmente, podemos usar as </a:t>
            </a:r>
            <a:r>
              <a:rPr lang="pt-BR" b="0" dirty="0" smtClean="0"/>
              <a:t>operações </a:t>
            </a:r>
            <a:r>
              <a:rPr lang="pt-BR" b="0" dirty="0"/>
              <a:t>regulares para montar </a:t>
            </a:r>
            <a:r>
              <a:rPr lang="pt-BR" b="0" dirty="0" smtClean="0"/>
              <a:t>express</a:t>
            </a:r>
            <a:r>
              <a:rPr lang="pt-BR" b="0" dirty="0"/>
              <a:t>õ</a:t>
            </a:r>
            <a:r>
              <a:rPr lang="pt-BR" b="0" dirty="0" smtClean="0"/>
              <a:t>es descrevendo linguagens</a:t>
            </a:r>
            <a:r>
              <a:rPr lang="pt-BR" b="0" dirty="0"/>
              <a:t>, que </a:t>
            </a:r>
            <a:r>
              <a:rPr lang="pt-BR" b="0" dirty="0" smtClean="0"/>
              <a:t>são </a:t>
            </a:r>
            <a:r>
              <a:rPr lang="pt-BR" b="0" dirty="0"/>
              <a:t>chamadas </a:t>
            </a:r>
            <a:r>
              <a:rPr lang="pt-BR" i="1" dirty="0" smtClean="0"/>
              <a:t>express</a:t>
            </a:r>
            <a:r>
              <a:rPr lang="pt-BR" i="1" dirty="0"/>
              <a:t>õ</a:t>
            </a:r>
            <a:r>
              <a:rPr lang="pt-BR" i="1" dirty="0" smtClean="0"/>
              <a:t>es </a:t>
            </a:r>
            <a:r>
              <a:rPr lang="pt-BR" i="1" dirty="0"/>
              <a:t>regulares</a:t>
            </a:r>
            <a:r>
              <a:rPr lang="pt-BR" b="0" dirty="0" smtClean="0"/>
              <a:t>.</a:t>
            </a:r>
          </a:p>
          <a:p>
            <a:r>
              <a:rPr lang="pt-BR" b="0" dirty="0" smtClean="0"/>
              <a:t>Por exemplo: (0 </a:t>
            </a:r>
            <a:r>
              <a:rPr lang="pt-BR" b="0" dirty="0" smtClean="0">
                <a:sym typeface="Symbol"/>
              </a:rPr>
              <a:t> 1)0*</a:t>
            </a:r>
            <a:endParaRPr lang="pt-BR" b="0" dirty="0"/>
          </a:p>
          <a:p>
            <a:r>
              <a:rPr lang="pt-BR" b="0" dirty="0" smtClean="0"/>
              <a:t>O valor de uma expressão aritmética é um número. No exemplo é 32.</a:t>
            </a:r>
          </a:p>
          <a:p>
            <a:r>
              <a:rPr lang="pt-BR" b="0" dirty="0" smtClean="0"/>
              <a:t>O valor de uma expressão regular é uma linguagem.</a:t>
            </a:r>
          </a:p>
          <a:p>
            <a:r>
              <a:rPr lang="pt-BR" b="0" dirty="0" smtClean="0"/>
              <a:t>No exemplo: a linguagem das cadeias binárias que começam com 1 ou 0 seguido por um número qualquer de 0s.</a:t>
            </a:r>
            <a:endParaRPr lang="pt-BR" b="0" dirty="0"/>
          </a:p>
        </p:txBody>
      </p:sp>
    </p:spTree>
    <p:extLst>
      <p:ext uri="{BB962C8B-B14F-4D97-AF65-F5344CB8AC3E}">
        <p14:creationId xmlns:p14="http://schemas.microsoft.com/office/powerpoint/2010/main" xmlns="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7283450" cy="1143000"/>
          </a:xfrm>
        </p:spPr>
        <p:txBody>
          <a:bodyPr/>
          <a:lstStyle/>
          <a:p>
            <a:r>
              <a:rPr lang="pt-BR" sz="2400" dirty="0" smtClean="0"/>
              <a:t>Expressões Regulares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836712"/>
            <a:ext cx="7920880" cy="5328592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/>
              <a:t>C</a:t>
            </a:r>
            <a:r>
              <a:rPr lang="pt-BR" b="0" dirty="0" smtClean="0"/>
              <a:t>omo obtemos o valor de (0 </a:t>
            </a:r>
            <a:r>
              <a:rPr lang="pt-BR" b="0" dirty="0" smtClean="0">
                <a:sym typeface="Symbol"/>
              </a:rPr>
              <a:t> 1)0* ?</a:t>
            </a:r>
            <a:endParaRPr lang="pt-BR" b="0" dirty="0"/>
          </a:p>
          <a:p>
            <a:r>
              <a:rPr lang="pt-BR" b="0" dirty="0"/>
              <a:t>Primeiro, os </a:t>
            </a:r>
            <a:r>
              <a:rPr lang="pt-BR" b="0" dirty="0" smtClean="0"/>
              <a:t>símbolos </a:t>
            </a:r>
            <a:r>
              <a:rPr lang="pt-BR" b="0" dirty="0"/>
              <a:t>0 e </a:t>
            </a:r>
            <a:r>
              <a:rPr lang="pt-BR" b="0" dirty="0" smtClean="0"/>
              <a:t>1 são abreviações </a:t>
            </a:r>
            <a:r>
              <a:rPr lang="pt-BR" b="0" dirty="0"/>
              <a:t>para os conjuntos </a:t>
            </a:r>
            <a:r>
              <a:rPr lang="pt-BR" b="0" dirty="0" smtClean="0"/>
              <a:t>{0} </a:t>
            </a:r>
            <a:r>
              <a:rPr lang="pt-BR" b="0" dirty="0"/>
              <a:t>e </a:t>
            </a:r>
            <a:r>
              <a:rPr lang="pt-BR" b="0" dirty="0" smtClean="0"/>
              <a:t>{1}.</a:t>
            </a:r>
          </a:p>
          <a:p>
            <a:r>
              <a:rPr lang="pt-BR" b="0" dirty="0"/>
              <a:t>Dessa forma, (0 </a:t>
            </a:r>
            <a:r>
              <a:rPr lang="pt-BR" b="0" dirty="0">
                <a:sym typeface="Symbol"/>
              </a:rPr>
              <a:t> </a:t>
            </a:r>
            <a:r>
              <a:rPr lang="pt-BR" b="0" dirty="0" smtClean="0">
                <a:sym typeface="Symbol"/>
              </a:rPr>
              <a:t>1) </a:t>
            </a:r>
            <a:r>
              <a:rPr lang="pt-BR" b="0" dirty="0" smtClean="0"/>
              <a:t>significa ({0} </a:t>
            </a:r>
            <a:r>
              <a:rPr lang="pt-BR" b="0" dirty="0">
                <a:sym typeface="Symbol"/>
              </a:rPr>
              <a:t> </a:t>
            </a:r>
            <a:r>
              <a:rPr lang="pt-BR" b="0" dirty="0" smtClean="0">
                <a:sym typeface="Symbol"/>
              </a:rPr>
              <a:t>{1}).</a:t>
            </a:r>
          </a:p>
          <a:p>
            <a:r>
              <a:rPr lang="pt-BR" b="0" dirty="0"/>
              <a:t>O valor dessa parte </a:t>
            </a:r>
            <a:r>
              <a:rPr lang="pt-BR" b="0" dirty="0" smtClean="0"/>
              <a:t>é </a:t>
            </a:r>
            <a:r>
              <a:rPr lang="pt-BR" b="0" dirty="0"/>
              <a:t>a linguagem </a:t>
            </a:r>
            <a:r>
              <a:rPr lang="pt-BR" b="0" dirty="0" smtClean="0"/>
              <a:t>{0,1}.</a:t>
            </a:r>
          </a:p>
          <a:p>
            <a:r>
              <a:rPr lang="pt-BR" b="0" dirty="0"/>
              <a:t>Segundo, como o </a:t>
            </a:r>
            <a:r>
              <a:rPr lang="pt-BR" b="0" dirty="0" smtClean="0"/>
              <a:t>símbolo  </a:t>
            </a:r>
            <a:r>
              <a:rPr lang="pt-BR" b="0" dirty="0"/>
              <a:t>em á</a:t>
            </a:r>
            <a:r>
              <a:rPr lang="pt-BR" b="0" dirty="0" smtClean="0"/>
              <a:t>lgebra</a:t>
            </a:r>
            <a:r>
              <a:rPr lang="pt-BR" b="0" dirty="0"/>
              <a:t>, o </a:t>
            </a:r>
            <a:r>
              <a:rPr lang="pt-BR" b="0" dirty="0" smtClean="0"/>
              <a:t>símbolo </a:t>
            </a:r>
            <a:r>
              <a:rPr lang="pt-BR" b="0" dirty="0"/>
              <a:t>da </a:t>
            </a:r>
            <a:r>
              <a:rPr lang="pt-BR" b="0" dirty="0" smtClean="0"/>
              <a:t>concatenação  frequentemente est</a:t>
            </a:r>
            <a:r>
              <a:rPr lang="pt-BR" b="0" dirty="0"/>
              <a:t>á</a:t>
            </a:r>
            <a:r>
              <a:rPr lang="pt-BR" b="0" dirty="0" smtClean="0"/>
              <a:t> </a:t>
            </a:r>
            <a:r>
              <a:rPr lang="pt-BR" b="0" dirty="0" err="1"/>
              <a:t>i</a:t>
            </a:r>
            <a:r>
              <a:rPr lang="pt-BR" b="0" dirty="0" err="1" smtClean="0"/>
              <a:t>mplicito</a:t>
            </a:r>
            <a:r>
              <a:rPr lang="pt-BR" b="0" dirty="0" smtClean="0"/>
              <a:t> </a:t>
            </a:r>
            <a:r>
              <a:rPr lang="pt-BR" b="0" dirty="0"/>
              <a:t>nas </a:t>
            </a:r>
            <a:r>
              <a:rPr lang="pt-BR" b="0" dirty="0" smtClean="0"/>
              <a:t>express</a:t>
            </a:r>
            <a:r>
              <a:rPr lang="pt-BR" b="0" dirty="0"/>
              <a:t>õ</a:t>
            </a:r>
            <a:r>
              <a:rPr lang="pt-BR" b="0" dirty="0" smtClean="0"/>
              <a:t>es </a:t>
            </a:r>
            <a:r>
              <a:rPr lang="pt-BR" b="0" dirty="0"/>
              <a:t>regulares. </a:t>
            </a:r>
            <a:endParaRPr lang="pt-BR" b="0" dirty="0" smtClean="0"/>
          </a:p>
          <a:p>
            <a:r>
              <a:rPr lang="pt-BR" b="0" dirty="0" smtClean="0"/>
              <a:t>Por </a:t>
            </a:r>
            <a:r>
              <a:rPr lang="pt-BR" b="0" dirty="0"/>
              <a:t>conseguinte, (0 </a:t>
            </a:r>
            <a:r>
              <a:rPr lang="pt-BR" b="0" dirty="0">
                <a:sym typeface="Symbol"/>
              </a:rPr>
              <a:t> 1)0* </a:t>
            </a:r>
            <a:r>
              <a:rPr lang="pt-BR" b="0" dirty="0" smtClean="0"/>
              <a:t> é, </a:t>
            </a:r>
            <a:r>
              <a:rPr lang="pt-BR" b="0" dirty="0"/>
              <a:t>na realidade, uma </a:t>
            </a:r>
            <a:r>
              <a:rPr lang="pt-BR" b="0" dirty="0" smtClean="0"/>
              <a:t>abreviação de </a:t>
            </a:r>
            <a:r>
              <a:rPr lang="pt-BR" b="0" dirty="0"/>
              <a:t>(0 </a:t>
            </a:r>
            <a:r>
              <a:rPr lang="pt-BR" b="0" dirty="0">
                <a:sym typeface="Symbol"/>
              </a:rPr>
              <a:t> 1</a:t>
            </a:r>
            <a:r>
              <a:rPr lang="pt-BR" b="0" dirty="0" smtClean="0">
                <a:sym typeface="Symbol"/>
              </a:rPr>
              <a:t>)0*</a:t>
            </a:r>
            <a:r>
              <a:rPr lang="pt-BR" b="0" dirty="0" smtClean="0"/>
              <a:t>. </a:t>
            </a:r>
          </a:p>
          <a:p>
            <a:r>
              <a:rPr lang="pt-BR" b="0" dirty="0" smtClean="0"/>
              <a:t>A concatenação </a:t>
            </a:r>
            <a:r>
              <a:rPr lang="pt-BR" b="0" dirty="0"/>
              <a:t>junta </a:t>
            </a:r>
            <a:r>
              <a:rPr lang="pt-BR" b="0" dirty="0" smtClean="0"/>
              <a:t>as cadeias </a:t>
            </a:r>
            <a:r>
              <a:rPr lang="pt-BR" b="0" dirty="0"/>
              <a:t>das duas partes para obter o valor da </a:t>
            </a:r>
            <a:r>
              <a:rPr lang="pt-BR" b="0" dirty="0" smtClean="0"/>
              <a:t>expressão </a:t>
            </a:r>
            <a:r>
              <a:rPr lang="pt-BR" b="0" dirty="0"/>
              <a:t>inteira.</a:t>
            </a:r>
          </a:p>
        </p:txBody>
      </p:sp>
    </p:spTree>
    <p:extLst>
      <p:ext uri="{BB962C8B-B14F-4D97-AF65-F5344CB8AC3E}">
        <p14:creationId xmlns:p14="http://schemas.microsoft.com/office/powerpoint/2010/main" xmlns="" val="254962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7283450" cy="1143000"/>
          </a:xfrm>
        </p:spPr>
        <p:txBody>
          <a:bodyPr/>
          <a:lstStyle/>
          <a:p>
            <a:r>
              <a:rPr lang="pt-BR" sz="2400" dirty="0" smtClean="0"/>
              <a:t>Expressões Regulares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836712"/>
            <a:ext cx="7920880" cy="5328592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 smtClean="0"/>
              <a:t>Outro exemplo: (0 </a:t>
            </a:r>
            <a:r>
              <a:rPr lang="pt-BR" b="0" dirty="0" smtClean="0">
                <a:sym typeface="Symbol"/>
              </a:rPr>
              <a:t> 1)* </a:t>
            </a:r>
            <a:endParaRPr lang="pt-BR" b="0" dirty="0"/>
          </a:p>
          <a:p>
            <a:r>
              <a:rPr lang="pt-BR" b="0" dirty="0"/>
              <a:t>Ela </a:t>
            </a:r>
            <a:r>
              <a:rPr lang="pt-BR" b="0" dirty="0" smtClean="0"/>
              <a:t>começa </a:t>
            </a:r>
            <a:r>
              <a:rPr lang="pt-BR" b="0" dirty="0"/>
              <a:t>com a linguagem (0 </a:t>
            </a:r>
            <a:r>
              <a:rPr lang="pt-BR" b="0" dirty="0">
                <a:sym typeface="Symbol"/>
              </a:rPr>
              <a:t></a:t>
            </a:r>
            <a:r>
              <a:rPr lang="pt-BR" b="0" dirty="0" smtClean="0"/>
              <a:t> </a:t>
            </a:r>
            <a:r>
              <a:rPr lang="pt-BR" b="0" dirty="0"/>
              <a:t>1) e aplica a </a:t>
            </a:r>
            <a:r>
              <a:rPr lang="pt-BR" b="0" dirty="0" smtClean="0"/>
              <a:t>operação *. </a:t>
            </a:r>
          </a:p>
          <a:p>
            <a:r>
              <a:rPr lang="pt-BR" b="0" dirty="0" smtClean="0"/>
              <a:t>O </a:t>
            </a:r>
            <a:r>
              <a:rPr lang="pt-BR" b="0" dirty="0"/>
              <a:t>valor dessa </a:t>
            </a:r>
            <a:r>
              <a:rPr lang="pt-BR" b="0" dirty="0" smtClean="0"/>
              <a:t>expressão é </a:t>
            </a:r>
            <a:r>
              <a:rPr lang="pt-BR" b="0" dirty="0"/>
              <a:t>a linguagem consistindo de todas as </a:t>
            </a:r>
            <a:r>
              <a:rPr lang="pt-BR" b="0" dirty="0" smtClean="0"/>
              <a:t>possíveis </a:t>
            </a:r>
            <a:r>
              <a:rPr lang="pt-BR" b="0" dirty="0"/>
              <a:t>cadeias de 0s e 1s. </a:t>
            </a:r>
            <a:endParaRPr lang="pt-BR" b="0" dirty="0" smtClean="0"/>
          </a:p>
          <a:p>
            <a:r>
              <a:rPr lang="pt-BR" b="0" dirty="0" smtClean="0"/>
              <a:t>Se</a:t>
            </a:r>
            <a:r>
              <a:rPr lang="pt-BR" b="0" dirty="0"/>
              <a:t> </a:t>
            </a:r>
            <a:r>
              <a:rPr lang="pt-BR" b="0" dirty="0" smtClean="0">
                <a:sym typeface="Symbol"/>
              </a:rPr>
              <a:t> </a:t>
            </a:r>
            <a:r>
              <a:rPr lang="pt-BR" b="0" dirty="0" smtClean="0"/>
              <a:t>= </a:t>
            </a:r>
            <a:r>
              <a:rPr lang="pt-BR" b="0" dirty="0"/>
              <a:t>{</a:t>
            </a:r>
            <a:r>
              <a:rPr lang="pt-BR" b="0" dirty="0" smtClean="0"/>
              <a:t>0,1}, </a:t>
            </a:r>
            <a:r>
              <a:rPr lang="pt-BR" b="0" dirty="0"/>
              <a:t>podemos escrever  </a:t>
            </a:r>
            <a:r>
              <a:rPr lang="pt-BR" b="0" dirty="0" smtClean="0">
                <a:sym typeface="Symbol"/>
              </a:rPr>
              <a:t> </a:t>
            </a:r>
            <a:r>
              <a:rPr lang="pt-BR" b="0" dirty="0" smtClean="0"/>
              <a:t>como abreviação </a:t>
            </a:r>
            <a:r>
              <a:rPr lang="pt-BR" b="0" dirty="0"/>
              <a:t>para a </a:t>
            </a:r>
            <a:r>
              <a:rPr lang="pt-BR" b="0" dirty="0" smtClean="0"/>
              <a:t>expressão </a:t>
            </a:r>
            <a:r>
              <a:rPr lang="pt-BR" b="0" dirty="0"/>
              <a:t>regular (0 </a:t>
            </a:r>
            <a:r>
              <a:rPr lang="pt-BR" b="0" dirty="0">
                <a:sym typeface="Symbol"/>
              </a:rPr>
              <a:t></a:t>
            </a:r>
            <a:r>
              <a:rPr lang="pt-BR" b="0" dirty="0"/>
              <a:t> 1</a:t>
            </a:r>
            <a:r>
              <a:rPr lang="pt-BR" b="0" dirty="0" smtClean="0"/>
              <a:t>).</a:t>
            </a:r>
            <a:endParaRPr lang="pt-BR" b="0" dirty="0"/>
          </a:p>
        </p:txBody>
      </p:sp>
    </p:spTree>
    <p:extLst>
      <p:ext uri="{BB962C8B-B14F-4D97-AF65-F5344CB8AC3E}">
        <p14:creationId xmlns:p14="http://schemas.microsoft.com/office/powerpoint/2010/main" xmlns="" val="115589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7283450" cy="1143000"/>
          </a:xfrm>
        </p:spPr>
        <p:txBody>
          <a:bodyPr/>
          <a:lstStyle/>
          <a:p>
            <a:r>
              <a:rPr lang="pt-BR" sz="2400" dirty="0" smtClean="0"/>
              <a:t>Expressões Regulares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836712"/>
            <a:ext cx="7920880" cy="5328592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/>
              <a:t>G</a:t>
            </a:r>
            <a:r>
              <a:rPr lang="pt-BR" b="0" dirty="0" smtClean="0"/>
              <a:t>enericamente</a:t>
            </a:r>
            <a:r>
              <a:rPr lang="pt-BR" b="0" dirty="0"/>
              <a:t>, se  </a:t>
            </a:r>
            <a:r>
              <a:rPr lang="pt-BR" b="0" dirty="0" smtClean="0">
                <a:sym typeface="Symbol"/>
              </a:rPr>
              <a:t> </a:t>
            </a:r>
            <a:r>
              <a:rPr lang="pt-BR" b="0" dirty="0" smtClean="0"/>
              <a:t>for </a:t>
            </a:r>
            <a:r>
              <a:rPr lang="pt-BR" b="0" dirty="0"/>
              <a:t>um alfabeto qualquer, a </a:t>
            </a:r>
            <a:r>
              <a:rPr lang="pt-BR" b="0" dirty="0" smtClean="0"/>
              <a:t>expressão </a:t>
            </a:r>
            <a:r>
              <a:rPr lang="pt-BR" b="0" dirty="0"/>
              <a:t>regular </a:t>
            </a:r>
            <a:r>
              <a:rPr lang="pt-BR" b="0" dirty="0" smtClean="0">
                <a:sym typeface="Symbol"/>
              </a:rPr>
              <a:t></a:t>
            </a:r>
            <a:r>
              <a:rPr lang="pt-BR" b="0" dirty="0" smtClean="0"/>
              <a:t> descreve a </a:t>
            </a:r>
            <a:r>
              <a:rPr lang="pt-BR" b="0" dirty="0"/>
              <a:t>linguagem consistindo de todas as cadeias de comprimento 1 sobre </a:t>
            </a:r>
            <a:r>
              <a:rPr lang="pt-BR" b="0" dirty="0" smtClean="0"/>
              <a:t>esse alfabeto.</a:t>
            </a:r>
          </a:p>
          <a:p>
            <a:r>
              <a:rPr lang="pt-BR" b="0" dirty="0" smtClean="0">
                <a:sym typeface="Symbol"/>
              </a:rPr>
              <a:t>*</a:t>
            </a:r>
            <a:r>
              <a:rPr lang="pt-BR" b="0" dirty="0" smtClean="0"/>
              <a:t> </a:t>
            </a:r>
            <a:r>
              <a:rPr lang="pt-BR" b="0" dirty="0"/>
              <a:t>descreve a linguagem consistindo de todas as cadeias sobre </a:t>
            </a:r>
            <a:r>
              <a:rPr lang="pt-BR" b="0" dirty="0" smtClean="0"/>
              <a:t>esse alfabeto</a:t>
            </a:r>
            <a:r>
              <a:rPr lang="pt-BR" b="0" dirty="0"/>
              <a:t>. </a:t>
            </a:r>
            <a:endParaRPr lang="pt-BR" b="0" dirty="0" smtClean="0"/>
          </a:p>
        </p:txBody>
      </p:sp>
    </p:spTree>
    <p:extLst>
      <p:ext uri="{BB962C8B-B14F-4D97-AF65-F5344CB8AC3E}">
        <p14:creationId xmlns:p14="http://schemas.microsoft.com/office/powerpoint/2010/main" xmlns="" val="399728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7283450" cy="1143000"/>
          </a:xfrm>
        </p:spPr>
        <p:txBody>
          <a:bodyPr/>
          <a:lstStyle/>
          <a:p>
            <a:r>
              <a:rPr lang="pt-BR" sz="2400" dirty="0" smtClean="0"/>
              <a:t>Expressões Regulares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836712"/>
            <a:ext cx="7920880" cy="5328592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 smtClean="0"/>
              <a:t>Qual é a linguagem  </a:t>
            </a:r>
            <a:r>
              <a:rPr lang="pt-BR" b="0" dirty="0" smtClean="0">
                <a:sym typeface="Symbol"/>
              </a:rPr>
              <a:t>*</a:t>
            </a:r>
            <a:r>
              <a:rPr lang="pt-BR" b="0" dirty="0" smtClean="0"/>
              <a:t>1 ?</a:t>
            </a:r>
          </a:p>
          <a:p>
            <a:endParaRPr lang="pt-BR" b="0" dirty="0" smtClean="0"/>
          </a:p>
          <a:p>
            <a:r>
              <a:rPr lang="pt-BR" b="0" dirty="0"/>
              <a:t>É</a:t>
            </a:r>
            <a:r>
              <a:rPr lang="pt-BR" b="0" dirty="0" smtClean="0"/>
              <a:t> </a:t>
            </a:r>
            <a:r>
              <a:rPr lang="pt-BR" b="0" dirty="0"/>
              <a:t>a linguagem que </a:t>
            </a:r>
            <a:r>
              <a:rPr lang="pt-BR" b="0" dirty="0" smtClean="0"/>
              <a:t>contem </a:t>
            </a:r>
            <a:r>
              <a:rPr lang="pt-BR" b="0" dirty="0"/>
              <a:t>todas as cadeias </a:t>
            </a:r>
            <a:r>
              <a:rPr lang="pt-BR" b="0" dirty="0" smtClean="0"/>
              <a:t>que terminam </a:t>
            </a:r>
            <a:r>
              <a:rPr lang="pt-BR" b="0" dirty="0"/>
              <a:t>em 1</a:t>
            </a:r>
            <a:r>
              <a:rPr lang="pt-BR" b="0" dirty="0" smtClean="0"/>
              <a:t>.</a:t>
            </a:r>
          </a:p>
          <a:p>
            <a:pPr marL="0" indent="0">
              <a:buNone/>
            </a:pPr>
            <a:r>
              <a:rPr lang="pt-BR" b="0" dirty="0" smtClean="0"/>
              <a:t> </a:t>
            </a:r>
            <a:endParaRPr lang="pt-BR" b="0" dirty="0"/>
          </a:p>
          <a:p>
            <a:r>
              <a:rPr lang="pt-BR" b="0" dirty="0" smtClean="0"/>
              <a:t>E a </a:t>
            </a:r>
            <a:r>
              <a:rPr lang="pt-BR" b="0" dirty="0"/>
              <a:t>linguagem (</a:t>
            </a:r>
            <a:r>
              <a:rPr lang="pt-BR" b="0" dirty="0" smtClean="0"/>
              <a:t>0</a:t>
            </a:r>
            <a:r>
              <a:rPr lang="pt-BR" b="0" dirty="0">
                <a:sym typeface="Symbol"/>
              </a:rPr>
              <a:t> *</a:t>
            </a:r>
            <a:r>
              <a:rPr lang="pt-BR" b="0" dirty="0" smtClean="0"/>
              <a:t>) </a:t>
            </a:r>
            <a:r>
              <a:rPr lang="pt-BR" b="0" dirty="0" smtClean="0">
                <a:sym typeface="Symbol"/>
              </a:rPr>
              <a:t></a:t>
            </a:r>
            <a:r>
              <a:rPr lang="pt-BR" b="0" dirty="0" smtClean="0"/>
              <a:t> (</a:t>
            </a:r>
            <a:r>
              <a:rPr lang="pt-BR" b="0" dirty="0">
                <a:sym typeface="Symbol"/>
              </a:rPr>
              <a:t>* </a:t>
            </a:r>
            <a:r>
              <a:rPr lang="pt-BR" b="0" dirty="0" smtClean="0"/>
              <a:t>1) ? </a:t>
            </a:r>
          </a:p>
          <a:p>
            <a:endParaRPr lang="pt-BR" b="0" dirty="0" smtClean="0"/>
          </a:p>
          <a:p>
            <a:r>
              <a:rPr lang="pt-BR" b="0" dirty="0"/>
              <a:t>C</a:t>
            </a:r>
            <a:r>
              <a:rPr lang="pt-BR" b="0" dirty="0" smtClean="0"/>
              <a:t>onsiste </a:t>
            </a:r>
            <a:r>
              <a:rPr lang="pt-BR" b="0" dirty="0"/>
              <a:t>de todas as cadeias </a:t>
            </a:r>
            <a:r>
              <a:rPr lang="pt-BR" b="0" dirty="0" smtClean="0"/>
              <a:t>que começam </a:t>
            </a:r>
            <a:r>
              <a:rPr lang="pt-BR" b="0" dirty="0"/>
              <a:t>com 0 ou terminam com 1.</a:t>
            </a:r>
          </a:p>
        </p:txBody>
      </p:sp>
    </p:spTree>
    <p:extLst>
      <p:ext uri="{BB962C8B-B14F-4D97-AF65-F5344CB8AC3E}">
        <p14:creationId xmlns:p14="http://schemas.microsoft.com/office/powerpoint/2010/main" xmlns="" val="272547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7283450" cy="1143000"/>
          </a:xfrm>
        </p:spPr>
        <p:txBody>
          <a:bodyPr/>
          <a:lstStyle/>
          <a:p>
            <a:r>
              <a:rPr lang="pt-BR" sz="2400" dirty="0" smtClean="0"/>
              <a:t>Expressões Regulares</a:t>
            </a:r>
            <a:br>
              <a:rPr lang="pt-BR" sz="2400" dirty="0" smtClean="0"/>
            </a:br>
            <a:r>
              <a:rPr lang="pt-BR" sz="2400" dirty="0" smtClean="0"/>
              <a:t>Precedência dos operadores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700808"/>
            <a:ext cx="7920880" cy="3096344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/>
              <a:t>A</a:t>
            </a:r>
            <a:r>
              <a:rPr lang="pt-BR" b="0" dirty="0" smtClean="0"/>
              <a:t> operação </a:t>
            </a:r>
            <a:r>
              <a:rPr lang="pt-BR" b="0" dirty="0"/>
              <a:t>estrela </a:t>
            </a:r>
            <a:r>
              <a:rPr lang="pt-BR" b="0" dirty="0" smtClean="0"/>
              <a:t>é feita </a:t>
            </a:r>
            <a:r>
              <a:rPr lang="pt-BR" b="0" dirty="0"/>
              <a:t>primeiro, seguida por </a:t>
            </a:r>
            <a:r>
              <a:rPr lang="pt-BR" b="0" dirty="0" smtClean="0"/>
              <a:t>concatenação, </a:t>
            </a:r>
            <a:r>
              <a:rPr lang="pt-BR" b="0" dirty="0"/>
              <a:t>e </a:t>
            </a:r>
            <a:r>
              <a:rPr lang="pt-BR" b="0" dirty="0" smtClean="0"/>
              <a:t>finalmente</a:t>
            </a:r>
            <a:r>
              <a:rPr lang="pt-BR" b="0" dirty="0"/>
              <a:t> </a:t>
            </a:r>
            <a:r>
              <a:rPr lang="pt-BR" b="0" dirty="0" smtClean="0"/>
              <a:t>união</a:t>
            </a:r>
            <a:r>
              <a:rPr lang="pt-BR" b="0" dirty="0"/>
              <a:t>, a menos que </a:t>
            </a:r>
            <a:r>
              <a:rPr lang="pt-BR" b="0" dirty="0" smtClean="0"/>
              <a:t>parênteses </a:t>
            </a:r>
            <a:r>
              <a:rPr lang="pt-BR" b="0" dirty="0"/>
              <a:t>sejam usados para mudar a ordem usual.</a:t>
            </a:r>
            <a:endParaRPr lang="pt-BR" b="0" dirty="0" smtClean="0"/>
          </a:p>
          <a:p>
            <a:pPr marL="0" indent="0">
              <a:buNone/>
            </a:pPr>
            <a:r>
              <a:rPr lang="pt-BR" b="0" dirty="0" smtClean="0"/>
              <a:t> </a:t>
            </a:r>
            <a:endParaRPr lang="pt-BR" b="0" dirty="0"/>
          </a:p>
          <a:p>
            <a:endParaRPr lang="pt-BR" b="0" dirty="0" smtClean="0"/>
          </a:p>
        </p:txBody>
      </p:sp>
    </p:spTree>
    <p:extLst>
      <p:ext uri="{BB962C8B-B14F-4D97-AF65-F5344CB8AC3E}">
        <p14:creationId xmlns:p14="http://schemas.microsoft.com/office/powerpoint/2010/main" xmlns="" val="16769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7283450" cy="1143000"/>
          </a:xfrm>
        </p:spPr>
        <p:txBody>
          <a:bodyPr/>
          <a:lstStyle/>
          <a:p>
            <a:r>
              <a:rPr lang="pt-BR" sz="2400" dirty="0" smtClean="0"/>
              <a:t>Expressões Regulares</a:t>
            </a:r>
            <a:br>
              <a:rPr lang="pt-BR" sz="2400" dirty="0" smtClean="0"/>
            </a:br>
            <a:r>
              <a:rPr lang="pt-BR" sz="2400" dirty="0" smtClean="0"/>
              <a:t>Definição Formal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764704"/>
            <a:ext cx="7920880" cy="5328592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 smtClean="0"/>
              <a:t>Dizemos </a:t>
            </a:r>
            <a:r>
              <a:rPr lang="pt-BR" b="0" dirty="0"/>
              <a:t>que R </a:t>
            </a:r>
            <a:r>
              <a:rPr lang="pt-BR" b="0" dirty="0" smtClean="0"/>
              <a:t>é uma </a:t>
            </a:r>
            <a:r>
              <a:rPr lang="pt-BR" i="1" dirty="0" smtClean="0"/>
              <a:t>express</a:t>
            </a:r>
            <a:r>
              <a:rPr lang="pt-BR" i="1" dirty="0"/>
              <a:t>ã</a:t>
            </a:r>
            <a:r>
              <a:rPr lang="pt-BR" i="1" dirty="0" smtClean="0"/>
              <a:t>o </a:t>
            </a:r>
            <a:r>
              <a:rPr lang="pt-BR" i="1" dirty="0"/>
              <a:t>regular </a:t>
            </a:r>
            <a:r>
              <a:rPr lang="pt-BR" b="0" dirty="0"/>
              <a:t>se R for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 </a:t>
            </a:r>
            <a:r>
              <a:rPr lang="pt-BR" b="0" dirty="0"/>
              <a:t>a para algum a no alfabeto </a:t>
            </a:r>
            <a:r>
              <a:rPr lang="pt-BR" b="0" dirty="0" smtClean="0">
                <a:sym typeface="Symbol"/>
              </a:rPr>
              <a:t></a:t>
            </a:r>
            <a:r>
              <a:rPr lang="pt-BR" b="0" dirty="0" smtClean="0"/>
              <a:t>,</a:t>
            </a:r>
            <a:endParaRPr lang="pt-BR" b="0" dirty="0"/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 </a:t>
            </a:r>
            <a:r>
              <a:rPr lang="pt-BR" b="0" dirty="0" smtClean="0">
                <a:sym typeface="Symbol"/>
              </a:rPr>
              <a:t></a:t>
            </a:r>
            <a:r>
              <a:rPr lang="pt-BR" b="0" dirty="0" smtClean="0"/>
              <a:t>,</a:t>
            </a:r>
            <a:endParaRPr lang="pt-BR" b="0" dirty="0"/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 </a:t>
            </a:r>
            <a:r>
              <a:rPr lang="pt-BR" b="0" dirty="0" smtClean="0">
                <a:sym typeface="Symbol"/>
              </a:rPr>
              <a:t></a:t>
            </a:r>
            <a:r>
              <a:rPr lang="pt-BR" b="0" dirty="0" smtClean="0"/>
              <a:t>,</a:t>
            </a:r>
            <a:endParaRPr lang="pt-BR" b="0" dirty="0"/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 </a:t>
            </a:r>
            <a:r>
              <a:rPr lang="pt-BR" b="0" dirty="0"/>
              <a:t>(R</a:t>
            </a:r>
            <a:r>
              <a:rPr lang="pt-BR" b="0" baseline="-25000" dirty="0"/>
              <a:t>1</a:t>
            </a:r>
            <a:r>
              <a:rPr lang="pt-BR" b="0" dirty="0"/>
              <a:t> </a:t>
            </a:r>
            <a:r>
              <a:rPr lang="pt-BR" b="0" dirty="0" smtClean="0">
                <a:sym typeface="Symbol"/>
              </a:rPr>
              <a:t></a:t>
            </a:r>
            <a:r>
              <a:rPr lang="pt-BR" b="0" dirty="0" smtClean="0"/>
              <a:t> </a:t>
            </a:r>
            <a:r>
              <a:rPr lang="pt-BR" b="0" dirty="0"/>
              <a:t>R</a:t>
            </a:r>
            <a:r>
              <a:rPr lang="pt-BR" b="0" baseline="-25000" dirty="0"/>
              <a:t>2</a:t>
            </a:r>
            <a:r>
              <a:rPr lang="pt-BR" b="0" dirty="0"/>
              <a:t>), onde R</a:t>
            </a:r>
            <a:r>
              <a:rPr lang="pt-BR" b="0" baseline="-25000" dirty="0"/>
              <a:t>1</a:t>
            </a:r>
            <a:r>
              <a:rPr lang="pt-BR" b="0" dirty="0"/>
              <a:t> e R</a:t>
            </a:r>
            <a:r>
              <a:rPr lang="pt-BR" b="0" baseline="-25000" dirty="0"/>
              <a:t>2</a:t>
            </a:r>
            <a:r>
              <a:rPr lang="pt-BR" b="0" dirty="0"/>
              <a:t> </a:t>
            </a:r>
            <a:r>
              <a:rPr lang="pt-BR" b="0" dirty="0" smtClean="0"/>
              <a:t>são express</a:t>
            </a:r>
            <a:r>
              <a:rPr lang="pt-BR" b="0" dirty="0"/>
              <a:t>õ</a:t>
            </a:r>
            <a:r>
              <a:rPr lang="pt-BR" b="0" dirty="0" smtClean="0"/>
              <a:t>es </a:t>
            </a:r>
            <a:r>
              <a:rPr lang="pt-BR" b="0" dirty="0"/>
              <a:t>regulares,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 </a:t>
            </a:r>
            <a:r>
              <a:rPr lang="pt-BR" b="0" dirty="0" smtClean="0"/>
              <a:t>(</a:t>
            </a:r>
            <a:r>
              <a:rPr lang="pt-BR" b="0" dirty="0"/>
              <a:t>R</a:t>
            </a:r>
            <a:r>
              <a:rPr lang="pt-BR" b="0" baseline="-25000" dirty="0"/>
              <a:t>1</a:t>
            </a:r>
            <a:r>
              <a:rPr lang="pt-BR" b="0" dirty="0"/>
              <a:t> </a:t>
            </a:r>
            <a:r>
              <a:rPr lang="pt-BR" b="0" dirty="0" smtClean="0">
                <a:sym typeface="Symbol"/>
              </a:rPr>
              <a:t></a:t>
            </a:r>
            <a:r>
              <a:rPr lang="pt-BR" b="0" dirty="0" smtClean="0"/>
              <a:t> </a:t>
            </a:r>
            <a:r>
              <a:rPr lang="pt-BR" b="0" dirty="0"/>
              <a:t>R</a:t>
            </a:r>
            <a:r>
              <a:rPr lang="pt-BR" b="0" baseline="-25000" dirty="0"/>
              <a:t>2</a:t>
            </a:r>
            <a:r>
              <a:rPr lang="pt-BR" b="0" dirty="0"/>
              <a:t>), onde R</a:t>
            </a:r>
            <a:r>
              <a:rPr lang="pt-BR" b="0" baseline="-25000" dirty="0"/>
              <a:t>1</a:t>
            </a:r>
            <a:r>
              <a:rPr lang="pt-BR" b="0" dirty="0"/>
              <a:t> e R</a:t>
            </a:r>
            <a:r>
              <a:rPr lang="pt-BR" b="0" baseline="-25000" dirty="0"/>
              <a:t>2</a:t>
            </a:r>
            <a:r>
              <a:rPr lang="pt-BR" b="0" dirty="0"/>
              <a:t> são expressões </a:t>
            </a:r>
            <a:r>
              <a:rPr lang="pt-BR" b="0" dirty="0" smtClean="0"/>
              <a:t>regulares, </a:t>
            </a:r>
            <a:r>
              <a:rPr lang="pt-BR" b="0" dirty="0"/>
              <a:t>ou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 </a:t>
            </a:r>
            <a:r>
              <a:rPr lang="pt-BR" b="0" dirty="0"/>
              <a:t>(</a:t>
            </a:r>
            <a:r>
              <a:rPr lang="pt-BR" b="0" dirty="0" smtClean="0"/>
              <a:t>R</a:t>
            </a:r>
            <a:r>
              <a:rPr lang="pt-BR" b="0" baseline="-25000" dirty="0" smtClean="0"/>
              <a:t>1</a:t>
            </a:r>
            <a:r>
              <a:rPr lang="pt-BR" b="0" dirty="0" smtClean="0"/>
              <a:t>*), </a:t>
            </a:r>
            <a:r>
              <a:rPr lang="pt-BR" b="0" dirty="0"/>
              <a:t>onde R</a:t>
            </a:r>
            <a:r>
              <a:rPr lang="pt-BR" b="0" baseline="-25000" dirty="0"/>
              <a:t>1</a:t>
            </a:r>
            <a:r>
              <a:rPr lang="pt-BR" b="0" dirty="0"/>
              <a:t> </a:t>
            </a:r>
            <a:r>
              <a:rPr lang="pt-BR" b="0" dirty="0" smtClean="0"/>
              <a:t>é </a:t>
            </a:r>
            <a:r>
              <a:rPr lang="pt-BR" b="0" dirty="0"/>
              <a:t>uma </a:t>
            </a:r>
            <a:r>
              <a:rPr lang="pt-BR" b="0" dirty="0" smtClean="0"/>
              <a:t>expressão </a:t>
            </a:r>
            <a:r>
              <a:rPr lang="pt-BR" b="0" dirty="0"/>
              <a:t>regular.</a:t>
            </a:r>
          </a:p>
          <a:p>
            <a:pPr marL="457200" indent="-457200">
              <a:buFont typeface="+mj-lt"/>
              <a:buAutoNum type="arabicPeriod"/>
            </a:pPr>
            <a:r>
              <a:rPr lang="pt-BR" b="0" dirty="0"/>
              <a:t>Nos itens 1 e 2, as </a:t>
            </a:r>
            <a:r>
              <a:rPr lang="pt-BR" b="0" dirty="0" smtClean="0"/>
              <a:t>express</a:t>
            </a:r>
            <a:r>
              <a:rPr lang="pt-BR" b="0" dirty="0"/>
              <a:t>õ</a:t>
            </a:r>
            <a:r>
              <a:rPr lang="pt-BR" b="0" dirty="0" smtClean="0"/>
              <a:t>es </a:t>
            </a:r>
            <a:r>
              <a:rPr lang="pt-BR" b="0" dirty="0"/>
              <a:t>regulares a e </a:t>
            </a:r>
            <a:r>
              <a:rPr lang="pt-BR" b="0" dirty="0" smtClean="0">
                <a:sym typeface="Symbol"/>
              </a:rPr>
              <a:t></a:t>
            </a:r>
            <a:r>
              <a:rPr lang="pt-BR" b="0" dirty="0" smtClean="0"/>
              <a:t> </a:t>
            </a:r>
            <a:r>
              <a:rPr lang="pt-BR" b="0" dirty="0"/>
              <a:t>representam </a:t>
            </a:r>
            <a:r>
              <a:rPr lang="pt-BR" b="0" dirty="0" smtClean="0"/>
              <a:t>as linguagens {a} </a:t>
            </a:r>
            <a:r>
              <a:rPr lang="pt-BR" b="0" dirty="0"/>
              <a:t>e </a:t>
            </a:r>
            <a:r>
              <a:rPr lang="pt-BR" b="0" dirty="0" smtClean="0"/>
              <a:t>{</a:t>
            </a:r>
            <a:r>
              <a:rPr lang="pt-BR" b="0" dirty="0" smtClean="0">
                <a:sym typeface="Symbol"/>
              </a:rPr>
              <a:t></a:t>
            </a:r>
            <a:r>
              <a:rPr lang="pt-BR" b="0" dirty="0" smtClean="0"/>
              <a:t>}, </a:t>
            </a:r>
            <a:r>
              <a:rPr lang="pt-BR" b="0" dirty="0"/>
              <a:t>respectivamente. </a:t>
            </a:r>
          </a:p>
        </p:txBody>
      </p:sp>
    </p:spTree>
    <p:extLst>
      <p:ext uri="{BB962C8B-B14F-4D97-AF65-F5344CB8AC3E}">
        <p14:creationId xmlns:p14="http://schemas.microsoft.com/office/powerpoint/2010/main" xmlns="" val="3715498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7283450" cy="1143000"/>
          </a:xfrm>
        </p:spPr>
        <p:txBody>
          <a:bodyPr/>
          <a:lstStyle/>
          <a:p>
            <a:r>
              <a:rPr lang="pt-BR" sz="2400" dirty="0" smtClean="0"/>
              <a:t>Expressões Regulares</a:t>
            </a:r>
            <a:br>
              <a:rPr lang="pt-BR" sz="2400" dirty="0" smtClean="0"/>
            </a:br>
            <a:r>
              <a:rPr lang="pt-BR" sz="2400" dirty="0" smtClean="0"/>
              <a:t>Notação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12776"/>
            <a:ext cx="7920880" cy="5328592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 smtClean="0"/>
              <a:t>R</a:t>
            </a:r>
            <a:r>
              <a:rPr lang="pt-BR" b="0" baseline="30000" dirty="0" smtClean="0"/>
              <a:t>+</a:t>
            </a:r>
            <a:r>
              <a:rPr lang="pt-BR" b="0" dirty="0"/>
              <a:t> </a:t>
            </a:r>
            <a:r>
              <a:rPr lang="pt-BR" b="0" dirty="0" smtClean="0"/>
              <a:t>= RR*</a:t>
            </a:r>
          </a:p>
          <a:p>
            <a:endParaRPr lang="pt-BR" b="0" dirty="0" smtClean="0"/>
          </a:p>
          <a:p>
            <a:r>
              <a:rPr lang="pt-BR" b="0" dirty="0" smtClean="0"/>
              <a:t>R* = R</a:t>
            </a:r>
            <a:r>
              <a:rPr lang="pt-BR" b="0" baseline="30000" dirty="0"/>
              <a:t>+</a:t>
            </a:r>
            <a:r>
              <a:rPr lang="pt-BR" b="0" dirty="0"/>
              <a:t> </a:t>
            </a:r>
            <a:r>
              <a:rPr lang="pt-BR" b="0" dirty="0" smtClean="0">
                <a:sym typeface="Symbol"/>
              </a:rPr>
              <a:t> {</a:t>
            </a:r>
            <a:r>
              <a:rPr lang="pt-BR" b="0" dirty="0" smtClean="0"/>
              <a:t> }</a:t>
            </a:r>
          </a:p>
          <a:p>
            <a:endParaRPr lang="pt-BR" b="0" dirty="0" smtClean="0"/>
          </a:p>
          <a:p>
            <a:r>
              <a:rPr lang="pt-BR" b="0" dirty="0" smtClean="0"/>
              <a:t>R</a:t>
            </a:r>
            <a:r>
              <a:rPr lang="pt-BR" b="0" baseline="30000" dirty="0" smtClean="0"/>
              <a:t>K</a:t>
            </a:r>
            <a:r>
              <a:rPr lang="pt-BR" b="0" dirty="0" smtClean="0"/>
              <a:t> : concatenação de </a:t>
            </a:r>
            <a:r>
              <a:rPr lang="pt-BR" b="0" dirty="0" err="1" smtClean="0"/>
              <a:t>k’s</a:t>
            </a:r>
            <a:r>
              <a:rPr lang="pt-BR" b="0" dirty="0" smtClean="0"/>
              <a:t> Rs.</a:t>
            </a:r>
          </a:p>
          <a:p>
            <a:endParaRPr lang="pt-BR" b="0" dirty="0"/>
          </a:p>
          <a:p>
            <a:r>
              <a:rPr lang="pt-BR" b="0" dirty="0"/>
              <a:t>Quando queremos distinguir entre uma </a:t>
            </a:r>
            <a:r>
              <a:rPr lang="pt-BR" b="0" dirty="0" smtClean="0"/>
              <a:t>expressão </a:t>
            </a:r>
            <a:r>
              <a:rPr lang="pt-BR" b="0" dirty="0"/>
              <a:t>regular R e a </a:t>
            </a:r>
            <a:r>
              <a:rPr lang="pt-BR" b="0" dirty="0" smtClean="0"/>
              <a:t>linguagem que </a:t>
            </a:r>
            <a:r>
              <a:rPr lang="pt-BR" b="0" dirty="0"/>
              <a:t>ela descreve, escrevemos L(R) como sendo a linguagem de R.</a:t>
            </a:r>
          </a:p>
        </p:txBody>
      </p:sp>
    </p:spTree>
    <p:extLst>
      <p:ext uri="{BB962C8B-B14F-4D97-AF65-F5344CB8AC3E}">
        <p14:creationId xmlns:p14="http://schemas.microsoft.com/office/powerpoint/2010/main" xmlns="" val="98216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00304123305_cin_ppt_claro_producao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20100304123305_cin_ppt_claro_producao</Template>
  <TotalTime>2507</TotalTime>
  <Words>818</Words>
  <Application>Microsoft Office PowerPoint</Application>
  <PresentationFormat>Apresentação na tela (4:3)</PresentationFormat>
  <Paragraphs>122</Paragraphs>
  <Slides>14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20100304123305_cin_ppt_claro_producao</vt:lpstr>
      <vt:lpstr>Slide 1</vt:lpstr>
      <vt:lpstr>Expressões Regulares </vt:lpstr>
      <vt:lpstr>Expressões Regulares </vt:lpstr>
      <vt:lpstr>Expressões Regulares </vt:lpstr>
      <vt:lpstr>Expressões Regulares </vt:lpstr>
      <vt:lpstr>Expressões Regulares </vt:lpstr>
      <vt:lpstr>Expressões Regulares Precedência dos operadores </vt:lpstr>
      <vt:lpstr>Expressões Regulares Definição Formal </vt:lpstr>
      <vt:lpstr>Expressões Regulares Notação</vt:lpstr>
      <vt:lpstr>Expressões Regulares Exemplos onde ={0,1}</vt:lpstr>
      <vt:lpstr>Expressões Regulares Exemplos onde ={0,1}</vt:lpstr>
      <vt:lpstr>Expressões Regulares Identidades</vt:lpstr>
      <vt:lpstr>Expressões Regulares </vt:lpstr>
      <vt:lpstr>Expressões Regulares Exemplo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Matos</dc:creator>
  <cp:lastModifiedBy>njolina</cp:lastModifiedBy>
  <cp:revision>209</cp:revision>
  <dcterms:created xsi:type="dcterms:W3CDTF">2011-05-19T13:32:59Z</dcterms:created>
  <dcterms:modified xsi:type="dcterms:W3CDTF">2012-11-27T12:52:49Z</dcterms:modified>
</cp:coreProperties>
</file>