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97" r:id="rId3"/>
    <p:sldId id="303" r:id="rId4"/>
    <p:sldId id="311" r:id="rId5"/>
    <p:sldId id="314" r:id="rId6"/>
    <p:sldId id="312" r:id="rId7"/>
    <p:sldId id="315" r:id="rId8"/>
    <p:sldId id="316" r:id="rId9"/>
    <p:sldId id="313" r:id="rId10"/>
    <p:sldId id="317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2412" autoAdjust="0"/>
  </p:normalViewPr>
  <p:slideViewPr>
    <p:cSldViewPr>
      <p:cViewPr>
        <p:scale>
          <a:sx n="81" d="100"/>
          <a:sy n="81" d="100"/>
        </p:scale>
        <p:origin x="-168" y="12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19/09/2012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Operação Estrela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920880" cy="5112568"/>
          </a:xfrm>
        </p:spPr>
        <p:txBody>
          <a:bodyPr/>
          <a:lstStyle/>
          <a:p>
            <a:pPr>
              <a:buNone/>
            </a:pPr>
            <a:endParaRPr lang="pt-BR" b="0" dirty="0" smtClean="0"/>
          </a:p>
          <a:p>
            <a:r>
              <a:rPr lang="pt-BR" b="0" dirty="0" smtClean="0"/>
              <a:t>Uma </a:t>
            </a:r>
            <a:r>
              <a:rPr lang="pt-BR" b="0" dirty="0" err="1" smtClean="0"/>
              <a:t>idéia</a:t>
            </a:r>
            <a:r>
              <a:rPr lang="pt-BR" b="0" dirty="0" smtClean="0"/>
              <a:t> </a:t>
            </a:r>
            <a:r>
              <a:rPr lang="pt-BR" b="0" dirty="0"/>
              <a:t>(levemente </a:t>
            </a:r>
            <a:r>
              <a:rPr lang="pt-BR" b="0" dirty="0" smtClean="0"/>
              <a:t>m</a:t>
            </a:r>
            <a:r>
              <a:rPr lang="pt-BR" b="0" dirty="0"/>
              <a:t>á</a:t>
            </a:r>
            <a:r>
              <a:rPr lang="pt-BR" b="0" dirty="0" smtClean="0"/>
              <a:t>) é </a:t>
            </a:r>
            <a:r>
              <a:rPr lang="pt-BR" b="0" dirty="0"/>
              <a:t>simplesmente adicionar o </a:t>
            </a:r>
            <a:r>
              <a:rPr lang="pt-BR" b="0" dirty="0" smtClean="0"/>
              <a:t>estado inicial </a:t>
            </a:r>
            <a:r>
              <a:rPr lang="pt-BR" b="0" dirty="0"/>
              <a:t>ao conjunto de estados de </a:t>
            </a:r>
            <a:r>
              <a:rPr lang="pt-BR" b="0" dirty="0" smtClean="0"/>
              <a:t>aceitação.</a:t>
            </a:r>
          </a:p>
          <a:p>
            <a:pPr marL="0" indent="0">
              <a:buNone/>
            </a:pPr>
            <a:r>
              <a:rPr lang="pt-BR" b="0" dirty="0" smtClean="0"/>
              <a:t> </a:t>
            </a:r>
            <a:endParaRPr lang="pt-BR" b="0" dirty="0"/>
          </a:p>
          <a:p>
            <a:r>
              <a:rPr lang="pt-BR" b="0" dirty="0" smtClean="0"/>
              <a:t>O que você acha dessa abordagem</a:t>
            </a:r>
            <a:r>
              <a:rPr lang="pt-BR" b="0" dirty="0" smtClean="0"/>
              <a:t>?</a:t>
            </a:r>
          </a:p>
          <a:p>
            <a:endParaRPr lang="en-US" b="0" dirty="0" smtClean="0"/>
          </a:p>
          <a:p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construir</a:t>
            </a:r>
            <a:r>
              <a:rPr lang="en-US" b="0" dirty="0" smtClean="0"/>
              <a:t> um </a:t>
            </a:r>
            <a:r>
              <a:rPr lang="en-US" b="0" dirty="0" err="1" smtClean="0"/>
              <a:t>exemplo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mostrar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essa</a:t>
            </a:r>
            <a:r>
              <a:rPr lang="en-US" b="0" dirty="0" smtClean="0"/>
              <a:t> </a:t>
            </a:r>
            <a:r>
              <a:rPr lang="en-US" b="0" dirty="0" err="1" smtClean="0"/>
              <a:t>abordagem</a:t>
            </a:r>
            <a:r>
              <a:rPr lang="en-US" b="0" dirty="0" smtClean="0"/>
              <a:t> </a:t>
            </a:r>
            <a:r>
              <a:rPr lang="en-US" b="0" dirty="0" err="1" smtClean="0"/>
              <a:t>não</a:t>
            </a:r>
            <a:r>
              <a:rPr lang="en-US" b="0" dirty="0" smtClean="0"/>
              <a:t> </a:t>
            </a:r>
            <a:r>
              <a:rPr lang="en-US" b="0" dirty="0" err="1" smtClean="0"/>
              <a:t>funciona</a:t>
            </a:r>
            <a:r>
              <a:rPr lang="en-US" b="0" dirty="0" smtClean="0"/>
              <a:t>?</a:t>
            </a:r>
          </a:p>
          <a:p>
            <a:endParaRPr lang="en-US" b="0" dirty="0" smtClean="0"/>
          </a:p>
          <a:p>
            <a:r>
              <a:rPr lang="en-US" b="0" dirty="0" err="1" smtClean="0"/>
              <a:t>Tente</a:t>
            </a:r>
            <a:r>
              <a:rPr lang="en-US" b="0" dirty="0" smtClean="0"/>
              <a:t> </a:t>
            </a:r>
            <a:r>
              <a:rPr lang="en-US" b="0" dirty="0" err="1" smtClean="0"/>
              <a:t>fazer</a:t>
            </a:r>
            <a:r>
              <a:rPr lang="en-US" b="0" dirty="0" smtClean="0"/>
              <a:t> o </a:t>
            </a:r>
            <a:r>
              <a:rPr lang="en-US" b="0" dirty="0" err="1" smtClean="0"/>
              <a:t>exercício</a:t>
            </a:r>
            <a:r>
              <a:rPr lang="en-US" b="0" dirty="0" smtClean="0"/>
              <a:t> </a:t>
            </a:r>
            <a:r>
              <a:rPr lang="en-US" b="0" smtClean="0"/>
              <a:t>1.15 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xmlns="" val="382447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Fecho sob as 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Agora retornamos ao fecho da classe de linguagens </a:t>
            </a:r>
            <a:r>
              <a:rPr lang="pt-BR" b="0" dirty="0" smtClean="0"/>
              <a:t>regulares.</a:t>
            </a:r>
          </a:p>
          <a:p>
            <a:endParaRPr lang="pt-BR" b="0" dirty="0"/>
          </a:p>
          <a:p>
            <a:r>
              <a:rPr lang="pt-BR" b="0" dirty="0"/>
              <a:t>O uso de </a:t>
            </a:r>
            <a:r>
              <a:rPr lang="pt-BR" b="0" dirty="0" smtClean="0"/>
              <a:t>não-determinismo </a:t>
            </a:r>
            <a:r>
              <a:rPr lang="pt-BR" b="0" dirty="0"/>
              <a:t>torna </a:t>
            </a:r>
            <a:r>
              <a:rPr lang="pt-BR" b="0" dirty="0" smtClean="0"/>
              <a:t>as provas </a:t>
            </a:r>
            <a:r>
              <a:rPr lang="pt-BR" b="0" dirty="0"/>
              <a:t>muito mais </a:t>
            </a:r>
            <a:r>
              <a:rPr lang="pt-BR" b="0" dirty="0" smtClean="0"/>
              <a:t>fáceis.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xmlns="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Teorema</a:t>
            </a:r>
            <a:r>
              <a:rPr lang="pt-BR" b="0" dirty="0" smtClean="0"/>
              <a:t>: </a:t>
            </a:r>
            <a:r>
              <a:rPr lang="pt-BR" b="0" dirty="0"/>
              <a:t>A classe de linguagens regulares é</a:t>
            </a:r>
            <a:r>
              <a:rPr lang="pt-BR" b="0" dirty="0" smtClean="0"/>
              <a:t> </a:t>
            </a:r>
            <a:r>
              <a:rPr lang="pt-BR" b="0" dirty="0"/>
              <a:t>fechada sob a </a:t>
            </a:r>
            <a:r>
              <a:rPr lang="pt-BR" b="0" dirty="0" smtClean="0"/>
              <a:t>operação </a:t>
            </a:r>
            <a:r>
              <a:rPr lang="pt-BR" b="0" dirty="0"/>
              <a:t>de </a:t>
            </a:r>
            <a:r>
              <a:rPr lang="pt-BR" b="0" dirty="0" smtClean="0"/>
              <a:t>união</a:t>
            </a:r>
            <a:r>
              <a:rPr lang="pt-BR" b="0" dirty="0"/>
              <a:t>.</a:t>
            </a:r>
          </a:p>
          <a:p>
            <a:r>
              <a:rPr lang="pt-BR" b="0" dirty="0"/>
              <a:t>Em outras palavras, se A</a:t>
            </a:r>
            <a:r>
              <a:rPr lang="pt-BR" b="0" baseline="-25000" dirty="0"/>
              <a:t>1</a:t>
            </a:r>
            <a:r>
              <a:rPr lang="pt-BR" b="0" dirty="0"/>
              <a:t> e A</a:t>
            </a:r>
            <a:r>
              <a:rPr lang="pt-BR" b="0" baseline="-25000" dirty="0"/>
              <a:t>2</a:t>
            </a:r>
            <a:r>
              <a:rPr lang="pt-BR" b="0" dirty="0"/>
              <a:t> </a:t>
            </a:r>
            <a:r>
              <a:rPr lang="pt-BR" b="0" dirty="0" smtClean="0"/>
              <a:t>são </a:t>
            </a:r>
            <a:r>
              <a:rPr lang="pt-BR" b="0" dirty="0"/>
              <a:t>linguagens regulares, o mesmo acontece </a:t>
            </a:r>
            <a:r>
              <a:rPr lang="pt-BR" b="0" dirty="0" smtClean="0"/>
              <a:t>com A</a:t>
            </a:r>
            <a:r>
              <a:rPr lang="pt-BR" b="0" baseline="-25000" dirty="0" smtClean="0"/>
              <a:t>1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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.</a:t>
            </a:r>
          </a:p>
          <a:p>
            <a:r>
              <a:rPr lang="pt-BR" dirty="0" err="1" smtClean="0"/>
              <a:t>Idéia</a:t>
            </a:r>
            <a:r>
              <a:rPr lang="pt-BR" dirty="0" smtClean="0"/>
              <a:t> da Prova</a:t>
            </a:r>
            <a:r>
              <a:rPr lang="pt-BR" b="0" dirty="0" smtClean="0"/>
              <a:t>: </a:t>
            </a:r>
            <a:r>
              <a:rPr lang="pt-BR" b="0" dirty="0"/>
              <a:t>Se A</a:t>
            </a:r>
            <a:r>
              <a:rPr lang="pt-BR" b="0" baseline="-25000" dirty="0"/>
              <a:t>1</a:t>
            </a:r>
            <a:r>
              <a:rPr lang="pt-BR" b="0" dirty="0"/>
              <a:t> e A</a:t>
            </a:r>
            <a:r>
              <a:rPr lang="pt-BR" b="0" baseline="-25000" dirty="0"/>
              <a:t>2</a:t>
            </a:r>
            <a:r>
              <a:rPr lang="pt-BR" b="0" dirty="0"/>
              <a:t> são linguagens regulares</a:t>
            </a:r>
            <a:r>
              <a:rPr lang="pt-BR" b="0" dirty="0" smtClean="0"/>
              <a:t>, então existem </a:t>
            </a:r>
            <a:r>
              <a:rPr lang="pt-BR" b="0" dirty="0" err="1" smtClean="0"/>
              <a:t>AFNs</a:t>
            </a:r>
            <a:r>
              <a:rPr lang="pt-BR" b="0" dirty="0" smtClean="0"/>
              <a:t> N</a:t>
            </a:r>
            <a:r>
              <a:rPr lang="pt-BR" b="0" baseline="-25000" dirty="0" smtClean="0"/>
              <a:t>1</a:t>
            </a:r>
            <a:r>
              <a:rPr lang="pt-BR" b="0" dirty="0" smtClean="0"/>
              <a:t> e N</a:t>
            </a:r>
            <a:r>
              <a:rPr lang="pt-BR" b="0" baseline="-25000" dirty="0" smtClean="0"/>
              <a:t>2</a:t>
            </a:r>
            <a:r>
              <a:rPr lang="pt-BR" b="0" dirty="0" smtClean="0"/>
              <a:t> que as reconhecem, respectivamente.</a:t>
            </a:r>
          </a:p>
          <a:p>
            <a:r>
              <a:rPr lang="pt-BR" b="0" dirty="0" smtClean="0"/>
              <a:t>Vamos fazer uma nova prova. </a:t>
            </a:r>
            <a:r>
              <a:rPr lang="pt-BR" b="0" dirty="0"/>
              <a:t>V</a:t>
            </a:r>
            <a:r>
              <a:rPr lang="pt-BR" b="0" dirty="0" smtClean="0"/>
              <a:t>amos construir um AFN N, que </a:t>
            </a:r>
            <a:r>
              <a:rPr lang="pt-BR" b="0" dirty="0"/>
              <a:t>reconheça A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>
                <a:sym typeface="Symbol"/>
              </a:rPr>
              <a:t>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, a partir de N</a:t>
            </a:r>
            <a:r>
              <a:rPr lang="pt-BR" b="0" baseline="-25000" dirty="0" smtClean="0"/>
              <a:t>1</a:t>
            </a:r>
            <a:r>
              <a:rPr lang="pt-BR" b="0" dirty="0" smtClean="0"/>
              <a:t>  e N</a:t>
            </a:r>
            <a:r>
              <a:rPr lang="pt-BR" b="0" baseline="-25000" dirty="0" smtClean="0"/>
              <a:t>2</a:t>
            </a:r>
            <a:r>
              <a:rPr lang="pt-BR" b="0" dirty="0" smtClean="0"/>
              <a:t>.</a:t>
            </a:r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489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1111" y="26114"/>
            <a:ext cx="7283450" cy="1143000"/>
          </a:xfrm>
        </p:spPr>
        <p:txBody>
          <a:bodyPr/>
          <a:lstStyle/>
          <a:p>
            <a:r>
              <a:rPr lang="pt-BR" sz="2400" dirty="0" smtClean="0"/>
              <a:t>União</a:t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097" y="857790"/>
            <a:ext cx="558165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CaixaDeTexto 22"/>
          <p:cNvSpPr txBox="1"/>
          <p:nvPr/>
        </p:nvSpPr>
        <p:spPr>
          <a:xfrm>
            <a:off x="564531" y="803905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baseline="-25000" dirty="0">
                <a:solidFill>
                  <a:srgbClr val="FF0000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smtClean="0">
                <a:solidFill>
                  <a:srgbClr val="FF0000"/>
                </a:solidFill>
              </a:rPr>
              <a:t>reconhece A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3758919" y="211459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0</a:t>
            </a:r>
            <a:r>
              <a:rPr lang="pt-BR" dirty="0" smtClean="0">
                <a:solidFill>
                  <a:srgbClr val="FF0000"/>
                </a:solidFill>
              </a:rPr>
              <a:t>, F) reconhece A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A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6117436" y="892437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Q =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6176087" y="1835532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=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6146181" y="1340768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dirty="0" smtClean="0">
                <a:solidFill>
                  <a:srgbClr val="FF0000"/>
                </a:solidFill>
              </a:rPr>
              <a:t> = F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F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580268" y="5254203"/>
            <a:ext cx="2716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baseline="-25000" dirty="0">
                <a:solidFill>
                  <a:srgbClr val="FF0000"/>
                </a:solidFill>
              </a:rPr>
              <a:t>2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smtClean="0">
                <a:solidFill>
                  <a:srgbClr val="FF0000"/>
                </a:solidFill>
              </a:rPr>
              <a:t>reconhece A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6175833" y="2350113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,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6157432" y="2776679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Q</a:t>
            </a:r>
            <a:r>
              <a:rPr lang="pt-BR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,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6176087" y="3282441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,q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} se q=q</a:t>
            </a:r>
            <a:r>
              <a:rPr lang="pt-BR" baseline="-25000" dirty="0" smtClean="0">
                <a:solidFill>
                  <a:srgbClr val="FF0000"/>
                </a:solidFill>
              </a:rPr>
              <a:t>0</a:t>
            </a:r>
            <a:r>
              <a:rPr lang="pt-BR" dirty="0" smtClean="0">
                <a:solidFill>
                  <a:srgbClr val="FF0000"/>
                </a:solidFill>
              </a:rPr>
              <a:t> e a=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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6176087" y="3705201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        </a:t>
            </a:r>
            <a:r>
              <a:rPr lang="pt-BR" dirty="0" smtClean="0">
                <a:solidFill>
                  <a:srgbClr val="FF0000"/>
                </a:solidFill>
              </a:rPr>
              <a:t>se q=q</a:t>
            </a:r>
            <a:r>
              <a:rPr lang="pt-BR" baseline="-25000" dirty="0" smtClean="0">
                <a:solidFill>
                  <a:srgbClr val="FF0000"/>
                </a:solidFill>
              </a:rPr>
              <a:t>0</a:t>
            </a:r>
            <a:r>
              <a:rPr lang="pt-BR" dirty="0" smtClean="0">
                <a:solidFill>
                  <a:srgbClr val="FF0000"/>
                </a:solidFill>
              </a:rPr>
              <a:t> e 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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06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Teorema</a:t>
            </a:r>
            <a:r>
              <a:rPr lang="pt-BR" b="0" dirty="0" smtClean="0"/>
              <a:t>: </a:t>
            </a:r>
            <a:r>
              <a:rPr lang="pt-BR" b="0" dirty="0"/>
              <a:t>A classe de linguagens regulares é</a:t>
            </a:r>
            <a:r>
              <a:rPr lang="pt-BR" b="0" dirty="0" smtClean="0"/>
              <a:t> </a:t>
            </a:r>
            <a:r>
              <a:rPr lang="pt-BR" b="0" dirty="0"/>
              <a:t>fechada sob a </a:t>
            </a:r>
            <a:r>
              <a:rPr lang="pt-BR" b="0" dirty="0" smtClean="0"/>
              <a:t>operação </a:t>
            </a:r>
            <a:r>
              <a:rPr lang="pt-BR" b="0" dirty="0"/>
              <a:t>de </a:t>
            </a:r>
            <a:r>
              <a:rPr lang="pt-BR" b="0" dirty="0" smtClean="0"/>
              <a:t>concatenação</a:t>
            </a:r>
            <a:r>
              <a:rPr lang="pt-BR" b="0" dirty="0"/>
              <a:t>.</a:t>
            </a:r>
          </a:p>
          <a:p>
            <a:r>
              <a:rPr lang="pt-BR" dirty="0" err="1" smtClean="0"/>
              <a:t>Idéia</a:t>
            </a:r>
            <a:r>
              <a:rPr lang="pt-BR" dirty="0" smtClean="0"/>
              <a:t> da Prova</a:t>
            </a:r>
            <a:r>
              <a:rPr lang="pt-BR" b="0" dirty="0" smtClean="0"/>
              <a:t>: </a:t>
            </a:r>
            <a:r>
              <a:rPr lang="pt-BR" b="0" dirty="0"/>
              <a:t>Se A</a:t>
            </a:r>
            <a:r>
              <a:rPr lang="pt-BR" b="0" baseline="-25000" dirty="0"/>
              <a:t>1</a:t>
            </a:r>
            <a:r>
              <a:rPr lang="pt-BR" b="0" dirty="0"/>
              <a:t> e A</a:t>
            </a:r>
            <a:r>
              <a:rPr lang="pt-BR" b="0" baseline="-25000" dirty="0"/>
              <a:t>2</a:t>
            </a:r>
            <a:r>
              <a:rPr lang="pt-BR" b="0" dirty="0"/>
              <a:t> são linguagens regulares</a:t>
            </a:r>
            <a:r>
              <a:rPr lang="pt-BR" b="0" dirty="0" smtClean="0"/>
              <a:t>, então existem </a:t>
            </a:r>
            <a:r>
              <a:rPr lang="pt-BR" b="0" dirty="0" err="1" smtClean="0"/>
              <a:t>AFNs</a:t>
            </a:r>
            <a:r>
              <a:rPr lang="pt-BR" b="0" dirty="0" smtClean="0"/>
              <a:t> N</a:t>
            </a:r>
            <a:r>
              <a:rPr lang="pt-BR" b="0" baseline="-25000" dirty="0" smtClean="0"/>
              <a:t>1</a:t>
            </a:r>
            <a:r>
              <a:rPr lang="pt-BR" b="0" dirty="0" smtClean="0"/>
              <a:t> e N</a:t>
            </a:r>
            <a:r>
              <a:rPr lang="pt-BR" b="0" baseline="-25000" dirty="0" smtClean="0"/>
              <a:t>2</a:t>
            </a:r>
            <a:r>
              <a:rPr lang="pt-BR" b="0" dirty="0" smtClean="0"/>
              <a:t> que as reconhecem, respectivamente.</a:t>
            </a:r>
          </a:p>
          <a:p>
            <a:r>
              <a:rPr lang="pt-BR" b="0" dirty="0" smtClean="0"/>
              <a:t>Vamos construir um AFN N, que </a:t>
            </a:r>
            <a:r>
              <a:rPr lang="pt-BR" b="0" dirty="0"/>
              <a:t>reconheça A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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, a partir de N</a:t>
            </a:r>
            <a:r>
              <a:rPr lang="pt-BR" b="0" baseline="-25000" dirty="0" smtClean="0"/>
              <a:t>1</a:t>
            </a:r>
            <a:r>
              <a:rPr lang="pt-BR" b="0" dirty="0" smtClean="0"/>
              <a:t>  e N</a:t>
            </a:r>
            <a:r>
              <a:rPr lang="pt-BR" b="0" baseline="-25000" dirty="0" smtClean="0"/>
              <a:t>2</a:t>
            </a:r>
            <a:r>
              <a:rPr lang="pt-BR" b="0" dirty="0" smtClean="0"/>
              <a:t>.</a:t>
            </a:r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8885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Concatenação</a:t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004" y="1054606"/>
            <a:ext cx="6734175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CaixaDeTexto 44"/>
          <p:cNvSpPr txBox="1"/>
          <p:nvPr/>
        </p:nvSpPr>
        <p:spPr>
          <a:xfrm>
            <a:off x="596004" y="692696"/>
            <a:ext cx="4086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baseline="-25000" dirty="0">
                <a:solidFill>
                  <a:srgbClr val="FF0000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smtClean="0">
                <a:solidFill>
                  <a:srgbClr val="FF0000"/>
                </a:solidFill>
              </a:rPr>
              <a:t>rec. A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4682798" y="725996"/>
            <a:ext cx="3993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baseline="-25000" dirty="0">
                <a:solidFill>
                  <a:srgbClr val="FF0000"/>
                </a:solidFill>
              </a:rPr>
              <a:t>2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smtClean="0">
                <a:solidFill>
                  <a:srgbClr val="FF0000"/>
                </a:solidFill>
              </a:rPr>
              <a:t>rec. A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971600" y="2958277"/>
            <a:ext cx="4197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F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) reconhece A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 A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5436096" y="2987021"/>
            <a:ext cx="142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Q =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624677" y="5559931"/>
            <a:ext cx="114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=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1547495" y="5559931"/>
            <a:ext cx="313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pt-BR" dirty="0" smtClean="0">
                <a:solidFill>
                  <a:srgbClr val="FF0000"/>
                </a:solidFill>
              </a:rPr>
              <a:t> 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 F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547494" y="5929263"/>
            <a:ext cx="313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</a:t>
            </a:r>
            <a:r>
              <a:rPr lang="pt-BR" smtClean="0">
                <a:solidFill>
                  <a:srgbClr val="FF0000"/>
                </a:solidFill>
              </a:rPr>
              <a:t>q </a:t>
            </a:r>
            <a:r>
              <a:rPr lang="pt-BR" smtClean="0">
                <a:solidFill>
                  <a:srgbClr val="FF0000"/>
                </a:solidFill>
                <a:sym typeface="Symbol"/>
              </a:rPr>
              <a:t>F</a:t>
            </a:r>
            <a:r>
              <a:rPr lang="pt-BR" baseline="-2500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pt-BR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e a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 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4499992" y="5559931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 </a:t>
            </a:r>
            <a:r>
              <a:rPr lang="pt-BR" dirty="0" smtClean="0">
                <a:solidFill>
                  <a:srgbClr val="FF0000"/>
                </a:solidFill>
              </a:rPr>
              <a:t>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F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pt-BR" dirty="0" smtClean="0">
                <a:solidFill>
                  <a:srgbClr val="FF0000"/>
                </a:solidFill>
              </a:rPr>
              <a:t> e a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 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4499992" y="5938372"/>
            <a:ext cx="313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Q</a:t>
            </a:r>
            <a:r>
              <a:rPr lang="pt-BR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endParaRPr lang="pt-BR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05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Teorema</a:t>
            </a:r>
            <a:r>
              <a:rPr lang="pt-BR" b="0" dirty="0" smtClean="0"/>
              <a:t>: </a:t>
            </a:r>
            <a:r>
              <a:rPr lang="pt-BR" b="0" dirty="0"/>
              <a:t>A classe de linguagens regulares é</a:t>
            </a:r>
            <a:r>
              <a:rPr lang="pt-BR" b="0" dirty="0" smtClean="0"/>
              <a:t> </a:t>
            </a:r>
            <a:r>
              <a:rPr lang="pt-BR" b="0" dirty="0"/>
              <a:t>fechada sob a </a:t>
            </a:r>
            <a:r>
              <a:rPr lang="pt-BR" b="0" dirty="0" smtClean="0"/>
              <a:t>operação estrela.</a:t>
            </a:r>
            <a:endParaRPr lang="pt-BR" b="0" dirty="0"/>
          </a:p>
          <a:p>
            <a:r>
              <a:rPr lang="pt-BR" dirty="0" err="1" smtClean="0"/>
              <a:t>Idéia</a:t>
            </a:r>
            <a:r>
              <a:rPr lang="pt-BR" dirty="0" smtClean="0"/>
              <a:t> da Prova</a:t>
            </a:r>
            <a:r>
              <a:rPr lang="pt-BR" b="0" dirty="0" smtClean="0"/>
              <a:t>: </a:t>
            </a:r>
            <a:r>
              <a:rPr lang="pt-BR" b="0" dirty="0"/>
              <a:t>Se A</a:t>
            </a:r>
            <a:r>
              <a:rPr lang="pt-BR" b="0" baseline="-25000" dirty="0"/>
              <a:t>1</a:t>
            </a:r>
            <a:r>
              <a:rPr lang="pt-BR" b="0" dirty="0"/>
              <a:t> é</a:t>
            </a:r>
            <a:r>
              <a:rPr lang="pt-BR" b="0" dirty="0" smtClean="0"/>
              <a:t> uma linguagem regular, então existe um AFN N</a:t>
            </a:r>
            <a:r>
              <a:rPr lang="pt-BR" b="0" baseline="-25000" dirty="0" smtClean="0"/>
              <a:t>1</a:t>
            </a:r>
            <a:r>
              <a:rPr lang="pt-BR" b="0" dirty="0" smtClean="0"/>
              <a:t> que a reconheça. </a:t>
            </a:r>
          </a:p>
          <a:p>
            <a:r>
              <a:rPr lang="pt-BR" b="0" dirty="0" smtClean="0"/>
              <a:t>Vamos construir um AFN N, que </a:t>
            </a:r>
            <a:r>
              <a:rPr lang="pt-BR" b="0"/>
              <a:t>reconheça </a:t>
            </a:r>
            <a:r>
              <a:rPr lang="pt-BR" b="0" smtClean="0"/>
              <a:t>A</a:t>
            </a:r>
            <a:r>
              <a:rPr lang="pt-BR" b="0" baseline="-25000" smtClean="0"/>
              <a:t>1</a:t>
            </a:r>
            <a:r>
              <a:rPr lang="pt-BR" b="0"/>
              <a:t>*</a:t>
            </a:r>
            <a:r>
              <a:rPr lang="pt-BR" b="0" smtClean="0"/>
              <a:t>, </a:t>
            </a:r>
            <a:r>
              <a:rPr lang="pt-BR" b="0" dirty="0" smtClean="0"/>
              <a:t>a partir </a:t>
            </a:r>
            <a:r>
              <a:rPr lang="pt-BR" b="0" smtClean="0"/>
              <a:t>de N</a:t>
            </a:r>
            <a:r>
              <a:rPr lang="pt-BR" b="0" baseline="-25000" smtClean="0"/>
              <a:t>1</a:t>
            </a:r>
            <a:r>
              <a:rPr lang="pt-BR" b="0" smtClean="0"/>
              <a:t>.</a:t>
            </a:r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1034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Operação Estrela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920880" cy="5112568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Podemos </a:t>
            </a:r>
            <a:r>
              <a:rPr lang="pt-BR" b="0" dirty="0"/>
              <a:t>construir N como N1 com setas 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 </a:t>
            </a:r>
            <a:r>
              <a:rPr lang="pt-BR" b="0" dirty="0"/>
              <a:t>adicionais retornando ao </a:t>
            </a:r>
            <a:r>
              <a:rPr lang="pt-BR" b="0" dirty="0" smtClean="0"/>
              <a:t>estado inicial </a:t>
            </a:r>
            <a:r>
              <a:rPr lang="pt-BR" b="0" dirty="0"/>
              <a:t>a partir dos estados de </a:t>
            </a:r>
            <a:r>
              <a:rPr lang="pt-BR" b="0" dirty="0" smtClean="0"/>
              <a:t>aceitação</a:t>
            </a:r>
            <a:r>
              <a:rPr lang="pt-BR" b="0" dirty="0"/>
              <a:t>. </a:t>
            </a:r>
            <a:endParaRPr lang="pt-BR" b="0" dirty="0" smtClean="0"/>
          </a:p>
          <a:p>
            <a:endParaRPr lang="pt-BR" b="0" dirty="0" smtClean="0"/>
          </a:p>
          <a:p>
            <a:r>
              <a:rPr lang="pt-BR" b="0" dirty="0" smtClean="0"/>
              <a:t>Adicionalmente, temos </a:t>
            </a:r>
            <a:r>
              <a:rPr lang="pt-BR" b="0" dirty="0"/>
              <a:t>que </a:t>
            </a:r>
            <a:r>
              <a:rPr lang="pt-BR" b="0" dirty="0" smtClean="0"/>
              <a:t>modificar </a:t>
            </a:r>
            <a:r>
              <a:rPr lang="pt-BR" b="0" dirty="0"/>
              <a:t>N de tal forma que ele aceite 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, </a:t>
            </a:r>
            <a:r>
              <a:rPr lang="pt-BR" b="0" dirty="0"/>
              <a:t>que </a:t>
            </a:r>
            <a:r>
              <a:rPr lang="pt-BR" b="0" dirty="0" smtClean="0"/>
              <a:t>é </a:t>
            </a:r>
            <a:r>
              <a:rPr lang="pt-BR" b="0" dirty="0"/>
              <a:t>sempre </a:t>
            </a:r>
            <a:r>
              <a:rPr lang="pt-BR" b="0" dirty="0" smtClean="0"/>
              <a:t>um membro </a:t>
            </a:r>
            <a:r>
              <a:rPr lang="pt-BR" b="0" dirty="0"/>
              <a:t>de </a:t>
            </a:r>
            <a:r>
              <a:rPr lang="pt-BR" b="0" dirty="0" smtClean="0"/>
              <a:t>A*. </a:t>
            </a:r>
          </a:p>
          <a:p>
            <a:endParaRPr lang="pt-BR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382447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Fecho</a:t>
            </a:r>
            <a:endParaRPr lang="pt-BR" sz="2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267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83568" y="119675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baseline="-25000" dirty="0">
                <a:solidFill>
                  <a:srgbClr val="FF0000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753685" y="827420"/>
            <a:ext cx="4197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 </a:t>
            </a:r>
            <a:r>
              <a:rPr lang="pt-BR" dirty="0">
                <a:solidFill>
                  <a:srgbClr val="FF0000"/>
                </a:solidFill>
              </a:rPr>
              <a:t>= (</a:t>
            </a:r>
            <a:r>
              <a:rPr lang="pt-BR" dirty="0" smtClean="0">
                <a:solidFill>
                  <a:srgbClr val="FF0000"/>
                </a:solidFill>
              </a:rPr>
              <a:t>Q,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>
                <a:solidFill>
                  <a:srgbClr val="FF0000"/>
                </a:solidFill>
              </a:rPr>
              <a:t>0</a:t>
            </a:r>
            <a:r>
              <a:rPr lang="pt-BR" dirty="0" smtClean="0">
                <a:solidFill>
                  <a:srgbClr val="FF0000"/>
                </a:solidFill>
              </a:rPr>
              <a:t>, F) reconhece A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  <a:sym typeface="Symbol"/>
              </a:rPr>
              <a:t>*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067944" y="383070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Q =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882429" y="3870802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F</a:t>
            </a:r>
            <a:r>
              <a:rPr lang="pt-BR" dirty="0" smtClean="0">
                <a:solidFill>
                  <a:srgbClr val="FF0000"/>
                </a:solidFill>
              </a:rPr>
              <a:t> = F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087761" y="4267700"/>
            <a:ext cx="114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=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145398" y="4267700"/>
            <a:ext cx="313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 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pt-BR" dirty="0" smtClean="0">
                <a:solidFill>
                  <a:srgbClr val="FF0000"/>
                </a:solidFill>
              </a:rPr>
              <a:t> 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 F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145397" y="4646948"/>
            <a:ext cx="3135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 F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pt-BR" dirty="0" smtClean="0">
                <a:solidFill>
                  <a:srgbClr val="FF0000"/>
                </a:solidFill>
              </a:rPr>
              <a:t> e a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 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184758" y="507536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q,a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 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 </a:t>
            </a:r>
            <a:r>
              <a:rPr lang="pt-BR" dirty="0" smtClean="0">
                <a:solidFill>
                  <a:srgbClr val="FF0000"/>
                </a:solidFill>
              </a:rPr>
              <a:t>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 F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pt-BR" dirty="0" smtClean="0">
                <a:solidFill>
                  <a:srgbClr val="FF0000"/>
                </a:solidFill>
              </a:rPr>
              <a:t> e a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 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124059" y="544469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{q</a:t>
            </a:r>
            <a:r>
              <a:rPr lang="pt-BR" baseline="-25000" dirty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 </a:t>
            </a:r>
            <a:r>
              <a:rPr lang="pt-BR" dirty="0" smtClean="0">
                <a:solidFill>
                  <a:srgbClr val="FF0000"/>
                </a:solidFill>
              </a:rPr>
              <a:t>se 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= 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0 </a:t>
            </a:r>
            <a:r>
              <a:rPr lang="pt-BR" dirty="0" smtClean="0">
                <a:solidFill>
                  <a:srgbClr val="FF0000"/>
                </a:solidFill>
              </a:rPr>
              <a:t> e a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 </a:t>
            </a:r>
            <a:endParaRPr lang="pt-BR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125837" y="591350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</a:t>
            </a:r>
            <a:r>
              <a:rPr lang="pt-BR" dirty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se </a:t>
            </a:r>
            <a:r>
              <a:rPr lang="pt-BR" dirty="0" smtClean="0">
                <a:solidFill>
                  <a:srgbClr val="FF0000"/>
                </a:solidFill>
              </a:rPr>
              <a:t>q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= 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0 </a:t>
            </a:r>
            <a:r>
              <a:rPr lang="pt-BR" dirty="0" smtClean="0">
                <a:solidFill>
                  <a:srgbClr val="FF0000"/>
                </a:solidFill>
              </a:rPr>
              <a:t> e a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 </a:t>
            </a:r>
            <a:endParaRPr lang="pt-BR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713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2239</TotalTime>
  <Words>649</Words>
  <Application>Microsoft Office PowerPoint</Application>
  <PresentationFormat>Apresentação na tela (4:3)</PresentationFormat>
  <Paragraphs>78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20100304123305_cin_ppt_claro_producao</vt:lpstr>
      <vt:lpstr>Slide 1</vt:lpstr>
      <vt:lpstr>Fecho sob as operações regulares </vt:lpstr>
      <vt:lpstr>Operações Regulares </vt:lpstr>
      <vt:lpstr>União </vt:lpstr>
      <vt:lpstr>Operações Regulares </vt:lpstr>
      <vt:lpstr>Concatenação </vt:lpstr>
      <vt:lpstr>Operações Regulares </vt:lpstr>
      <vt:lpstr>Operação Estrela </vt:lpstr>
      <vt:lpstr>Fecho</vt:lpstr>
      <vt:lpstr>Operação Estrela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185</cp:revision>
  <dcterms:created xsi:type="dcterms:W3CDTF">2011-05-19T13:32:59Z</dcterms:created>
  <dcterms:modified xsi:type="dcterms:W3CDTF">2012-09-19T18:05:43Z</dcterms:modified>
</cp:coreProperties>
</file>