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6" r:id="rId2"/>
    <p:sldId id="266" r:id="rId3"/>
    <p:sldId id="312" r:id="rId4"/>
    <p:sldId id="321" r:id="rId5"/>
    <p:sldId id="319" r:id="rId6"/>
    <p:sldId id="323" r:id="rId7"/>
    <p:sldId id="324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79404" autoAdjust="0"/>
  </p:normalViewPr>
  <p:slideViewPr>
    <p:cSldViewPr>
      <p:cViewPr>
        <p:scale>
          <a:sx n="81" d="100"/>
          <a:sy n="81" d="100"/>
        </p:scale>
        <p:origin x="-162" y="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t>09/03/2012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Equivalência entre </a:t>
            </a:r>
            <a:r>
              <a:rPr lang="pt-BR" sz="2400" dirty="0" err="1" smtClean="0"/>
              <a:t>AFNs</a:t>
            </a:r>
            <a:r>
              <a:rPr lang="pt-BR" sz="2400" dirty="0" smtClean="0"/>
              <a:t> e </a:t>
            </a:r>
            <a:r>
              <a:rPr lang="pt-BR" sz="2400" dirty="0" err="1" smtClean="0"/>
              <a:t>AFDs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b="0" dirty="0" smtClean="0"/>
              <a:t>Aut</a:t>
            </a:r>
            <a:r>
              <a:rPr lang="pt-BR" b="0" dirty="0"/>
              <a:t>ô</a:t>
            </a:r>
            <a:r>
              <a:rPr lang="pt-BR" b="0" dirty="0" smtClean="0"/>
              <a:t>matos finitos determinísticos </a:t>
            </a:r>
            <a:r>
              <a:rPr lang="pt-BR" b="0" dirty="0"/>
              <a:t>e </a:t>
            </a:r>
            <a:r>
              <a:rPr lang="pt-BR" b="0" dirty="0" smtClean="0"/>
              <a:t>não-determinísticos </a:t>
            </a:r>
            <a:r>
              <a:rPr lang="pt-BR" b="0" dirty="0"/>
              <a:t>reconhecem a </a:t>
            </a:r>
            <a:r>
              <a:rPr lang="pt-BR" b="0" dirty="0" smtClean="0"/>
              <a:t>mesma classe </a:t>
            </a:r>
            <a:r>
              <a:rPr lang="pt-BR" b="0" dirty="0"/>
              <a:t>de </a:t>
            </a:r>
            <a:r>
              <a:rPr lang="pt-BR" b="0" dirty="0" smtClean="0"/>
              <a:t>linguagens. </a:t>
            </a:r>
          </a:p>
          <a:p>
            <a:endParaRPr lang="pt-BR" b="0" dirty="0" smtClean="0"/>
          </a:p>
          <a:p>
            <a:r>
              <a:rPr lang="pt-BR" b="0" dirty="0"/>
              <a:t>D</a:t>
            </a:r>
            <a:r>
              <a:rPr lang="pt-BR" b="0" dirty="0" smtClean="0"/>
              <a:t>uas máquinas são </a:t>
            </a:r>
            <a:r>
              <a:rPr lang="pt-BR" i="1" dirty="0"/>
              <a:t>equivalentes </a:t>
            </a:r>
            <a:r>
              <a:rPr lang="pt-BR" b="0" dirty="0"/>
              <a:t>se elas reconhecem a </a:t>
            </a:r>
            <a:r>
              <a:rPr lang="pt-BR" b="0" dirty="0" smtClean="0"/>
              <a:t>mesma linguagem.</a:t>
            </a:r>
          </a:p>
          <a:p>
            <a:endParaRPr lang="pt-BR" b="0" dirty="0"/>
          </a:p>
          <a:p>
            <a:r>
              <a:rPr lang="pt-BR" dirty="0" smtClean="0">
                <a:solidFill>
                  <a:srgbClr val="FF0000"/>
                </a:solidFill>
              </a:rPr>
              <a:t>Teorema: </a:t>
            </a:r>
            <a:r>
              <a:rPr lang="pt-BR" b="0" dirty="0"/>
              <a:t>Todo </a:t>
            </a:r>
            <a:r>
              <a:rPr lang="pt-BR" b="0" dirty="0" smtClean="0"/>
              <a:t>aut</a:t>
            </a:r>
            <a:r>
              <a:rPr lang="pt-BR" b="0" dirty="0"/>
              <a:t>ô</a:t>
            </a:r>
            <a:r>
              <a:rPr lang="pt-BR" b="0" dirty="0" smtClean="0"/>
              <a:t>mato finito não-determinístico </a:t>
            </a:r>
            <a:r>
              <a:rPr lang="pt-BR" b="0" dirty="0"/>
              <a:t>tem um </a:t>
            </a:r>
            <a:r>
              <a:rPr lang="pt-BR" b="0" dirty="0" smtClean="0"/>
              <a:t>aut</a:t>
            </a:r>
            <a:r>
              <a:rPr lang="pt-BR" b="0" dirty="0"/>
              <a:t>ô</a:t>
            </a:r>
            <a:r>
              <a:rPr lang="pt-BR" b="0" dirty="0" smtClean="0"/>
              <a:t>mato finito determinístico</a:t>
            </a:r>
            <a:r>
              <a:rPr lang="pt-BR" b="0" dirty="0"/>
              <a:t> </a:t>
            </a:r>
            <a:r>
              <a:rPr lang="pt-BR" b="0" dirty="0" smtClean="0"/>
              <a:t>equivalente</a:t>
            </a:r>
            <a:r>
              <a:rPr lang="pt-BR" b="0" dirty="0"/>
              <a:t>.</a:t>
            </a:r>
            <a:endParaRPr lang="pt-BR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Equivalência entre </a:t>
            </a:r>
            <a:r>
              <a:rPr lang="pt-BR" sz="2400" dirty="0" err="1" smtClean="0"/>
              <a:t>AFNs</a:t>
            </a:r>
            <a:r>
              <a:rPr lang="pt-BR" sz="2400" dirty="0" smtClean="0"/>
              <a:t> e </a:t>
            </a:r>
            <a:r>
              <a:rPr lang="pt-BR" sz="2400" dirty="0" err="1" smtClean="0"/>
              <a:t>AFDs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0728"/>
            <a:ext cx="8166196" cy="5688632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Vamos converter um AFN em um AFD equivalente que o simule.</a:t>
            </a:r>
          </a:p>
          <a:p>
            <a:endParaRPr lang="pt-BR" b="0" dirty="0"/>
          </a:p>
          <a:p>
            <a:r>
              <a:rPr lang="pt-BR" b="0" dirty="0"/>
              <a:t>Se k é</a:t>
            </a:r>
            <a:r>
              <a:rPr lang="pt-BR" b="0" dirty="0" smtClean="0"/>
              <a:t> </a:t>
            </a:r>
            <a:r>
              <a:rPr lang="pt-BR" b="0" dirty="0"/>
              <a:t>o </a:t>
            </a:r>
            <a:r>
              <a:rPr lang="pt-BR" b="0" dirty="0" smtClean="0"/>
              <a:t>número </a:t>
            </a:r>
            <a:r>
              <a:rPr lang="pt-BR" b="0" dirty="0"/>
              <a:t>de estados do AFN, ele tem 2</a:t>
            </a:r>
            <a:r>
              <a:rPr lang="pt-BR" b="0" baseline="30000" dirty="0"/>
              <a:t>k</a:t>
            </a:r>
            <a:r>
              <a:rPr lang="pt-BR" b="0" dirty="0"/>
              <a:t> subconjuntos de </a:t>
            </a:r>
            <a:r>
              <a:rPr lang="pt-BR" b="0" dirty="0" smtClean="0"/>
              <a:t>estados.</a:t>
            </a:r>
          </a:p>
          <a:p>
            <a:endParaRPr lang="pt-BR" b="0" dirty="0"/>
          </a:p>
          <a:p>
            <a:r>
              <a:rPr lang="pt-BR" b="0" dirty="0"/>
              <a:t>Cada subconjunto corresponde a uma das possibilidades de que o AFD tem </a:t>
            </a:r>
            <a:r>
              <a:rPr lang="pt-BR" b="0" dirty="0" smtClean="0"/>
              <a:t>que se </a:t>
            </a:r>
            <a:r>
              <a:rPr lang="pt-BR" b="0" dirty="0"/>
              <a:t>lembrar, portanto o AFD que simula o AFN </a:t>
            </a:r>
            <a:r>
              <a:rPr lang="pt-BR" b="0" dirty="0" smtClean="0"/>
              <a:t>terá </a:t>
            </a:r>
            <a:r>
              <a:rPr lang="pt-BR" b="0" dirty="0"/>
              <a:t>2</a:t>
            </a:r>
            <a:r>
              <a:rPr lang="pt-BR" b="0" baseline="30000" dirty="0"/>
              <a:t>k</a:t>
            </a:r>
            <a:r>
              <a:rPr lang="pt-BR" b="0" dirty="0"/>
              <a:t> estados.</a:t>
            </a:r>
          </a:p>
          <a:p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156223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34690" y="116632"/>
            <a:ext cx="7005662" cy="720080"/>
          </a:xfrm>
        </p:spPr>
        <p:txBody>
          <a:bodyPr/>
          <a:lstStyle/>
          <a:p>
            <a:r>
              <a:rPr lang="pt-BR" sz="2400" dirty="0" smtClean="0"/>
              <a:t>Equivalência entre </a:t>
            </a:r>
            <a:r>
              <a:rPr lang="pt-BR" sz="2400" dirty="0" err="1" smtClean="0"/>
              <a:t>AFNs</a:t>
            </a:r>
            <a:r>
              <a:rPr lang="pt-BR" sz="2400" dirty="0" smtClean="0"/>
              <a:t> e </a:t>
            </a:r>
            <a:r>
              <a:rPr lang="pt-BR" sz="2400" dirty="0" err="1" smtClean="0"/>
              <a:t>AFDs</a:t>
            </a: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8508" y="587863"/>
            <a:ext cx="8166196" cy="5688632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pPr marL="0" indent="0">
              <a:buNone/>
            </a:pPr>
            <a:endParaRPr lang="pt-BR" b="0" dirty="0"/>
          </a:p>
          <a:p>
            <a:pPr marL="0" indent="0">
              <a:buNone/>
            </a:pPr>
            <a:endParaRPr lang="pt-BR" b="0" dirty="0"/>
          </a:p>
          <a:p>
            <a:endParaRPr lang="pt-BR" b="0" dirty="0"/>
          </a:p>
        </p:txBody>
      </p:sp>
      <p:grpSp>
        <p:nvGrpSpPr>
          <p:cNvPr id="8" name="Grupo 7"/>
          <p:cNvGrpSpPr/>
          <p:nvPr/>
        </p:nvGrpSpPr>
        <p:grpSpPr>
          <a:xfrm>
            <a:off x="2992368" y="807182"/>
            <a:ext cx="2471367" cy="812521"/>
            <a:chOff x="2992368" y="807182"/>
            <a:chExt cx="2471367" cy="812521"/>
          </a:xfrm>
        </p:grpSpPr>
        <p:sp>
          <p:nvSpPr>
            <p:cNvPr id="45" name="Elipse 44"/>
            <p:cNvSpPr/>
            <p:nvPr/>
          </p:nvSpPr>
          <p:spPr>
            <a:xfrm>
              <a:off x="4669900" y="991773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Elipse 45"/>
            <p:cNvSpPr/>
            <p:nvPr/>
          </p:nvSpPr>
          <p:spPr>
            <a:xfrm>
              <a:off x="2992368" y="991774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CaixaDeTexto 47"/>
            <p:cNvSpPr txBox="1"/>
            <p:nvPr/>
          </p:nvSpPr>
          <p:spPr>
            <a:xfrm>
              <a:off x="4792946" y="1144936"/>
              <a:ext cx="670789" cy="29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pt-BR" b="1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53" name="Conector de seta reta 52"/>
            <p:cNvCxnSpPr/>
            <p:nvPr/>
          </p:nvCxnSpPr>
          <p:spPr>
            <a:xfrm>
              <a:off x="3670314" y="1177031"/>
              <a:ext cx="1006742" cy="35374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CaixaDeTexto 53"/>
            <p:cNvSpPr txBox="1"/>
            <p:nvPr/>
          </p:nvSpPr>
          <p:spPr>
            <a:xfrm>
              <a:off x="3933901" y="872127"/>
              <a:ext cx="479569" cy="292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a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58" name="Conector de seta reta 57"/>
            <p:cNvCxnSpPr/>
            <p:nvPr/>
          </p:nvCxnSpPr>
          <p:spPr>
            <a:xfrm>
              <a:off x="3331341" y="807182"/>
              <a:ext cx="0" cy="17125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o 8"/>
          <p:cNvGrpSpPr/>
          <p:nvPr/>
        </p:nvGrpSpPr>
        <p:grpSpPr>
          <a:xfrm>
            <a:off x="5368566" y="991774"/>
            <a:ext cx="1684689" cy="627929"/>
            <a:chOff x="5368566" y="991774"/>
            <a:chExt cx="1684689" cy="627929"/>
          </a:xfrm>
        </p:grpSpPr>
        <p:sp>
          <p:nvSpPr>
            <p:cNvPr id="85" name="Elipse 84"/>
            <p:cNvSpPr/>
            <p:nvPr/>
          </p:nvSpPr>
          <p:spPr>
            <a:xfrm>
              <a:off x="6375309" y="991774"/>
              <a:ext cx="677946" cy="627929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3" name="Conector de seta reta 92"/>
            <p:cNvCxnSpPr/>
            <p:nvPr/>
          </p:nvCxnSpPr>
          <p:spPr>
            <a:xfrm>
              <a:off x="5368566" y="1255957"/>
              <a:ext cx="1006743" cy="35374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Elipse 96"/>
            <p:cNvSpPr/>
            <p:nvPr/>
          </p:nvSpPr>
          <p:spPr>
            <a:xfrm>
              <a:off x="6424903" y="1037216"/>
              <a:ext cx="578758" cy="53704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14" name="CaixaDeTexto 113"/>
          <p:cNvSpPr txBox="1"/>
          <p:nvPr/>
        </p:nvSpPr>
        <p:spPr>
          <a:xfrm>
            <a:off x="5575010" y="919616"/>
            <a:ext cx="479569" cy="29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81" name="CaixaDeTexto 80"/>
          <p:cNvSpPr txBox="1"/>
          <p:nvPr/>
        </p:nvSpPr>
        <p:spPr>
          <a:xfrm>
            <a:off x="2145386" y="1111805"/>
            <a:ext cx="597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FF0000"/>
                </a:solidFill>
              </a:rPr>
              <a:t>a</a:t>
            </a:r>
            <a:r>
              <a:rPr lang="pt-BR" b="1" dirty="0" err="1" smtClean="0">
                <a:solidFill>
                  <a:srgbClr val="FF0000"/>
                </a:solidFill>
              </a:rPr>
              <a:t>,b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82" name="Conector de seta reta 81"/>
          <p:cNvCxnSpPr/>
          <p:nvPr/>
        </p:nvCxnSpPr>
        <p:spPr>
          <a:xfrm>
            <a:off x="2743108" y="1375692"/>
            <a:ext cx="249260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to 82"/>
          <p:cNvCxnSpPr/>
          <p:nvPr/>
        </p:nvCxnSpPr>
        <p:spPr>
          <a:xfrm flipV="1">
            <a:off x="2743108" y="1140707"/>
            <a:ext cx="0" cy="234984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>
            <a:off x="2743108" y="1140707"/>
            <a:ext cx="249260" cy="70003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6533989" y="1133013"/>
            <a:ext cx="519266" cy="29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Elipse 42"/>
          <p:cNvSpPr/>
          <p:nvPr/>
        </p:nvSpPr>
        <p:spPr>
          <a:xfrm>
            <a:off x="4150682" y="2882410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Elipse 48"/>
          <p:cNvSpPr/>
          <p:nvPr/>
        </p:nvSpPr>
        <p:spPr>
          <a:xfrm>
            <a:off x="2991517" y="2866840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CaixaDeTexto 49"/>
          <p:cNvSpPr txBox="1"/>
          <p:nvPr/>
        </p:nvSpPr>
        <p:spPr>
          <a:xfrm>
            <a:off x="3024557" y="3034409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{1}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4201823" y="3011708"/>
            <a:ext cx="67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{2}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3018199" y="5032564"/>
            <a:ext cx="731278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Elipse 63"/>
          <p:cNvSpPr/>
          <p:nvPr/>
        </p:nvSpPr>
        <p:spPr>
          <a:xfrm>
            <a:off x="2956989" y="4941112"/>
            <a:ext cx="859342" cy="8108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Elipse 64"/>
          <p:cNvSpPr/>
          <p:nvPr/>
        </p:nvSpPr>
        <p:spPr>
          <a:xfrm>
            <a:off x="5326735" y="3850152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Elipse 65"/>
          <p:cNvSpPr/>
          <p:nvPr/>
        </p:nvSpPr>
        <p:spPr>
          <a:xfrm>
            <a:off x="4256840" y="3869692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Elipse 66"/>
          <p:cNvSpPr/>
          <p:nvPr/>
        </p:nvSpPr>
        <p:spPr>
          <a:xfrm>
            <a:off x="3001050" y="3942110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Elipse 67"/>
          <p:cNvSpPr/>
          <p:nvPr/>
        </p:nvSpPr>
        <p:spPr>
          <a:xfrm>
            <a:off x="5236037" y="2866838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Elipse 68"/>
          <p:cNvSpPr/>
          <p:nvPr/>
        </p:nvSpPr>
        <p:spPr>
          <a:xfrm>
            <a:off x="4330927" y="1992142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CaixaDeTexto 69"/>
          <p:cNvSpPr txBox="1"/>
          <p:nvPr/>
        </p:nvSpPr>
        <p:spPr>
          <a:xfrm>
            <a:off x="2910093" y="5198828"/>
            <a:ext cx="1080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</a:rPr>
              <a:t>{1,2,3}</a:t>
            </a:r>
            <a:endParaRPr lang="pt-BR" sz="1600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5255530" y="3947937"/>
            <a:ext cx="91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{2,3}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4214126" y="4002716"/>
            <a:ext cx="911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{1,3}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2910093" y="4071408"/>
            <a:ext cx="916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{1,2}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CaixaDeTexto 73"/>
          <p:cNvSpPr txBox="1"/>
          <p:nvPr/>
        </p:nvSpPr>
        <p:spPr>
          <a:xfrm>
            <a:off x="4444035" y="2121440"/>
            <a:ext cx="67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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5289139" y="2996138"/>
            <a:ext cx="67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{3}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534315" y="516770"/>
            <a:ext cx="3955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N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(Q,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,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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,q</a:t>
            </a:r>
            <a:r>
              <a:rPr lang="pt-BR" sz="2400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0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,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F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)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7" name="CaixaDeTexto 76"/>
          <p:cNvSpPr txBox="1"/>
          <p:nvPr/>
        </p:nvSpPr>
        <p:spPr>
          <a:xfrm>
            <a:off x="494314" y="1992142"/>
            <a:ext cx="3215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M 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(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(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Q),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,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’,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 </a:t>
            </a:r>
            <a:r>
              <a:rPr lang="pt-BR" sz="2400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q</a:t>
            </a:r>
            <a:r>
              <a:rPr lang="pt-BR" sz="2400" kern="0" baseline="-25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o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’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, F’)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2784245" y="3180802"/>
            <a:ext cx="166985" cy="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aixaDeTexto 77"/>
          <p:cNvSpPr txBox="1"/>
          <p:nvPr/>
        </p:nvSpPr>
        <p:spPr>
          <a:xfrm>
            <a:off x="3114898" y="1158451"/>
            <a:ext cx="67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570628" y="2574049"/>
            <a:ext cx="194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Q’= 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(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Q)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9" name="CaixaDeTexto 88"/>
          <p:cNvSpPr txBox="1"/>
          <p:nvPr/>
        </p:nvSpPr>
        <p:spPr>
          <a:xfrm>
            <a:off x="570627" y="3217207"/>
            <a:ext cx="1697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q</a:t>
            </a:r>
            <a:r>
              <a:rPr lang="pt-BR" sz="2400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0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’= {1}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1" name="CaixaDeTexto 90"/>
          <p:cNvSpPr txBox="1"/>
          <p:nvPr/>
        </p:nvSpPr>
        <p:spPr>
          <a:xfrm>
            <a:off x="4917800" y="5121883"/>
            <a:ext cx="40990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F’ = { R Q’ | R contem um estado de aceitação de N}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5" name="Elipse 94"/>
          <p:cNvSpPr/>
          <p:nvPr/>
        </p:nvSpPr>
        <p:spPr>
          <a:xfrm>
            <a:off x="4166142" y="3778240"/>
            <a:ext cx="859342" cy="8108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6" name="Elipse 95"/>
          <p:cNvSpPr/>
          <p:nvPr/>
        </p:nvSpPr>
        <p:spPr>
          <a:xfrm>
            <a:off x="5224596" y="3745524"/>
            <a:ext cx="859342" cy="8108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8" name="Elipse 97"/>
          <p:cNvSpPr/>
          <p:nvPr/>
        </p:nvSpPr>
        <p:spPr>
          <a:xfrm>
            <a:off x="5145339" y="2775386"/>
            <a:ext cx="859342" cy="8108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de seta reta 10"/>
          <p:cNvCxnSpPr>
            <a:stCxn id="49" idx="3"/>
            <a:endCxn id="67" idx="1"/>
          </p:cNvCxnSpPr>
          <p:nvPr/>
        </p:nvCxnSpPr>
        <p:spPr>
          <a:xfrm>
            <a:off x="3090800" y="3402811"/>
            <a:ext cx="9533" cy="63125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40630"/>
              </p:ext>
            </p:extLst>
          </p:nvPr>
        </p:nvGraphicFramePr>
        <p:xfrm>
          <a:off x="6228185" y="1772815"/>
          <a:ext cx="2448273" cy="1463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6091"/>
                <a:gridCol w="816091"/>
                <a:gridCol w="816091"/>
              </a:tblGrid>
              <a:tr h="365760"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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{1,2}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{1}</a:t>
                      </a:r>
                      <a:endParaRPr lang="pt-BR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{3}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CaixaDeTexto 50"/>
          <p:cNvSpPr txBox="1"/>
          <p:nvPr/>
        </p:nvSpPr>
        <p:spPr>
          <a:xfrm>
            <a:off x="2670308" y="3586217"/>
            <a:ext cx="479569" cy="29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6" name="Conector reto 5"/>
          <p:cNvCxnSpPr>
            <a:stCxn id="49" idx="1"/>
          </p:cNvCxnSpPr>
          <p:nvPr/>
        </p:nvCxnSpPr>
        <p:spPr>
          <a:xfrm flipV="1">
            <a:off x="3090800" y="2775386"/>
            <a:ext cx="24098" cy="1834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3114898" y="2775386"/>
            <a:ext cx="3353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endCxn id="49" idx="7"/>
          </p:cNvCxnSpPr>
          <p:nvPr/>
        </p:nvCxnSpPr>
        <p:spPr>
          <a:xfrm>
            <a:off x="3450293" y="2775386"/>
            <a:ext cx="119887" cy="183412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aixaDeTexto 58"/>
          <p:cNvSpPr txBox="1"/>
          <p:nvPr/>
        </p:nvSpPr>
        <p:spPr>
          <a:xfrm>
            <a:off x="3454332" y="2574049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6" name="Conector de seta reta 15"/>
          <p:cNvCxnSpPr>
            <a:stCxn id="67" idx="3"/>
          </p:cNvCxnSpPr>
          <p:nvPr/>
        </p:nvCxnSpPr>
        <p:spPr>
          <a:xfrm>
            <a:off x="3100333" y="4478081"/>
            <a:ext cx="14565" cy="463031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aixaDeTexto 62"/>
          <p:cNvSpPr txBox="1"/>
          <p:nvPr/>
        </p:nvSpPr>
        <p:spPr>
          <a:xfrm>
            <a:off x="2635329" y="4556355"/>
            <a:ext cx="479569" cy="292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8" name="Conector de seta reta 17"/>
          <p:cNvCxnSpPr>
            <a:stCxn id="67" idx="0"/>
            <a:endCxn id="49" idx="4"/>
          </p:cNvCxnSpPr>
          <p:nvPr/>
        </p:nvCxnSpPr>
        <p:spPr>
          <a:xfrm flipH="1" flipV="1">
            <a:off x="3330490" y="3494769"/>
            <a:ext cx="9533" cy="44734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ixaDeTexto 79"/>
          <p:cNvSpPr txBox="1"/>
          <p:nvPr/>
        </p:nvSpPr>
        <p:spPr>
          <a:xfrm>
            <a:off x="3386660" y="3547945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20" name="Conector reto 19"/>
          <p:cNvCxnSpPr/>
          <p:nvPr/>
        </p:nvCxnSpPr>
        <p:spPr>
          <a:xfrm flipH="1">
            <a:off x="2635329" y="5244994"/>
            <a:ext cx="31590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2635329" y="5244994"/>
            <a:ext cx="0" cy="2923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2629170" y="5537382"/>
            <a:ext cx="28092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ixaDeTexto 83"/>
          <p:cNvSpPr txBox="1"/>
          <p:nvPr/>
        </p:nvSpPr>
        <p:spPr>
          <a:xfrm>
            <a:off x="2293309" y="5183439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26" name="Conector de seta reta 25"/>
          <p:cNvCxnSpPr>
            <a:endCxn id="49" idx="6"/>
          </p:cNvCxnSpPr>
          <p:nvPr/>
        </p:nvCxnSpPr>
        <p:spPr>
          <a:xfrm flipH="1" flipV="1">
            <a:off x="3669463" y="3180805"/>
            <a:ext cx="157157" cy="206418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aixaDeTexto 86"/>
          <p:cNvSpPr txBox="1"/>
          <p:nvPr/>
        </p:nvSpPr>
        <p:spPr>
          <a:xfrm>
            <a:off x="3826620" y="4556355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88" name="Tabela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099541"/>
              </p:ext>
            </p:extLst>
          </p:nvPr>
        </p:nvGraphicFramePr>
        <p:xfrm>
          <a:off x="6228184" y="3579633"/>
          <a:ext cx="2448273" cy="15251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64096"/>
                <a:gridCol w="864096"/>
                <a:gridCol w="720081"/>
              </a:tblGrid>
              <a:tr h="399669"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’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</a:tr>
              <a:tr h="375174">
                <a:tc>
                  <a:txBody>
                    <a:bodyPr/>
                    <a:lstStyle/>
                    <a:p>
                      <a:r>
                        <a:rPr lang="pt-BR" dirty="0" smtClean="0"/>
                        <a:t>{1}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{1,2}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{1}</a:t>
                      </a:r>
                      <a:endParaRPr lang="pt-BR" dirty="0"/>
                    </a:p>
                  </a:txBody>
                  <a:tcPr/>
                </a:tc>
              </a:tr>
              <a:tr h="375174">
                <a:tc>
                  <a:txBody>
                    <a:bodyPr/>
                    <a:lstStyle/>
                    <a:p>
                      <a:r>
                        <a:rPr lang="pt-BR" dirty="0" smtClean="0"/>
                        <a:t>{1,2}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{1,2,3}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{1}</a:t>
                      </a:r>
                      <a:endParaRPr lang="pt-BR" dirty="0"/>
                    </a:p>
                  </a:txBody>
                  <a:tcPr/>
                </a:tc>
              </a:tr>
              <a:tr h="375174">
                <a:tc>
                  <a:txBody>
                    <a:bodyPr/>
                    <a:lstStyle/>
                    <a:p>
                      <a:r>
                        <a:rPr lang="pt-BR" dirty="0" smtClean="0"/>
                        <a:t>{1,2,3}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{1,2,3}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{1}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" name="CaixaDeTexto 91"/>
          <p:cNvSpPr txBox="1"/>
          <p:nvPr/>
        </p:nvSpPr>
        <p:spPr>
          <a:xfrm>
            <a:off x="570628" y="5909343"/>
            <a:ext cx="7566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</a:t>
            </a:r>
            <a:r>
              <a:rPr lang="pt-BR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’ (</a:t>
            </a:r>
            <a:r>
              <a:rPr lang="pt-BR" sz="24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R,s</a:t>
            </a:r>
            <a:r>
              <a:rPr lang="pt-BR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)= união de (</a:t>
            </a:r>
            <a:r>
              <a:rPr lang="pt-BR" sz="24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q,s</a:t>
            </a:r>
            <a:r>
              <a:rPr lang="pt-BR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) para cada q  R.</a:t>
            </a:r>
            <a:endParaRPr lang="pt-BR" sz="24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3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2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3" grpId="1" animBg="1"/>
      <p:bldP spid="49" grpId="0" animBg="1"/>
      <p:bldP spid="50" grpId="0"/>
      <p:bldP spid="52" grpId="0"/>
      <p:bldP spid="52" grpId="1"/>
      <p:bldP spid="62" grpId="0" animBg="1"/>
      <p:bldP spid="64" grpId="0" animBg="1"/>
      <p:bldP spid="65" grpId="0" animBg="1"/>
      <p:bldP spid="65" grpId="1" animBg="1"/>
      <p:bldP spid="66" grpId="0" animBg="1"/>
      <p:bldP spid="66" grpId="1" animBg="1"/>
      <p:bldP spid="67" grpId="0" animBg="1"/>
      <p:bldP spid="68" grpId="0" animBg="1"/>
      <p:bldP spid="68" grpId="1" animBg="1"/>
      <p:bldP spid="69" grpId="0" animBg="1"/>
      <p:bldP spid="69" grpId="1" animBg="1"/>
      <p:bldP spid="70" grpId="0"/>
      <p:bldP spid="71" grpId="0"/>
      <p:bldP spid="71" grpId="1"/>
      <p:bldP spid="72" grpId="0"/>
      <p:bldP spid="72" grpId="1"/>
      <p:bldP spid="73" grpId="0"/>
      <p:bldP spid="74" grpId="0"/>
      <p:bldP spid="74" grpId="1"/>
      <p:bldP spid="75" grpId="0"/>
      <p:bldP spid="75" grpId="1"/>
      <p:bldP spid="79" grpId="0"/>
      <p:bldP spid="89" grpId="0"/>
      <p:bldP spid="91" grpId="0"/>
      <p:bldP spid="95" grpId="0" animBg="1"/>
      <p:bldP spid="95" grpId="1" animBg="1"/>
      <p:bldP spid="96" grpId="0" animBg="1"/>
      <p:bldP spid="96" grpId="1" animBg="1"/>
      <p:bldP spid="98" grpId="0" animBg="1"/>
      <p:bldP spid="98" grpId="1" animBg="1"/>
      <p:bldP spid="51" grpId="0"/>
      <p:bldP spid="59" grpId="0"/>
      <p:bldP spid="63" grpId="0"/>
      <p:bldP spid="80" grpId="0"/>
      <p:bldP spid="84" grpId="0"/>
      <p:bldP spid="87" grpId="0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2721" y="-37560"/>
            <a:ext cx="7283450" cy="1143000"/>
          </a:xfrm>
        </p:spPr>
        <p:txBody>
          <a:bodyPr/>
          <a:lstStyle/>
          <a:p>
            <a:r>
              <a:rPr lang="pt-BR" sz="2400" dirty="0" smtClean="0"/>
              <a:t>Equivalência entre </a:t>
            </a:r>
            <a:r>
              <a:rPr lang="pt-BR" sz="2400" dirty="0" err="1" smtClean="0"/>
              <a:t>AFNs</a:t>
            </a:r>
            <a:r>
              <a:rPr lang="pt-BR" sz="2400" dirty="0" smtClean="0"/>
              <a:t> e </a:t>
            </a:r>
            <a:r>
              <a:rPr lang="pt-BR" sz="2400" dirty="0" err="1" smtClean="0"/>
              <a:t>AFDs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Introduzindo as transições </a:t>
            </a:r>
            <a:r>
              <a:rPr lang="pt-BR" sz="2400" dirty="0" smtClean="0">
                <a:sym typeface="Symbol"/>
              </a:rPr>
              <a:t></a:t>
            </a:r>
            <a:endParaRPr lang="pt-BR" sz="2400" dirty="0"/>
          </a:p>
        </p:txBody>
      </p:sp>
      <p:sp>
        <p:nvSpPr>
          <p:cNvPr id="6" name="Elipse 5"/>
          <p:cNvSpPr/>
          <p:nvPr/>
        </p:nvSpPr>
        <p:spPr>
          <a:xfrm>
            <a:off x="2645733" y="2838027"/>
            <a:ext cx="662724" cy="6871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2788946" y="3021409"/>
            <a:ext cx="51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>
            <a:off x="2013397" y="3206075"/>
            <a:ext cx="628862" cy="19356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2253591" y="2363500"/>
            <a:ext cx="47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  <a:sym typeface="Symbol"/>
              </a:rPr>
              <a:t></a:t>
            </a:r>
            <a:endParaRPr lang="pt-BR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1349506" y="2828995"/>
            <a:ext cx="662724" cy="68717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1979535" y="1438382"/>
            <a:ext cx="662724" cy="6871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/>
          <p:cNvSpPr txBox="1"/>
          <p:nvPr/>
        </p:nvSpPr>
        <p:spPr>
          <a:xfrm>
            <a:off x="1497839" y="2961298"/>
            <a:ext cx="581644" cy="366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3087451" y="2271107"/>
            <a:ext cx="46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654208" y="2960094"/>
            <a:ext cx="670924" cy="369332"/>
            <a:chOff x="3106286" y="2504936"/>
            <a:chExt cx="801890" cy="425717"/>
          </a:xfrm>
        </p:grpSpPr>
        <p:sp>
          <p:nvSpPr>
            <p:cNvPr id="38" name="CaixaDeTexto 37"/>
            <p:cNvSpPr txBox="1"/>
            <p:nvPr/>
          </p:nvSpPr>
          <p:spPr>
            <a:xfrm>
              <a:off x="3106286" y="2504936"/>
              <a:ext cx="715845" cy="425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a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9" name="Conector de seta reta 38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to 39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to 40"/>
            <p:cNvCxnSpPr/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o 14"/>
          <p:cNvGrpSpPr/>
          <p:nvPr/>
        </p:nvGrpSpPr>
        <p:grpSpPr>
          <a:xfrm>
            <a:off x="2064536" y="1236575"/>
            <a:ext cx="623206" cy="802424"/>
            <a:chOff x="1384720" y="1338513"/>
            <a:chExt cx="623206" cy="802424"/>
          </a:xfrm>
        </p:grpSpPr>
        <p:sp>
          <p:nvSpPr>
            <p:cNvPr id="17" name="Elipse 16"/>
            <p:cNvSpPr/>
            <p:nvPr/>
          </p:nvSpPr>
          <p:spPr>
            <a:xfrm>
              <a:off x="1384720" y="1639374"/>
              <a:ext cx="504056" cy="50156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1488415" y="1705490"/>
              <a:ext cx="5195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pt-BR" b="1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37" name="Conector de seta reta 36"/>
            <p:cNvCxnSpPr/>
            <p:nvPr/>
          </p:nvCxnSpPr>
          <p:spPr>
            <a:xfrm>
              <a:off x="1636748" y="1338513"/>
              <a:ext cx="0" cy="18741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CaixaDeTexto 42"/>
          <p:cNvSpPr txBox="1"/>
          <p:nvPr/>
        </p:nvSpPr>
        <p:spPr>
          <a:xfrm>
            <a:off x="1979535" y="3326997"/>
            <a:ext cx="703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FF0000"/>
                </a:solidFill>
              </a:rPr>
              <a:t>a</a:t>
            </a:r>
            <a:r>
              <a:rPr lang="pt-BR" b="1" dirty="0" err="1" smtClean="0">
                <a:solidFill>
                  <a:srgbClr val="FF0000"/>
                </a:solidFill>
              </a:rPr>
              <a:t>,b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40248"/>
              </p:ext>
            </p:extLst>
          </p:nvPr>
        </p:nvGraphicFramePr>
        <p:xfrm>
          <a:off x="4283968" y="1594804"/>
          <a:ext cx="4176464" cy="15112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044116"/>
                <a:gridCol w="1044116"/>
                <a:gridCol w="1044116"/>
                <a:gridCol w="1044116"/>
              </a:tblGrid>
              <a:tr h="360527"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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</a:t>
                      </a:r>
                      <a:endParaRPr lang="pt-BR" dirty="0"/>
                    </a:p>
                  </a:txBody>
                  <a:tcPr/>
                </a:tc>
              </a:tr>
              <a:tr h="381818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{2</a:t>
                      </a:r>
                      <a:r>
                        <a:rPr lang="pt-BR" baseline="0" dirty="0" smtClean="0"/>
                        <a:t>}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{3}</a:t>
                      </a:r>
                      <a:endParaRPr lang="pt-BR" dirty="0"/>
                    </a:p>
                  </a:txBody>
                  <a:tcPr/>
                </a:tc>
              </a:tr>
              <a:tr h="381818"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{2,3}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{3}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</a:tr>
              <a:tr h="381818"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{1}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>
                          <a:sym typeface="Symbol"/>
                        </a:rPr>
                        <a:t></a:t>
                      </a:r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8" name="Conector de seta reta 17"/>
          <p:cNvCxnSpPr>
            <a:stCxn id="25" idx="3"/>
            <a:endCxn id="24" idx="0"/>
          </p:cNvCxnSpPr>
          <p:nvPr/>
        </p:nvCxnSpPr>
        <p:spPr>
          <a:xfrm flipH="1">
            <a:off x="1680868" y="2024925"/>
            <a:ext cx="395721" cy="80407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2427986" y="2125560"/>
            <a:ext cx="343814" cy="71246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6" idx="7"/>
          </p:cNvCxnSpPr>
          <p:nvPr/>
        </p:nvCxnSpPr>
        <p:spPr>
          <a:xfrm flipH="1" flipV="1">
            <a:off x="2670202" y="1972884"/>
            <a:ext cx="541201" cy="965778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1455415" y="2178791"/>
            <a:ext cx="46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4211960" y="1019024"/>
            <a:ext cx="3955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N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(Q,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,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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,q</a:t>
            </a:r>
            <a:r>
              <a:rPr lang="pt-BR" sz="2400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0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,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F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)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646061" y="4005064"/>
            <a:ext cx="3215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M 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(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(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Q), 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,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’,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 </a:t>
            </a:r>
            <a:r>
              <a:rPr lang="pt-BR" sz="2400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q</a:t>
            </a:r>
            <a:r>
              <a:rPr lang="pt-BR" sz="2400" kern="0" baseline="-25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o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’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, F’)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619447" y="4581128"/>
            <a:ext cx="1697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q</a:t>
            </a:r>
            <a:r>
              <a:rPr lang="pt-BR" sz="2400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0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’= {1,3}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4225171" y="3390741"/>
            <a:ext cx="47765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Para qualquer estado R de M </a:t>
            </a:r>
            <a:r>
              <a:rPr lang="pt-BR" dirty="0" smtClean="0">
                <a:solidFill>
                  <a:srgbClr val="FF0000"/>
                </a:solidFill>
              </a:rPr>
              <a:t>definimos </a:t>
            </a:r>
            <a:r>
              <a:rPr lang="pt-BR" dirty="0">
                <a:solidFill>
                  <a:srgbClr val="FF0000"/>
                </a:solidFill>
              </a:rPr>
              <a:t>E(R) como sendo </a:t>
            </a:r>
            <a:r>
              <a:rPr lang="pt-BR" dirty="0" smtClean="0">
                <a:solidFill>
                  <a:srgbClr val="FF0000"/>
                </a:solidFill>
              </a:rPr>
              <a:t>a coleção </a:t>
            </a:r>
            <a:r>
              <a:rPr lang="pt-BR" dirty="0">
                <a:solidFill>
                  <a:srgbClr val="FF0000"/>
                </a:solidFill>
              </a:rPr>
              <a:t>de estados que podem ser atingidos a partir de R indo somente ao </a:t>
            </a:r>
            <a:r>
              <a:rPr lang="pt-BR" dirty="0" smtClean="0">
                <a:solidFill>
                  <a:srgbClr val="FF0000"/>
                </a:solidFill>
              </a:rPr>
              <a:t>longo de </a:t>
            </a:r>
            <a:r>
              <a:rPr lang="pt-BR" dirty="0">
                <a:solidFill>
                  <a:srgbClr val="FF0000"/>
                </a:solidFill>
              </a:rPr>
              <a:t>setas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</a:t>
            </a:r>
            <a:r>
              <a:rPr lang="pt-BR" dirty="0" smtClean="0">
                <a:solidFill>
                  <a:srgbClr val="FF0000"/>
                </a:solidFill>
              </a:rPr>
              <a:t>, </a:t>
            </a:r>
            <a:r>
              <a:rPr lang="pt-BR" dirty="0">
                <a:solidFill>
                  <a:srgbClr val="FF0000"/>
                </a:solidFill>
              </a:rPr>
              <a:t>incluindo os </a:t>
            </a:r>
            <a:r>
              <a:rPr lang="pt-BR" dirty="0" smtClean="0">
                <a:solidFill>
                  <a:srgbClr val="FF0000"/>
                </a:solidFill>
              </a:rPr>
              <a:t>pr</a:t>
            </a:r>
            <a:r>
              <a:rPr lang="pt-BR" dirty="0">
                <a:solidFill>
                  <a:srgbClr val="FF0000"/>
                </a:solidFill>
              </a:rPr>
              <a:t>ó</a:t>
            </a:r>
            <a:r>
              <a:rPr lang="pt-BR" dirty="0" smtClean="0">
                <a:solidFill>
                  <a:srgbClr val="FF0000"/>
                </a:solidFill>
              </a:rPr>
              <a:t>prios </a:t>
            </a:r>
            <a:r>
              <a:rPr lang="pt-BR" dirty="0">
                <a:solidFill>
                  <a:srgbClr val="FF0000"/>
                </a:solidFill>
              </a:rPr>
              <a:t>membros de R. Formalmente, para </a:t>
            </a:r>
            <a:r>
              <a:rPr lang="pt-BR" dirty="0" smtClean="0">
                <a:solidFill>
                  <a:srgbClr val="FF0000"/>
                </a:solidFill>
              </a:rPr>
              <a:t>R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(</a:t>
            </a:r>
            <a:r>
              <a:rPr lang="pt-BR" dirty="0" smtClean="0">
                <a:solidFill>
                  <a:srgbClr val="FF0000"/>
                </a:solidFill>
              </a:rPr>
              <a:t>Q) seja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pt-BR" dirty="0">
                <a:solidFill>
                  <a:srgbClr val="FF0000"/>
                </a:solidFill>
              </a:rPr>
              <a:t>E(R) = {</a:t>
            </a:r>
            <a:r>
              <a:rPr lang="pt-BR" dirty="0" smtClean="0">
                <a:solidFill>
                  <a:srgbClr val="FF0000"/>
                </a:solidFill>
              </a:rPr>
              <a:t>q |q </a:t>
            </a:r>
            <a:r>
              <a:rPr lang="pt-BR" dirty="0">
                <a:solidFill>
                  <a:srgbClr val="FF0000"/>
                </a:solidFill>
              </a:rPr>
              <a:t>pode ser atingido a partir de R viajando-se ao longo de 0 ou mais setas </a:t>
            </a:r>
            <a:r>
              <a:rPr lang="pt-BR" dirty="0" smtClean="0">
                <a:solidFill>
                  <a:srgbClr val="FF0000"/>
                </a:solidFill>
                <a:sym typeface="Symbol"/>
              </a:rPr>
              <a:t></a:t>
            </a:r>
            <a:r>
              <a:rPr lang="pt-BR" dirty="0">
                <a:solidFill>
                  <a:srgbClr val="FF0000"/>
                </a:solidFill>
                <a:sym typeface="Symbol"/>
              </a:rPr>
              <a:t>}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632118" y="5266125"/>
            <a:ext cx="288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Logo q</a:t>
            </a:r>
            <a:r>
              <a:rPr lang="pt-BR" sz="2400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0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’= E({q</a:t>
            </a:r>
            <a:r>
              <a:rPr lang="pt-BR" sz="2400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0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})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713033" y="5734718"/>
            <a:ext cx="288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q</a:t>
            </a:r>
            <a:r>
              <a:rPr lang="pt-BR" sz="2400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0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’ = E({</a:t>
            </a:r>
            <a:r>
              <a:rPr lang="pt-BR" sz="24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1</a:t>
            </a:r>
            <a:r>
              <a:rPr lang="pt-BR" sz="2400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})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pt-BR" sz="2400" dirty="0" smtClean="0">
                <a:solidFill>
                  <a:srgbClr val="000000"/>
                </a:solidFill>
              </a:rPr>
              <a:t>=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t-BR" sz="2400" dirty="0" smtClean="0">
                <a:solidFill>
                  <a:srgbClr val="000000"/>
                </a:solidFill>
              </a:rPr>
              <a:t>{1,3}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3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990" y="658233"/>
            <a:ext cx="8166196" cy="5688632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pPr marL="0" indent="0">
              <a:buNone/>
            </a:pPr>
            <a:endParaRPr lang="pt-BR" b="0" dirty="0"/>
          </a:p>
          <a:p>
            <a:pPr marL="0" indent="0">
              <a:buNone/>
            </a:pPr>
            <a:endParaRPr lang="pt-BR" b="0" dirty="0"/>
          </a:p>
          <a:p>
            <a:endParaRPr lang="pt-BR" b="0" dirty="0"/>
          </a:p>
        </p:txBody>
      </p:sp>
      <p:sp>
        <p:nvSpPr>
          <p:cNvPr id="43" name="Elipse 42"/>
          <p:cNvSpPr/>
          <p:nvPr/>
        </p:nvSpPr>
        <p:spPr>
          <a:xfrm>
            <a:off x="1880429" y="3270656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Elipse 48"/>
          <p:cNvSpPr/>
          <p:nvPr/>
        </p:nvSpPr>
        <p:spPr>
          <a:xfrm>
            <a:off x="713668" y="3293356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CaixaDeTexto 49"/>
          <p:cNvSpPr txBox="1"/>
          <p:nvPr/>
        </p:nvSpPr>
        <p:spPr>
          <a:xfrm>
            <a:off x="754304" y="3422655"/>
            <a:ext cx="63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{1}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1931570" y="3399954"/>
            <a:ext cx="67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{2}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Elipse 61"/>
          <p:cNvSpPr/>
          <p:nvPr/>
        </p:nvSpPr>
        <p:spPr>
          <a:xfrm>
            <a:off x="4382344" y="4265055"/>
            <a:ext cx="731278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Elipse 63"/>
          <p:cNvSpPr/>
          <p:nvPr/>
        </p:nvSpPr>
        <p:spPr>
          <a:xfrm>
            <a:off x="4318312" y="4173605"/>
            <a:ext cx="859342" cy="8108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Elipse 64"/>
          <p:cNvSpPr/>
          <p:nvPr/>
        </p:nvSpPr>
        <p:spPr>
          <a:xfrm>
            <a:off x="3056482" y="4238398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Elipse 65"/>
          <p:cNvSpPr/>
          <p:nvPr/>
        </p:nvSpPr>
        <p:spPr>
          <a:xfrm>
            <a:off x="1986587" y="4257938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Elipse 66"/>
          <p:cNvSpPr/>
          <p:nvPr/>
        </p:nvSpPr>
        <p:spPr>
          <a:xfrm>
            <a:off x="707290" y="4290766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Elipse 67"/>
          <p:cNvSpPr/>
          <p:nvPr/>
        </p:nvSpPr>
        <p:spPr>
          <a:xfrm>
            <a:off x="2965784" y="3255084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Elipse 68"/>
          <p:cNvSpPr/>
          <p:nvPr/>
        </p:nvSpPr>
        <p:spPr>
          <a:xfrm>
            <a:off x="2688420" y="2438181"/>
            <a:ext cx="677946" cy="62792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CaixaDeTexto 69"/>
          <p:cNvSpPr txBox="1"/>
          <p:nvPr/>
        </p:nvSpPr>
        <p:spPr>
          <a:xfrm>
            <a:off x="4303460" y="4421740"/>
            <a:ext cx="1080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</a:rPr>
              <a:t>{1,2,3}</a:t>
            </a:r>
            <a:endParaRPr lang="pt-BR" sz="1600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CaixaDeTexto 70"/>
          <p:cNvSpPr txBox="1"/>
          <p:nvPr/>
        </p:nvSpPr>
        <p:spPr>
          <a:xfrm>
            <a:off x="2985277" y="4336183"/>
            <a:ext cx="91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{2,3}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1943873" y="4390962"/>
            <a:ext cx="911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{1,3}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608906" y="4367696"/>
            <a:ext cx="916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{1,2}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CaixaDeTexto 73"/>
          <p:cNvSpPr txBox="1"/>
          <p:nvPr/>
        </p:nvSpPr>
        <p:spPr>
          <a:xfrm>
            <a:off x="2724666" y="2566971"/>
            <a:ext cx="67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sym typeface="Symbol"/>
              </a:rPr>
              <a:t>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5" name="CaixaDeTexto 74"/>
          <p:cNvSpPr txBox="1"/>
          <p:nvPr/>
        </p:nvSpPr>
        <p:spPr>
          <a:xfrm>
            <a:off x="3018886" y="3384384"/>
            <a:ext cx="67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{3}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503800" y="32613"/>
            <a:ext cx="3955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N </a:t>
            </a:r>
            <a:r>
              <a:rPr lang="pt-BR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(Q, </a:t>
            </a:r>
            <a:r>
              <a:rPr lang="pt-BR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,</a:t>
            </a:r>
            <a:r>
              <a:rPr lang="pt-BR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pt-BR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</a:t>
            </a: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,q</a:t>
            </a:r>
            <a:r>
              <a:rPr lang="pt-BR" sz="2400" b="1" kern="0" baseline="-25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0</a:t>
            </a: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, </a:t>
            </a:r>
            <a:r>
              <a:rPr lang="pt-BR" sz="24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F</a:t>
            </a:r>
            <a:r>
              <a:rPr lang="pt-BR" sz="24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)</a:t>
            </a:r>
            <a:r>
              <a:rPr lang="pt-BR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4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7" name="CaixaDeTexto 76"/>
          <p:cNvSpPr txBox="1"/>
          <p:nvPr/>
        </p:nvSpPr>
        <p:spPr>
          <a:xfrm>
            <a:off x="516895" y="1815224"/>
            <a:ext cx="3215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4">
                    <a:lumMod val="50000"/>
                  </a:schemeClr>
                </a:solidFill>
              </a:rPr>
              <a:t>M 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(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(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Q), </a:t>
            </a:r>
            <a:r>
              <a:rPr lang="pt-BR" sz="20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,</a:t>
            </a:r>
            <a:r>
              <a:rPr lang="pt-BR" sz="20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’,</a:t>
            </a:r>
            <a:r>
              <a:rPr lang="pt-BR" sz="2000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 </a:t>
            </a:r>
            <a:r>
              <a:rPr lang="pt-BR" sz="2000" b="1" kern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q</a:t>
            </a:r>
            <a:r>
              <a:rPr lang="pt-BR" sz="2000" b="1" kern="0" baseline="-250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o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’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, F’)</a:t>
            </a:r>
            <a:r>
              <a:rPr lang="pt-BR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pt-BR" sz="2000" b="1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1734269" y="4390962"/>
            <a:ext cx="166985" cy="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1895889" y="4166486"/>
            <a:ext cx="859342" cy="8108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6" name="Elipse 95"/>
          <p:cNvSpPr/>
          <p:nvPr/>
        </p:nvSpPr>
        <p:spPr>
          <a:xfrm>
            <a:off x="622970" y="3189952"/>
            <a:ext cx="859342" cy="8108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8" name="Elipse 97"/>
          <p:cNvSpPr/>
          <p:nvPr/>
        </p:nvSpPr>
        <p:spPr>
          <a:xfrm>
            <a:off x="622970" y="4199314"/>
            <a:ext cx="859342" cy="8108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0" name="CaixaDeTexto 79"/>
          <p:cNvSpPr txBox="1"/>
          <p:nvPr/>
        </p:nvSpPr>
        <p:spPr>
          <a:xfrm>
            <a:off x="2325560" y="3866333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20" name="Conector reto 19"/>
          <p:cNvCxnSpPr/>
          <p:nvPr/>
        </p:nvCxnSpPr>
        <p:spPr>
          <a:xfrm flipH="1">
            <a:off x="2408765" y="2636912"/>
            <a:ext cx="31590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2408765" y="2636912"/>
            <a:ext cx="0" cy="2923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2402606" y="2929300"/>
            <a:ext cx="28092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aixaDeTexto 83"/>
          <p:cNvSpPr txBox="1"/>
          <p:nvPr/>
        </p:nvSpPr>
        <p:spPr>
          <a:xfrm>
            <a:off x="1517161" y="4825479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92" name="CaixaDeTexto 91"/>
          <p:cNvSpPr txBox="1"/>
          <p:nvPr/>
        </p:nvSpPr>
        <p:spPr>
          <a:xfrm>
            <a:off x="5580112" y="2336648"/>
            <a:ext cx="34256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</a:t>
            </a:r>
            <a:r>
              <a:rPr lang="pt-BR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’ (</a:t>
            </a:r>
            <a:r>
              <a:rPr lang="pt-BR" sz="24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R,s</a:t>
            </a:r>
            <a:r>
              <a:rPr lang="pt-BR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)= união de E((</a:t>
            </a:r>
            <a:r>
              <a:rPr lang="pt-BR" sz="24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q,s</a:t>
            </a:r>
            <a:r>
              <a:rPr lang="pt-BR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/>
              </a:rPr>
              <a:t>)) para cada q  R.</a:t>
            </a:r>
            <a:endParaRPr lang="pt-BR" sz="2400" b="1" baseline="-25000" dirty="0">
              <a:solidFill>
                <a:srgbClr val="FF0000"/>
              </a:solidFill>
            </a:endParaRPr>
          </a:p>
        </p:txBody>
      </p:sp>
      <p:grpSp>
        <p:nvGrpSpPr>
          <p:cNvPr id="86" name="Grupo 85"/>
          <p:cNvGrpSpPr/>
          <p:nvPr/>
        </p:nvGrpSpPr>
        <p:grpSpPr>
          <a:xfrm>
            <a:off x="3221352" y="-39857"/>
            <a:ext cx="2311900" cy="1993786"/>
            <a:chOff x="765243" y="1236575"/>
            <a:chExt cx="2791009" cy="2459754"/>
          </a:xfrm>
        </p:grpSpPr>
        <p:sp>
          <p:nvSpPr>
            <p:cNvPr id="94" name="Elipse 93"/>
            <p:cNvSpPr/>
            <p:nvPr/>
          </p:nvSpPr>
          <p:spPr>
            <a:xfrm>
              <a:off x="2645733" y="2838027"/>
              <a:ext cx="662724" cy="68718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9" name="CaixaDeTexto 98"/>
            <p:cNvSpPr txBox="1"/>
            <p:nvPr/>
          </p:nvSpPr>
          <p:spPr>
            <a:xfrm>
              <a:off x="2788946" y="3021409"/>
              <a:ext cx="5195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pt-BR" b="1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100" name="Conector de seta reta 99"/>
            <p:cNvCxnSpPr/>
            <p:nvPr/>
          </p:nvCxnSpPr>
          <p:spPr>
            <a:xfrm>
              <a:off x="2013397" y="3206075"/>
              <a:ext cx="628862" cy="1935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CaixaDeTexto 100"/>
            <p:cNvSpPr txBox="1"/>
            <p:nvPr/>
          </p:nvSpPr>
          <p:spPr>
            <a:xfrm>
              <a:off x="2253591" y="2363500"/>
              <a:ext cx="4725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rgbClr val="FF0000"/>
                  </a:solidFill>
                  <a:sym typeface="Symbol"/>
                </a:rPr>
                <a:t></a:t>
              </a:r>
              <a:endParaRPr lang="pt-BR" sz="24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02" name="Elipse 101"/>
            <p:cNvSpPr/>
            <p:nvPr/>
          </p:nvSpPr>
          <p:spPr>
            <a:xfrm>
              <a:off x="1349506" y="2828995"/>
              <a:ext cx="662724" cy="68717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3" name="Elipse 102"/>
            <p:cNvSpPr/>
            <p:nvPr/>
          </p:nvSpPr>
          <p:spPr>
            <a:xfrm>
              <a:off x="1979535" y="1438382"/>
              <a:ext cx="662724" cy="68717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4" name="CaixaDeTexto 103"/>
            <p:cNvSpPr txBox="1"/>
            <p:nvPr/>
          </p:nvSpPr>
          <p:spPr>
            <a:xfrm>
              <a:off x="1497839" y="2961298"/>
              <a:ext cx="581644" cy="366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pt-BR" b="1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5" name="CaixaDeTexto 104"/>
            <p:cNvSpPr txBox="1"/>
            <p:nvPr/>
          </p:nvSpPr>
          <p:spPr>
            <a:xfrm>
              <a:off x="3087451" y="2271107"/>
              <a:ext cx="4688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a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106" name="Grupo 105"/>
            <p:cNvGrpSpPr/>
            <p:nvPr/>
          </p:nvGrpSpPr>
          <p:grpSpPr>
            <a:xfrm>
              <a:off x="765243" y="2961298"/>
              <a:ext cx="598932" cy="369332"/>
              <a:chOff x="3238995" y="2506324"/>
              <a:chExt cx="715845" cy="425717"/>
            </a:xfrm>
          </p:grpSpPr>
          <p:sp>
            <p:nvSpPr>
              <p:cNvPr id="117" name="CaixaDeTexto 116"/>
              <p:cNvSpPr txBox="1"/>
              <p:nvPr/>
            </p:nvSpPr>
            <p:spPr>
              <a:xfrm>
                <a:off x="3238995" y="2506324"/>
                <a:ext cx="715845" cy="425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>
                    <a:solidFill>
                      <a:srgbClr val="FF0000"/>
                    </a:solidFill>
                  </a:rPr>
                  <a:t>a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18" name="Conector de seta reta 117"/>
              <p:cNvCxnSpPr/>
              <p:nvPr/>
            </p:nvCxnSpPr>
            <p:spPr>
              <a:xfrm>
                <a:off x="3616949" y="2899992"/>
                <a:ext cx="291227" cy="0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ector reto 118"/>
              <p:cNvCxnSpPr/>
              <p:nvPr/>
            </p:nvCxnSpPr>
            <p:spPr>
              <a:xfrm flipV="1">
                <a:off x="3616949" y="2603576"/>
                <a:ext cx="0" cy="296416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Conector reto 119"/>
              <p:cNvCxnSpPr/>
              <p:nvPr/>
            </p:nvCxnSpPr>
            <p:spPr>
              <a:xfrm>
                <a:off x="3616949" y="2603576"/>
                <a:ext cx="291227" cy="88304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upo 106"/>
            <p:cNvGrpSpPr/>
            <p:nvPr/>
          </p:nvGrpSpPr>
          <p:grpSpPr>
            <a:xfrm>
              <a:off x="2064536" y="1236575"/>
              <a:ext cx="623206" cy="802424"/>
              <a:chOff x="1384720" y="1338513"/>
              <a:chExt cx="623206" cy="802424"/>
            </a:xfrm>
          </p:grpSpPr>
          <p:sp>
            <p:nvSpPr>
              <p:cNvPr id="113" name="Elipse 112"/>
              <p:cNvSpPr/>
              <p:nvPr/>
            </p:nvSpPr>
            <p:spPr>
              <a:xfrm>
                <a:off x="1384720" y="1639374"/>
                <a:ext cx="504056" cy="50156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5" name="CaixaDeTexto 114"/>
              <p:cNvSpPr txBox="1"/>
              <p:nvPr/>
            </p:nvSpPr>
            <p:spPr>
              <a:xfrm>
                <a:off x="1488415" y="1705490"/>
                <a:ext cx="5195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bg1">
                        <a:lumMod val="50000"/>
                      </a:schemeClr>
                    </a:solidFill>
                  </a:rPr>
                  <a:t>1</a:t>
                </a:r>
                <a:endParaRPr lang="pt-BR" b="1" baseline="-25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116" name="Conector de seta reta 115"/>
              <p:cNvCxnSpPr/>
              <p:nvPr/>
            </p:nvCxnSpPr>
            <p:spPr>
              <a:xfrm>
                <a:off x="1636748" y="1338513"/>
                <a:ext cx="0" cy="187412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8" name="CaixaDeTexto 107"/>
            <p:cNvSpPr txBox="1"/>
            <p:nvPr/>
          </p:nvSpPr>
          <p:spPr>
            <a:xfrm>
              <a:off x="1979535" y="3326997"/>
              <a:ext cx="7033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err="1">
                  <a:solidFill>
                    <a:srgbClr val="FF0000"/>
                  </a:solidFill>
                </a:rPr>
                <a:t>a</a:t>
              </a:r>
              <a:r>
                <a:rPr lang="pt-BR" b="1" dirty="0" err="1" smtClean="0">
                  <a:solidFill>
                    <a:srgbClr val="FF0000"/>
                  </a:solidFill>
                </a:rPr>
                <a:t>,b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109" name="Conector de seta reta 108"/>
            <p:cNvCxnSpPr>
              <a:stCxn id="103" idx="3"/>
              <a:endCxn id="102" idx="0"/>
            </p:cNvCxnSpPr>
            <p:nvPr/>
          </p:nvCxnSpPr>
          <p:spPr>
            <a:xfrm flipH="1">
              <a:off x="1680868" y="2024925"/>
              <a:ext cx="395721" cy="80407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ector de seta reta 109"/>
            <p:cNvCxnSpPr/>
            <p:nvPr/>
          </p:nvCxnSpPr>
          <p:spPr>
            <a:xfrm>
              <a:off x="2427986" y="2125560"/>
              <a:ext cx="343814" cy="712467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ector de seta reta 110"/>
            <p:cNvCxnSpPr>
              <a:stCxn id="94" idx="7"/>
            </p:cNvCxnSpPr>
            <p:nvPr/>
          </p:nvCxnSpPr>
          <p:spPr>
            <a:xfrm flipH="1" flipV="1">
              <a:off x="2670202" y="1972884"/>
              <a:ext cx="541201" cy="965778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CaixaDeTexto 111"/>
            <p:cNvSpPr txBox="1"/>
            <p:nvPr/>
          </p:nvSpPr>
          <p:spPr>
            <a:xfrm>
              <a:off x="1455415" y="2178791"/>
              <a:ext cx="4688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b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3" name="Conector de seta reta 12"/>
          <p:cNvCxnSpPr>
            <a:stCxn id="95" idx="0"/>
            <a:endCxn id="43" idx="4"/>
          </p:cNvCxnSpPr>
          <p:nvPr/>
        </p:nvCxnSpPr>
        <p:spPr>
          <a:xfrm flipH="1" flipV="1">
            <a:off x="2219402" y="3898585"/>
            <a:ext cx="106158" cy="26790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de seta reta 124"/>
          <p:cNvCxnSpPr>
            <a:stCxn id="43" idx="5"/>
          </p:cNvCxnSpPr>
          <p:nvPr/>
        </p:nvCxnSpPr>
        <p:spPr>
          <a:xfrm>
            <a:off x="2459092" y="3806627"/>
            <a:ext cx="597390" cy="58433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CaixaDeTexto 127"/>
          <p:cNvSpPr txBox="1"/>
          <p:nvPr/>
        </p:nvSpPr>
        <p:spPr>
          <a:xfrm>
            <a:off x="2773553" y="3915119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27" name="Conector de seta reta 126"/>
          <p:cNvCxnSpPr/>
          <p:nvPr/>
        </p:nvCxnSpPr>
        <p:spPr>
          <a:xfrm flipV="1">
            <a:off x="2565344" y="3569049"/>
            <a:ext cx="363425" cy="1557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CaixaDeTexto 130"/>
          <p:cNvSpPr txBox="1"/>
          <p:nvPr/>
        </p:nvSpPr>
        <p:spPr>
          <a:xfrm>
            <a:off x="2530519" y="3215288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35" name="Conector reto 134"/>
          <p:cNvCxnSpPr>
            <a:stCxn id="75" idx="3"/>
          </p:cNvCxnSpPr>
          <p:nvPr/>
        </p:nvCxnSpPr>
        <p:spPr>
          <a:xfrm>
            <a:off x="3689675" y="3569050"/>
            <a:ext cx="1776483" cy="3827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to 136"/>
          <p:cNvCxnSpPr/>
          <p:nvPr/>
        </p:nvCxnSpPr>
        <p:spPr>
          <a:xfrm flipH="1">
            <a:off x="5436096" y="3639274"/>
            <a:ext cx="30062" cy="14568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de seta reta 138"/>
          <p:cNvCxnSpPr/>
          <p:nvPr/>
        </p:nvCxnSpPr>
        <p:spPr>
          <a:xfrm flipH="1" flipV="1">
            <a:off x="2565344" y="5010146"/>
            <a:ext cx="2900814" cy="8597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CaixaDeTexto 141"/>
          <p:cNvSpPr txBox="1"/>
          <p:nvPr/>
        </p:nvSpPr>
        <p:spPr>
          <a:xfrm>
            <a:off x="3809264" y="3199718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41" name="Conector de seta reta 140"/>
          <p:cNvCxnSpPr>
            <a:stCxn id="68" idx="0"/>
          </p:cNvCxnSpPr>
          <p:nvPr/>
        </p:nvCxnSpPr>
        <p:spPr>
          <a:xfrm flipH="1" flipV="1">
            <a:off x="3137948" y="3066110"/>
            <a:ext cx="166809" cy="18897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aixaDeTexto 144"/>
          <p:cNvSpPr txBox="1"/>
          <p:nvPr/>
        </p:nvSpPr>
        <p:spPr>
          <a:xfrm>
            <a:off x="3308708" y="2900495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46" name="CaixaDeTexto 145"/>
          <p:cNvSpPr txBox="1"/>
          <p:nvPr/>
        </p:nvSpPr>
        <p:spPr>
          <a:xfrm>
            <a:off x="3789513" y="4150977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54" name="Conector de seta reta 153"/>
          <p:cNvCxnSpPr/>
          <p:nvPr/>
        </p:nvCxnSpPr>
        <p:spPr>
          <a:xfrm flipH="1" flipV="1">
            <a:off x="3160651" y="3866333"/>
            <a:ext cx="92471" cy="3916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CaixaDeTexto 156"/>
          <p:cNvSpPr txBox="1"/>
          <p:nvPr/>
        </p:nvSpPr>
        <p:spPr>
          <a:xfrm>
            <a:off x="3252386" y="3842487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58" name="CaixaDeTexto 157"/>
          <p:cNvSpPr txBox="1"/>
          <p:nvPr/>
        </p:nvSpPr>
        <p:spPr>
          <a:xfrm>
            <a:off x="1817762" y="2636912"/>
            <a:ext cx="591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FF0000"/>
                </a:solidFill>
              </a:rPr>
              <a:t>a</a:t>
            </a:r>
            <a:r>
              <a:rPr lang="pt-BR" b="1" dirty="0" err="1" smtClean="0">
                <a:solidFill>
                  <a:srgbClr val="FF0000"/>
                </a:solidFill>
              </a:rPr>
              <a:t>,b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3072" name="Conector reto 3071"/>
          <p:cNvCxnSpPr/>
          <p:nvPr/>
        </p:nvCxnSpPr>
        <p:spPr>
          <a:xfrm flipH="1">
            <a:off x="1817761" y="4737028"/>
            <a:ext cx="113809" cy="232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6" name="Conector reto 3075"/>
          <p:cNvCxnSpPr/>
          <p:nvPr/>
        </p:nvCxnSpPr>
        <p:spPr>
          <a:xfrm>
            <a:off x="1817762" y="4760294"/>
            <a:ext cx="53421" cy="3038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8" name="Conector de seta reta 3077"/>
          <p:cNvCxnSpPr/>
          <p:nvPr/>
        </p:nvCxnSpPr>
        <p:spPr>
          <a:xfrm flipV="1">
            <a:off x="1880429" y="4977317"/>
            <a:ext cx="209218" cy="8684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0" name="Conector de seta reta 3079"/>
          <p:cNvCxnSpPr/>
          <p:nvPr/>
        </p:nvCxnSpPr>
        <p:spPr>
          <a:xfrm>
            <a:off x="3788277" y="4520309"/>
            <a:ext cx="530035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aixaDeTexto 170"/>
          <p:cNvSpPr txBox="1"/>
          <p:nvPr/>
        </p:nvSpPr>
        <p:spPr>
          <a:xfrm>
            <a:off x="3777443" y="4726785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3088" name="Conector de seta reta 3087"/>
          <p:cNvCxnSpPr/>
          <p:nvPr/>
        </p:nvCxnSpPr>
        <p:spPr>
          <a:xfrm flipH="1">
            <a:off x="3731955" y="4705515"/>
            <a:ext cx="59468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CaixaDeTexto 177"/>
          <p:cNvSpPr txBox="1"/>
          <p:nvPr/>
        </p:nvSpPr>
        <p:spPr>
          <a:xfrm>
            <a:off x="4496695" y="3646258"/>
            <a:ext cx="47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79" name="Conector de seta reta 178"/>
          <p:cNvCxnSpPr/>
          <p:nvPr/>
        </p:nvCxnSpPr>
        <p:spPr>
          <a:xfrm>
            <a:off x="4496695" y="4015590"/>
            <a:ext cx="0" cy="23961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to 179"/>
          <p:cNvCxnSpPr/>
          <p:nvPr/>
        </p:nvCxnSpPr>
        <p:spPr>
          <a:xfrm>
            <a:off x="4494090" y="4013288"/>
            <a:ext cx="23164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to 180"/>
          <p:cNvCxnSpPr/>
          <p:nvPr/>
        </p:nvCxnSpPr>
        <p:spPr>
          <a:xfrm>
            <a:off x="4697702" y="4003695"/>
            <a:ext cx="7493" cy="15241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00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4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9" grpId="0" animBg="1"/>
      <p:bldP spid="49" grpId="1" animBg="1"/>
      <p:bldP spid="50" grpId="0"/>
      <p:bldP spid="50" grpId="1"/>
      <p:bldP spid="52" grpId="0"/>
      <p:bldP spid="62" grpId="0" animBg="1"/>
      <p:bldP spid="64" grpId="0" animBg="1"/>
      <p:bldP spid="65" grpId="0" animBg="1"/>
      <p:bldP spid="66" grpId="0" animBg="1"/>
      <p:bldP spid="67" grpId="0" animBg="1"/>
      <p:bldP spid="67" grpId="1" animBg="1"/>
      <p:bldP spid="68" grpId="0" animBg="1"/>
      <p:bldP spid="69" grpId="0" animBg="1"/>
      <p:bldP spid="70" grpId="0"/>
      <p:bldP spid="71" grpId="0"/>
      <p:bldP spid="72" grpId="0"/>
      <p:bldP spid="73" grpId="0"/>
      <p:bldP spid="73" grpId="1"/>
      <p:bldP spid="74" grpId="0"/>
      <p:bldP spid="75" grpId="0"/>
      <p:bldP spid="95" grpId="0" animBg="1"/>
      <p:bldP spid="96" grpId="0" animBg="1"/>
      <p:bldP spid="96" grpId="1" animBg="1"/>
      <p:bldP spid="98" grpId="0" animBg="1"/>
      <p:bldP spid="98" grpId="1" animBg="1"/>
      <p:bldP spid="80" grpId="0"/>
      <p:bldP spid="84" grpId="0"/>
      <p:bldP spid="128" grpId="0"/>
      <p:bldP spid="131" grpId="0"/>
      <p:bldP spid="142" grpId="0"/>
      <p:bldP spid="145" grpId="0"/>
      <p:bldP spid="146" grpId="0"/>
      <p:bldP spid="157" grpId="0"/>
      <p:bldP spid="158" grpId="0"/>
      <p:bldP spid="171" grpId="0"/>
      <p:bldP spid="1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Equivalência entre </a:t>
            </a:r>
            <a:r>
              <a:rPr lang="pt-BR" sz="2400" dirty="0" err="1" smtClean="0"/>
              <a:t>AFNs</a:t>
            </a:r>
            <a:r>
              <a:rPr lang="pt-BR" sz="2400" dirty="0" smtClean="0"/>
              <a:t> e </a:t>
            </a:r>
            <a:r>
              <a:rPr lang="pt-BR" sz="2400" dirty="0" err="1" smtClean="0"/>
              <a:t>AFDs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r>
              <a:rPr lang="pt-BR" b="0" dirty="0" smtClean="0"/>
              <a:t>Como acabamos de ver:</a:t>
            </a:r>
            <a:endParaRPr lang="pt-BR" b="0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Teorema</a:t>
            </a:r>
            <a:r>
              <a:rPr lang="pt-BR" dirty="0" smtClean="0">
                <a:solidFill>
                  <a:srgbClr val="FF0000"/>
                </a:solidFill>
              </a:rPr>
              <a:t>: </a:t>
            </a:r>
            <a:r>
              <a:rPr lang="pt-BR" b="0" dirty="0"/>
              <a:t>Todo </a:t>
            </a:r>
            <a:r>
              <a:rPr lang="pt-BR" b="0" dirty="0" smtClean="0"/>
              <a:t>aut</a:t>
            </a:r>
            <a:r>
              <a:rPr lang="pt-BR" b="0" dirty="0"/>
              <a:t>ô</a:t>
            </a:r>
            <a:r>
              <a:rPr lang="pt-BR" b="0" dirty="0" smtClean="0"/>
              <a:t>mato finito não-determinístico </a:t>
            </a:r>
            <a:r>
              <a:rPr lang="pt-BR" b="0" dirty="0"/>
              <a:t>tem um </a:t>
            </a:r>
            <a:r>
              <a:rPr lang="pt-BR" b="0" dirty="0" smtClean="0"/>
              <a:t>aut</a:t>
            </a:r>
            <a:r>
              <a:rPr lang="pt-BR" b="0" dirty="0"/>
              <a:t>ô</a:t>
            </a:r>
            <a:r>
              <a:rPr lang="pt-BR" b="0" dirty="0" smtClean="0"/>
              <a:t>mato finito determinístico</a:t>
            </a:r>
            <a:r>
              <a:rPr lang="pt-BR" b="0" dirty="0"/>
              <a:t> </a:t>
            </a:r>
            <a:r>
              <a:rPr lang="pt-BR" b="0" dirty="0" smtClean="0"/>
              <a:t>equivalente</a:t>
            </a:r>
            <a:r>
              <a:rPr lang="pt-BR" b="0" dirty="0" smtClean="0"/>
              <a:t>.</a:t>
            </a:r>
          </a:p>
          <a:p>
            <a:endParaRPr lang="pt-BR" b="0" dirty="0"/>
          </a:p>
          <a:p>
            <a:r>
              <a:rPr lang="pt-BR" b="0" dirty="0" smtClean="0"/>
              <a:t>Logo,</a:t>
            </a:r>
            <a:endParaRPr lang="pt-BR" b="0" dirty="0">
              <a:solidFill>
                <a:srgbClr val="FF0000"/>
              </a:solidFill>
            </a:endParaRPr>
          </a:p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Corolário:</a:t>
            </a:r>
            <a:r>
              <a:rPr lang="pt-BR" b="0" dirty="0" smtClean="0">
                <a:solidFill>
                  <a:srgbClr val="FF0000"/>
                </a:solidFill>
              </a:rPr>
              <a:t> </a:t>
            </a:r>
            <a:r>
              <a:rPr lang="pt-BR" b="0" dirty="0" smtClean="0"/>
              <a:t>Uma linguagem é regular se e somente se algum autômato finito não-determinístico a reconhece.</a:t>
            </a:r>
            <a:endParaRPr lang="pt-BR" dirty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8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3151</TotalTime>
  <Words>555</Words>
  <Application>Microsoft Office PowerPoint</Application>
  <PresentationFormat>Apresentação na tela (4:3)</PresentationFormat>
  <Paragraphs>145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20100304123305_cin_ppt_claro_producao</vt:lpstr>
      <vt:lpstr>Apresentação do PowerPoint</vt:lpstr>
      <vt:lpstr>Autômatos Finitos Equivalência entre AFNs e AFDs</vt:lpstr>
      <vt:lpstr>Equivalência entre AFNs e AFDs </vt:lpstr>
      <vt:lpstr>Equivalência entre AFNs e AFDs </vt:lpstr>
      <vt:lpstr>Equivalência entre AFNs e AFDs Introduzindo as transições </vt:lpstr>
      <vt:lpstr>Apresentação do PowerPoint</vt:lpstr>
      <vt:lpstr>Autômatos Finitos Equivalência entre AFNs e AFDs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anjolina</cp:lastModifiedBy>
  <cp:revision>244</cp:revision>
  <dcterms:created xsi:type="dcterms:W3CDTF">2011-05-19T13:32:59Z</dcterms:created>
  <dcterms:modified xsi:type="dcterms:W3CDTF">2012-03-09T11:49:40Z</dcterms:modified>
</cp:coreProperties>
</file>