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6" r:id="rId3"/>
    <p:sldId id="312" r:id="rId4"/>
    <p:sldId id="313" r:id="rId5"/>
    <p:sldId id="314" r:id="rId6"/>
    <p:sldId id="315" r:id="rId7"/>
    <p:sldId id="316" r:id="rId8"/>
    <p:sldId id="318" r:id="rId9"/>
    <p:sldId id="317" r:id="rId10"/>
    <p:sldId id="319" r:id="rId11"/>
    <p:sldId id="320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86275" autoAdjust="0"/>
  </p:normalViewPr>
  <p:slideViewPr>
    <p:cSldViewPr>
      <p:cViewPr>
        <p:scale>
          <a:sx n="81" d="100"/>
          <a:sy n="81" d="100"/>
        </p:scale>
        <p:origin x="-162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26/08/2012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2721" y="-37560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r>
              <a:rPr lang="pt-BR" sz="2400" dirty="0" smtClean="0">
                <a:sym typeface="Symbol"/>
              </a:rPr>
              <a:t> Não-determinísticos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Definição formal: exemplo</a:t>
            </a:r>
            <a:endParaRPr lang="pt-BR" sz="2400" dirty="0"/>
          </a:p>
        </p:txBody>
      </p:sp>
      <p:grpSp>
        <p:nvGrpSpPr>
          <p:cNvPr id="2" name="Grupo 1"/>
          <p:cNvGrpSpPr/>
          <p:nvPr/>
        </p:nvGrpSpPr>
        <p:grpSpPr>
          <a:xfrm>
            <a:off x="556745" y="1248917"/>
            <a:ext cx="5340053" cy="978782"/>
            <a:chOff x="600042" y="1504942"/>
            <a:chExt cx="6382438" cy="1128210"/>
          </a:xfrm>
        </p:grpSpPr>
        <p:grpSp>
          <p:nvGrpSpPr>
            <p:cNvPr id="4" name="Grupo 3"/>
            <p:cNvGrpSpPr/>
            <p:nvPr/>
          </p:nvGrpSpPr>
          <p:grpSpPr>
            <a:xfrm>
              <a:off x="3715438" y="1504942"/>
              <a:ext cx="3267042" cy="1074276"/>
              <a:chOff x="959331" y="4694018"/>
              <a:chExt cx="3267042" cy="1074276"/>
            </a:xfrm>
          </p:grpSpPr>
          <p:sp>
            <p:nvSpPr>
              <p:cNvPr id="5" name="Elipse 4"/>
              <p:cNvSpPr/>
              <p:nvPr/>
            </p:nvSpPr>
            <p:spPr>
              <a:xfrm>
                <a:off x="3334345" y="4976207"/>
                <a:ext cx="792089" cy="7920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1807628" y="4943525"/>
                <a:ext cx="792089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CaixaDeTexto 6"/>
              <p:cNvSpPr txBox="1"/>
              <p:nvPr/>
            </p:nvSpPr>
            <p:spPr>
              <a:xfrm>
                <a:off x="1911355" y="5154902"/>
                <a:ext cx="620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3</a:t>
                </a:r>
              </a:p>
            </p:txBody>
          </p:sp>
          <p:sp>
            <p:nvSpPr>
              <p:cNvPr id="8" name="CaixaDeTexto 7"/>
              <p:cNvSpPr txBox="1"/>
              <p:nvPr/>
            </p:nvSpPr>
            <p:spPr>
              <a:xfrm>
                <a:off x="3442647" y="5196353"/>
                <a:ext cx="783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4</a:t>
                </a:r>
              </a:p>
            </p:txBody>
          </p:sp>
          <p:cxnSp>
            <p:nvCxnSpPr>
              <p:cNvPr id="10" name="Conector reto 9"/>
              <p:cNvCxnSpPr/>
              <p:nvPr/>
            </p:nvCxnSpPr>
            <p:spPr>
              <a:xfrm flipV="1">
                <a:off x="3503139" y="4694018"/>
                <a:ext cx="0" cy="364318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10"/>
              <p:cNvCxnSpPr/>
              <p:nvPr/>
            </p:nvCxnSpPr>
            <p:spPr>
              <a:xfrm>
                <a:off x="3493716" y="4740539"/>
                <a:ext cx="360040" cy="0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ector de seta reta 11"/>
              <p:cNvCxnSpPr/>
              <p:nvPr/>
            </p:nvCxnSpPr>
            <p:spPr>
              <a:xfrm>
                <a:off x="3844191" y="4740539"/>
                <a:ext cx="0" cy="306996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de seta reta 12"/>
              <p:cNvCxnSpPr/>
              <p:nvPr/>
            </p:nvCxnSpPr>
            <p:spPr>
              <a:xfrm>
                <a:off x="2612865" y="5324842"/>
                <a:ext cx="751617" cy="22311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aixaDeTexto 13"/>
              <p:cNvSpPr txBox="1"/>
              <p:nvPr/>
            </p:nvSpPr>
            <p:spPr>
              <a:xfrm>
                <a:off x="2710389" y="4930800"/>
                <a:ext cx="560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959331" y="4876178"/>
                <a:ext cx="850535" cy="532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0,</a:t>
                </a:r>
                <a:r>
                  <a:rPr lang="pt-BR" sz="2400" b="1" dirty="0" smtClean="0">
                    <a:solidFill>
                      <a:srgbClr val="FF0000"/>
                    </a:solidFill>
                    <a:sym typeface="Symbol"/>
                  </a:rPr>
                  <a:t></a:t>
                </a:r>
                <a:endParaRPr lang="pt-BR" sz="2400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3392290" y="5042299"/>
                <a:ext cx="676199" cy="67744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3" name="Grupo 22"/>
            <p:cNvGrpSpPr/>
            <p:nvPr/>
          </p:nvGrpSpPr>
          <p:grpSpPr>
            <a:xfrm>
              <a:off x="600042" y="1608215"/>
              <a:ext cx="3115396" cy="1024937"/>
              <a:chOff x="1753011" y="4822789"/>
              <a:chExt cx="3115396" cy="1024937"/>
            </a:xfrm>
          </p:grpSpPr>
          <p:sp>
            <p:nvSpPr>
              <p:cNvPr id="24" name="Elipse 23"/>
              <p:cNvSpPr/>
              <p:nvPr/>
            </p:nvSpPr>
            <p:spPr>
              <a:xfrm>
                <a:off x="4002702" y="5003469"/>
                <a:ext cx="792088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Elipse 24"/>
              <p:cNvSpPr/>
              <p:nvPr/>
            </p:nvSpPr>
            <p:spPr>
              <a:xfrm>
                <a:off x="2647788" y="5055638"/>
                <a:ext cx="792088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CaixaDeTexto 25"/>
              <p:cNvSpPr txBox="1"/>
              <p:nvPr/>
            </p:nvSpPr>
            <p:spPr>
              <a:xfrm>
                <a:off x="2763675" y="5326918"/>
                <a:ext cx="620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1</a:t>
                </a:r>
              </a:p>
            </p:txBody>
          </p:sp>
          <p:sp>
            <p:nvSpPr>
              <p:cNvPr id="27" name="CaixaDeTexto 26"/>
              <p:cNvSpPr txBox="1"/>
              <p:nvPr/>
            </p:nvSpPr>
            <p:spPr>
              <a:xfrm>
                <a:off x="4084681" y="5273985"/>
                <a:ext cx="783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2</a:t>
                </a:r>
              </a:p>
            </p:txBody>
          </p:sp>
          <p:cxnSp>
            <p:nvCxnSpPr>
              <p:cNvPr id="32" name="Conector de seta reta 31"/>
              <p:cNvCxnSpPr/>
              <p:nvPr/>
            </p:nvCxnSpPr>
            <p:spPr>
              <a:xfrm>
                <a:off x="3388261" y="5316421"/>
                <a:ext cx="614441" cy="32389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aixaDeTexto 32"/>
              <p:cNvSpPr txBox="1"/>
              <p:nvPr/>
            </p:nvSpPr>
            <p:spPr>
              <a:xfrm>
                <a:off x="3487464" y="4952384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5" name="Grupo 34"/>
              <p:cNvGrpSpPr/>
              <p:nvPr/>
            </p:nvGrpSpPr>
            <p:grpSpPr>
              <a:xfrm>
                <a:off x="1753011" y="5137050"/>
                <a:ext cx="894777" cy="436128"/>
                <a:chOff x="3013399" y="2463864"/>
                <a:chExt cx="894777" cy="436128"/>
              </a:xfrm>
            </p:grpSpPr>
            <p:sp>
              <p:nvSpPr>
                <p:cNvPr id="38" name="CaixaDeTexto 37"/>
                <p:cNvSpPr txBox="1"/>
                <p:nvPr/>
              </p:nvSpPr>
              <p:spPr>
                <a:xfrm>
                  <a:off x="3013399" y="2463864"/>
                  <a:ext cx="715844" cy="4257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rgbClr val="FF0000"/>
                      </a:solidFill>
                    </a:rPr>
                    <a:t>0,1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9" name="Conector de seta reta 38"/>
                <p:cNvCxnSpPr/>
                <p:nvPr/>
              </p:nvCxnSpPr>
              <p:spPr>
                <a:xfrm>
                  <a:off x="3616949" y="2899992"/>
                  <a:ext cx="291227" cy="0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>
                <a:xfrm flipV="1">
                  <a:off x="3616949" y="2603576"/>
                  <a:ext cx="0" cy="296416"/>
                </a:xfrm>
                <a:prstGeom prst="line">
                  <a:avLst/>
                </a:prstGeom>
                <a:ln w="19050">
                  <a:solidFill>
                    <a:srgbClr val="FFCC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>
                <a:xfrm>
                  <a:off x="3616949" y="2603576"/>
                  <a:ext cx="291227" cy="88304"/>
                </a:xfrm>
                <a:prstGeom prst="line">
                  <a:avLst/>
                </a:prstGeom>
                <a:ln w="19050">
                  <a:solidFill>
                    <a:srgbClr val="FFCC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Conector de seta reta 36"/>
              <p:cNvCxnSpPr/>
              <p:nvPr/>
            </p:nvCxnSpPr>
            <p:spPr>
              <a:xfrm>
                <a:off x="3043832" y="4822789"/>
                <a:ext cx="0" cy="21602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Conector de seta reta 41"/>
            <p:cNvCxnSpPr/>
            <p:nvPr/>
          </p:nvCxnSpPr>
          <p:spPr>
            <a:xfrm>
              <a:off x="3628219" y="2119375"/>
              <a:ext cx="919835" cy="22311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CaixaDeTexto 42"/>
          <p:cNvSpPr txBox="1"/>
          <p:nvPr/>
        </p:nvSpPr>
        <p:spPr>
          <a:xfrm>
            <a:off x="5133046" y="924900"/>
            <a:ext cx="70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0,1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09" name="CaixaDeTexto 108"/>
          <p:cNvSpPr txBox="1"/>
          <p:nvPr/>
        </p:nvSpPr>
        <p:spPr>
          <a:xfrm>
            <a:off x="755576" y="299695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definição formal desse AFN é   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(</a:t>
            </a:r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Q, </a:t>
            </a:r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  <a:sym typeface="Symbol"/>
              </a:rPr>
              <a:t>,</a:t>
            </a:r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 </a:t>
            </a:r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  <a:sym typeface="Symbol"/>
              </a:rPr>
              <a:t></a:t>
            </a:r>
            <a:r>
              <a:rPr lang="pt-BR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  <a:sym typeface="Symbol"/>
              </a:rPr>
              <a:t>,</a:t>
            </a:r>
            <a:r>
              <a:rPr lang="pt-BR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 </a:t>
            </a:r>
            <a:r>
              <a:rPr lang="pt-BR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r>
              <a:rPr lang="pt-BR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, </a:t>
            </a:r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F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),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onde: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 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124" name="CaixaDeTexto 123"/>
          <p:cNvSpPr txBox="1"/>
          <p:nvPr/>
        </p:nvSpPr>
        <p:spPr>
          <a:xfrm>
            <a:off x="755576" y="3536719"/>
            <a:ext cx="233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Q={q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,q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2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,q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3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,q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4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} 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126" name="CaixaDeTexto 125"/>
          <p:cNvSpPr txBox="1"/>
          <p:nvPr/>
        </p:nvSpPr>
        <p:spPr>
          <a:xfrm>
            <a:off x="788547" y="4076409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  <a:sym typeface="Symbol"/>
              </a:rPr>
              <a:t>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={0,1} 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4314121"/>
              </p:ext>
            </p:extLst>
          </p:nvPr>
        </p:nvGraphicFramePr>
        <p:xfrm>
          <a:off x="3252018" y="4076409"/>
          <a:ext cx="4364800" cy="193680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091200"/>
                <a:gridCol w="1091200"/>
                <a:gridCol w="1091200"/>
                <a:gridCol w="1091200"/>
              </a:tblGrid>
              <a:tr h="387361"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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</a:t>
                      </a:r>
                      <a:endParaRPr lang="pt-BR" dirty="0"/>
                    </a:p>
                  </a:txBody>
                  <a:tcPr/>
                </a:tc>
              </a:tr>
              <a:tr h="387361"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r>
                        <a:rPr lang="pt-BR" baseline="-25000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1</a:t>
                      </a:r>
                      <a:r>
                        <a:rPr lang="pt-BR" dirty="0" smtClean="0"/>
                        <a:t>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1</a:t>
                      </a:r>
                      <a:r>
                        <a:rPr lang="pt-BR" baseline="0" dirty="0" smtClean="0"/>
                        <a:t>,q</a:t>
                      </a:r>
                      <a:r>
                        <a:rPr lang="pt-BR" baseline="-25000" dirty="0" smtClean="0"/>
                        <a:t>2</a:t>
                      </a:r>
                      <a:r>
                        <a:rPr lang="pt-BR" baseline="0" dirty="0" smtClean="0"/>
                        <a:t>}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  <a:tr h="387361"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r>
                        <a:rPr lang="pt-BR" baseline="-25000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3</a:t>
                      </a:r>
                      <a:r>
                        <a:rPr lang="pt-BR" dirty="0" smtClean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3</a:t>
                      </a:r>
                      <a:r>
                        <a:rPr lang="pt-BR" dirty="0" smtClean="0"/>
                        <a:t>}</a:t>
                      </a:r>
                    </a:p>
                  </a:txBody>
                  <a:tcPr/>
                </a:tc>
              </a:tr>
              <a:tr h="387361"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r>
                        <a:rPr lang="pt-BR" baseline="-25000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4</a:t>
                      </a:r>
                      <a:r>
                        <a:rPr lang="pt-BR" dirty="0" smtClean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  <a:tr h="387361">
                <a:tc>
                  <a:txBody>
                    <a:bodyPr/>
                    <a:lstStyle/>
                    <a:p>
                      <a:r>
                        <a:rPr lang="pt-BR" dirty="0" smtClean="0"/>
                        <a:t>q</a:t>
                      </a:r>
                      <a:r>
                        <a:rPr lang="pt-BR" baseline="-25000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4</a:t>
                      </a:r>
                      <a:r>
                        <a:rPr lang="pt-BR" dirty="0" smtClean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{q</a:t>
                      </a:r>
                      <a:r>
                        <a:rPr lang="pt-BR" baseline="-25000" dirty="0" smtClean="0"/>
                        <a:t>4</a:t>
                      </a:r>
                      <a:r>
                        <a:rPr lang="pt-BR" dirty="0" smtClean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1" name="CaixaDeTexto 130"/>
          <p:cNvSpPr txBox="1"/>
          <p:nvPr/>
        </p:nvSpPr>
        <p:spPr>
          <a:xfrm>
            <a:off x="754467" y="5157192"/>
            <a:ext cx="233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F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={q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4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} 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136" name="CaixaDeTexto 135"/>
          <p:cNvSpPr txBox="1"/>
          <p:nvPr/>
        </p:nvSpPr>
        <p:spPr>
          <a:xfrm>
            <a:off x="775307" y="4581128"/>
            <a:ext cx="233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q</a:t>
            </a:r>
            <a:r>
              <a:rPr lang="pt-BR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r>
              <a:rPr lang="pt-BR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itchFamily="34" charset="0"/>
                <a:cs typeface="Tahoma" pitchFamily="34" charset="0"/>
              </a:rPr>
              <a:t> é o estado inicial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833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24" grpId="0"/>
      <p:bldP spid="126" grpId="0"/>
      <p:bldP spid="131" grpId="0"/>
      <p:bldP spid="1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AFN</a:t>
            </a:r>
            <a:br>
              <a:rPr lang="pt-BR" sz="2400" dirty="0" smtClean="0"/>
            </a:br>
            <a:r>
              <a:rPr lang="pt-BR" sz="2400" dirty="0" smtClean="0"/>
              <a:t>Definição Formal de computação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Seja N =(Q,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q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F) um AFN e w</a:t>
            </a:r>
            <a:r>
              <a:rPr lang="pt-BR" b="0" baseline="-25000" dirty="0" smtClean="0"/>
              <a:t> </a:t>
            </a:r>
            <a:r>
              <a:rPr lang="pt-BR" b="0" dirty="0"/>
              <a:t> </a:t>
            </a:r>
            <a:r>
              <a:rPr lang="pt-BR" b="0" dirty="0" smtClean="0"/>
              <a:t>uma </a:t>
            </a:r>
            <a:r>
              <a:rPr lang="pt-BR" b="0" dirty="0"/>
              <a:t>cadeia </a:t>
            </a:r>
            <a:r>
              <a:rPr lang="pt-BR" b="0" dirty="0" smtClean="0"/>
              <a:t>de </a:t>
            </a:r>
            <a:r>
              <a:rPr lang="pt-BR" b="0" dirty="0">
                <a:sym typeface="Symbol"/>
              </a:rPr>
              <a:t></a:t>
            </a:r>
            <a:r>
              <a:rPr lang="pt-BR" b="0" dirty="0" smtClean="0"/>
              <a:t>. </a:t>
            </a:r>
            <a:endParaRPr lang="pt-BR" b="0" dirty="0"/>
          </a:p>
          <a:p>
            <a:r>
              <a:rPr lang="pt-BR" b="0" dirty="0" smtClean="0"/>
              <a:t>N </a:t>
            </a:r>
            <a:r>
              <a:rPr lang="pt-BR" i="1" dirty="0"/>
              <a:t>aceita </a:t>
            </a:r>
            <a:r>
              <a:rPr lang="pt-BR" b="0" dirty="0"/>
              <a:t>w </a:t>
            </a:r>
            <a:r>
              <a:rPr lang="pt-BR" b="0" dirty="0" smtClean="0"/>
              <a:t>se podemos escrever w como </a:t>
            </a:r>
            <a:r>
              <a:rPr lang="pt-BR" b="0" dirty="0"/>
              <a:t>w = </a:t>
            </a:r>
            <a:r>
              <a:rPr lang="pt-BR" b="0" dirty="0" smtClean="0"/>
              <a:t>y</a:t>
            </a:r>
            <a:r>
              <a:rPr lang="pt-BR" b="0" baseline="-25000" dirty="0" smtClean="0"/>
              <a:t>1</a:t>
            </a:r>
            <a:r>
              <a:rPr lang="pt-BR" b="0" dirty="0" smtClean="0"/>
              <a:t>y</a:t>
            </a:r>
            <a:r>
              <a:rPr lang="pt-BR" b="0" baseline="-25000" dirty="0" smtClean="0"/>
              <a:t>2</a:t>
            </a:r>
            <a:r>
              <a:rPr lang="pt-BR" b="0" dirty="0" smtClean="0"/>
              <a:t>...</a:t>
            </a:r>
            <a:r>
              <a:rPr lang="pt-BR" b="0" dirty="0" err="1" smtClean="0"/>
              <a:t>y</a:t>
            </a:r>
            <a:r>
              <a:rPr lang="pt-BR" b="0" baseline="-25000" dirty="0" err="1" smtClean="0"/>
              <a:t>n</a:t>
            </a:r>
            <a:r>
              <a:rPr lang="pt-BR" b="0" baseline="-25000" dirty="0" smtClean="0"/>
              <a:t> </a:t>
            </a:r>
            <a:r>
              <a:rPr lang="pt-BR" b="0" dirty="0" smtClean="0"/>
              <a:t>onde cada </a:t>
            </a:r>
            <a:r>
              <a:rPr lang="pt-BR" b="0" dirty="0" err="1" smtClean="0"/>
              <a:t>y</a:t>
            </a:r>
            <a:r>
              <a:rPr lang="pt-BR" b="0" baseline="-25000" dirty="0" err="1" smtClean="0"/>
              <a:t>i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</a:t>
            </a:r>
            <a:r>
              <a:rPr lang="pt-BR" b="0" baseline="-25000" dirty="0" smtClean="0">
                <a:sym typeface="Symbol"/>
              </a:rPr>
              <a:t> </a:t>
            </a:r>
            <a:r>
              <a:rPr lang="pt-BR" b="0" dirty="0" smtClean="0">
                <a:sym typeface="Symbol"/>
              </a:rPr>
              <a:t>e u</a:t>
            </a:r>
            <a:r>
              <a:rPr lang="pt-BR" b="0" dirty="0" smtClean="0"/>
              <a:t>ma sequência </a:t>
            </a:r>
            <a:r>
              <a:rPr lang="pt-BR" b="0" dirty="0"/>
              <a:t>de estados </a:t>
            </a:r>
            <a:r>
              <a:rPr lang="pt-BR" b="0" dirty="0" smtClean="0"/>
              <a:t>r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r</a:t>
            </a:r>
            <a:r>
              <a:rPr lang="pt-BR" b="0" baseline="-25000" dirty="0" smtClean="0"/>
              <a:t>1</a:t>
            </a:r>
            <a:r>
              <a:rPr lang="pt-BR" b="0" dirty="0" smtClean="0"/>
              <a:t>...</a:t>
            </a:r>
            <a:r>
              <a:rPr lang="pt-BR" b="0" dirty="0" err="1" smtClean="0"/>
              <a:t>r</a:t>
            </a:r>
            <a:r>
              <a:rPr lang="pt-BR" b="0" baseline="-25000" dirty="0" err="1" smtClean="0"/>
              <a:t>n</a:t>
            </a:r>
            <a:r>
              <a:rPr lang="pt-BR" b="0" dirty="0" smtClean="0"/>
              <a:t> </a:t>
            </a:r>
            <a:r>
              <a:rPr lang="pt-BR" b="0" dirty="0"/>
              <a:t>em Q existe com </a:t>
            </a:r>
            <a:r>
              <a:rPr lang="pt-BR" b="0" dirty="0" smtClean="0"/>
              <a:t>tr</a:t>
            </a:r>
            <a:r>
              <a:rPr lang="pt-BR" b="0" dirty="0"/>
              <a:t>ê</a:t>
            </a:r>
            <a:r>
              <a:rPr lang="pt-BR" b="0" dirty="0" smtClean="0"/>
              <a:t>s condições</a:t>
            </a:r>
            <a:r>
              <a:rPr lang="pt-BR" b="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r</a:t>
            </a:r>
            <a:r>
              <a:rPr lang="pt-BR" b="0" baseline="-25000" dirty="0" smtClean="0"/>
              <a:t>0</a:t>
            </a:r>
            <a:r>
              <a:rPr lang="pt-BR" b="0" dirty="0" smtClean="0"/>
              <a:t> </a:t>
            </a:r>
            <a:r>
              <a:rPr lang="pt-BR" b="0" dirty="0"/>
              <a:t>= q</a:t>
            </a:r>
            <a:r>
              <a:rPr lang="pt-BR" b="0" baseline="-25000" dirty="0"/>
              <a:t>0</a:t>
            </a:r>
            <a:r>
              <a:rPr lang="pt-BR" b="0" dirty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/>
              <a:t>r</a:t>
            </a:r>
            <a:r>
              <a:rPr lang="pt-BR" b="0" baseline="-25000" dirty="0"/>
              <a:t>i+1 </a:t>
            </a:r>
            <a:r>
              <a:rPr lang="pt-BR" b="0" baseline="-25000" dirty="0" smtClean="0"/>
              <a:t> </a:t>
            </a:r>
            <a:r>
              <a:rPr lang="pt-BR" b="0" dirty="0" smtClean="0">
                <a:sym typeface="Symbol"/>
              </a:rPr>
              <a:t> </a:t>
            </a:r>
            <a:r>
              <a:rPr lang="pt-BR" dirty="0" smtClean="0">
                <a:sym typeface="Symbol"/>
              </a:rPr>
              <a:t></a:t>
            </a:r>
            <a:r>
              <a:rPr lang="pt-BR" b="0" dirty="0" smtClean="0"/>
              <a:t>(r</a:t>
            </a:r>
            <a:r>
              <a:rPr lang="pt-BR" b="0" baseline="-25000" dirty="0" smtClean="0"/>
              <a:t>i</a:t>
            </a:r>
            <a:r>
              <a:rPr lang="pt-BR" b="0" dirty="0" smtClean="0"/>
              <a:t>,y</a:t>
            </a:r>
            <a:r>
              <a:rPr lang="pt-BR" b="0" baseline="-25000" dirty="0" smtClean="0"/>
              <a:t>i+1</a:t>
            </a:r>
            <a:r>
              <a:rPr lang="pt-BR" b="0"/>
              <a:t>) </a:t>
            </a:r>
            <a:r>
              <a:rPr lang="pt-BR" b="0" smtClean="0"/>
              <a:t> </a:t>
            </a:r>
            <a:r>
              <a:rPr lang="pt-BR" b="0" dirty="0" smtClean="0"/>
              <a:t>, </a:t>
            </a:r>
            <a:r>
              <a:rPr lang="pt-BR" b="0" dirty="0"/>
              <a:t>para i = </a:t>
            </a:r>
            <a:r>
              <a:rPr lang="pt-BR" b="0" dirty="0" smtClean="0"/>
              <a:t>0,...,n-1</a:t>
            </a:r>
            <a:r>
              <a:rPr lang="pt-BR" b="0" dirty="0"/>
              <a:t>;</a:t>
            </a:r>
            <a:r>
              <a:rPr lang="pt-BR" b="0" dirty="0" smtClean="0"/>
              <a:t> </a:t>
            </a:r>
            <a:r>
              <a:rPr lang="pt-BR" b="0" dirty="0"/>
              <a:t>e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err="1" smtClean="0"/>
              <a:t>r</a:t>
            </a:r>
            <a:r>
              <a:rPr lang="pt-BR" b="0" baseline="-25000" dirty="0" err="1" smtClean="0"/>
              <a:t>n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</a:t>
            </a:r>
            <a:r>
              <a:rPr lang="pt-BR" b="0" dirty="0"/>
              <a:t>F</a:t>
            </a:r>
            <a:r>
              <a:rPr lang="pt-BR" b="0" dirty="0" smtClean="0"/>
              <a:t>.</a:t>
            </a:r>
          </a:p>
          <a:p>
            <a:pPr marL="0" indent="0">
              <a:buNone/>
            </a:pPr>
            <a:endParaRPr lang="pt-BR" b="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37428" y="5501263"/>
            <a:ext cx="8227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Observe  que </a:t>
            </a: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(r</a:t>
            </a:r>
            <a:r>
              <a:rPr lang="pt-BR" sz="2400" kern="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,y</a:t>
            </a:r>
            <a:r>
              <a:rPr lang="pt-BR" sz="2400" kern="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i+1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o conjunto de próximos estados possíveis 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72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Determinismo </a:t>
            </a:r>
            <a:r>
              <a:rPr lang="pt-BR" sz="2400" dirty="0" smtClean="0">
                <a:sym typeface="Symbol"/>
              </a:rPr>
              <a:t> </a:t>
            </a:r>
            <a:r>
              <a:rPr lang="pt-BR" sz="2400" dirty="0" smtClean="0"/>
              <a:t>Não-Determinismo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b="0" dirty="0" smtClean="0"/>
              <a:t>Os </a:t>
            </a:r>
            <a:r>
              <a:rPr lang="pt-BR" b="0" dirty="0" err="1" smtClean="0"/>
              <a:t>AFs</a:t>
            </a:r>
            <a:r>
              <a:rPr lang="pt-BR" b="0" dirty="0" smtClean="0"/>
              <a:t> que vimos até agora funcionam assim: quando </a:t>
            </a:r>
            <a:r>
              <a:rPr lang="pt-BR" b="0" dirty="0"/>
              <a:t>a </a:t>
            </a:r>
            <a:r>
              <a:rPr lang="pt-BR" b="0" dirty="0" smtClean="0"/>
              <a:t>máquina est</a:t>
            </a:r>
            <a:r>
              <a:rPr lang="pt-BR" b="0" dirty="0"/>
              <a:t>á</a:t>
            </a:r>
            <a:r>
              <a:rPr lang="pt-BR" b="0" dirty="0" smtClean="0"/>
              <a:t> em um </a:t>
            </a:r>
            <a:r>
              <a:rPr lang="pt-BR" b="0" dirty="0"/>
              <a:t>dado estado e </a:t>
            </a:r>
            <a:r>
              <a:rPr lang="pt-BR" b="0" dirty="0" smtClean="0"/>
              <a:t>lê </a:t>
            </a:r>
            <a:r>
              <a:rPr lang="pt-BR" b="0" dirty="0"/>
              <a:t>o </a:t>
            </a:r>
            <a:r>
              <a:rPr lang="pt-BR" b="0" dirty="0" smtClean="0"/>
              <a:t>pr</a:t>
            </a:r>
            <a:r>
              <a:rPr lang="pt-BR" b="0" dirty="0"/>
              <a:t>ó</a:t>
            </a:r>
            <a:r>
              <a:rPr lang="pt-BR" b="0" dirty="0" smtClean="0"/>
              <a:t>ximo símbolo </a:t>
            </a:r>
            <a:r>
              <a:rPr lang="pt-BR" b="0" dirty="0"/>
              <a:t>de entrada, sabemos qual </a:t>
            </a:r>
            <a:r>
              <a:rPr lang="pt-BR" b="0" dirty="0" smtClean="0"/>
              <a:t>ser</a:t>
            </a:r>
            <a:r>
              <a:rPr lang="pt-BR" b="0" dirty="0"/>
              <a:t>á</a:t>
            </a:r>
            <a:r>
              <a:rPr lang="pt-BR" b="0" dirty="0" smtClean="0"/>
              <a:t> </a:t>
            </a:r>
            <a:r>
              <a:rPr lang="pt-BR" b="0" dirty="0"/>
              <a:t>o </a:t>
            </a:r>
            <a:r>
              <a:rPr lang="pt-BR" b="0" dirty="0" smtClean="0"/>
              <a:t>próximo</a:t>
            </a:r>
            <a:r>
              <a:rPr lang="pt-BR" b="0" dirty="0"/>
              <a:t> </a:t>
            </a:r>
            <a:r>
              <a:rPr lang="pt-BR" b="0" dirty="0" smtClean="0"/>
              <a:t>estado, está </a:t>
            </a:r>
            <a:r>
              <a:rPr lang="pt-BR" b="0" dirty="0"/>
              <a:t>determinado. Chamamos isso de </a:t>
            </a:r>
            <a:r>
              <a:rPr lang="pt-BR" b="0" dirty="0" smtClean="0"/>
              <a:t>computação </a:t>
            </a:r>
            <a:r>
              <a:rPr lang="pt-BR" i="1" dirty="0" smtClean="0"/>
              <a:t>determinística</a:t>
            </a:r>
            <a:r>
              <a:rPr lang="pt-BR" b="0" dirty="0"/>
              <a:t>. </a:t>
            </a:r>
            <a:endParaRPr lang="pt-BR" b="0" dirty="0" smtClean="0"/>
          </a:p>
          <a:p>
            <a:endParaRPr lang="pt-BR" b="0" dirty="0" smtClean="0"/>
          </a:p>
          <a:p>
            <a:r>
              <a:rPr lang="pt-BR" b="0" dirty="0" smtClean="0"/>
              <a:t>Em</a:t>
            </a:r>
            <a:r>
              <a:rPr lang="pt-BR" b="0" dirty="0"/>
              <a:t> </a:t>
            </a:r>
            <a:r>
              <a:rPr lang="pt-BR" b="0" dirty="0" smtClean="0"/>
              <a:t>uma máquina </a:t>
            </a:r>
            <a:r>
              <a:rPr lang="pt-BR" i="1" dirty="0" smtClean="0"/>
              <a:t>não-determinística</a:t>
            </a:r>
            <a:r>
              <a:rPr lang="pt-BR" b="0" dirty="0"/>
              <a:t>, </a:t>
            </a:r>
            <a:r>
              <a:rPr lang="pt-BR" b="0" dirty="0" smtClean="0"/>
              <a:t>várias </a:t>
            </a:r>
            <a:r>
              <a:rPr lang="pt-BR" b="0" dirty="0"/>
              <a:t>escolhas podem existir para </a:t>
            </a:r>
            <a:r>
              <a:rPr lang="pt-BR" b="0" dirty="0" smtClean="0"/>
              <a:t>próximo </a:t>
            </a:r>
            <a:r>
              <a:rPr lang="pt-BR" b="0" dirty="0"/>
              <a:t>estado em qualquer ponto.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 nã</a:t>
            </a:r>
            <a:r>
              <a:rPr lang="pt-BR" sz="2400" dirty="0"/>
              <a:t>o</a:t>
            </a:r>
            <a:r>
              <a:rPr lang="pt-BR" sz="2400" dirty="0" smtClean="0"/>
              <a:t>-determinísticos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370671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Considere um AFN  N</a:t>
            </a:r>
            <a:r>
              <a:rPr lang="pt-BR" b="0" baseline="-25000" dirty="0" smtClean="0"/>
              <a:t>1</a:t>
            </a:r>
            <a:r>
              <a:rPr lang="pt-BR" b="0" dirty="0" smtClean="0"/>
              <a:t> que aceita as cadeias sobre o alfabeto {</a:t>
            </a:r>
            <a:r>
              <a:rPr lang="pt-BR" b="0" dirty="0" err="1" smtClean="0"/>
              <a:t>a,b</a:t>
            </a:r>
            <a:r>
              <a:rPr lang="pt-BR" b="0" dirty="0" smtClean="0"/>
              <a:t>} que possuem aa ou </a:t>
            </a:r>
            <a:r>
              <a:rPr lang="pt-BR" b="0" dirty="0" err="1" smtClean="0"/>
              <a:t>bb</a:t>
            </a:r>
            <a:r>
              <a:rPr lang="pt-BR" b="0" dirty="0" smtClean="0"/>
              <a:t> como </a:t>
            </a:r>
            <a:r>
              <a:rPr lang="pt-BR" b="0" dirty="0" err="1" smtClean="0"/>
              <a:t>subcadeia</a:t>
            </a:r>
            <a:r>
              <a:rPr lang="pt-BR" b="0" dirty="0" smtClean="0"/>
              <a:t>.</a:t>
            </a:r>
            <a:endParaRPr lang="pt-BR" b="0" dirty="0"/>
          </a:p>
          <a:p>
            <a:endParaRPr lang="pt-BR" b="0" dirty="0"/>
          </a:p>
        </p:txBody>
      </p:sp>
      <p:grpSp>
        <p:nvGrpSpPr>
          <p:cNvPr id="117" name="Grupo 116"/>
          <p:cNvGrpSpPr/>
          <p:nvPr/>
        </p:nvGrpSpPr>
        <p:grpSpPr>
          <a:xfrm>
            <a:off x="1284129" y="1752564"/>
            <a:ext cx="2887457" cy="2690915"/>
            <a:chOff x="5690079" y="3300571"/>
            <a:chExt cx="2887457" cy="2690915"/>
          </a:xfrm>
        </p:grpSpPr>
        <p:grpSp>
          <p:nvGrpSpPr>
            <p:cNvPr id="110" name="Grupo 109"/>
            <p:cNvGrpSpPr/>
            <p:nvPr/>
          </p:nvGrpSpPr>
          <p:grpSpPr>
            <a:xfrm>
              <a:off x="5690079" y="3300571"/>
              <a:ext cx="2887457" cy="2690915"/>
              <a:chOff x="3032805" y="3503147"/>
              <a:chExt cx="2887457" cy="2690915"/>
            </a:xfrm>
          </p:grpSpPr>
          <p:grpSp>
            <p:nvGrpSpPr>
              <p:cNvPr id="44" name="Grupo 43"/>
              <p:cNvGrpSpPr/>
              <p:nvPr/>
            </p:nvGrpSpPr>
            <p:grpSpPr>
              <a:xfrm>
                <a:off x="3032805" y="3503147"/>
                <a:ext cx="2887457" cy="1024937"/>
                <a:chOff x="2504506" y="3162924"/>
                <a:chExt cx="2887457" cy="1024937"/>
              </a:xfrm>
            </p:grpSpPr>
            <p:sp>
              <p:nvSpPr>
                <p:cNvPr id="45" name="Elipse 44"/>
                <p:cNvSpPr/>
                <p:nvPr/>
              </p:nvSpPr>
              <p:spPr>
                <a:xfrm>
                  <a:off x="4464474" y="3395772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6" name="Elipse 45"/>
                <p:cNvSpPr/>
                <p:nvPr/>
              </p:nvSpPr>
              <p:spPr>
                <a:xfrm>
                  <a:off x="2504506" y="3395773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7" name="CaixaDeTexto 46"/>
                <p:cNvSpPr txBox="1"/>
                <p:nvPr/>
              </p:nvSpPr>
              <p:spPr>
                <a:xfrm>
                  <a:off x="2651927" y="3588977"/>
                  <a:ext cx="7371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>
                      <a:solidFill>
                        <a:schemeClr val="bg1">
                          <a:lumMod val="50000"/>
                        </a:schemeClr>
                      </a:solidFill>
                    </a:rPr>
                    <a:t>0</a:t>
                  </a:r>
                </a:p>
              </p:txBody>
            </p:sp>
            <p:sp>
              <p:nvSpPr>
                <p:cNvPr id="48" name="CaixaDeTexto 47"/>
                <p:cNvSpPr txBox="1"/>
                <p:nvPr/>
              </p:nvSpPr>
              <p:spPr>
                <a:xfrm>
                  <a:off x="4608237" y="3588977"/>
                  <a:ext cx="78372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1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53" name="Conector de seta reta 52"/>
                <p:cNvCxnSpPr/>
                <p:nvPr/>
              </p:nvCxnSpPr>
              <p:spPr>
                <a:xfrm>
                  <a:off x="3296594" y="3629462"/>
                  <a:ext cx="1176242" cy="44622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CaixaDeTexto 53"/>
                <p:cNvSpPr txBox="1"/>
                <p:nvPr/>
              </p:nvSpPr>
              <p:spPr>
                <a:xfrm>
                  <a:off x="3604559" y="3244848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a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58" name="Conector de seta reta 57"/>
                <p:cNvCxnSpPr/>
                <p:nvPr/>
              </p:nvCxnSpPr>
              <p:spPr>
                <a:xfrm>
                  <a:off x="2900550" y="3162924"/>
                  <a:ext cx="0" cy="216024"/>
                </a:xfrm>
                <a:prstGeom prst="straightConnector1">
                  <a:avLst/>
                </a:prstGeom>
                <a:ln w="381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o 83"/>
              <p:cNvGrpSpPr/>
              <p:nvPr/>
            </p:nvGrpSpPr>
            <p:grpSpPr>
              <a:xfrm>
                <a:off x="3149043" y="5217308"/>
                <a:ext cx="2771219" cy="976754"/>
                <a:chOff x="2647788" y="4870972"/>
                <a:chExt cx="2771219" cy="976754"/>
              </a:xfrm>
            </p:grpSpPr>
            <p:sp>
              <p:nvSpPr>
                <p:cNvPr id="85" name="Elipse 84"/>
                <p:cNvSpPr/>
                <p:nvPr/>
              </p:nvSpPr>
              <p:spPr>
                <a:xfrm>
                  <a:off x="4607756" y="5055637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2647788" y="5055638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87" name="CaixaDeTexto 86"/>
                <p:cNvSpPr txBox="1"/>
                <p:nvPr/>
              </p:nvSpPr>
              <p:spPr>
                <a:xfrm>
                  <a:off x="2823019" y="5267015"/>
                  <a:ext cx="64466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2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8" name="CaixaDeTexto 87"/>
                <p:cNvSpPr txBox="1"/>
                <p:nvPr/>
              </p:nvSpPr>
              <p:spPr>
                <a:xfrm>
                  <a:off x="4796771" y="5276762"/>
                  <a:ext cx="62223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3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93" name="Conector de seta reta 92"/>
                <p:cNvCxnSpPr/>
                <p:nvPr/>
              </p:nvCxnSpPr>
              <p:spPr>
                <a:xfrm>
                  <a:off x="3439876" y="5289327"/>
                  <a:ext cx="1176242" cy="44622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CaixaDeTexto 93"/>
                <p:cNvSpPr txBox="1"/>
                <p:nvPr/>
              </p:nvSpPr>
              <p:spPr>
                <a:xfrm>
                  <a:off x="3467686" y="4870972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b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Elipse 96"/>
                <p:cNvSpPr/>
                <p:nvPr/>
              </p:nvSpPr>
              <p:spPr>
                <a:xfrm>
                  <a:off x="4669881" y="5112960"/>
                  <a:ext cx="676200" cy="67744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cxnSp>
            <p:nvCxnSpPr>
              <p:cNvPr id="23" name="Conector de seta reta 22"/>
              <p:cNvCxnSpPr>
                <a:stCxn id="46" idx="3"/>
                <a:endCxn id="86" idx="1"/>
              </p:cNvCxnSpPr>
              <p:nvPr/>
            </p:nvCxnSpPr>
            <p:spPr>
              <a:xfrm>
                <a:off x="3148804" y="4412085"/>
                <a:ext cx="116238" cy="1105888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onector de seta reta 106"/>
              <p:cNvCxnSpPr>
                <a:stCxn id="45" idx="3"/>
              </p:cNvCxnSpPr>
              <p:nvPr/>
            </p:nvCxnSpPr>
            <p:spPr>
              <a:xfrm>
                <a:off x="5108772" y="4412084"/>
                <a:ext cx="192557" cy="989889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CaixaDeTexto 113"/>
              <p:cNvSpPr txBox="1"/>
              <p:nvPr/>
            </p:nvSpPr>
            <p:spPr>
              <a:xfrm>
                <a:off x="5301329" y="4780363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a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1" name="CaixaDeTexto 120"/>
            <p:cNvSpPr txBox="1"/>
            <p:nvPr/>
          </p:nvSpPr>
          <p:spPr>
            <a:xfrm>
              <a:off x="5911611" y="458028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b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0" name="Grupo 79"/>
          <p:cNvGrpSpPr/>
          <p:nvPr/>
        </p:nvGrpSpPr>
        <p:grpSpPr>
          <a:xfrm>
            <a:off x="558508" y="2079058"/>
            <a:ext cx="739243" cy="369332"/>
            <a:chOff x="3168933" y="2567118"/>
            <a:chExt cx="739243" cy="369332"/>
          </a:xfrm>
        </p:grpSpPr>
        <p:sp>
          <p:nvSpPr>
            <p:cNvPr id="81" name="CaixaDeTexto 80"/>
            <p:cNvSpPr txBox="1"/>
            <p:nvPr/>
          </p:nvSpPr>
          <p:spPr>
            <a:xfrm>
              <a:off x="3168933" y="256711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err="1">
                  <a:solidFill>
                    <a:srgbClr val="FF0000"/>
                  </a:solidFill>
                </a:rPr>
                <a:t>a</a:t>
              </a:r>
              <a:r>
                <a:rPr lang="pt-BR" b="1" dirty="0" err="1" smtClean="0">
                  <a:solidFill>
                    <a:srgbClr val="FF0000"/>
                  </a:solidFill>
                </a:rPr>
                <a:t>,b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82" name="Conector de seta reta 81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to 82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to 89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5274" y="1716996"/>
            <a:ext cx="4188726" cy="3364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2" name="Conector reto 41"/>
          <p:cNvCxnSpPr/>
          <p:nvPr/>
        </p:nvCxnSpPr>
        <p:spPr>
          <a:xfrm>
            <a:off x="4152423" y="3872515"/>
            <a:ext cx="275561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4427984" y="3885080"/>
            <a:ext cx="0" cy="172101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>
            <a:endCxn id="88" idx="3"/>
          </p:cNvCxnSpPr>
          <p:nvPr/>
        </p:nvCxnSpPr>
        <p:spPr>
          <a:xfrm flipH="1">
            <a:off x="4171586" y="4057181"/>
            <a:ext cx="256398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ixaDeTexto 91"/>
          <p:cNvSpPr txBox="1"/>
          <p:nvPr/>
        </p:nvSpPr>
        <p:spPr>
          <a:xfrm>
            <a:off x="4088204" y="346672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5292080" y="5076166"/>
            <a:ext cx="385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Todo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estado de um </a:t>
            </a:r>
            <a:r>
              <a:rPr lang="pt-BR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-Book~19e"/>
              </a:rPr>
              <a:t>AFD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sempre tem exatamente uma seta de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transição saindo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para cada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símbolo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nsonText-Roman"/>
              </a:rPr>
              <a:t>no alfabeto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734690" y="5059145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um AFN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 estado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 ter zero, uma ou muitas setas saindo para cada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símbolo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alfabeto.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23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 nã</a:t>
            </a:r>
            <a:r>
              <a:rPr lang="pt-BR" sz="2400" dirty="0"/>
              <a:t>o</a:t>
            </a:r>
            <a:r>
              <a:rPr lang="pt-BR" sz="2400" dirty="0" smtClean="0"/>
              <a:t>-determinísticos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532953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construir um AFN que aceita cadeias com um número par de 1s ou ímpar de 0s a partir desses </a:t>
            </a:r>
            <a:r>
              <a:rPr lang="pt-BR" b="0" dirty="0" err="1" smtClean="0"/>
              <a:t>AFDs</a:t>
            </a:r>
            <a:r>
              <a:rPr lang="pt-BR" b="0" dirty="0" smtClean="0"/>
              <a:t>: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734690" y="530120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geral, um AFN pode ter</a:t>
            </a:r>
          </a:p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setas rotuladas com membros do alfabeto ou com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5923006" y="26523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Elipse 39"/>
          <p:cNvSpPr/>
          <p:nvPr/>
        </p:nvSpPr>
        <p:spPr>
          <a:xfrm>
            <a:off x="3963038" y="269541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0" name="Conector reto 49"/>
          <p:cNvCxnSpPr/>
          <p:nvPr/>
        </p:nvCxnSpPr>
        <p:spPr>
          <a:xfrm flipV="1">
            <a:off x="6119583" y="2303626"/>
            <a:ext cx="0" cy="364318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6104087" y="2309479"/>
            <a:ext cx="36004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>
            <a:off x="6492059" y="2321999"/>
            <a:ext cx="0" cy="30699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4893994" y="244432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081777" y="2826163"/>
            <a:ext cx="2712618" cy="760975"/>
            <a:chOff x="4078925" y="2445676"/>
            <a:chExt cx="2712618" cy="760975"/>
          </a:xfrm>
        </p:grpSpPr>
        <p:sp>
          <p:nvSpPr>
            <p:cNvPr id="41" name="CaixaDeTexto 40"/>
            <p:cNvSpPr txBox="1"/>
            <p:nvPr/>
          </p:nvSpPr>
          <p:spPr>
            <a:xfrm>
              <a:off x="4078925" y="2483267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007817" y="2467987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  <p:cxnSp>
          <p:nvCxnSpPr>
            <p:cNvPr id="49" name="Conector de seta reta 48"/>
            <p:cNvCxnSpPr/>
            <p:nvPr/>
          </p:nvCxnSpPr>
          <p:spPr>
            <a:xfrm flipH="1">
              <a:off x="4699845" y="2852599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de seta reta 56"/>
            <p:cNvCxnSpPr/>
            <p:nvPr/>
          </p:nvCxnSpPr>
          <p:spPr>
            <a:xfrm>
              <a:off x="4755126" y="2445676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CaixaDeTexto 61"/>
            <p:cNvSpPr txBox="1"/>
            <p:nvPr/>
          </p:nvSpPr>
          <p:spPr>
            <a:xfrm>
              <a:off x="5094849" y="2837319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66" name="CaixaDeTexto 65"/>
          <p:cNvSpPr txBox="1"/>
          <p:nvPr/>
        </p:nvSpPr>
        <p:spPr>
          <a:xfrm>
            <a:off x="4190853" y="352355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4020982" y="2752735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0" name="Grupo 69"/>
          <p:cNvGrpSpPr/>
          <p:nvPr/>
        </p:nvGrpSpPr>
        <p:grpSpPr>
          <a:xfrm>
            <a:off x="4042339" y="3748038"/>
            <a:ext cx="2845474" cy="1301660"/>
            <a:chOff x="2647788" y="4748642"/>
            <a:chExt cx="2845474" cy="1301660"/>
          </a:xfrm>
        </p:grpSpPr>
        <p:sp>
          <p:nvSpPr>
            <p:cNvPr id="71" name="Elipse 70"/>
            <p:cNvSpPr/>
            <p:nvPr/>
          </p:nvSpPr>
          <p:spPr>
            <a:xfrm>
              <a:off x="4607756" y="5055637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Elipse 71"/>
            <p:cNvSpPr/>
            <p:nvPr/>
          </p:nvSpPr>
          <p:spPr>
            <a:xfrm>
              <a:off x="2647788" y="5055638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2763675" y="5326918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4709536" y="5311638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  <p:cxnSp>
          <p:nvCxnSpPr>
            <p:cNvPr id="75" name="Conector de seta reta 74"/>
            <p:cNvCxnSpPr/>
            <p:nvPr/>
          </p:nvCxnSpPr>
          <p:spPr>
            <a:xfrm flipH="1">
              <a:off x="3384595" y="5696250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to 75"/>
            <p:cNvCxnSpPr/>
            <p:nvPr/>
          </p:nvCxnSpPr>
          <p:spPr>
            <a:xfrm flipV="1">
              <a:off x="4823780" y="4748642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to 76"/>
            <p:cNvCxnSpPr/>
            <p:nvPr/>
          </p:nvCxnSpPr>
          <p:spPr>
            <a:xfrm>
              <a:off x="4823780" y="4748642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de seta reta 77"/>
            <p:cNvCxnSpPr/>
            <p:nvPr/>
          </p:nvCxnSpPr>
          <p:spPr>
            <a:xfrm>
              <a:off x="5183820" y="4748642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de seta reta 78"/>
            <p:cNvCxnSpPr/>
            <p:nvPr/>
          </p:nvCxnSpPr>
          <p:spPr>
            <a:xfrm>
              <a:off x="3439876" y="5289327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CaixaDeTexto 88"/>
            <p:cNvSpPr txBox="1"/>
            <p:nvPr/>
          </p:nvSpPr>
          <p:spPr>
            <a:xfrm>
              <a:off x="3467686" y="4870972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1" name="CaixaDeTexto 90"/>
            <p:cNvSpPr txBox="1"/>
            <p:nvPr/>
          </p:nvSpPr>
          <p:spPr>
            <a:xfrm>
              <a:off x="3779599" y="568097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6" name="Elipse 95"/>
            <p:cNvSpPr/>
            <p:nvPr/>
          </p:nvSpPr>
          <p:spPr>
            <a:xfrm>
              <a:off x="4669881" y="5112960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03" name="CaixaDeTexto 102"/>
          <p:cNvSpPr txBox="1"/>
          <p:nvPr/>
        </p:nvSpPr>
        <p:spPr>
          <a:xfrm>
            <a:off x="6482217" y="202732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04" name="CaixaDeTexto 103"/>
          <p:cNvSpPr txBox="1"/>
          <p:nvPr/>
        </p:nvSpPr>
        <p:spPr>
          <a:xfrm>
            <a:off x="6514239" y="35858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3" name="Conector reto 2"/>
          <p:cNvCxnSpPr/>
          <p:nvPr/>
        </p:nvCxnSpPr>
        <p:spPr>
          <a:xfrm flipV="1">
            <a:off x="4152217" y="2461792"/>
            <a:ext cx="0" cy="23362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4152217" y="2444329"/>
            <a:ext cx="280157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4410149" y="2465852"/>
            <a:ext cx="28234" cy="22550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>
            <a:endCxn id="40" idx="2"/>
          </p:cNvCxnSpPr>
          <p:nvPr/>
        </p:nvCxnSpPr>
        <p:spPr>
          <a:xfrm>
            <a:off x="3736901" y="3091456"/>
            <a:ext cx="2261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de seta reta 104"/>
          <p:cNvCxnSpPr/>
          <p:nvPr/>
        </p:nvCxnSpPr>
        <p:spPr>
          <a:xfrm flipV="1">
            <a:off x="3794845" y="4488043"/>
            <a:ext cx="226137" cy="269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/>
          <p:cNvCxnSpPr/>
          <p:nvPr/>
        </p:nvCxnSpPr>
        <p:spPr>
          <a:xfrm>
            <a:off x="4229266" y="3848241"/>
            <a:ext cx="280157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/>
          <p:cNvCxnSpPr/>
          <p:nvPr/>
        </p:nvCxnSpPr>
        <p:spPr>
          <a:xfrm flipV="1">
            <a:off x="4229266" y="3817447"/>
            <a:ext cx="0" cy="23362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de seta reta 108"/>
          <p:cNvCxnSpPr/>
          <p:nvPr/>
        </p:nvCxnSpPr>
        <p:spPr>
          <a:xfrm>
            <a:off x="4509423" y="3817447"/>
            <a:ext cx="28234" cy="22550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ixaDeTexto 110"/>
          <p:cNvSpPr txBox="1"/>
          <p:nvPr/>
        </p:nvSpPr>
        <p:spPr>
          <a:xfrm>
            <a:off x="4060954" y="202732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Elipse 46"/>
          <p:cNvSpPr/>
          <p:nvPr/>
        </p:nvSpPr>
        <p:spPr>
          <a:xfrm>
            <a:off x="2139384" y="344761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8" name="Conector de seta reta 47"/>
          <p:cNvCxnSpPr/>
          <p:nvPr/>
        </p:nvCxnSpPr>
        <p:spPr>
          <a:xfrm flipV="1">
            <a:off x="1913247" y="3843405"/>
            <a:ext cx="226137" cy="269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2310014" y="3632781"/>
            <a:ext cx="62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12" name="Conector de seta reta 11"/>
          <p:cNvCxnSpPr>
            <a:stCxn id="47" idx="6"/>
          </p:cNvCxnSpPr>
          <p:nvPr/>
        </p:nvCxnSpPr>
        <p:spPr>
          <a:xfrm flipV="1">
            <a:off x="2931472" y="3284984"/>
            <a:ext cx="1031566" cy="55867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2930934" y="4055034"/>
            <a:ext cx="1111405" cy="25600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ixaDeTexto 53"/>
          <p:cNvSpPr txBox="1"/>
          <p:nvPr/>
        </p:nvSpPr>
        <p:spPr>
          <a:xfrm>
            <a:off x="2998215" y="3154221"/>
            <a:ext cx="560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sym typeface="Symbol"/>
              </a:rPr>
              <a:t>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3003097" y="4002113"/>
            <a:ext cx="560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sym typeface="Symbol"/>
              </a:rPr>
              <a:t>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23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47" grpId="0" animBg="1"/>
      <p:bldP spid="51" grpId="0"/>
      <p:bldP spid="54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r>
              <a:rPr lang="pt-BR" sz="2400" dirty="0" smtClean="0">
                <a:sym typeface="Symbol"/>
              </a:rPr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computação em um AFN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Não-determinismo </a:t>
            </a:r>
            <a:r>
              <a:rPr lang="pt-BR" b="0" dirty="0"/>
              <a:t>pode </a:t>
            </a:r>
            <a:r>
              <a:rPr lang="pt-BR" b="0" dirty="0" smtClean="0"/>
              <a:t>ser </a:t>
            </a:r>
            <a:r>
              <a:rPr lang="pt-BR" b="0" dirty="0"/>
              <a:t>visto como uma </a:t>
            </a:r>
            <a:r>
              <a:rPr lang="pt-BR" b="0" dirty="0" smtClean="0"/>
              <a:t>espécie </a:t>
            </a:r>
            <a:r>
              <a:rPr lang="pt-BR" b="0" dirty="0"/>
              <a:t>de </a:t>
            </a:r>
            <a:r>
              <a:rPr lang="pt-BR" b="0" dirty="0" smtClean="0"/>
              <a:t>computação paralela na qual múltiplos </a:t>
            </a:r>
            <a:r>
              <a:rPr lang="pt-BR" b="0" dirty="0"/>
              <a:t>e independentes </a:t>
            </a:r>
            <a:r>
              <a:rPr lang="pt-BR" b="0" dirty="0" smtClean="0"/>
              <a:t>processos podem </a:t>
            </a:r>
            <a:r>
              <a:rPr lang="pt-BR" b="0" dirty="0"/>
              <a:t>estar </a:t>
            </a:r>
            <a:r>
              <a:rPr lang="pt-BR" b="0" dirty="0" smtClean="0"/>
              <a:t>rodando concorrentemente.</a:t>
            </a: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xmlns="" val="315989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r>
              <a:rPr lang="pt-BR" sz="2400" dirty="0" smtClean="0">
                <a:sym typeface="Symbol"/>
              </a:rPr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computação em um AFN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836712"/>
            <a:ext cx="7920880" cy="5184576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Após </a:t>
            </a:r>
            <a:r>
              <a:rPr lang="pt-BR" b="0" dirty="0"/>
              <a:t>ler </a:t>
            </a:r>
            <a:r>
              <a:rPr lang="pt-BR" b="0" dirty="0" smtClean="0"/>
              <a:t>um símbolo</a:t>
            </a:r>
            <a:r>
              <a:rPr lang="pt-BR" b="0" dirty="0"/>
              <a:t>, a </a:t>
            </a:r>
            <a:r>
              <a:rPr lang="pt-BR" b="0" dirty="0" smtClean="0"/>
              <a:t>máquina pode se dividir</a:t>
            </a:r>
            <a:r>
              <a:rPr lang="pt-BR" b="0" dirty="0"/>
              <a:t> </a:t>
            </a:r>
            <a:r>
              <a:rPr lang="pt-BR" b="0" dirty="0" smtClean="0"/>
              <a:t>em múltiplas cópias </a:t>
            </a:r>
            <a:r>
              <a:rPr lang="pt-BR" b="0" dirty="0"/>
              <a:t>de si mesma e segue </a:t>
            </a:r>
            <a:r>
              <a:rPr lang="pt-BR" i="1" dirty="0"/>
              <a:t>todas</a:t>
            </a:r>
            <a:r>
              <a:rPr lang="pt-BR" b="0" i="1" dirty="0"/>
              <a:t> </a:t>
            </a:r>
            <a:r>
              <a:rPr lang="pt-BR" b="0" dirty="0"/>
              <a:t>as possibilidades em paralelo.</a:t>
            </a:r>
          </a:p>
          <a:p>
            <a:r>
              <a:rPr lang="pt-BR" b="0" dirty="0" smtClean="0"/>
              <a:t>Se </a:t>
            </a:r>
            <a:r>
              <a:rPr lang="pt-BR" b="0" dirty="0"/>
              <a:t>existirem escolhas </a:t>
            </a:r>
            <a:r>
              <a:rPr lang="pt-BR" b="0" dirty="0" smtClean="0"/>
              <a:t>subseq</a:t>
            </a:r>
            <a:r>
              <a:rPr lang="pt-BR" b="0" dirty="0"/>
              <a:t>u</a:t>
            </a:r>
            <a:r>
              <a:rPr lang="pt-BR" b="0" dirty="0" smtClean="0"/>
              <a:t>entes</a:t>
            </a:r>
            <a:r>
              <a:rPr lang="pt-BR" b="0" dirty="0"/>
              <a:t>, </a:t>
            </a:r>
            <a:r>
              <a:rPr lang="pt-BR" b="0" dirty="0" smtClean="0"/>
              <a:t>a máquina </a:t>
            </a:r>
            <a:r>
              <a:rPr lang="pt-BR" b="0" dirty="0"/>
              <a:t>divide-se novamente.</a:t>
            </a:r>
          </a:p>
          <a:p>
            <a:r>
              <a:rPr lang="pt-BR" b="0" dirty="0"/>
              <a:t>Se o </a:t>
            </a:r>
            <a:r>
              <a:rPr lang="pt-BR" b="0" dirty="0" smtClean="0"/>
              <a:t>próximo símbolo lido não </a:t>
            </a:r>
            <a:r>
              <a:rPr lang="pt-BR" b="0" dirty="0"/>
              <a:t>aparece </a:t>
            </a:r>
            <a:r>
              <a:rPr lang="pt-BR" b="0" dirty="0" smtClean="0"/>
              <a:t>em </a:t>
            </a:r>
            <a:r>
              <a:rPr lang="pt-BR" b="0" dirty="0"/>
              <a:t>qualquer das setas saindo </a:t>
            </a:r>
            <a:r>
              <a:rPr lang="pt-BR" b="0" dirty="0" smtClean="0"/>
              <a:t>do </a:t>
            </a:r>
            <a:r>
              <a:rPr lang="pt-BR" b="0" dirty="0"/>
              <a:t>estado ocupado por uma </a:t>
            </a:r>
            <a:r>
              <a:rPr lang="pt-BR" b="0" dirty="0" smtClean="0"/>
              <a:t>cópia </a:t>
            </a:r>
            <a:r>
              <a:rPr lang="pt-BR" b="0" dirty="0"/>
              <a:t>da </a:t>
            </a:r>
            <a:r>
              <a:rPr lang="pt-BR" b="0" dirty="0" smtClean="0"/>
              <a:t>máquina</a:t>
            </a:r>
            <a:r>
              <a:rPr lang="pt-BR" b="0" dirty="0"/>
              <a:t>, aquela </a:t>
            </a:r>
            <a:r>
              <a:rPr lang="pt-BR" b="0" dirty="0" smtClean="0"/>
              <a:t>cópia morre, juntamente</a:t>
            </a:r>
            <a:r>
              <a:rPr lang="pt-BR" b="0" dirty="0"/>
              <a:t> </a:t>
            </a:r>
            <a:r>
              <a:rPr lang="pt-BR" b="0" dirty="0" smtClean="0"/>
              <a:t>com </a:t>
            </a:r>
            <a:r>
              <a:rPr lang="pt-BR" b="0" dirty="0"/>
              <a:t>o ramo da </a:t>
            </a:r>
            <a:r>
              <a:rPr lang="pt-BR" b="0" dirty="0" smtClean="0"/>
              <a:t>computação </a:t>
            </a:r>
            <a:r>
              <a:rPr lang="pt-BR" b="0" dirty="0"/>
              <a:t>associado a ela</a:t>
            </a:r>
            <a:r>
              <a:rPr lang="pt-BR" b="0" dirty="0" smtClean="0"/>
              <a:t>.</a:t>
            </a:r>
          </a:p>
          <a:p>
            <a:r>
              <a:rPr lang="pt-BR" b="0" dirty="0"/>
              <a:t>Finalmente, se </a:t>
            </a:r>
            <a:r>
              <a:rPr lang="pt-BR" i="1" dirty="0"/>
              <a:t>qualquer </a:t>
            </a:r>
            <a:r>
              <a:rPr lang="pt-BR" i="1" dirty="0" smtClean="0"/>
              <a:t>uma </a:t>
            </a:r>
            <a:r>
              <a:rPr lang="pt-BR" b="0" dirty="0" smtClean="0"/>
              <a:t>dessas cópias </a:t>
            </a:r>
            <a:r>
              <a:rPr lang="pt-BR" b="0" dirty="0"/>
              <a:t>da </a:t>
            </a:r>
            <a:r>
              <a:rPr lang="pt-BR" b="0" dirty="0" smtClean="0"/>
              <a:t>máquina est</a:t>
            </a:r>
            <a:r>
              <a:rPr lang="pt-BR" b="0" dirty="0"/>
              <a:t>á</a:t>
            </a:r>
            <a:r>
              <a:rPr lang="pt-BR" b="0" dirty="0" smtClean="0"/>
              <a:t> </a:t>
            </a:r>
            <a:r>
              <a:rPr lang="pt-BR" b="0" dirty="0"/>
              <a:t>em um estado de </a:t>
            </a:r>
            <a:r>
              <a:rPr lang="pt-BR" b="0" dirty="0" smtClean="0"/>
              <a:t>aceitação </a:t>
            </a:r>
            <a:r>
              <a:rPr lang="pt-BR" b="0" dirty="0"/>
              <a:t>no </a:t>
            </a:r>
            <a:r>
              <a:rPr lang="pt-BR" b="0" dirty="0" smtClean="0"/>
              <a:t>final </a:t>
            </a:r>
            <a:r>
              <a:rPr lang="pt-BR" b="0" dirty="0"/>
              <a:t>da entrada, </a:t>
            </a:r>
            <a:r>
              <a:rPr lang="pt-BR" b="0" dirty="0" smtClean="0"/>
              <a:t>o AFN </a:t>
            </a:r>
            <a:r>
              <a:rPr lang="pt-BR" b="0" dirty="0"/>
              <a:t>aceita a cadeia de entrada.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5215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2721" y="-37560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r>
              <a:rPr lang="pt-BR" sz="2400" dirty="0" smtClean="0">
                <a:sym typeface="Symbol"/>
              </a:rPr>
              <a:t>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 computação em um AFN</a:t>
            </a:r>
            <a:endParaRPr lang="pt-BR" sz="2400" dirty="0"/>
          </a:p>
        </p:txBody>
      </p:sp>
      <p:grpSp>
        <p:nvGrpSpPr>
          <p:cNvPr id="2" name="Grupo 1"/>
          <p:cNvGrpSpPr/>
          <p:nvPr/>
        </p:nvGrpSpPr>
        <p:grpSpPr>
          <a:xfrm>
            <a:off x="556745" y="1248917"/>
            <a:ext cx="5340053" cy="978782"/>
            <a:chOff x="600042" y="1504942"/>
            <a:chExt cx="6382438" cy="1128210"/>
          </a:xfrm>
        </p:grpSpPr>
        <p:grpSp>
          <p:nvGrpSpPr>
            <p:cNvPr id="4" name="Grupo 3"/>
            <p:cNvGrpSpPr/>
            <p:nvPr/>
          </p:nvGrpSpPr>
          <p:grpSpPr>
            <a:xfrm>
              <a:off x="3715438" y="1504942"/>
              <a:ext cx="3267042" cy="1074276"/>
              <a:chOff x="959331" y="4694018"/>
              <a:chExt cx="3267042" cy="1074276"/>
            </a:xfrm>
          </p:grpSpPr>
          <p:sp>
            <p:nvSpPr>
              <p:cNvPr id="5" name="Elipse 4"/>
              <p:cNvSpPr/>
              <p:nvPr/>
            </p:nvSpPr>
            <p:spPr>
              <a:xfrm>
                <a:off x="3334345" y="4976207"/>
                <a:ext cx="792089" cy="7920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1807628" y="4943525"/>
                <a:ext cx="792089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CaixaDeTexto 6"/>
              <p:cNvSpPr txBox="1"/>
              <p:nvPr/>
            </p:nvSpPr>
            <p:spPr>
              <a:xfrm>
                <a:off x="1911355" y="5154902"/>
                <a:ext cx="620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3</a:t>
                </a:r>
              </a:p>
            </p:txBody>
          </p:sp>
          <p:sp>
            <p:nvSpPr>
              <p:cNvPr id="8" name="CaixaDeTexto 7"/>
              <p:cNvSpPr txBox="1"/>
              <p:nvPr/>
            </p:nvSpPr>
            <p:spPr>
              <a:xfrm>
                <a:off x="3442647" y="5196353"/>
                <a:ext cx="783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4</a:t>
                </a:r>
              </a:p>
            </p:txBody>
          </p:sp>
          <p:cxnSp>
            <p:nvCxnSpPr>
              <p:cNvPr id="10" name="Conector reto 9"/>
              <p:cNvCxnSpPr/>
              <p:nvPr/>
            </p:nvCxnSpPr>
            <p:spPr>
              <a:xfrm flipV="1">
                <a:off x="3503139" y="4694018"/>
                <a:ext cx="0" cy="364318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to 10"/>
              <p:cNvCxnSpPr/>
              <p:nvPr/>
            </p:nvCxnSpPr>
            <p:spPr>
              <a:xfrm>
                <a:off x="3493716" y="4740539"/>
                <a:ext cx="360040" cy="0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ector de seta reta 11"/>
              <p:cNvCxnSpPr/>
              <p:nvPr/>
            </p:nvCxnSpPr>
            <p:spPr>
              <a:xfrm>
                <a:off x="3844191" y="4740539"/>
                <a:ext cx="0" cy="306996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de seta reta 12"/>
              <p:cNvCxnSpPr/>
              <p:nvPr/>
            </p:nvCxnSpPr>
            <p:spPr>
              <a:xfrm>
                <a:off x="2612865" y="5324842"/>
                <a:ext cx="751617" cy="22311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aixaDeTexto 13"/>
              <p:cNvSpPr txBox="1"/>
              <p:nvPr/>
            </p:nvSpPr>
            <p:spPr>
              <a:xfrm>
                <a:off x="2710389" y="4930800"/>
                <a:ext cx="560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CaixaDeTexto 18"/>
              <p:cNvSpPr txBox="1"/>
              <p:nvPr/>
            </p:nvSpPr>
            <p:spPr>
              <a:xfrm>
                <a:off x="959331" y="4876178"/>
                <a:ext cx="850535" cy="532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0,</a:t>
                </a:r>
                <a:r>
                  <a:rPr lang="pt-BR" sz="2400" b="1" dirty="0" smtClean="0">
                    <a:solidFill>
                      <a:srgbClr val="FF0000"/>
                    </a:solidFill>
                    <a:sym typeface="Symbol"/>
                  </a:rPr>
                  <a:t></a:t>
                </a:r>
                <a:endParaRPr lang="pt-BR" sz="2400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3392290" y="5042299"/>
                <a:ext cx="676199" cy="677442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3" name="Grupo 22"/>
            <p:cNvGrpSpPr/>
            <p:nvPr/>
          </p:nvGrpSpPr>
          <p:grpSpPr>
            <a:xfrm>
              <a:off x="600042" y="1608215"/>
              <a:ext cx="3115396" cy="1024937"/>
              <a:chOff x="1753011" y="4822789"/>
              <a:chExt cx="3115396" cy="1024937"/>
            </a:xfrm>
          </p:grpSpPr>
          <p:sp>
            <p:nvSpPr>
              <p:cNvPr id="24" name="Elipse 23"/>
              <p:cNvSpPr/>
              <p:nvPr/>
            </p:nvSpPr>
            <p:spPr>
              <a:xfrm>
                <a:off x="4002702" y="5003469"/>
                <a:ext cx="792088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5" name="Elipse 24"/>
              <p:cNvSpPr/>
              <p:nvPr/>
            </p:nvSpPr>
            <p:spPr>
              <a:xfrm>
                <a:off x="2647788" y="5055638"/>
                <a:ext cx="792088" cy="79208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6" name="CaixaDeTexto 25"/>
              <p:cNvSpPr txBox="1"/>
              <p:nvPr/>
            </p:nvSpPr>
            <p:spPr>
              <a:xfrm>
                <a:off x="2763675" y="5326918"/>
                <a:ext cx="620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1</a:t>
                </a:r>
              </a:p>
            </p:txBody>
          </p:sp>
          <p:sp>
            <p:nvSpPr>
              <p:cNvPr id="27" name="CaixaDeTexto 26"/>
              <p:cNvSpPr txBox="1"/>
              <p:nvPr/>
            </p:nvSpPr>
            <p:spPr>
              <a:xfrm>
                <a:off x="4084681" y="5273985"/>
                <a:ext cx="783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q</a:t>
                </a:r>
                <a:r>
                  <a:rPr lang="pt-BR" b="1" baseline="-25000" dirty="0">
                    <a:solidFill>
                      <a:schemeClr val="bg1">
                        <a:lumMod val="50000"/>
                      </a:schemeClr>
                    </a:solidFill>
                  </a:rPr>
                  <a:t>2</a:t>
                </a:r>
              </a:p>
            </p:txBody>
          </p:sp>
          <p:cxnSp>
            <p:nvCxnSpPr>
              <p:cNvPr id="32" name="Conector de seta reta 31"/>
              <p:cNvCxnSpPr/>
              <p:nvPr/>
            </p:nvCxnSpPr>
            <p:spPr>
              <a:xfrm>
                <a:off x="3388261" y="5316421"/>
                <a:ext cx="614441" cy="32389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aixaDeTexto 32"/>
              <p:cNvSpPr txBox="1"/>
              <p:nvPr/>
            </p:nvSpPr>
            <p:spPr>
              <a:xfrm>
                <a:off x="3487464" y="4952384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5" name="Grupo 34"/>
              <p:cNvGrpSpPr/>
              <p:nvPr/>
            </p:nvGrpSpPr>
            <p:grpSpPr>
              <a:xfrm>
                <a:off x="1753011" y="5137050"/>
                <a:ext cx="894777" cy="436128"/>
                <a:chOff x="3013399" y="2463864"/>
                <a:chExt cx="894777" cy="436128"/>
              </a:xfrm>
            </p:grpSpPr>
            <p:sp>
              <p:nvSpPr>
                <p:cNvPr id="38" name="CaixaDeTexto 37"/>
                <p:cNvSpPr txBox="1"/>
                <p:nvPr/>
              </p:nvSpPr>
              <p:spPr>
                <a:xfrm>
                  <a:off x="3013399" y="2463864"/>
                  <a:ext cx="715844" cy="4257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 smtClean="0">
                      <a:solidFill>
                        <a:srgbClr val="FF0000"/>
                      </a:solidFill>
                    </a:rPr>
                    <a:t>0,1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9" name="Conector de seta reta 38"/>
                <p:cNvCxnSpPr/>
                <p:nvPr/>
              </p:nvCxnSpPr>
              <p:spPr>
                <a:xfrm>
                  <a:off x="3616949" y="2899992"/>
                  <a:ext cx="291227" cy="0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to 39"/>
                <p:cNvCxnSpPr/>
                <p:nvPr/>
              </p:nvCxnSpPr>
              <p:spPr>
                <a:xfrm flipV="1">
                  <a:off x="3616949" y="2603576"/>
                  <a:ext cx="0" cy="296416"/>
                </a:xfrm>
                <a:prstGeom prst="line">
                  <a:avLst/>
                </a:prstGeom>
                <a:ln w="19050">
                  <a:solidFill>
                    <a:srgbClr val="FFCC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to 40"/>
                <p:cNvCxnSpPr/>
                <p:nvPr/>
              </p:nvCxnSpPr>
              <p:spPr>
                <a:xfrm>
                  <a:off x="3616949" y="2603576"/>
                  <a:ext cx="291227" cy="88304"/>
                </a:xfrm>
                <a:prstGeom prst="line">
                  <a:avLst/>
                </a:prstGeom>
                <a:ln w="19050">
                  <a:solidFill>
                    <a:srgbClr val="FFCC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Conector de seta reta 36"/>
              <p:cNvCxnSpPr/>
              <p:nvPr/>
            </p:nvCxnSpPr>
            <p:spPr>
              <a:xfrm>
                <a:off x="3043832" y="4822789"/>
                <a:ext cx="0" cy="216024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Conector de seta reta 41"/>
            <p:cNvCxnSpPr/>
            <p:nvPr/>
          </p:nvCxnSpPr>
          <p:spPr>
            <a:xfrm>
              <a:off x="3628219" y="2119375"/>
              <a:ext cx="919835" cy="22311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CaixaDeTexto 42"/>
          <p:cNvSpPr txBox="1"/>
          <p:nvPr/>
        </p:nvSpPr>
        <p:spPr>
          <a:xfrm>
            <a:off x="5133046" y="924900"/>
            <a:ext cx="70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0,1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pSp>
        <p:nvGrpSpPr>
          <p:cNvPr id="46" name="Grupo 45"/>
          <p:cNvGrpSpPr/>
          <p:nvPr/>
        </p:nvGrpSpPr>
        <p:grpSpPr>
          <a:xfrm>
            <a:off x="5212249" y="4872440"/>
            <a:ext cx="586320" cy="432048"/>
            <a:chOff x="4162890" y="2564904"/>
            <a:chExt cx="586320" cy="432048"/>
          </a:xfrm>
        </p:grpSpPr>
        <p:sp>
          <p:nvSpPr>
            <p:cNvPr id="44" name="Elipse 43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50" name="Grupo 49"/>
          <p:cNvGrpSpPr/>
          <p:nvPr/>
        </p:nvGrpSpPr>
        <p:grpSpPr>
          <a:xfrm>
            <a:off x="5902488" y="4202481"/>
            <a:ext cx="586320" cy="432048"/>
            <a:chOff x="4162890" y="2564904"/>
            <a:chExt cx="586320" cy="432048"/>
          </a:xfrm>
        </p:grpSpPr>
        <p:sp>
          <p:nvSpPr>
            <p:cNvPr id="51" name="Elipse 50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53" name="Grupo 52"/>
          <p:cNvGrpSpPr/>
          <p:nvPr/>
        </p:nvGrpSpPr>
        <p:grpSpPr>
          <a:xfrm>
            <a:off x="3894437" y="5539316"/>
            <a:ext cx="586320" cy="432048"/>
            <a:chOff x="4162890" y="2564904"/>
            <a:chExt cx="586320" cy="432048"/>
          </a:xfrm>
        </p:grpSpPr>
        <p:sp>
          <p:nvSpPr>
            <p:cNvPr id="54" name="Elipse 53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5" name="CaixaDeTexto 54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56" name="Grupo 55"/>
          <p:cNvGrpSpPr/>
          <p:nvPr/>
        </p:nvGrpSpPr>
        <p:grpSpPr>
          <a:xfrm>
            <a:off x="7113932" y="3459135"/>
            <a:ext cx="586320" cy="432048"/>
            <a:chOff x="4162890" y="2564904"/>
            <a:chExt cx="586320" cy="432048"/>
          </a:xfrm>
        </p:grpSpPr>
        <p:sp>
          <p:nvSpPr>
            <p:cNvPr id="57" name="Elipse 56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CaixaDeTexto 57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59" name="Grupo 58"/>
          <p:cNvGrpSpPr/>
          <p:nvPr/>
        </p:nvGrpSpPr>
        <p:grpSpPr>
          <a:xfrm>
            <a:off x="5889650" y="3479304"/>
            <a:ext cx="586320" cy="432048"/>
            <a:chOff x="4162890" y="2564904"/>
            <a:chExt cx="586320" cy="432048"/>
          </a:xfrm>
        </p:grpSpPr>
        <p:sp>
          <p:nvSpPr>
            <p:cNvPr id="60" name="Elipse 59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CaixaDeTexto 60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3893062" y="4878817"/>
            <a:ext cx="586320" cy="432048"/>
            <a:chOff x="4162890" y="2564904"/>
            <a:chExt cx="586320" cy="432048"/>
          </a:xfrm>
        </p:grpSpPr>
        <p:sp>
          <p:nvSpPr>
            <p:cNvPr id="63" name="Elipse 62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65" name="Grupo 64"/>
          <p:cNvGrpSpPr/>
          <p:nvPr/>
        </p:nvGrpSpPr>
        <p:grpSpPr>
          <a:xfrm>
            <a:off x="6719557" y="5506922"/>
            <a:ext cx="586320" cy="432048"/>
            <a:chOff x="4162890" y="2564904"/>
            <a:chExt cx="586320" cy="432048"/>
          </a:xfrm>
        </p:grpSpPr>
        <p:sp>
          <p:nvSpPr>
            <p:cNvPr id="66" name="Elipse 65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68" name="Grupo 67"/>
          <p:cNvGrpSpPr/>
          <p:nvPr/>
        </p:nvGrpSpPr>
        <p:grpSpPr>
          <a:xfrm>
            <a:off x="4589351" y="4872440"/>
            <a:ext cx="586320" cy="432048"/>
            <a:chOff x="4162890" y="2564904"/>
            <a:chExt cx="586320" cy="432048"/>
          </a:xfrm>
        </p:grpSpPr>
        <p:sp>
          <p:nvSpPr>
            <p:cNvPr id="69" name="Elipse 68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7645380" y="4202480"/>
            <a:ext cx="586320" cy="432048"/>
            <a:chOff x="4162890" y="2564904"/>
            <a:chExt cx="586320" cy="432048"/>
          </a:xfrm>
        </p:grpSpPr>
        <p:sp>
          <p:nvSpPr>
            <p:cNvPr id="72" name="Elipse 71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CaixaDeTexto 72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6710097" y="4183191"/>
            <a:ext cx="586320" cy="432048"/>
            <a:chOff x="4162890" y="2564904"/>
            <a:chExt cx="586320" cy="432048"/>
          </a:xfrm>
        </p:grpSpPr>
        <p:sp>
          <p:nvSpPr>
            <p:cNvPr id="75" name="Elipse 74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CaixaDeTexto 75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5896798" y="2696715"/>
            <a:ext cx="586320" cy="432048"/>
            <a:chOff x="4162890" y="2564904"/>
            <a:chExt cx="586320" cy="432048"/>
          </a:xfrm>
        </p:grpSpPr>
        <p:sp>
          <p:nvSpPr>
            <p:cNvPr id="78" name="Elipse 77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CaixaDeTexto 78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80" name="Grupo 79"/>
          <p:cNvGrpSpPr/>
          <p:nvPr/>
        </p:nvGrpSpPr>
        <p:grpSpPr>
          <a:xfrm>
            <a:off x="7102551" y="2656238"/>
            <a:ext cx="586320" cy="432048"/>
            <a:chOff x="4162890" y="2564904"/>
            <a:chExt cx="586320" cy="432048"/>
          </a:xfrm>
        </p:grpSpPr>
        <p:sp>
          <p:nvSpPr>
            <p:cNvPr id="81" name="Elipse 80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CaixaDeTexto 81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83" name="Grupo 82"/>
          <p:cNvGrpSpPr/>
          <p:nvPr/>
        </p:nvGrpSpPr>
        <p:grpSpPr>
          <a:xfrm>
            <a:off x="4997856" y="4127375"/>
            <a:ext cx="586320" cy="432048"/>
            <a:chOff x="4162890" y="2564904"/>
            <a:chExt cx="586320" cy="432048"/>
          </a:xfrm>
        </p:grpSpPr>
        <p:sp>
          <p:nvSpPr>
            <p:cNvPr id="84" name="Elipse 83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CaixaDeTexto 84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86" name="Grupo 85"/>
          <p:cNvGrpSpPr/>
          <p:nvPr/>
        </p:nvGrpSpPr>
        <p:grpSpPr>
          <a:xfrm>
            <a:off x="7645380" y="4872439"/>
            <a:ext cx="641192" cy="432048"/>
            <a:chOff x="4162890" y="2564904"/>
            <a:chExt cx="586320" cy="432048"/>
          </a:xfrm>
        </p:grpSpPr>
        <p:sp>
          <p:nvSpPr>
            <p:cNvPr id="87" name="Elipse 86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8" name="CaixaDeTexto 87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89" name="Grupo 88"/>
          <p:cNvGrpSpPr/>
          <p:nvPr/>
        </p:nvGrpSpPr>
        <p:grpSpPr>
          <a:xfrm>
            <a:off x="6708943" y="4906827"/>
            <a:ext cx="586320" cy="432048"/>
            <a:chOff x="4162890" y="2564904"/>
            <a:chExt cx="586320" cy="432048"/>
          </a:xfrm>
        </p:grpSpPr>
        <p:sp>
          <p:nvSpPr>
            <p:cNvPr id="90" name="Elipse 89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1" name="CaixaDeTexto 90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92" name="Grupo 91"/>
          <p:cNvGrpSpPr/>
          <p:nvPr/>
        </p:nvGrpSpPr>
        <p:grpSpPr>
          <a:xfrm>
            <a:off x="4637310" y="5533422"/>
            <a:ext cx="586320" cy="432048"/>
            <a:chOff x="4162890" y="2564904"/>
            <a:chExt cx="586320" cy="432048"/>
          </a:xfrm>
        </p:grpSpPr>
        <p:sp>
          <p:nvSpPr>
            <p:cNvPr id="93" name="Elipse 92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4" name="CaixaDeTexto 93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95" name="Grupo 94"/>
          <p:cNvGrpSpPr/>
          <p:nvPr/>
        </p:nvGrpSpPr>
        <p:grpSpPr>
          <a:xfrm>
            <a:off x="7781007" y="5503711"/>
            <a:ext cx="586320" cy="432048"/>
            <a:chOff x="4162890" y="2564904"/>
            <a:chExt cx="586320" cy="432048"/>
          </a:xfrm>
        </p:grpSpPr>
        <p:sp>
          <p:nvSpPr>
            <p:cNvPr id="96" name="Elipse 95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CaixaDeTexto 96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98" name="Grupo 97"/>
          <p:cNvGrpSpPr/>
          <p:nvPr/>
        </p:nvGrpSpPr>
        <p:grpSpPr>
          <a:xfrm>
            <a:off x="8233971" y="2642256"/>
            <a:ext cx="586320" cy="432048"/>
            <a:chOff x="4162890" y="2564904"/>
            <a:chExt cx="586320" cy="432048"/>
          </a:xfrm>
        </p:grpSpPr>
        <p:sp>
          <p:nvSpPr>
            <p:cNvPr id="99" name="Elipse 98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CaixaDeTexto 99"/>
            <p:cNvSpPr txBox="1"/>
            <p:nvPr/>
          </p:nvSpPr>
          <p:spPr>
            <a:xfrm>
              <a:off x="4174271" y="2620720"/>
              <a:ext cx="5749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01" name="Grupo 100"/>
          <p:cNvGrpSpPr/>
          <p:nvPr/>
        </p:nvGrpSpPr>
        <p:grpSpPr>
          <a:xfrm>
            <a:off x="7083686" y="1964884"/>
            <a:ext cx="586320" cy="432048"/>
            <a:chOff x="4162890" y="2564904"/>
            <a:chExt cx="586320" cy="432048"/>
          </a:xfrm>
        </p:grpSpPr>
        <p:sp>
          <p:nvSpPr>
            <p:cNvPr id="102" name="Elipse 101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3" name="CaixaDeTexto 102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04" name="Grupo 103"/>
          <p:cNvGrpSpPr/>
          <p:nvPr/>
        </p:nvGrpSpPr>
        <p:grpSpPr>
          <a:xfrm>
            <a:off x="7083686" y="1153930"/>
            <a:ext cx="586320" cy="432048"/>
            <a:chOff x="4162890" y="2564904"/>
            <a:chExt cx="586320" cy="432048"/>
          </a:xfrm>
        </p:grpSpPr>
        <p:sp>
          <p:nvSpPr>
            <p:cNvPr id="105" name="Elipse 104"/>
            <p:cNvSpPr/>
            <p:nvPr/>
          </p:nvSpPr>
          <p:spPr>
            <a:xfrm>
              <a:off x="4162890" y="2564904"/>
              <a:ext cx="428787" cy="43204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6" name="CaixaDeTexto 105"/>
            <p:cNvSpPr txBox="1"/>
            <p:nvPr/>
          </p:nvSpPr>
          <p:spPr>
            <a:xfrm>
              <a:off x="4174271" y="2620720"/>
              <a:ext cx="574939" cy="320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08" name="Elipse 107"/>
          <p:cNvSpPr/>
          <p:nvPr/>
        </p:nvSpPr>
        <p:spPr>
          <a:xfrm>
            <a:off x="6629944" y="5466457"/>
            <a:ext cx="608011" cy="5280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Elipse 110"/>
          <p:cNvSpPr/>
          <p:nvPr/>
        </p:nvSpPr>
        <p:spPr>
          <a:xfrm>
            <a:off x="7695096" y="5434662"/>
            <a:ext cx="608011" cy="5280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9" name="CaixaDeTexto 108"/>
          <p:cNvSpPr txBox="1"/>
          <p:nvPr/>
        </p:nvSpPr>
        <p:spPr>
          <a:xfrm>
            <a:off x="755576" y="3086883"/>
            <a:ext cx="31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  </a:t>
            </a:r>
            <a:r>
              <a:rPr lang="pt-BR" b="1" dirty="0" smtClean="0">
                <a:solidFill>
                  <a:srgbClr val="000000"/>
                </a:solidFill>
              </a:rPr>
              <a:t>010110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CaixaDeTexto 112"/>
          <p:cNvSpPr txBox="1"/>
          <p:nvPr/>
        </p:nvSpPr>
        <p:spPr>
          <a:xfrm>
            <a:off x="755577" y="366342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Leitura:  </a:t>
            </a:r>
            <a:endParaRPr lang="pt-BR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CaixaDeTexto 109"/>
          <p:cNvSpPr txBox="1"/>
          <p:nvPr/>
        </p:nvSpPr>
        <p:spPr>
          <a:xfrm>
            <a:off x="1835697" y="3675159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0</a:t>
            </a:r>
            <a:endParaRPr lang="pt-BR" b="1" dirty="0">
              <a:solidFill>
                <a:srgbClr val="000000"/>
              </a:solidFill>
            </a:endParaRPr>
          </a:p>
        </p:txBody>
      </p:sp>
      <p:cxnSp>
        <p:nvCxnSpPr>
          <p:cNvPr id="114" name="Conector de seta reta 113"/>
          <p:cNvCxnSpPr>
            <a:stCxn id="105" idx="4"/>
            <a:endCxn id="102" idx="0"/>
          </p:cNvCxnSpPr>
          <p:nvPr/>
        </p:nvCxnSpPr>
        <p:spPr>
          <a:xfrm>
            <a:off x="7298080" y="1585978"/>
            <a:ext cx="0" cy="378906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de seta reta 116"/>
          <p:cNvCxnSpPr/>
          <p:nvPr/>
        </p:nvCxnSpPr>
        <p:spPr>
          <a:xfrm>
            <a:off x="7290013" y="922154"/>
            <a:ext cx="0" cy="1874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ixaDeTexto 118"/>
          <p:cNvSpPr txBox="1"/>
          <p:nvPr/>
        </p:nvSpPr>
        <p:spPr>
          <a:xfrm>
            <a:off x="2119414" y="3675159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16" name="Conector de seta reta 115"/>
          <p:cNvCxnSpPr>
            <a:stCxn id="102" idx="3"/>
            <a:endCxn id="78" idx="7"/>
          </p:cNvCxnSpPr>
          <p:nvPr/>
        </p:nvCxnSpPr>
        <p:spPr>
          <a:xfrm flipH="1">
            <a:off x="6262791" y="2333660"/>
            <a:ext cx="883689" cy="426327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de seta reta 124"/>
          <p:cNvCxnSpPr>
            <a:stCxn id="102" idx="4"/>
            <a:endCxn id="81" idx="0"/>
          </p:cNvCxnSpPr>
          <p:nvPr/>
        </p:nvCxnSpPr>
        <p:spPr>
          <a:xfrm>
            <a:off x="7298080" y="2396932"/>
            <a:ext cx="18865" cy="259306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de seta reta 126"/>
          <p:cNvCxnSpPr>
            <a:endCxn id="99" idx="1"/>
          </p:cNvCxnSpPr>
          <p:nvPr/>
        </p:nvCxnSpPr>
        <p:spPr>
          <a:xfrm>
            <a:off x="7512473" y="2333660"/>
            <a:ext cx="784292" cy="371868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ixaDeTexto 129"/>
          <p:cNvSpPr txBox="1"/>
          <p:nvPr/>
        </p:nvSpPr>
        <p:spPr>
          <a:xfrm>
            <a:off x="2384809" y="3663421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0</a:t>
            </a:r>
            <a:endParaRPr lang="pt-BR" b="1" dirty="0">
              <a:solidFill>
                <a:srgbClr val="000000"/>
              </a:solidFill>
            </a:endParaRPr>
          </a:p>
        </p:txBody>
      </p:sp>
      <p:cxnSp>
        <p:nvCxnSpPr>
          <p:cNvPr id="129" name="Conector de seta reta 128"/>
          <p:cNvCxnSpPr>
            <a:stCxn id="78" idx="4"/>
            <a:endCxn id="60" idx="0"/>
          </p:cNvCxnSpPr>
          <p:nvPr/>
        </p:nvCxnSpPr>
        <p:spPr>
          <a:xfrm flipH="1">
            <a:off x="6104044" y="3128763"/>
            <a:ext cx="7148" cy="35054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/>
          <p:cNvCxnSpPr/>
          <p:nvPr/>
        </p:nvCxnSpPr>
        <p:spPr>
          <a:xfrm flipH="1">
            <a:off x="7324751" y="3105674"/>
            <a:ext cx="7148" cy="35054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aixaDeTexto 133"/>
          <p:cNvSpPr txBox="1"/>
          <p:nvPr/>
        </p:nvSpPr>
        <p:spPr>
          <a:xfrm>
            <a:off x="8342290" y="3178322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X</a:t>
            </a:r>
            <a:endParaRPr lang="pt-BR" b="1" dirty="0">
              <a:solidFill>
                <a:srgbClr val="000000"/>
              </a:solidFill>
            </a:endParaRPr>
          </a:p>
        </p:txBody>
      </p:sp>
      <p:sp>
        <p:nvSpPr>
          <p:cNvPr id="135" name="CaixaDeTexto 134"/>
          <p:cNvSpPr txBox="1"/>
          <p:nvPr/>
        </p:nvSpPr>
        <p:spPr>
          <a:xfrm>
            <a:off x="2675234" y="3663421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32" name="Conector de seta reta 131"/>
          <p:cNvCxnSpPr>
            <a:stCxn id="60" idx="3"/>
            <a:endCxn id="84" idx="7"/>
          </p:cNvCxnSpPr>
          <p:nvPr/>
        </p:nvCxnSpPr>
        <p:spPr>
          <a:xfrm flipH="1">
            <a:off x="5363849" y="3848080"/>
            <a:ext cx="588595" cy="342567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de seta reta 136"/>
          <p:cNvCxnSpPr>
            <a:stCxn id="60" idx="4"/>
            <a:endCxn id="51" idx="0"/>
          </p:cNvCxnSpPr>
          <p:nvPr/>
        </p:nvCxnSpPr>
        <p:spPr>
          <a:xfrm>
            <a:off x="6104044" y="3911352"/>
            <a:ext cx="12838" cy="291129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de seta reta 138"/>
          <p:cNvCxnSpPr/>
          <p:nvPr/>
        </p:nvCxnSpPr>
        <p:spPr>
          <a:xfrm>
            <a:off x="6262791" y="3844664"/>
            <a:ext cx="584390" cy="390928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ector de seta reta 140"/>
          <p:cNvCxnSpPr>
            <a:stCxn id="57" idx="4"/>
            <a:endCxn id="72" idx="1"/>
          </p:cNvCxnSpPr>
          <p:nvPr/>
        </p:nvCxnSpPr>
        <p:spPr>
          <a:xfrm>
            <a:off x="7328326" y="3891183"/>
            <a:ext cx="379848" cy="374569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aixaDeTexto 143"/>
          <p:cNvSpPr txBox="1"/>
          <p:nvPr/>
        </p:nvSpPr>
        <p:spPr>
          <a:xfrm>
            <a:off x="2960223" y="3663421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143" name="Conector de seta reta 142"/>
          <p:cNvCxnSpPr>
            <a:stCxn id="84" idx="2"/>
          </p:cNvCxnSpPr>
          <p:nvPr/>
        </p:nvCxnSpPr>
        <p:spPr>
          <a:xfrm flipH="1">
            <a:off x="4219626" y="4343399"/>
            <a:ext cx="778230" cy="529040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de seta reta 147"/>
          <p:cNvCxnSpPr>
            <a:stCxn id="84" idx="4"/>
            <a:endCxn id="44" idx="0"/>
          </p:cNvCxnSpPr>
          <p:nvPr/>
        </p:nvCxnSpPr>
        <p:spPr>
          <a:xfrm>
            <a:off x="5212250" y="4559423"/>
            <a:ext cx="214393" cy="313017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de seta reta 151"/>
          <p:cNvCxnSpPr>
            <a:stCxn id="84" idx="3"/>
          </p:cNvCxnSpPr>
          <p:nvPr/>
        </p:nvCxnSpPr>
        <p:spPr>
          <a:xfrm flipH="1">
            <a:off x="4888201" y="4496151"/>
            <a:ext cx="172449" cy="376288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ixaDeTexto 154"/>
          <p:cNvSpPr txBox="1"/>
          <p:nvPr/>
        </p:nvSpPr>
        <p:spPr>
          <a:xfrm>
            <a:off x="5972231" y="4678408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X</a:t>
            </a:r>
            <a:endParaRPr lang="pt-BR" b="1" dirty="0">
              <a:solidFill>
                <a:srgbClr val="000000"/>
              </a:solidFill>
            </a:endParaRPr>
          </a:p>
        </p:txBody>
      </p:sp>
      <p:cxnSp>
        <p:nvCxnSpPr>
          <p:cNvPr id="154" name="Conector de seta reta 153"/>
          <p:cNvCxnSpPr>
            <a:stCxn id="75" idx="4"/>
            <a:endCxn id="90" idx="0"/>
          </p:cNvCxnSpPr>
          <p:nvPr/>
        </p:nvCxnSpPr>
        <p:spPr>
          <a:xfrm flipH="1">
            <a:off x="6923337" y="4615239"/>
            <a:ext cx="1154" cy="291588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de seta reta 157"/>
          <p:cNvCxnSpPr/>
          <p:nvPr/>
        </p:nvCxnSpPr>
        <p:spPr>
          <a:xfrm flipH="1">
            <a:off x="7877064" y="4647608"/>
            <a:ext cx="1154" cy="291588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ixaDeTexto 158"/>
          <p:cNvSpPr txBox="1"/>
          <p:nvPr/>
        </p:nvSpPr>
        <p:spPr>
          <a:xfrm>
            <a:off x="3198676" y="3650031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0</a:t>
            </a:r>
            <a:endParaRPr lang="pt-BR" b="1" dirty="0">
              <a:solidFill>
                <a:srgbClr val="000000"/>
              </a:solidFill>
            </a:endParaRPr>
          </a:p>
        </p:txBody>
      </p:sp>
      <p:cxnSp>
        <p:nvCxnSpPr>
          <p:cNvPr id="160" name="Conector de seta reta 159"/>
          <p:cNvCxnSpPr/>
          <p:nvPr/>
        </p:nvCxnSpPr>
        <p:spPr>
          <a:xfrm flipH="1">
            <a:off x="4120245" y="5310865"/>
            <a:ext cx="1154" cy="18708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de seta reta 161"/>
          <p:cNvCxnSpPr/>
          <p:nvPr/>
        </p:nvCxnSpPr>
        <p:spPr>
          <a:xfrm flipH="1">
            <a:off x="4809189" y="5319971"/>
            <a:ext cx="1154" cy="18708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CaixaDeTexto 162"/>
          <p:cNvSpPr txBox="1"/>
          <p:nvPr/>
        </p:nvSpPr>
        <p:spPr>
          <a:xfrm>
            <a:off x="5280773" y="5310865"/>
            <a:ext cx="320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0000"/>
                </a:solidFill>
              </a:rPr>
              <a:t>X</a:t>
            </a:r>
            <a:endParaRPr lang="pt-BR" b="1" dirty="0">
              <a:solidFill>
                <a:srgbClr val="000000"/>
              </a:solidFill>
            </a:endParaRPr>
          </a:p>
        </p:txBody>
      </p:sp>
      <p:cxnSp>
        <p:nvCxnSpPr>
          <p:cNvPr id="164" name="Conector de seta reta 163"/>
          <p:cNvCxnSpPr/>
          <p:nvPr/>
        </p:nvCxnSpPr>
        <p:spPr>
          <a:xfrm flipH="1">
            <a:off x="6932795" y="5331975"/>
            <a:ext cx="1154" cy="18708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de seta reta 164"/>
          <p:cNvCxnSpPr/>
          <p:nvPr/>
        </p:nvCxnSpPr>
        <p:spPr>
          <a:xfrm flipH="1">
            <a:off x="7907224" y="5279376"/>
            <a:ext cx="1154" cy="187081"/>
          </a:xfrm>
          <a:prstGeom prst="straightConnector1">
            <a:avLst/>
          </a:prstGeom>
          <a:ln w="2857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059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1" grpId="0" animBg="1"/>
      <p:bldP spid="109" grpId="0"/>
      <p:bldP spid="113" grpId="0"/>
      <p:bldP spid="110" grpId="0"/>
      <p:bldP spid="119" grpId="0"/>
      <p:bldP spid="130" grpId="0"/>
      <p:bldP spid="134" grpId="0"/>
      <p:bldP spid="135" grpId="0"/>
      <p:bldP spid="144" grpId="0"/>
      <p:bldP spid="155" grpId="0"/>
      <p:bldP spid="159" grpId="0"/>
      <p:bldP spid="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 não determinísticos</a:t>
            </a:r>
            <a:br>
              <a:rPr lang="pt-BR" sz="2400" dirty="0" smtClean="0"/>
            </a:br>
            <a:r>
              <a:rPr lang="pt-BR" sz="2400" dirty="0" smtClean="0"/>
              <a:t>Descrição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b="0" dirty="0"/>
              <a:t>Em um AFD a </a:t>
            </a:r>
            <a:r>
              <a:rPr lang="pt-BR" b="0" dirty="0" smtClean="0"/>
              <a:t>função </a:t>
            </a:r>
            <a:r>
              <a:rPr lang="pt-BR" b="0" dirty="0"/>
              <a:t>de </a:t>
            </a:r>
            <a:r>
              <a:rPr lang="pt-BR" b="0" dirty="0" smtClean="0"/>
              <a:t>transição </a:t>
            </a:r>
            <a:r>
              <a:rPr lang="pt-BR" b="0" dirty="0"/>
              <a:t>toma um estado e um </a:t>
            </a:r>
            <a:r>
              <a:rPr lang="pt-BR" b="0" dirty="0" smtClean="0"/>
              <a:t>símbolo de entrada </a:t>
            </a:r>
            <a:r>
              <a:rPr lang="pt-BR" b="0" dirty="0"/>
              <a:t>e produz o </a:t>
            </a:r>
            <a:r>
              <a:rPr lang="pt-BR" b="0" dirty="0" smtClean="0"/>
              <a:t>pr</a:t>
            </a:r>
            <a:r>
              <a:rPr lang="pt-BR" b="0" dirty="0"/>
              <a:t>ó</a:t>
            </a:r>
            <a:r>
              <a:rPr lang="pt-BR" b="0" dirty="0" smtClean="0"/>
              <a:t>ximo </a:t>
            </a:r>
            <a:r>
              <a:rPr lang="pt-BR" b="0" dirty="0"/>
              <a:t>estado. </a:t>
            </a:r>
            <a:endParaRPr lang="pt-BR" b="0" dirty="0" smtClean="0"/>
          </a:p>
          <a:p>
            <a:r>
              <a:rPr lang="pt-BR" b="0" dirty="0" smtClean="0"/>
              <a:t>Em </a:t>
            </a:r>
            <a:r>
              <a:rPr lang="pt-BR" b="0" dirty="0"/>
              <a:t>um AFN a </a:t>
            </a:r>
            <a:r>
              <a:rPr lang="pt-BR" b="0" dirty="0" smtClean="0"/>
              <a:t>função </a:t>
            </a:r>
            <a:r>
              <a:rPr lang="pt-BR" b="0" dirty="0"/>
              <a:t>de </a:t>
            </a:r>
            <a:r>
              <a:rPr lang="pt-BR" b="0" dirty="0" smtClean="0"/>
              <a:t>transição </a:t>
            </a:r>
            <a:r>
              <a:rPr lang="pt-BR" b="0" dirty="0"/>
              <a:t>toma </a:t>
            </a:r>
            <a:r>
              <a:rPr lang="pt-BR" b="0" dirty="0" smtClean="0"/>
              <a:t>um estado </a:t>
            </a:r>
            <a:r>
              <a:rPr lang="pt-BR" b="0" dirty="0"/>
              <a:t>e um </a:t>
            </a:r>
            <a:r>
              <a:rPr lang="pt-BR" b="0" dirty="0" smtClean="0"/>
              <a:t>símbolo </a:t>
            </a:r>
            <a:r>
              <a:rPr lang="pt-BR" b="0" dirty="0"/>
              <a:t>de entrada </a:t>
            </a:r>
            <a:r>
              <a:rPr lang="pt-BR" b="0" i="1" dirty="0"/>
              <a:t>ou a </a:t>
            </a:r>
            <a:r>
              <a:rPr lang="pt-BR" i="1" dirty="0"/>
              <a:t>cadeia vazia </a:t>
            </a:r>
            <a:r>
              <a:rPr lang="pt-BR" b="0" dirty="0"/>
              <a:t>e produz </a:t>
            </a:r>
            <a:r>
              <a:rPr lang="pt-BR" b="0" i="1" dirty="0"/>
              <a:t>o </a:t>
            </a:r>
            <a:r>
              <a:rPr lang="pt-BR" i="1" dirty="0"/>
              <a:t>conjunto de </a:t>
            </a:r>
            <a:r>
              <a:rPr lang="pt-BR" i="1" dirty="0" smtClean="0"/>
              <a:t>próximos estados possíveis</a:t>
            </a:r>
            <a:r>
              <a:rPr lang="pt-BR" b="0" dirty="0"/>
              <a:t>.</a:t>
            </a:r>
            <a:endParaRPr lang="pt-BR" dirty="0"/>
          </a:p>
          <a:p>
            <a:r>
              <a:rPr lang="pt-BR" b="0" dirty="0" smtClean="0"/>
              <a:t>Desse modo, vamos usar  a notação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baseline="-25000" dirty="0" smtClean="0">
                <a:sym typeface="Symbol"/>
              </a:rPr>
              <a:t></a:t>
            </a:r>
            <a:r>
              <a:rPr lang="pt-BR" b="0" dirty="0" smtClean="0">
                <a:sym typeface="Symbol"/>
              </a:rPr>
              <a:t>=  .</a:t>
            </a:r>
          </a:p>
          <a:p>
            <a:r>
              <a:rPr lang="pt-BR" b="0" dirty="0" smtClean="0">
                <a:sym typeface="Symbol"/>
              </a:rPr>
              <a:t>E definir a função de transição da seguinte forma:      : Q</a:t>
            </a:r>
            <a:r>
              <a:rPr lang="pt-BR" b="0" baseline="-25000" dirty="0" smtClean="0">
                <a:sym typeface="Symbol"/>
              </a:rPr>
              <a:t></a:t>
            </a:r>
            <a:r>
              <a:rPr lang="pt-BR" b="0" dirty="0" smtClean="0">
                <a:sym typeface="Symbol"/>
              </a:rPr>
              <a:t>(Q).</a:t>
            </a:r>
            <a:endParaRPr lang="pt-BR" b="0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76278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Um </a:t>
            </a:r>
            <a:r>
              <a:rPr lang="pt-BR" i="1" dirty="0" smtClean="0"/>
              <a:t>autômato finito não-determinístico </a:t>
            </a:r>
            <a:r>
              <a:rPr lang="pt-BR" b="0" dirty="0" smtClean="0"/>
              <a:t>é </a:t>
            </a:r>
            <a:r>
              <a:rPr lang="pt-BR" b="0" dirty="0"/>
              <a:t>uma 5-upla (</a:t>
            </a:r>
            <a:r>
              <a:rPr lang="pt-BR" b="0" dirty="0" smtClean="0"/>
              <a:t>Q,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q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/>
              <a:t>F), onde</a:t>
            </a:r>
          </a:p>
          <a:p>
            <a:pPr marL="0" indent="0">
              <a:buNone/>
            </a:pPr>
            <a:r>
              <a:rPr lang="pt-BR" dirty="0" smtClean="0"/>
              <a:t>    1</a:t>
            </a:r>
            <a:r>
              <a:rPr lang="pt-BR" dirty="0"/>
              <a:t>.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um conjunto </a:t>
            </a:r>
            <a:r>
              <a:rPr lang="pt-BR" b="0" dirty="0" smtClean="0"/>
              <a:t>finito </a:t>
            </a:r>
            <a:r>
              <a:rPr lang="pt-BR" b="0" dirty="0"/>
              <a:t>denominado os </a:t>
            </a:r>
            <a:r>
              <a:rPr lang="pt-BR" i="1" dirty="0"/>
              <a:t>estados</a:t>
            </a:r>
            <a:r>
              <a:rPr lang="pt-BR" b="0" dirty="0"/>
              <a:t>,</a:t>
            </a:r>
          </a:p>
          <a:p>
            <a:pPr marL="0" indent="0">
              <a:buNone/>
            </a:pPr>
            <a:r>
              <a:rPr lang="pt-BR" dirty="0" smtClean="0"/>
              <a:t>    2</a:t>
            </a:r>
            <a:r>
              <a:rPr lang="pt-BR" dirty="0"/>
              <a:t>. 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 é </a:t>
            </a:r>
            <a:r>
              <a:rPr lang="pt-BR" b="0" dirty="0"/>
              <a:t>um conjunto </a:t>
            </a:r>
            <a:r>
              <a:rPr lang="pt-BR" b="0" dirty="0" smtClean="0"/>
              <a:t>finito denominado </a:t>
            </a:r>
            <a:r>
              <a:rPr lang="pt-BR" i="1" dirty="0"/>
              <a:t>alfabeto</a:t>
            </a:r>
            <a:r>
              <a:rPr lang="pt-BR" b="0" dirty="0"/>
              <a:t>,</a:t>
            </a:r>
          </a:p>
          <a:p>
            <a:pPr marL="0" indent="0">
              <a:buNone/>
            </a:pPr>
            <a:r>
              <a:rPr lang="pt-BR" dirty="0" smtClean="0"/>
              <a:t>    3</a:t>
            </a:r>
            <a:r>
              <a:rPr lang="pt-BR" dirty="0"/>
              <a:t>. 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 smtClean="0"/>
              <a:t>: Q</a:t>
            </a:r>
            <a:r>
              <a:rPr lang="pt-BR" b="0" dirty="0" smtClean="0">
                <a:sym typeface="Symbol"/>
              </a:rPr>
              <a:t></a:t>
            </a:r>
            <a:r>
              <a:rPr lang="pt-BR" b="0" baseline="-25000" dirty="0" smtClean="0">
                <a:sym typeface="Symbol"/>
              </a:rPr>
              <a:t></a:t>
            </a:r>
            <a:r>
              <a:rPr lang="pt-BR" b="0" dirty="0" smtClean="0">
                <a:sym typeface="Symbol"/>
              </a:rPr>
              <a:t>(</a:t>
            </a:r>
            <a:r>
              <a:rPr lang="pt-BR" b="0" dirty="0" smtClean="0"/>
              <a:t>Q) é </a:t>
            </a:r>
            <a:r>
              <a:rPr lang="pt-BR" b="0" dirty="0"/>
              <a:t>a </a:t>
            </a:r>
            <a:r>
              <a:rPr lang="pt-BR" i="1" dirty="0" smtClean="0"/>
              <a:t>função </a:t>
            </a:r>
            <a:r>
              <a:rPr lang="pt-BR" i="1" dirty="0"/>
              <a:t>de </a:t>
            </a:r>
            <a:r>
              <a:rPr lang="pt-BR" i="1" dirty="0" smtClean="0"/>
              <a:t>transição,</a:t>
            </a:r>
            <a:endParaRPr lang="pt-BR" b="0" dirty="0"/>
          </a:p>
          <a:p>
            <a:pPr marL="0" indent="0">
              <a:buNone/>
            </a:pPr>
            <a:r>
              <a:rPr lang="pt-BR" dirty="0" smtClean="0"/>
              <a:t>    4</a:t>
            </a:r>
            <a:r>
              <a:rPr lang="pt-BR" dirty="0"/>
              <a:t>. </a:t>
            </a:r>
            <a:r>
              <a:rPr lang="pt-BR" b="0" dirty="0"/>
              <a:t>q</a:t>
            </a:r>
            <a:r>
              <a:rPr lang="pt-BR" b="0" baseline="-25000" dirty="0"/>
              <a:t>0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</a:t>
            </a:r>
            <a:r>
              <a:rPr lang="pt-BR" b="0" dirty="0" smtClean="0"/>
              <a:t>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o </a:t>
            </a:r>
            <a:r>
              <a:rPr lang="pt-BR" i="1" dirty="0"/>
              <a:t>estado inicial</a:t>
            </a:r>
            <a:r>
              <a:rPr lang="pt-BR" b="0" dirty="0"/>
              <a:t>, e</a:t>
            </a:r>
          </a:p>
          <a:p>
            <a:pPr marL="0" indent="0">
              <a:buNone/>
            </a:pPr>
            <a:r>
              <a:rPr lang="pt-BR" dirty="0" smtClean="0"/>
              <a:t>    5</a:t>
            </a:r>
            <a:r>
              <a:rPr lang="pt-BR" dirty="0"/>
              <a:t>. </a:t>
            </a:r>
            <a:r>
              <a:rPr lang="pt-BR" b="0" dirty="0"/>
              <a:t>F </a:t>
            </a:r>
            <a:r>
              <a:rPr lang="pt-BR" b="0" dirty="0" smtClean="0">
                <a:sym typeface="Symbol"/>
              </a:rPr>
              <a:t></a:t>
            </a:r>
            <a:r>
              <a:rPr lang="pt-BR" b="0" dirty="0" smtClean="0"/>
              <a:t>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o </a:t>
            </a:r>
            <a:r>
              <a:rPr lang="pt-BR" i="1" dirty="0"/>
              <a:t>conjunto de estados de </a:t>
            </a:r>
            <a:r>
              <a:rPr lang="pt-BR" i="1" dirty="0" smtClean="0"/>
              <a:t>aceitação (ou      							finais).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52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2687</TotalTime>
  <Words>721</Words>
  <Application>Microsoft Office PowerPoint</Application>
  <PresentationFormat>Apresentação na tela (4:3)</PresentationFormat>
  <Paragraphs>160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20100304123305_cin_ppt_claro_producao</vt:lpstr>
      <vt:lpstr>Slide 1</vt:lpstr>
      <vt:lpstr>Autômatos Finitos Determinismo  Não-Determinismo</vt:lpstr>
      <vt:lpstr>Autômatos finitos não-determinísticos </vt:lpstr>
      <vt:lpstr>Autômatos finitos não-determinísticos </vt:lpstr>
      <vt:lpstr>Autômatos Finitos  A computação em um AFN</vt:lpstr>
      <vt:lpstr>Autômatos Finitos  A computação em um AFN</vt:lpstr>
      <vt:lpstr>Autômatos Finitos  A computação em um AFN</vt:lpstr>
      <vt:lpstr>Autômatos Finitos não determinísticos Descrição Formal</vt:lpstr>
      <vt:lpstr>Definição Formal</vt:lpstr>
      <vt:lpstr>Autômatos Finitos Não-determinísticos Definição formal: exemplo</vt:lpstr>
      <vt:lpstr>AFN Definição Formal de computação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209</cp:revision>
  <dcterms:created xsi:type="dcterms:W3CDTF">2011-05-19T13:32:59Z</dcterms:created>
  <dcterms:modified xsi:type="dcterms:W3CDTF">2012-08-26T20:39:20Z</dcterms:modified>
</cp:coreProperties>
</file>