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66" r:id="rId3"/>
    <p:sldId id="296" r:id="rId4"/>
    <p:sldId id="316" r:id="rId5"/>
    <p:sldId id="314" r:id="rId6"/>
    <p:sldId id="315" r:id="rId7"/>
    <p:sldId id="317" r:id="rId8"/>
    <p:sldId id="319" r:id="rId9"/>
    <p:sldId id="320" r:id="rId10"/>
    <p:sldId id="323" r:id="rId11"/>
    <p:sldId id="322" r:id="rId12"/>
    <p:sldId id="303" r:id="rId13"/>
    <p:sldId id="310" r:id="rId14"/>
    <p:sldId id="311" r:id="rId15"/>
    <p:sldId id="312" r:id="rId16"/>
    <p:sldId id="313" r:id="rId1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CC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14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27/11/2012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14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>
                <a:solidFill>
                  <a:prstClr val="black"/>
                </a:solidFill>
              </a:rPr>
              <a:pPr/>
              <a:t>15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Propriedades</a:t>
            </a:r>
            <a:br>
              <a:rPr lang="pt-BR" sz="2400" dirty="0" smtClean="0"/>
            </a:br>
            <a:r>
              <a:rPr lang="pt-BR" sz="2400" dirty="0" smtClean="0"/>
              <a:t>Operação Concatenação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340768"/>
            <a:ext cx="7918450" cy="4624387"/>
          </a:xfrm>
        </p:spPr>
        <p:txBody>
          <a:bodyPr/>
          <a:lstStyle/>
          <a:p>
            <a:pPr>
              <a:buNone/>
            </a:pPr>
            <a:endParaRPr lang="en-US" b="0" dirty="0" smtClean="0">
              <a:sym typeface="Symbol"/>
            </a:endParaRPr>
          </a:p>
          <a:p>
            <a:r>
              <a:rPr lang="en-US" b="0" dirty="0" err="1" smtClean="0">
                <a:sym typeface="Symbol"/>
              </a:rPr>
              <a:t>Distributiva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em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relação</a:t>
            </a:r>
            <a:r>
              <a:rPr lang="en-US" b="0" dirty="0" smtClean="0">
                <a:sym typeface="Symbol"/>
              </a:rPr>
              <a:t> à </a:t>
            </a:r>
            <a:r>
              <a:rPr lang="en-US" b="0" dirty="0" err="1" smtClean="0">
                <a:sym typeface="Symbol"/>
              </a:rPr>
              <a:t>união</a:t>
            </a:r>
            <a:r>
              <a:rPr lang="en-US" b="0" dirty="0" smtClean="0">
                <a:sym typeface="Symbol"/>
              </a:rPr>
              <a:t>: </a:t>
            </a:r>
          </a:p>
          <a:p>
            <a:pPr lvl="1"/>
            <a:r>
              <a:rPr lang="en-US" sz="2400" dirty="0" smtClean="0">
                <a:sym typeface="Symbol"/>
              </a:rPr>
              <a:t>A(B  C) = AB  BC</a:t>
            </a:r>
          </a:p>
          <a:p>
            <a:pPr lvl="1"/>
            <a:r>
              <a:rPr lang="en-US" sz="2400" b="0" dirty="0" smtClean="0">
                <a:sym typeface="Symbol"/>
              </a:rPr>
              <a:t>(A  B)C = AC  BC</a:t>
            </a:r>
          </a:p>
          <a:p>
            <a:endParaRPr lang="en-US" b="0" baseline="30000" dirty="0" smtClean="0">
              <a:sym typeface="Symbol"/>
            </a:endParaRPr>
          </a:p>
          <a:p>
            <a:r>
              <a:rPr lang="en-US" b="0" dirty="0" err="1" smtClean="0">
                <a:sym typeface="Symbol"/>
              </a:rPr>
              <a:t>Você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acha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que</a:t>
            </a:r>
            <a:r>
              <a:rPr lang="en-US" b="0" dirty="0" smtClean="0">
                <a:sym typeface="Symbol"/>
              </a:rPr>
              <a:t> a </a:t>
            </a:r>
            <a:r>
              <a:rPr lang="en-US" b="0" dirty="0" err="1" smtClean="0">
                <a:sym typeface="Symbol"/>
              </a:rPr>
              <a:t>concatenação</a:t>
            </a:r>
            <a:r>
              <a:rPr lang="en-US" b="0" dirty="0" smtClean="0">
                <a:sym typeface="Symbol"/>
              </a:rPr>
              <a:t> é </a:t>
            </a:r>
            <a:r>
              <a:rPr lang="en-US" b="0" dirty="0" err="1" smtClean="0">
                <a:sym typeface="Symbol"/>
              </a:rPr>
              <a:t>distributiva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em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relação</a:t>
            </a:r>
            <a:r>
              <a:rPr lang="en-US" b="0" dirty="0" smtClean="0">
                <a:sym typeface="Symbol"/>
              </a:rPr>
              <a:t> à </a:t>
            </a:r>
            <a:r>
              <a:rPr lang="en-US" b="0" dirty="0" err="1" smtClean="0">
                <a:sym typeface="Symbol"/>
              </a:rPr>
              <a:t>interseção</a:t>
            </a:r>
            <a:r>
              <a:rPr lang="en-US" b="0" dirty="0" smtClean="0">
                <a:sym typeface="Symbol"/>
              </a:rPr>
              <a:t>? </a:t>
            </a:r>
            <a:r>
              <a:rPr lang="en-US" b="0" dirty="0" err="1" smtClean="0">
                <a:sym typeface="Symbol"/>
              </a:rPr>
              <a:t>Tente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construir</a:t>
            </a:r>
            <a:r>
              <a:rPr lang="en-US" b="0" dirty="0" smtClean="0">
                <a:sym typeface="Symbol"/>
              </a:rPr>
              <a:t> um </a:t>
            </a:r>
            <a:r>
              <a:rPr lang="en-US" b="0" dirty="0" err="1" smtClean="0">
                <a:sym typeface="Symbol"/>
              </a:rPr>
              <a:t>exemplo</a:t>
            </a:r>
            <a:r>
              <a:rPr lang="en-US" b="0" dirty="0" smtClean="0">
                <a:sym typeface="Symbol"/>
              </a:rPr>
              <a:t>.</a:t>
            </a:r>
          </a:p>
          <a:p>
            <a:endParaRPr lang="en-US" b="0" baseline="30000" dirty="0" smtClean="0">
              <a:sym typeface="Symbol"/>
            </a:endParaRPr>
          </a:p>
          <a:p>
            <a:r>
              <a:rPr lang="en-US" b="0" dirty="0" err="1" smtClean="0">
                <a:sym typeface="Symbol"/>
              </a:rPr>
              <a:t>Seja</a:t>
            </a:r>
            <a:r>
              <a:rPr lang="en-US" b="0" dirty="0" smtClean="0">
                <a:sym typeface="Symbol"/>
              </a:rPr>
              <a:t> A={</a:t>
            </a:r>
            <a:r>
              <a:rPr lang="en-US" b="0" dirty="0" err="1" smtClean="0">
                <a:sym typeface="Symbol"/>
              </a:rPr>
              <a:t>a,ab</a:t>
            </a:r>
            <a:r>
              <a:rPr lang="en-US" b="0" dirty="0" smtClean="0">
                <a:sym typeface="Symbol"/>
              </a:rPr>
              <a:t>}, B={b} e C={}</a:t>
            </a:r>
          </a:p>
          <a:p>
            <a:endParaRPr lang="en-US" b="0" dirty="0" smtClean="0">
              <a:sym typeface="Symbol"/>
            </a:endParaRPr>
          </a:p>
          <a:p>
            <a:r>
              <a:rPr lang="en-US" b="0" dirty="0" smtClean="0">
                <a:sym typeface="Symbol"/>
              </a:rPr>
              <a:t>Compute A(B  C) e AB  AC </a:t>
            </a:r>
          </a:p>
          <a:p>
            <a:endParaRPr lang="pt-BR" b="0" baseline="30000" dirty="0" smtClean="0"/>
          </a:p>
          <a:p>
            <a:endParaRPr lang="en-US" b="0" dirty="0" smtClean="0">
              <a:sym typeface="Symbol"/>
            </a:endParaRPr>
          </a:p>
          <a:p>
            <a:endParaRPr lang="pt-BR" b="0" baseline="30000" dirty="0" smtClean="0"/>
          </a:p>
          <a:p>
            <a:endParaRPr lang="pt-BR" b="0" dirty="0" smtClean="0"/>
          </a:p>
          <a:p>
            <a:pPr>
              <a:buNone/>
            </a:pP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Propriedades</a:t>
            </a:r>
            <a:br>
              <a:rPr lang="pt-BR" sz="2400" dirty="0" smtClean="0"/>
            </a:br>
            <a:r>
              <a:rPr lang="pt-BR" sz="2400" dirty="0" smtClean="0"/>
              <a:t>Operação Estrela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A*A* = A*</a:t>
            </a:r>
          </a:p>
          <a:p>
            <a:endParaRPr lang="en-US" b="0" dirty="0" smtClean="0"/>
          </a:p>
          <a:p>
            <a:r>
              <a:rPr lang="en-US" b="0" dirty="0" smtClean="0"/>
              <a:t>A</a:t>
            </a:r>
            <a:r>
              <a:rPr lang="en-US" b="0" dirty="0" smtClean="0">
                <a:sym typeface="Symbol"/>
              </a:rPr>
              <a:t>** = A*</a:t>
            </a:r>
          </a:p>
          <a:p>
            <a:endParaRPr lang="en-US" b="0" dirty="0" smtClean="0">
              <a:sym typeface="Symbol"/>
            </a:endParaRPr>
          </a:p>
          <a:p>
            <a:r>
              <a:rPr lang="en-US" b="0" dirty="0" smtClean="0">
                <a:sym typeface="Symbol"/>
              </a:rPr>
              <a:t>A* = {}   AA* = {}   A*A</a:t>
            </a:r>
          </a:p>
          <a:p>
            <a:endParaRPr lang="en-US" b="0" dirty="0" smtClean="0">
              <a:sym typeface="Symbol"/>
            </a:endParaRPr>
          </a:p>
          <a:p>
            <a:r>
              <a:rPr lang="en-US" b="0" dirty="0" smtClean="0">
                <a:sym typeface="Symbol"/>
              </a:rPr>
              <a:t>* = {}</a:t>
            </a:r>
          </a:p>
          <a:p>
            <a:endParaRPr lang="en-US" b="0" dirty="0" smtClean="0">
              <a:sym typeface="Symbol"/>
            </a:endParaRPr>
          </a:p>
          <a:p>
            <a:endParaRPr lang="pt-BR" b="0" baseline="30000" dirty="0" smtClean="0"/>
          </a:p>
          <a:p>
            <a:endParaRPr lang="pt-BR" b="0" dirty="0"/>
          </a:p>
          <a:p>
            <a:pPr>
              <a:buNone/>
            </a:pP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b="0" dirty="0" smtClean="0"/>
              <a:t>: </a:t>
            </a:r>
            <a:r>
              <a:rPr lang="pt-BR" b="0" dirty="0"/>
              <a:t>A classe 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 </a:t>
            </a:r>
            <a:r>
              <a:rPr lang="pt-BR" b="0" dirty="0" smtClean="0"/>
              <a:t>operação </a:t>
            </a:r>
            <a:r>
              <a:rPr lang="pt-BR" b="0" dirty="0"/>
              <a:t>de </a:t>
            </a:r>
            <a:r>
              <a:rPr lang="pt-BR" b="0" dirty="0" smtClean="0"/>
              <a:t>união</a:t>
            </a:r>
            <a:r>
              <a:rPr lang="pt-BR" b="0" dirty="0"/>
              <a:t>.</a:t>
            </a:r>
          </a:p>
          <a:p>
            <a:r>
              <a:rPr lang="pt-BR" b="0" dirty="0"/>
              <a:t>Em outras palavras, 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</a:t>
            </a:r>
            <a:r>
              <a:rPr lang="pt-BR" b="0" dirty="0" smtClean="0"/>
              <a:t>são </a:t>
            </a:r>
            <a:r>
              <a:rPr lang="pt-BR" b="0" dirty="0"/>
              <a:t>linguagens regulares, o mesmo acontece </a:t>
            </a:r>
            <a:r>
              <a:rPr lang="pt-BR" b="0" dirty="0" smtClean="0"/>
              <a:t>com A</a:t>
            </a:r>
            <a:r>
              <a:rPr lang="pt-BR" b="0" baseline="-25000" dirty="0" smtClean="0"/>
              <a:t>1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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</a:p>
          <a:p>
            <a:r>
              <a:rPr lang="pt-BR" dirty="0" err="1" smtClean="0"/>
              <a:t>Idéia</a:t>
            </a:r>
            <a:r>
              <a:rPr lang="pt-BR" dirty="0" smtClean="0"/>
              <a:t> da Prova</a:t>
            </a:r>
            <a:r>
              <a:rPr lang="pt-BR" b="0" dirty="0" smtClean="0"/>
              <a:t>: </a:t>
            </a:r>
            <a:r>
              <a:rPr lang="pt-BR" b="0" dirty="0"/>
              <a:t>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são linguagens regulares</a:t>
            </a:r>
            <a:r>
              <a:rPr lang="pt-BR" b="0" dirty="0" smtClean="0"/>
              <a:t>, então existem </a:t>
            </a:r>
            <a:r>
              <a:rPr lang="pt-BR" b="0" dirty="0" err="1" smtClean="0"/>
              <a:t>AFs</a:t>
            </a:r>
            <a:r>
              <a:rPr lang="pt-BR" b="0" dirty="0" smtClean="0"/>
              <a:t> M</a:t>
            </a:r>
            <a:r>
              <a:rPr lang="pt-BR" b="0" baseline="-25000" dirty="0" smtClean="0"/>
              <a:t>1</a:t>
            </a:r>
            <a:r>
              <a:rPr lang="pt-BR" b="0" dirty="0" smtClean="0"/>
              <a:t> e M</a:t>
            </a:r>
            <a:r>
              <a:rPr lang="pt-BR" b="0" baseline="-25000" dirty="0" smtClean="0"/>
              <a:t>2</a:t>
            </a:r>
            <a:r>
              <a:rPr lang="pt-BR" b="0" dirty="0" smtClean="0"/>
              <a:t> que as reconhecem, respectivamente.</a:t>
            </a:r>
          </a:p>
          <a:p>
            <a:r>
              <a:rPr lang="pt-BR" b="0" dirty="0" smtClean="0"/>
              <a:t>Vamos fazer uma prova construtiva, ou seja, vamos construir um AF M, que </a:t>
            </a:r>
            <a:r>
              <a:rPr lang="pt-BR" b="0" dirty="0"/>
              <a:t>reconheça A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, a partir de M</a:t>
            </a:r>
            <a:r>
              <a:rPr lang="pt-BR" b="0" baseline="-25000" dirty="0" smtClean="0"/>
              <a:t>1</a:t>
            </a:r>
            <a:r>
              <a:rPr lang="pt-BR" b="0" dirty="0" smtClean="0"/>
              <a:t>  e M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1489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Como vamos construir um AF M, que </a:t>
            </a:r>
            <a:r>
              <a:rPr lang="pt-BR" b="0" dirty="0"/>
              <a:t>reconheça A</a:t>
            </a:r>
            <a:r>
              <a:rPr lang="pt-BR" b="0" baseline="-25000" dirty="0"/>
              <a:t>1</a:t>
            </a:r>
            <a:r>
              <a:rPr lang="pt-BR" b="0" dirty="0"/>
              <a:t> </a:t>
            </a:r>
            <a:r>
              <a:rPr lang="pt-BR" b="0" dirty="0">
                <a:sym typeface="Symbol"/>
              </a:rPr>
              <a:t>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, a partir de M</a:t>
            </a:r>
            <a:r>
              <a:rPr lang="pt-BR" b="0" baseline="-25000" dirty="0" smtClean="0"/>
              <a:t>1</a:t>
            </a:r>
            <a:r>
              <a:rPr lang="pt-BR" b="0" dirty="0" smtClean="0"/>
              <a:t>  e M</a:t>
            </a:r>
            <a:r>
              <a:rPr lang="pt-BR" b="0" baseline="-25000" dirty="0" smtClean="0"/>
              <a:t>2</a:t>
            </a:r>
            <a:r>
              <a:rPr lang="pt-BR" b="0" dirty="0" smtClean="0"/>
              <a:t>?</a:t>
            </a:r>
          </a:p>
          <a:p>
            <a:r>
              <a:rPr lang="pt-BR" b="0" dirty="0" smtClean="0"/>
              <a:t>Simulando </a:t>
            </a:r>
            <a:r>
              <a:rPr lang="pt-BR" b="0" dirty="0"/>
              <a:t>M</a:t>
            </a:r>
            <a:r>
              <a:rPr lang="pt-BR" b="0" baseline="-25000" dirty="0"/>
              <a:t>1</a:t>
            </a:r>
            <a:r>
              <a:rPr lang="pt-BR" b="0" dirty="0"/>
              <a:t>  e </a:t>
            </a:r>
            <a:r>
              <a:rPr lang="pt-BR" b="0" dirty="0" smtClean="0"/>
              <a:t>M</a:t>
            </a:r>
            <a:r>
              <a:rPr lang="pt-BR" b="0" baseline="-25000" dirty="0" smtClean="0"/>
              <a:t>2</a:t>
            </a:r>
            <a:r>
              <a:rPr lang="pt-BR" b="0" dirty="0" smtClean="0"/>
              <a:t> simultaneamente. </a:t>
            </a:r>
          </a:p>
          <a:p>
            <a:r>
              <a:rPr lang="pt-BR" b="0" dirty="0" smtClean="0"/>
              <a:t>Para controlar </a:t>
            </a:r>
            <a:r>
              <a:rPr lang="pt-BR" b="0" dirty="0"/>
              <a:t>ambas </a:t>
            </a:r>
            <a:r>
              <a:rPr lang="pt-BR" b="0" dirty="0" smtClean="0"/>
              <a:t>as simulações é preciso </a:t>
            </a:r>
            <a:r>
              <a:rPr lang="pt-BR" b="0" dirty="0"/>
              <a:t>guardar </a:t>
            </a:r>
            <a:r>
              <a:rPr lang="pt-BR" b="0" dirty="0" smtClean="0"/>
              <a:t>o estado em </a:t>
            </a:r>
            <a:r>
              <a:rPr lang="pt-BR" b="0" dirty="0"/>
              <a:t>que cada </a:t>
            </a:r>
            <a:r>
              <a:rPr lang="pt-BR" b="0" dirty="0" smtClean="0"/>
              <a:t>máquina </a:t>
            </a:r>
            <a:r>
              <a:rPr lang="pt-BR" b="0" dirty="0"/>
              <a:t>estaria se ela tivesse lido </a:t>
            </a:r>
            <a:r>
              <a:rPr lang="pt-BR" b="0" dirty="0" smtClean="0"/>
              <a:t>até um </a:t>
            </a:r>
            <a:r>
              <a:rPr lang="pt-BR" b="0" dirty="0"/>
              <a:t>ponto na entrada. </a:t>
            </a:r>
            <a:endParaRPr lang="pt-BR" b="0" dirty="0" smtClean="0"/>
          </a:p>
          <a:p>
            <a:r>
              <a:rPr lang="pt-BR" b="0" dirty="0" smtClean="0"/>
              <a:t>Consequentemente</a:t>
            </a:r>
            <a:r>
              <a:rPr lang="pt-BR" b="0" dirty="0"/>
              <a:t>, </a:t>
            </a:r>
            <a:r>
              <a:rPr lang="pt-BR" b="0" dirty="0" smtClean="0"/>
              <a:t>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precisa guardar um par de estados</a:t>
            </a:r>
            <a:r>
              <a:rPr lang="pt-BR" b="0" dirty="0" smtClean="0"/>
              <a:t>.</a:t>
            </a:r>
          </a:p>
          <a:p>
            <a:r>
              <a:rPr lang="pt-BR" b="0" dirty="0" smtClean="0"/>
              <a:t>Quantos pares de estados existem?</a:t>
            </a:r>
            <a:endParaRPr lang="pt-BR" b="0" dirty="0"/>
          </a:p>
          <a:p>
            <a:endParaRPr lang="pt-BR" b="0" dirty="0"/>
          </a:p>
          <a:p>
            <a:endParaRPr lang="pt-BR" b="0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62678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92888" cy="5616624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Vamos ver um exemplo. Seja </a:t>
            </a:r>
            <a:r>
              <a:rPr lang="pt-BR" b="0" dirty="0"/>
              <a:t>M</a:t>
            </a:r>
            <a:r>
              <a:rPr lang="pt-BR" b="0" baseline="-25000" dirty="0"/>
              <a:t>1</a:t>
            </a:r>
            <a:r>
              <a:rPr lang="pt-BR" b="0" dirty="0"/>
              <a:t>  </a:t>
            </a:r>
            <a:r>
              <a:rPr lang="pt-BR" b="0" dirty="0" smtClean="0"/>
              <a:t>um AF que reconheça as cadeias de bits com um número par de 1s e M</a:t>
            </a:r>
            <a:r>
              <a:rPr lang="pt-BR" b="0" baseline="-25000" dirty="0" smtClean="0"/>
              <a:t>2</a:t>
            </a:r>
            <a:r>
              <a:rPr lang="pt-BR" b="0" dirty="0" smtClean="0"/>
              <a:t> reconhece aquelas com um número ímpar de zeros.</a:t>
            </a:r>
            <a:endParaRPr lang="pt-BR" b="0" dirty="0"/>
          </a:p>
          <a:p>
            <a:endParaRPr lang="pt-BR" b="0" dirty="0"/>
          </a:p>
          <a:p>
            <a:endParaRPr lang="pt-BR" b="0" dirty="0"/>
          </a:p>
          <a:p>
            <a:endParaRPr lang="pt-BR" dirty="0"/>
          </a:p>
        </p:txBody>
      </p:sp>
      <p:grpSp>
        <p:nvGrpSpPr>
          <p:cNvPr id="3" name="Grupo 2"/>
          <p:cNvGrpSpPr/>
          <p:nvPr/>
        </p:nvGrpSpPr>
        <p:grpSpPr>
          <a:xfrm>
            <a:off x="1765263" y="3088777"/>
            <a:ext cx="3491299" cy="1301660"/>
            <a:chOff x="1765263" y="3088777"/>
            <a:chExt cx="3491299" cy="1301660"/>
          </a:xfrm>
        </p:grpSpPr>
        <p:sp>
          <p:nvSpPr>
            <p:cNvPr id="5" name="Elipse 4"/>
            <p:cNvSpPr/>
            <p:nvPr/>
          </p:nvSpPr>
          <p:spPr>
            <a:xfrm>
              <a:off x="4464474" y="3395772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504506" y="3395773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2620393" y="3667053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472836" y="3651773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  <p:cxnSp>
          <p:nvCxnSpPr>
            <p:cNvPr id="9" name="Conector de seta reta 8"/>
            <p:cNvCxnSpPr/>
            <p:nvPr/>
          </p:nvCxnSpPr>
          <p:spPr>
            <a:xfrm flipH="1">
              <a:off x="3241313" y="4036385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flipV="1">
              <a:off x="4680498" y="3088777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>
              <a:off x="4680498" y="3088777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5040538" y="3088777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>
              <a:off x="3296594" y="3629462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3324404" y="3211107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3636317" y="4021105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16" name="Grupo 15"/>
            <p:cNvGrpSpPr/>
            <p:nvPr/>
          </p:nvGrpSpPr>
          <p:grpSpPr>
            <a:xfrm>
              <a:off x="1765263" y="3580439"/>
              <a:ext cx="739243" cy="369332"/>
              <a:chOff x="3168933" y="2567118"/>
              <a:chExt cx="739243" cy="369332"/>
            </a:xfrm>
          </p:grpSpPr>
          <p:sp>
            <p:nvSpPr>
              <p:cNvPr id="19" name="CaixaDeTexto 18"/>
              <p:cNvSpPr txBox="1"/>
              <p:nvPr/>
            </p:nvSpPr>
            <p:spPr>
              <a:xfrm>
                <a:off x="3168933" y="2567118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0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Conector de seta reta 19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ector reto 21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Elipse 16"/>
            <p:cNvSpPr/>
            <p:nvPr/>
          </p:nvSpPr>
          <p:spPr>
            <a:xfrm>
              <a:off x="2562450" y="3453095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Conector de seta reta 17"/>
            <p:cNvCxnSpPr/>
            <p:nvPr/>
          </p:nvCxnSpPr>
          <p:spPr>
            <a:xfrm>
              <a:off x="2900550" y="3162924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Grupo 1"/>
          <p:cNvGrpSpPr/>
          <p:nvPr/>
        </p:nvGrpSpPr>
        <p:grpSpPr>
          <a:xfrm>
            <a:off x="1908545" y="4748642"/>
            <a:ext cx="3491299" cy="1301660"/>
            <a:chOff x="1908545" y="4748642"/>
            <a:chExt cx="3491299" cy="1301660"/>
          </a:xfrm>
        </p:grpSpPr>
        <p:sp>
          <p:nvSpPr>
            <p:cNvPr id="24" name="Elipse 23"/>
            <p:cNvSpPr/>
            <p:nvPr/>
          </p:nvSpPr>
          <p:spPr>
            <a:xfrm>
              <a:off x="4607756" y="5055637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Elipse 24"/>
            <p:cNvSpPr/>
            <p:nvPr/>
          </p:nvSpPr>
          <p:spPr>
            <a:xfrm>
              <a:off x="2647788" y="5055638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2763675" y="5326918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4616118" y="5311638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  <p:cxnSp>
          <p:nvCxnSpPr>
            <p:cNvPr id="28" name="Conector de seta reta 27"/>
            <p:cNvCxnSpPr/>
            <p:nvPr/>
          </p:nvCxnSpPr>
          <p:spPr>
            <a:xfrm flipH="1">
              <a:off x="3384595" y="5696250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>
            <a:xfrm flipV="1">
              <a:off x="4823780" y="4748642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/>
            <p:nvPr/>
          </p:nvCxnSpPr>
          <p:spPr>
            <a:xfrm>
              <a:off x="4823780" y="4748642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de seta reta 30"/>
            <p:cNvCxnSpPr/>
            <p:nvPr/>
          </p:nvCxnSpPr>
          <p:spPr>
            <a:xfrm>
              <a:off x="5183820" y="4748642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de seta reta 31"/>
            <p:cNvCxnSpPr/>
            <p:nvPr/>
          </p:nvCxnSpPr>
          <p:spPr>
            <a:xfrm>
              <a:off x="3439876" y="5289327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>
              <a:off x="3467686" y="4870972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779599" y="568097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1908545" y="5240304"/>
              <a:ext cx="739243" cy="369332"/>
              <a:chOff x="3168933" y="2567118"/>
              <a:chExt cx="739243" cy="369332"/>
            </a:xfrm>
          </p:grpSpPr>
          <p:sp>
            <p:nvSpPr>
              <p:cNvPr id="38" name="CaixaDeTexto 37"/>
              <p:cNvSpPr txBox="1"/>
              <p:nvPr/>
            </p:nvSpPr>
            <p:spPr>
              <a:xfrm>
                <a:off x="3168933" y="2567118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9" name="Conector de seta reta 38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ector reto 39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Elipse 35"/>
            <p:cNvSpPr/>
            <p:nvPr/>
          </p:nvSpPr>
          <p:spPr>
            <a:xfrm>
              <a:off x="4669881" y="5112960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7" name="Conector de seta reta 36"/>
            <p:cNvCxnSpPr/>
            <p:nvPr/>
          </p:nvCxnSpPr>
          <p:spPr>
            <a:xfrm>
              <a:off x="3043832" y="4822789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aixaDeTexto 60"/>
          <p:cNvSpPr txBox="1"/>
          <p:nvPr/>
        </p:nvSpPr>
        <p:spPr>
          <a:xfrm>
            <a:off x="4623509" y="271944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4727825" y="43793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6106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61" grpId="0"/>
      <p:bldP spid="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2268" y="548680"/>
            <a:ext cx="8166196" cy="5688632"/>
          </a:xfrm>
        </p:spPr>
        <p:txBody>
          <a:bodyPr/>
          <a:lstStyle/>
          <a:p>
            <a:pPr marL="0" indent="0">
              <a:buNone/>
            </a:pPr>
            <a:endParaRPr lang="pt-BR" b="0" dirty="0" smtClean="0"/>
          </a:p>
          <a:p>
            <a:r>
              <a:rPr lang="pt-BR" b="0" dirty="0" smtClean="0"/>
              <a:t>Construindo M</a:t>
            </a:r>
            <a:r>
              <a:rPr lang="pt-BR" b="0" baseline="-25000" dirty="0" smtClean="0"/>
              <a:t>1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M</a:t>
            </a:r>
            <a:r>
              <a:rPr lang="pt-BR" b="0" baseline="-25000" dirty="0" smtClean="0"/>
              <a:t>2</a:t>
            </a:r>
            <a:endParaRPr lang="pt-BR" b="0" dirty="0"/>
          </a:p>
          <a:p>
            <a:endParaRPr lang="pt-BR" b="0" dirty="0"/>
          </a:p>
        </p:txBody>
      </p:sp>
      <p:grpSp>
        <p:nvGrpSpPr>
          <p:cNvPr id="3" name="Grupo 2"/>
          <p:cNvGrpSpPr/>
          <p:nvPr/>
        </p:nvGrpSpPr>
        <p:grpSpPr>
          <a:xfrm>
            <a:off x="582268" y="1803759"/>
            <a:ext cx="5494790" cy="3068936"/>
            <a:chOff x="1765263" y="3088777"/>
            <a:chExt cx="5494790" cy="3068936"/>
          </a:xfrm>
        </p:grpSpPr>
        <p:sp>
          <p:nvSpPr>
            <p:cNvPr id="5" name="Elipse 4"/>
            <p:cNvSpPr/>
            <p:nvPr/>
          </p:nvSpPr>
          <p:spPr>
            <a:xfrm>
              <a:off x="4464474" y="3395772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504506" y="3395773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CaixaDeTexto 6"/>
            <p:cNvSpPr txBox="1"/>
            <p:nvPr/>
          </p:nvSpPr>
          <p:spPr>
            <a:xfrm>
              <a:off x="2620393" y="3667053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4602463" y="3651773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2</a:t>
              </a:r>
            </a:p>
          </p:txBody>
        </p:sp>
        <p:cxnSp>
          <p:nvCxnSpPr>
            <p:cNvPr id="9" name="Conector de seta reta 8"/>
            <p:cNvCxnSpPr/>
            <p:nvPr/>
          </p:nvCxnSpPr>
          <p:spPr>
            <a:xfrm flipH="1">
              <a:off x="3241313" y="4036385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to 9"/>
            <p:cNvCxnSpPr/>
            <p:nvPr/>
          </p:nvCxnSpPr>
          <p:spPr>
            <a:xfrm flipV="1">
              <a:off x="4680498" y="3088777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to 10"/>
            <p:cNvCxnSpPr/>
            <p:nvPr/>
          </p:nvCxnSpPr>
          <p:spPr>
            <a:xfrm>
              <a:off x="4680498" y="3088777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de seta reta 11"/>
            <p:cNvCxnSpPr/>
            <p:nvPr/>
          </p:nvCxnSpPr>
          <p:spPr>
            <a:xfrm>
              <a:off x="5040538" y="3088777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>
              <a:off x="3296594" y="3629462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CaixaDeTexto 13"/>
            <p:cNvSpPr txBox="1"/>
            <p:nvPr/>
          </p:nvSpPr>
          <p:spPr>
            <a:xfrm>
              <a:off x="3324404" y="3211107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15" name="CaixaDeTexto 14"/>
            <p:cNvSpPr txBox="1"/>
            <p:nvPr/>
          </p:nvSpPr>
          <p:spPr>
            <a:xfrm>
              <a:off x="3636317" y="4021105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16" name="Grupo 15"/>
            <p:cNvGrpSpPr/>
            <p:nvPr/>
          </p:nvGrpSpPr>
          <p:grpSpPr>
            <a:xfrm>
              <a:off x="1765263" y="3580439"/>
              <a:ext cx="739243" cy="369332"/>
              <a:chOff x="3168933" y="2567118"/>
              <a:chExt cx="739243" cy="369332"/>
            </a:xfrm>
          </p:grpSpPr>
          <p:sp>
            <p:nvSpPr>
              <p:cNvPr id="19" name="CaixaDeTexto 18"/>
              <p:cNvSpPr txBox="1"/>
              <p:nvPr/>
            </p:nvSpPr>
            <p:spPr>
              <a:xfrm>
                <a:off x="3168933" y="2567118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0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0" name="Conector de seta reta 19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ector reto 20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Conector reto 21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Elipse 16"/>
            <p:cNvSpPr/>
            <p:nvPr/>
          </p:nvSpPr>
          <p:spPr>
            <a:xfrm>
              <a:off x="2562450" y="3453095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8" name="Conector de seta reta 17"/>
            <p:cNvCxnSpPr/>
            <p:nvPr/>
          </p:nvCxnSpPr>
          <p:spPr>
            <a:xfrm>
              <a:off x="2900550" y="3162924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CaixaDeTexto 111"/>
            <p:cNvSpPr txBox="1"/>
            <p:nvPr/>
          </p:nvSpPr>
          <p:spPr>
            <a:xfrm>
              <a:off x="6699742" y="5880714"/>
              <a:ext cx="5603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pt-BR" b="1" baseline="-250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" name="Grupo 1"/>
          <p:cNvGrpSpPr/>
          <p:nvPr/>
        </p:nvGrpSpPr>
        <p:grpSpPr>
          <a:xfrm>
            <a:off x="4853313" y="1888120"/>
            <a:ext cx="3659940" cy="1301660"/>
            <a:chOff x="1908545" y="4748642"/>
            <a:chExt cx="3659940" cy="1301660"/>
          </a:xfrm>
        </p:grpSpPr>
        <p:sp>
          <p:nvSpPr>
            <p:cNvPr id="24" name="Elipse 23"/>
            <p:cNvSpPr/>
            <p:nvPr/>
          </p:nvSpPr>
          <p:spPr>
            <a:xfrm>
              <a:off x="4607756" y="5055637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5" name="Elipse 24"/>
            <p:cNvSpPr/>
            <p:nvPr/>
          </p:nvSpPr>
          <p:spPr>
            <a:xfrm>
              <a:off x="2647788" y="5055638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6" name="CaixaDeTexto 25"/>
            <p:cNvSpPr txBox="1"/>
            <p:nvPr/>
          </p:nvSpPr>
          <p:spPr>
            <a:xfrm>
              <a:off x="2763675" y="5326918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3</a:t>
              </a: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4784759" y="5311638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4</a:t>
              </a:r>
            </a:p>
          </p:txBody>
        </p:sp>
        <p:cxnSp>
          <p:nvCxnSpPr>
            <p:cNvPr id="28" name="Conector de seta reta 27"/>
            <p:cNvCxnSpPr/>
            <p:nvPr/>
          </p:nvCxnSpPr>
          <p:spPr>
            <a:xfrm flipH="1">
              <a:off x="3384595" y="5696250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to 28"/>
            <p:cNvCxnSpPr/>
            <p:nvPr/>
          </p:nvCxnSpPr>
          <p:spPr>
            <a:xfrm flipV="1">
              <a:off x="4823780" y="4748642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/>
            <p:nvPr/>
          </p:nvCxnSpPr>
          <p:spPr>
            <a:xfrm>
              <a:off x="4823780" y="4748642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de seta reta 30"/>
            <p:cNvCxnSpPr/>
            <p:nvPr/>
          </p:nvCxnSpPr>
          <p:spPr>
            <a:xfrm>
              <a:off x="5183820" y="4748642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de seta reta 31"/>
            <p:cNvCxnSpPr/>
            <p:nvPr/>
          </p:nvCxnSpPr>
          <p:spPr>
            <a:xfrm>
              <a:off x="3439876" y="5289327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CaixaDeTexto 32"/>
            <p:cNvSpPr txBox="1"/>
            <p:nvPr/>
          </p:nvSpPr>
          <p:spPr>
            <a:xfrm>
              <a:off x="3467686" y="4870972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34" name="CaixaDeTexto 33"/>
            <p:cNvSpPr txBox="1"/>
            <p:nvPr/>
          </p:nvSpPr>
          <p:spPr>
            <a:xfrm>
              <a:off x="3779599" y="568097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35" name="Grupo 34"/>
            <p:cNvGrpSpPr/>
            <p:nvPr/>
          </p:nvGrpSpPr>
          <p:grpSpPr>
            <a:xfrm>
              <a:off x="1908545" y="5240304"/>
              <a:ext cx="739243" cy="369332"/>
              <a:chOff x="3168933" y="2567118"/>
              <a:chExt cx="739243" cy="369332"/>
            </a:xfrm>
          </p:grpSpPr>
          <p:sp>
            <p:nvSpPr>
              <p:cNvPr id="38" name="CaixaDeTexto 37"/>
              <p:cNvSpPr txBox="1"/>
              <p:nvPr/>
            </p:nvSpPr>
            <p:spPr>
              <a:xfrm>
                <a:off x="3168933" y="2567118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39" name="Conector de seta reta 38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Conector reto 39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to 40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6" name="Elipse 35"/>
            <p:cNvSpPr/>
            <p:nvPr/>
          </p:nvSpPr>
          <p:spPr>
            <a:xfrm>
              <a:off x="4669881" y="5112960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37" name="Conector de seta reta 36"/>
            <p:cNvCxnSpPr/>
            <p:nvPr/>
          </p:nvCxnSpPr>
          <p:spPr>
            <a:xfrm>
              <a:off x="3043832" y="4822789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aixaDeTexto 60"/>
          <p:cNvSpPr txBox="1"/>
          <p:nvPr/>
        </p:nvSpPr>
        <p:spPr>
          <a:xfrm>
            <a:off x="3401548" y="146055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2" name="CaixaDeTexto 61"/>
          <p:cNvSpPr txBox="1"/>
          <p:nvPr/>
        </p:nvSpPr>
        <p:spPr>
          <a:xfrm>
            <a:off x="7614649" y="151878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11" name="CaixaDeTexto 110"/>
          <p:cNvSpPr txBox="1"/>
          <p:nvPr/>
        </p:nvSpPr>
        <p:spPr>
          <a:xfrm>
            <a:off x="582268" y="3397777"/>
            <a:ext cx="455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CMMI10"/>
              </a:rPr>
              <a:t>M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=(Q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,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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,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,F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),  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M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=(Q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,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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,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,q</a:t>
            </a:r>
            <a:r>
              <a:rPr lang="pt-BR" b="1" baseline="-25000" dirty="0">
                <a:solidFill>
                  <a:srgbClr val="FF0000"/>
                </a:solidFill>
                <a:latin typeface="CMMI10"/>
                <a:sym typeface="Symbol"/>
              </a:rPr>
              <a:t>3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,F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19" name="CaixaDeTexto 118"/>
          <p:cNvSpPr txBox="1"/>
          <p:nvPr/>
        </p:nvSpPr>
        <p:spPr>
          <a:xfrm>
            <a:off x="582267" y="3852822"/>
            <a:ext cx="455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CMMI10"/>
              </a:rPr>
              <a:t>M</a:t>
            </a:r>
            <a:r>
              <a:rPr lang="pt-BR" b="1" baseline="-25000" dirty="0">
                <a:solidFill>
                  <a:srgbClr val="FF0000"/>
                </a:solidFill>
                <a:latin typeface="CMMI10"/>
              </a:rPr>
              <a:t> 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=(Q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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,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,,(q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1,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3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),F)</a:t>
            </a:r>
            <a:endParaRPr lang="pt-BR" b="1" dirty="0">
              <a:solidFill>
                <a:srgbClr val="FF0000"/>
              </a:solidFill>
            </a:endParaRPr>
          </a:p>
        </p:txBody>
      </p:sp>
      <p:grpSp>
        <p:nvGrpSpPr>
          <p:cNvPr id="117" name="Grupo 116"/>
          <p:cNvGrpSpPr/>
          <p:nvPr/>
        </p:nvGrpSpPr>
        <p:grpSpPr>
          <a:xfrm>
            <a:off x="5584041" y="3300571"/>
            <a:ext cx="2990427" cy="2893491"/>
            <a:chOff x="5584041" y="3300571"/>
            <a:chExt cx="2990427" cy="2893491"/>
          </a:xfrm>
        </p:grpSpPr>
        <p:grpSp>
          <p:nvGrpSpPr>
            <p:cNvPr id="110" name="Grupo 109"/>
            <p:cNvGrpSpPr/>
            <p:nvPr/>
          </p:nvGrpSpPr>
          <p:grpSpPr>
            <a:xfrm>
              <a:off x="5690079" y="3300571"/>
              <a:ext cx="2884389" cy="2893491"/>
              <a:chOff x="3032805" y="3503147"/>
              <a:chExt cx="2884389" cy="2893491"/>
            </a:xfrm>
          </p:grpSpPr>
          <p:grpSp>
            <p:nvGrpSpPr>
              <p:cNvPr id="44" name="Grupo 43"/>
              <p:cNvGrpSpPr/>
              <p:nvPr/>
            </p:nvGrpSpPr>
            <p:grpSpPr>
              <a:xfrm>
                <a:off x="3032805" y="3503147"/>
                <a:ext cx="2772682" cy="1227513"/>
                <a:chOff x="2504506" y="3162924"/>
                <a:chExt cx="2772682" cy="1227513"/>
              </a:xfrm>
            </p:grpSpPr>
            <p:sp>
              <p:nvSpPr>
                <p:cNvPr id="45" name="Elipse 44"/>
                <p:cNvSpPr/>
                <p:nvPr/>
              </p:nvSpPr>
              <p:spPr>
                <a:xfrm>
                  <a:off x="4464474" y="3395772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6" name="Elipse 45"/>
                <p:cNvSpPr/>
                <p:nvPr/>
              </p:nvSpPr>
              <p:spPr>
                <a:xfrm>
                  <a:off x="2504506" y="3395773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7" name="CaixaDeTexto 46"/>
                <p:cNvSpPr txBox="1"/>
                <p:nvPr/>
              </p:nvSpPr>
              <p:spPr>
                <a:xfrm>
                  <a:off x="2545874" y="3580439"/>
                  <a:ext cx="73715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1,</a:t>
                  </a:r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3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48" name="CaixaDeTexto 47"/>
                <p:cNvSpPr txBox="1"/>
                <p:nvPr/>
              </p:nvSpPr>
              <p:spPr>
                <a:xfrm>
                  <a:off x="4493462" y="3629462"/>
                  <a:ext cx="78372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1,</a:t>
                  </a:r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4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49" name="Conector de seta reta 48"/>
                <p:cNvCxnSpPr/>
                <p:nvPr/>
              </p:nvCxnSpPr>
              <p:spPr>
                <a:xfrm flipH="1">
                  <a:off x="3241313" y="4036385"/>
                  <a:ext cx="1223161" cy="0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de seta reta 52"/>
                <p:cNvCxnSpPr/>
                <p:nvPr/>
              </p:nvCxnSpPr>
              <p:spPr>
                <a:xfrm>
                  <a:off x="3296594" y="3629462"/>
                  <a:ext cx="1176242" cy="44622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CaixaDeTexto 53"/>
                <p:cNvSpPr txBox="1"/>
                <p:nvPr/>
              </p:nvSpPr>
              <p:spPr>
                <a:xfrm>
                  <a:off x="3324404" y="3211107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0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5" name="CaixaDeTexto 54"/>
                <p:cNvSpPr txBox="1"/>
                <p:nvPr/>
              </p:nvSpPr>
              <p:spPr>
                <a:xfrm>
                  <a:off x="3636317" y="4021105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0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57" name="Elipse 56"/>
                <p:cNvSpPr/>
                <p:nvPr/>
              </p:nvSpPr>
              <p:spPr>
                <a:xfrm>
                  <a:off x="2562450" y="3453095"/>
                  <a:ext cx="676200" cy="67744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cxnSp>
              <p:nvCxnSpPr>
                <p:cNvPr id="58" name="Conector de seta reta 57"/>
                <p:cNvCxnSpPr/>
                <p:nvPr/>
              </p:nvCxnSpPr>
              <p:spPr>
                <a:xfrm>
                  <a:off x="2900550" y="3162924"/>
                  <a:ext cx="0" cy="216024"/>
                </a:xfrm>
                <a:prstGeom prst="straightConnector1">
                  <a:avLst/>
                </a:prstGeom>
                <a:ln w="3810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upo 83"/>
              <p:cNvGrpSpPr/>
              <p:nvPr/>
            </p:nvGrpSpPr>
            <p:grpSpPr>
              <a:xfrm>
                <a:off x="3149043" y="5217308"/>
                <a:ext cx="2768151" cy="1179330"/>
                <a:chOff x="2647788" y="4870972"/>
                <a:chExt cx="2768151" cy="1179330"/>
              </a:xfrm>
            </p:grpSpPr>
            <p:sp>
              <p:nvSpPr>
                <p:cNvPr id="85" name="Elipse 84"/>
                <p:cNvSpPr/>
                <p:nvPr/>
              </p:nvSpPr>
              <p:spPr>
                <a:xfrm>
                  <a:off x="4607756" y="5055637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86" name="Elipse 85"/>
                <p:cNvSpPr/>
                <p:nvPr/>
              </p:nvSpPr>
              <p:spPr>
                <a:xfrm>
                  <a:off x="2647788" y="5055638"/>
                  <a:ext cx="792088" cy="79208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87" name="CaixaDeTexto 86"/>
                <p:cNvSpPr txBox="1"/>
                <p:nvPr/>
              </p:nvSpPr>
              <p:spPr>
                <a:xfrm>
                  <a:off x="2678971" y="5276762"/>
                  <a:ext cx="808638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2,</a:t>
                  </a:r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3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sp>
              <p:nvSpPr>
                <p:cNvPr id="88" name="CaixaDeTexto 87"/>
                <p:cNvSpPr txBox="1"/>
                <p:nvPr/>
              </p:nvSpPr>
              <p:spPr>
                <a:xfrm>
                  <a:off x="4632213" y="5267015"/>
                  <a:ext cx="783726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2,</a:t>
                  </a:r>
                  <a:r>
                    <a:rPr lang="pt-BR" b="1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q</a:t>
                  </a:r>
                  <a:r>
                    <a:rPr lang="pt-BR" b="1" baseline="-25000" dirty="0" smtClean="0">
                      <a:solidFill>
                        <a:schemeClr val="bg1">
                          <a:lumMod val="50000"/>
                        </a:schemeClr>
                      </a:solidFill>
                    </a:rPr>
                    <a:t>4</a:t>
                  </a:r>
                  <a:endParaRPr lang="pt-BR" b="1" baseline="-25000" dirty="0">
                    <a:solidFill>
                      <a:schemeClr val="bg1">
                        <a:lumMod val="50000"/>
                      </a:schemeClr>
                    </a:solidFill>
                  </a:endParaRPr>
                </a:p>
              </p:txBody>
            </p:sp>
            <p:cxnSp>
              <p:nvCxnSpPr>
                <p:cNvPr id="89" name="Conector de seta reta 88"/>
                <p:cNvCxnSpPr/>
                <p:nvPr/>
              </p:nvCxnSpPr>
              <p:spPr>
                <a:xfrm flipH="1">
                  <a:off x="3384595" y="5696250"/>
                  <a:ext cx="1223161" cy="0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Conector de seta reta 92"/>
                <p:cNvCxnSpPr/>
                <p:nvPr/>
              </p:nvCxnSpPr>
              <p:spPr>
                <a:xfrm>
                  <a:off x="3439876" y="5289327"/>
                  <a:ext cx="1176242" cy="44622"/>
                </a:xfrm>
                <a:prstGeom prst="straightConnector1">
                  <a:avLst/>
                </a:prstGeom>
                <a:ln w="19050">
                  <a:solidFill>
                    <a:srgbClr val="FFCC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4" name="CaixaDeTexto 93"/>
                <p:cNvSpPr txBox="1"/>
                <p:nvPr/>
              </p:nvSpPr>
              <p:spPr>
                <a:xfrm>
                  <a:off x="3467686" y="4870972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0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5" name="CaixaDeTexto 94"/>
                <p:cNvSpPr txBox="1"/>
                <p:nvPr/>
              </p:nvSpPr>
              <p:spPr>
                <a:xfrm>
                  <a:off x="3779599" y="5680970"/>
                  <a:ext cx="560311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b="1" dirty="0">
                      <a:solidFill>
                        <a:srgbClr val="FF0000"/>
                      </a:solidFill>
                    </a:rPr>
                    <a:t>0</a:t>
                  </a:r>
                  <a:endParaRPr lang="pt-BR" b="1" baseline="-25000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97" name="Elipse 96"/>
                <p:cNvSpPr/>
                <p:nvPr/>
              </p:nvSpPr>
              <p:spPr>
                <a:xfrm>
                  <a:off x="4669881" y="5112960"/>
                  <a:ext cx="676200" cy="677443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103" name="Elipse 102"/>
              <p:cNvSpPr/>
              <p:nvPr/>
            </p:nvSpPr>
            <p:spPr>
              <a:xfrm>
                <a:off x="5055038" y="3797866"/>
                <a:ext cx="676200" cy="677443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23" name="Conector de seta reta 22"/>
              <p:cNvCxnSpPr>
                <a:stCxn id="46" idx="3"/>
                <a:endCxn id="86" idx="1"/>
              </p:cNvCxnSpPr>
              <p:nvPr/>
            </p:nvCxnSpPr>
            <p:spPr>
              <a:xfrm>
                <a:off x="3148804" y="4412085"/>
                <a:ext cx="116238" cy="1105888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de seta reta 42"/>
              <p:cNvCxnSpPr>
                <a:stCxn id="86" idx="0"/>
              </p:cNvCxnSpPr>
              <p:nvPr/>
            </p:nvCxnSpPr>
            <p:spPr>
              <a:xfrm flipV="1">
                <a:off x="3545087" y="4475309"/>
                <a:ext cx="0" cy="926665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Conector de seta reta 106"/>
              <p:cNvCxnSpPr>
                <a:stCxn id="45" idx="3"/>
              </p:cNvCxnSpPr>
              <p:nvPr/>
            </p:nvCxnSpPr>
            <p:spPr>
              <a:xfrm>
                <a:off x="5108772" y="4412084"/>
                <a:ext cx="192557" cy="989889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Conector de seta reta 108"/>
              <p:cNvCxnSpPr>
                <a:stCxn id="85" idx="7"/>
                <a:endCxn id="45" idx="5"/>
              </p:cNvCxnSpPr>
              <p:nvPr/>
            </p:nvCxnSpPr>
            <p:spPr>
              <a:xfrm flipH="1" flipV="1">
                <a:off x="5668862" y="4412084"/>
                <a:ext cx="116238" cy="1105888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4" name="CaixaDeTexto 113"/>
              <p:cNvSpPr txBox="1"/>
              <p:nvPr/>
            </p:nvSpPr>
            <p:spPr>
              <a:xfrm>
                <a:off x="4890980" y="4864309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5" name="CaixaDeTexto 114"/>
              <p:cNvSpPr txBox="1"/>
              <p:nvPr/>
            </p:nvSpPr>
            <p:spPr>
              <a:xfrm>
                <a:off x="3513256" y="4569309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1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121" name="CaixaDeTexto 120"/>
            <p:cNvSpPr txBox="1"/>
            <p:nvPr/>
          </p:nvSpPr>
          <p:spPr>
            <a:xfrm>
              <a:off x="5584041" y="464540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23" name="CaixaDeTexto 122"/>
          <p:cNvSpPr txBox="1"/>
          <p:nvPr/>
        </p:nvSpPr>
        <p:spPr>
          <a:xfrm>
            <a:off x="582268" y="4292401"/>
            <a:ext cx="455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((r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1,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r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),a)=(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(r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,a),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(r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,a))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24" name="CaixaDeTexto 123"/>
          <p:cNvSpPr txBox="1"/>
          <p:nvPr/>
        </p:nvSpPr>
        <p:spPr>
          <a:xfrm>
            <a:off x="582226" y="4704452"/>
            <a:ext cx="4551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CMMI10"/>
              </a:rPr>
              <a:t>F= (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F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 </a:t>
            </a:r>
            <a:r>
              <a:rPr lang="pt-BR" b="1" dirty="0" smtClean="0">
                <a:solidFill>
                  <a:srgbClr val="FF0000"/>
                </a:solidFill>
                <a:latin typeface="CMMI10"/>
              </a:rPr>
              <a:t>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2</a:t>
            </a:r>
            <a:r>
              <a:rPr lang="pt-BR" b="1" dirty="0">
                <a:solidFill>
                  <a:srgbClr val="FF0000"/>
                </a:solidFill>
                <a:latin typeface="CMMI10"/>
              </a:rPr>
              <a:t>)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</a:rPr>
              <a:t>  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  (Q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1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F</a:t>
            </a:r>
            <a:r>
              <a:rPr lang="pt-BR" b="1" baseline="-25000" dirty="0" smtClean="0">
                <a:solidFill>
                  <a:srgbClr val="FF0000"/>
                </a:solidFill>
                <a:latin typeface="CMMI10"/>
                <a:sym typeface="Symbol"/>
              </a:rPr>
              <a:t>2</a:t>
            </a:r>
            <a:r>
              <a:rPr lang="pt-BR" b="1" dirty="0" smtClean="0">
                <a:solidFill>
                  <a:srgbClr val="FF0000"/>
                </a:solidFill>
                <a:latin typeface="CMMI10"/>
                <a:sym typeface="Symbol"/>
              </a:rPr>
              <a:t>)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81" name="CaixaDeTexto 80"/>
          <p:cNvSpPr txBox="1"/>
          <p:nvPr/>
        </p:nvSpPr>
        <p:spPr>
          <a:xfrm>
            <a:off x="611561" y="5229200"/>
            <a:ext cx="4536504" cy="1015663"/>
          </a:xfrm>
          <a:prstGeom prst="rect">
            <a:avLst/>
          </a:prstGeom>
          <a:solidFill>
            <a:schemeClr val="tx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bg1"/>
                </a:solidFill>
                <a:latin typeface="CMMI10"/>
              </a:rPr>
              <a:t>Atenção: Para a linguagem resultante ser a interseção F seria </a:t>
            </a:r>
            <a:r>
              <a:rPr lang="pt-BR" sz="2000" b="1" dirty="0" smtClean="0">
                <a:solidFill>
                  <a:schemeClr val="bg1"/>
                </a:solidFill>
                <a:latin typeface="CMMI10"/>
                <a:sym typeface="Symbol"/>
              </a:rPr>
              <a:t>F</a:t>
            </a:r>
            <a:r>
              <a:rPr lang="pt-BR" sz="2000" b="1" baseline="-25000" dirty="0" smtClean="0">
                <a:solidFill>
                  <a:schemeClr val="bg1"/>
                </a:solidFill>
                <a:latin typeface="CMMI10"/>
                <a:sym typeface="Symbol"/>
              </a:rPr>
              <a:t>1</a:t>
            </a:r>
            <a:r>
              <a:rPr lang="pt-BR" sz="2000" b="1" dirty="0" smtClean="0">
                <a:solidFill>
                  <a:schemeClr val="bg1"/>
                </a:solidFill>
                <a:latin typeface="CMMI10"/>
                <a:sym typeface="Symbol"/>
              </a:rPr>
              <a:t>F</a:t>
            </a:r>
            <a:r>
              <a:rPr lang="pt-BR" sz="2000" b="1" baseline="-25000" dirty="0" smtClean="0">
                <a:solidFill>
                  <a:schemeClr val="bg1"/>
                </a:solidFill>
                <a:latin typeface="CMMI10"/>
                <a:sym typeface="Symbol"/>
              </a:rPr>
              <a:t>2</a:t>
            </a:r>
            <a:r>
              <a:rPr lang="pt-BR" sz="2000" b="1" dirty="0" smtClean="0">
                <a:solidFill>
                  <a:schemeClr val="bg1"/>
                </a:solidFill>
                <a:latin typeface="CMMI10"/>
                <a:sym typeface="Symbol"/>
              </a:rPr>
              <a:t>.</a:t>
            </a:r>
            <a:endParaRPr lang="pt-BR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2232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24" grpId="0"/>
      <p:bldP spid="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8136904" cy="5688632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Teorema</a:t>
            </a:r>
            <a:r>
              <a:rPr lang="pt-BR" b="0" dirty="0" smtClean="0"/>
              <a:t>: </a:t>
            </a:r>
            <a:r>
              <a:rPr lang="pt-BR" b="0" dirty="0"/>
              <a:t>A classe de linguagens regulares é</a:t>
            </a:r>
            <a:r>
              <a:rPr lang="pt-BR" b="0" dirty="0" smtClean="0"/>
              <a:t> </a:t>
            </a:r>
            <a:r>
              <a:rPr lang="pt-BR" b="0" dirty="0"/>
              <a:t>fechada sob a </a:t>
            </a:r>
            <a:r>
              <a:rPr lang="pt-BR" b="0" dirty="0" smtClean="0"/>
              <a:t>operação </a:t>
            </a:r>
            <a:r>
              <a:rPr lang="pt-BR" b="0" dirty="0"/>
              <a:t>de </a:t>
            </a:r>
            <a:r>
              <a:rPr lang="pt-BR" b="0" dirty="0" smtClean="0"/>
              <a:t>concatenação.</a:t>
            </a:r>
            <a:endParaRPr lang="pt-BR" b="0" dirty="0"/>
          </a:p>
          <a:p>
            <a:r>
              <a:rPr lang="pt-BR" b="0" dirty="0"/>
              <a:t>Em outras palavras, se A</a:t>
            </a:r>
            <a:r>
              <a:rPr lang="pt-BR" b="0" baseline="-25000" dirty="0"/>
              <a:t>1</a:t>
            </a:r>
            <a:r>
              <a:rPr lang="pt-BR" b="0" dirty="0"/>
              <a:t> e A</a:t>
            </a:r>
            <a:r>
              <a:rPr lang="pt-BR" b="0" baseline="-25000" dirty="0"/>
              <a:t>2</a:t>
            </a:r>
            <a:r>
              <a:rPr lang="pt-BR" b="0" dirty="0"/>
              <a:t> </a:t>
            </a:r>
            <a:r>
              <a:rPr lang="pt-BR" b="0" dirty="0" smtClean="0"/>
              <a:t>são </a:t>
            </a:r>
            <a:r>
              <a:rPr lang="pt-BR" b="0" dirty="0"/>
              <a:t>linguagens regulares, o mesmo acontece </a:t>
            </a:r>
            <a:r>
              <a:rPr lang="pt-BR" b="0" dirty="0" smtClean="0"/>
              <a:t>com A</a:t>
            </a:r>
            <a:r>
              <a:rPr lang="pt-BR" b="0" baseline="-25000" dirty="0" smtClean="0"/>
              <a:t>1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 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 smtClean="0"/>
              <a:t>.</a:t>
            </a:r>
          </a:p>
          <a:p>
            <a:r>
              <a:rPr lang="pt-BR" b="0" dirty="0" smtClean="0"/>
              <a:t>De modo análogo à prova do teorema anterior, vamos</a:t>
            </a:r>
            <a:r>
              <a:rPr lang="pt-BR" b="0" dirty="0"/>
              <a:t> </a:t>
            </a:r>
            <a:r>
              <a:rPr lang="pt-BR" b="0" dirty="0" smtClean="0"/>
              <a:t>construir um aut</a:t>
            </a:r>
            <a:r>
              <a:rPr lang="pt-BR" b="0" dirty="0"/>
              <a:t>ô</a:t>
            </a:r>
            <a:r>
              <a:rPr lang="pt-BR" b="0" dirty="0" smtClean="0"/>
              <a:t>mato </a:t>
            </a:r>
            <a:r>
              <a:rPr lang="pt-BR" b="0" dirty="0"/>
              <a:t>M para </a:t>
            </a:r>
            <a:r>
              <a:rPr lang="pt-BR" b="0" dirty="0" smtClean="0"/>
              <a:t>reconhecer A</a:t>
            </a:r>
            <a:r>
              <a:rPr lang="pt-BR" b="0" baseline="-25000" dirty="0" smtClean="0"/>
              <a:t>1</a:t>
            </a:r>
            <a:r>
              <a:rPr lang="pt-BR" b="0" dirty="0" smtClean="0">
                <a:sym typeface="Symbol"/>
              </a:rPr>
              <a:t></a:t>
            </a:r>
            <a:r>
              <a:rPr lang="pt-BR" b="0" dirty="0" smtClean="0"/>
              <a:t>A</a:t>
            </a:r>
            <a:r>
              <a:rPr lang="pt-BR" b="0" baseline="-25000" dirty="0" smtClean="0"/>
              <a:t>2</a:t>
            </a:r>
            <a:r>
              <a:rPr lang="pt-BR" b="0" dirty="0"/>
              <a:t> </a:t>
            </a:r>
            <a:r>
              <a:rPr lang="pt-BR" b="0" smtClean="0"/>
              <a:t>a partir </a:t>
            </a:r>
            <a:r>
              <a:rPr lang="pt-BR" b="0" dirty="0" smtClean="0"/>
              <a:t>de </a:t>
            </a:r>
            <a:r>
              <a:rPr lang="pt-BR" b="0"/>
              <a:t>M</a:t>
            </a:r>
            <a:r>
              <a:rPr lang="pt-BR" b="0" baseline="-25000"/>
              <a:t>1</a:t>
            </a:r>
            <a:r>
              <a:rPr lang="pt-BR" b="0"/>
              <a:t> </a:t>
            </a:r>
            <a:r>
              <a:rPr lang="pt-BR" b="0" smtClean="0"/>
              <a:t>e </a:t>
            </a:r>
            <a:r>
              <a:rPr lang="pt-BR" b="0" dirty="0"/>
              <a:t>M</a:t>
            </a:r>
            <a:r>
              <a:rPr lang="pt-BR" b="0" baseline="-25000" dirty="0"/>
              <a:t>2</a:t>
            </a:r>
            <a:r>
              <a:rPr lang="pt-BR" b="0" dirty="0" smtClean="0"/>
              <a:t>. </a:t>
            </a:r>
          </a:p>
          <a:p>
            <a:r>
              <a:rPr lang="pt-BR" b="0" dirty="0" smtClean="0"/>
              <a:t>M aceita sua </a:t>
            </a:r>
            <a:r>
              <a:rPr lang="pt-BR" b="0" dirty="0"/>
              <a:t>entrada </a:t>
            </a:r>
            <a:r>
              <a:rPr lang="pt-BR" b="0" dirty="0" smtClean="0"/>
              <a:t>se ela puder </a:t>
            </a:r>
            <a:r>
              <a:rPr lang="pt-BR" b="0" dirty="0"/>
              <a:t>ser quebrada em duas partes, onde </a:t>
            </a:r>
            <a:r>
              <a:rPr lang="pt-BR" b="0" dirty="0" smtClean="0"/>
              <a:t>M</a:t>
            </a:r>
            <a:r>
              <a:rPr lang="pt-BR" b="0" baseline="-25000" dirty="0" smtClean="0"/>
              <a:t>1</a:t>
            </a:r>
            <a:r>
              <a:rPr lang="pt-BR" b="0" dirty="0" smtClean="0"/>
              <a:t> aceita a </a:t>
            </a:r>
            <a:r>
              <a:rPr lang="pt-BR" b="0" dirty="0"/>
              <a:t>primeira parte e </a:t>
            </a:r>
            <a:r>
              <a:rPr lang="pt-BR" b="0" dirty="0" smtClean="0"/>
              <a:t>M</a:t>
            </a:r>
            <a:r>
              <a:rPr lang="pt-BR" b="0" baseline="-25000" dirty="0" smtClean="0"/>
              <a:t>2</a:t>
            </a:r>
            <a:r>
              <a:rPr lang="pt-BR" b="0" dirty="0" smtClean="0"/>
              <a:t> aceita </a:t>
            </a:r>
            <a:r>
              <a:rPr lang="pt-BR" b="0" dirty="0"/>
              <a:t>a segunda parte</a:t>
            </a:r>
            <a:r>
              <a:rPr lang="pt-BR" b="0" dirty="0" smtClean="0"/>
              <a:t>.</a:t>
            </a:r>
          </a:p>
          <a:p>
            <a:r>
              <a:rPr lang="pt-BR" b="0" dirty="0"/>
              <a:t>O problema é</a:t>
            </a:r>
            <a:r>
              <a:rPr lang="pt-BR" b="0" dirty="0" smtClean="0"/>
              <a:t> </a:t>
            </a:r>
            <a:r>
              <a:rPr lang="pt-BR" b="0" dirty="0"/>
              <a:t>que M </a:t>
            </a:r>
            <a:r>
              <a:rPr lang="pt-BR" b="0" dirty="0" smtClean="0"/>
              <a:t>não sabe onde </a:t>
            </a:r>
            <a:r>
              <a:rPr lang="pt-BR" b="0" dirty="0"/>
              <a:t>quebrar sua </a:t>
            </a:r>
            <a:r>
              <a:rPr lang="pt-BR" b="0" dirty="0" smtClean="0"/>
              <a:t>entrada. Para </a:t>
            </a:r>
            <a:r>
              <a:rPr lang="pt-BR" b="0" dirty="0"/>
              <a:t>resolver esse problema introduzimos uma nova </a:t>
            </a:r>
            <a:r>
              <a:rPr lang="pt-BR" b="0" dirty="0" smtClean="0"/>
              <a:t>técnica chamada </a:t>
            </a:r>
            <a:r>
              <a:rPr lang="pt-BR" dirty="0" smtClean="0">
                <a:solidFill>
                  <a:srgbClr val="FF0000"/>
                </a:solidFill>
              </a:rPr>
              <a:t>não-determinismo</a:t>
            </a:r>
            <a:r>
              <a:rPr lang="pt-BR" b="0" dirty="0"/>
              <a:t>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62903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Operações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b="0" dirty="0"/>
              <a:t>Em </a:t>
            </a:r>
            <a:r>
              <a:rPr lang="pt-BR" b="0" dirty="0" smtClean="0"/>
              <a:t>aritmética</a:t>
            </a:r>
            <a:r>
              <a:rPr lang="pt-BR" b="0" dirty="0"/>
              <a:t>, os objetos </a:t>
            </a:r>
            <a:r>
              <a:rPr lang="pt-BR" b="0" dirty="0" smtClean="0"/>
              <a:t>básicos são números </a:t>
            </a:r>
            <a:r>
              <a:rPr lang="pt-BR" b="0" dirty="0"/>
              <a:t>e as ferramentas </a:t>
            </a:r>
            <a:r>
              <a:rPr lang="pt-BR" b="0" dirty="0" smtClean="0"/>
              <a:t>são operações</a:t>
            </a:r>
            <a:r>
              <a:rPr lang="pt-BR" b="0" dirty="0"/>
              <a:t> </a:t>
            </a:r>
            <a:r>
              <a:rPr lang="pt-BR" b="0" dirty="0" smtClean="0"/>
              <a:t>para manipul</a:t>
            </a:r>
            <a:r>
              <a:rPr lang="pt-BR" b="0" dirty="0"/>
              <a:t>á</a:t>
            </a:r>
            <a:r>
              <a:rPr lang="pt-BR" b="0" dirty="0" smtClean="0"/>
              <a:t>-los</a:t>
            </a:r>
            <a:r>
              <a:rPr lang="pt-BR" b="0" dirty="0"/>
              <a:t>, tais como + e </a:t>
            </a:r>
            <a:r>
              <a:rPr lang="pt-BR" b="0" dirty="0" smtClean="0">
                <a:sym typeface="Symbol"/>
              </a:rPr>
              <a:t></a:t>
            </a:r>
            <a:r>
              <a:rPr lang="pt-BR" b="0" dirty="0" smtClean="0"/>
              <a:t>. </a:t>
            </a:r>
          </a:p>
          <a:p>
            <a:r>
              <a:rPr lang="pt-BR" b="0" dirty="0" smtClean="0"/>
              <a:t>Na </a:t>
            </a:r>
            <a:r>
              <a:rPr lang="pt-BR" b="0" dirty="0"/>
              <a:t>teoria da </a:t>
            </a:r>
            <a:r>
              <a:rPr lang="pt-BR" b="0" dirty="0" smtClean="0"/>
              <a:t>computação </a:t>
            </a:r>
            <a:r>
              <a:rPr lang="pt-BR" b="0" dirty="0"/>
              <a:t>os objetos </a:t>
            </a:r>
            <a:r>
              <a:rPr lang="pt-BR" b="0" dirty="0" smtClean="0"/>
              <a:t>são</a:t>
            </a:r>
            <a:r>
              <a:rPr lang="pt-BR" b="0" dirty="0"/>
              <a:t> </a:t>
            </a:r>
            <a:r>
              <a:rPr lang="pt-BR" b="0" dirty="0" smtClean="0"/>
              <a:t>linguagens </a:t>
            </a:r>
            <a:r>
              <a:rPr lang="pt-BR" b="0" dirty="0"/>
              <a:t>e as ferramentas incluem </a:t>
            </a:r>
            <a:r>
              <a:rPr lang="pt-BR" b="0" dirty="0" smtClean="0"/>
              <a:t>operações especificamente </a:t>
            </a:r>
            <a:r>
              <a:rPr lang="pt-BR" b="0" dirty="0"/>
              <a:t>projetadas </a:t>
            </a:r>
            <a:r>
              <a:rPr lang="pt-BR" b="0" dirty="0" smtClean="0"/>
              <a:t>para manipulá-las</a:t>
            </a:r>
            <a:r>
              <a:rPr lang="pt-BR" b="0" dirty="0"/>
              <a:t>. </a:t>
            </a:r>
            <a:endParaRPr lang="pt-BR" b="0" dirty="0" smtClean="0"/>
          </a:p>
          <a:p>
            <a:r>
              <a:rPr lang="pt-BR" b="0" dirty="0" smtClean="0"/>
              <a:t>Definimos três operações </a:t>
            </a:r>
            <a:r>
              <a:rPr lang="pt-BR" b="0" dirty="0"/>
              <a:t>sobre linguagens, chamadas </a:t>
            </a:r>
            <a:r>
              <a:rPr lang="pt-BR" i="1" dirty="0" smtClean="0"/>
              <a:t>operações regulares</a:t>
            </a:r>
            <a:r>
              <a:rPr lang="pt-BR" b="0" dirty="0"/>
              <a:t>, e as usamos para estudar propriedades de linguagens regulares.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Operações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/>
              <a:t>Sejam A e B linguagens. </a:t>
            </a:r>
            <a:r>
              <a:rPr lang="pt-BR" b="0" dirty="0" smtClean="0"/>
              <a:t>Definimos </a:t>
            </a:r>
            <a:r>
              <a:rPr lang="pt-BR" b="0" dirty="0"/>
              <a:t>as </a:t>
            </a:r>
            <a:r>
              <a:rPr lang="pt-BR" b="0" dirty="0" smtClean="0"/>
              <a:t>operações </a:t>
            </a:r>
            <a:r>
              <a:rPr lang="pt-BR" b="0" dirty="0"/>
              <a:t>regulares </a:t>
            </a:r>
            <a:r>
              <a:rPr lang="pt-BR" i="1" dirty="0" smtClean="0"/>
              <a:t>união</a:t>
            </a:r>
            <a:r>
              <a:rPr lang="pt-BR" b="0" dirty="0" smtClean="0"/>
              <a:t>, </a:t>
            </a:r>
            <a:r>
              <a:rPr lang="pt-BR" i="1" dirty="0" smtClean="0"/>
              <a:t>concatenação</a:t>
            </a:r>
            <a:r>
              <a:rPr lang="pt-BR" b="0" dirty="0"/>
              <a:t>, e </a:t>
            </a:r>
            <a:r>
              <a:rPr lang="pt-BR" i="1" dirty="0"/>
              <a:t>estrela </a:t>
            </a:r>
            <a:r>
              <a:rPr lang="pt-BR" b="0" dirty="0"/>
              <a:t>da seguinte forma</a:t>
            </a:r>
            <a:r>
              <a:rPr lang="pt-BR" b="0" dirty="0" smtClean="0"/>
              <a:t>.</a:t>
            </a:r>
          </a:p>
          <a:p>
            <a:endParaRPr lang="pt-BR" b="0" dirty="0"/>
          </a:p>
          <a:p>
            <a:r>
              <a:rPr lang="pt-BR" b="0" dirty="0"/>
              <a:t> </a:t>
            </a:r>
            <a:r>
              <a:rPr lang="pt-BR" dirty="0" smtClean="0"/>
              <a:t>União</a:t>
            </a:r>
            <a:r>
              <a:rPr lang="pt-BR" b="0" dirty="0"/>
              <a:t>: A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B = {</a:t>
            </a:r>
            <a:r>
              <a:rPr lang="pt-BR" b="0" dirty="0" smtClean="0"/>
              <a:t>x | x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</a:t>
            </a:r>
            <a:r>
              <a:rPr lang="pt-BR" b="0" dirty="0"/>
              <a:t>A ou x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B}.</a:t>
            </a:r>
            <a:endParaRPr lang="pt-BR" b="0" dirty="0"/>
          </a:p>
          <a:p>
            <a:r>
              <a:rPr lang="pt-BR" b="0" dirty="0"/>
              <a:t> </a:t>
            </a:r>
            <a:r>
              <a:rPr lang="pt-BR" dirty="0" smtClean="0"/>
              <a:t>Concatenação</a:t>
            </a:r>
            <a:r>
              <a:rPr lang="pt-BR" b="0" dirty="0"/>
              <a:t>: A </a:t>
            </a:r>
            <a:r>
              <a:rPr lang="pt-BR" b="0" dirty="0" smtClean="0">
                <a:sym typeface="Symbol"/>
              </a:rPr>
              <a:t></a:t>
            </a:r>
            <a:r>
              <a:rPr lang="pt-BR" b="0" dirty="0" smtClean="0"/>
              <a:t> </a:t>
            </a:r>
            <a:r>
              <a:rPr lang="pt-BR" b="0" dirty="0"/>
              <a:t>B = {</a:t>
            </a:r>
            <a:r>
              <a:rPr lang="pt-BR" b="0" dirty="0" err="1" smtClean="0"/>
              <a:t>xy</a:t>
            </a:r>
            <a:r>
              <a:rPr lang="pt-BR" b="0" dirty="0" smtClean="0"/>
              <a:t> | </a:t>
            </a:r>
            <a:r>
              <a:rPr lang="pt-BR" b="0" dirty="0"/>
              <a:t>x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</a:t>
            </a:r>
            <a:r>
              <a:rPr lang="pt-BR" b="0" dirty="0"/>
              <a:t>A e y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B}.</a:t>
            </a:r>
            <a:endParaRPr lang="pt-BR" b="0" dirty="0"/>
          </a:p>
          <a:p>
            <a:r>
              <a:rPr lang="pt-BR" b="0" dirty="0"/>
              <a:t> </a:t>
            </a:r>
            <a:r>
              <a:rPr lang="pt-BR" dirty="0"/>
              <a:t>Estrela</a:t>
            </a:r>
            <a:r>
              <a:rPr lang="pt-BR" b="0" dirty="0"/>
              <a:t>: </a:t>
            </a:r>
            <a:r>
              <a:rPr lang="pt-BR" b="0" dirty="0" smtClean="0"/>
              <a:t>A* </a:t>
            </a:r>
            <a:r>
              <a:rPr lang="pt-BR" b="0" dirty="0"/>
              <a:t>= </a:t>
            </a:r>
            <a:r>
              <a:rPr lang="pt-BR" b="0" dirty="0" smtClean="0"/>
              <a:t>{x</a:t>
            </a:r>
            <a:r>
              <a:rPr lang="pt-BR" b="0" baseline="-25000" dirty="0" smtClean="0"/>
              <a:t>1</a:t>
            </a:r>
            <a:r>
              <a:rPr lang="pt-BR" b="0" dirty="0" smtClean="0"/>
              <a:t>x</a:t>
            </a:r>
            <a:r>
              <a:rPr lang="pt-BR" b="0" baseline="-25000" dirty="0" smtClean="0"/>
              <a:t>2</a:t>
            </a:r>
            <a:r>
              <a:rPr lang="pt-BR" b="0" dirty="0" smtClean="0"/>
              <a:t>...</a:t>
            </a:r>
            <a:r>
              <a:rPr lang="pt-BR" b="0" dirty="0" err="1" smtClean="0"/>
              <a:t>x</a:t>
            </a:r>
            <a:r>
              <a:rPr lang="pt-BR" b="0" baseline="-25000" dirty="0" err="1" smtClean="0"/>
              <a:t>k</a:t>
            </a:r>
            <a:r>
              <a:rPr lang="pt-BR" b="0" dirty="0" smtClean="0"/>
              <a:t> | k≥0 </a:t>
            </a:r>
            <a:r>
              <a:rPr lang="pt-BR" b="0" dirty="0"/>
              <a:t>e cada x</a:t>
            </a:r>
            <a:r>
              <a:rPr lang="pt-BR" b="0" baseline="-25000" dirty="0"/>
              <a:t>i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A}.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Operações regulares</a:t>
            </a:r>
            <a:br>
              <a:rPr lang="pt-BR" sz="2400" dirty="0" smtClean="0"/>
            </a:br>
            <a:r>
              <a:rPr lang="pt-BR" sz="2400" dirty="0" smtClean="0"/>
              <a:t>Exemplo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Suponha que o alfabeto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 </a:t>
            </a:r>
            <a:r>
              <a:rPr lang="pt-BR" b="0" dirty="0"/>
              <a:t>seja o alfabeto </a:t>
            </a:r>
            <a:r>
              <a:rPr lang="pt-BR" b="0" dirty="0" smtClean="0"/>
              <a:t>padrão </a:t>
            </a:r>
            <a:r>
              <a:rPr lang="pt-BR" b="0" dirty="0"/>
              <a:t>de 26 letras </a:t>
            </a:r>
            <a:r>
              <a:rPr lang="pt-BR" b="0" dirty="0" smtClean="0"/>
              <a:t>{a</a:t>
            </a:r>
            <a:r>
              <a:rPr lang="pt-BR" b="0" dirty="0"/>
              <a:t>,</a:t>
            </a:r>
            <a:r>
              <a:rPr lang="pt-BR" b="0" dirty="0" smtClean="0"/>
              <a:t> b, ..., z}. Se A </a:t>
            </a:r>
            <a:r>
              <a:rPr lang="pt-BR" b="0" dirty="0"/>
              <a:t>= </a:t>
            </a:r>
            <a:r>
              <a:rPr lang="pt-BR" b="0" dirty="0" smtClean="0"/>
              <a:t>{legal</a:t>
            </a:r>
            <a:r>
              <a:rPr lang="pt-BR" b="0" dirty="0"/>
              <a:t>,</a:t>
            </a:r>
            <a:r>
              <a:rPr lang="pt-BR" b="0" dirty="0" smtClean="0"/>
              <a:t> feliz} </a:t>
            </a:r>
            <a:r>
              <a:rPr lang="pt-BR" b="0" dirty="0"/>
              <a:t>e B = {</a:t>
            </a:r>
            <a:r>
              <a:rPr lang="pt-BR" b="0" dirty="0" smtClean="0"/>
              <a:t>garoto</a:t>
            </a:r>
            <a:r>
              <a:rPr lang="pt-BR" b="0" dirty="0"/>
              <a:t>; </a:t>
            </a:r>
            <a:r>
              <a:rPr lang="pt-BR" b="0" dirty="0" smtClean="0"/>
              <a:t>garota}, ent</a:t>
            </a:r>
            <a:r>
              <a:rPr lang="pt-BR" b="0" dirty="0"/>
              <a:t>ã</a:t>
            </a:r>
            <a:r>
              <a:rPr lang="pt-BR" b="0" dirty="0" smtClean="0"/>
              <a:t>o</a:t>
            </a:r>
            <a:endParaRPr lang="pt-BR" b="0" dirty="0"/>
          </a:p>
          <a:p>
            <a:r>
              <a:rPr lang="pt-BR" b="0" dirty="0"/>
              <a:t>A </a:t>
            </a:r>
            <a:r>
              <a:rPr lang="pt-BR" b="0" dirty="0" smtClean="0">
                <a:sym typeface="Symbol"/>
              </a:rPr>
              <a:t></a:t>
            </a:r>
            <a:r>
              <a:rPr lang="pt-BR" b="0" dirty="0" smtClean="0"/>
              <a:t> </a:t>
            </a:r>
            <a:r>
              <a:rPr lang="pt-BR" b="0" dirty="0"/>
              <a:t>B = {</a:t>
            </a:r>
            <a:r>
              <a:rPr lang="pt-BR" b="0" dirty="0" smtClean="0"/>
              <a:t>legal</a:t>
            </a:r>
            <a:r>
              <a:rPr lang="pt-BR" b="0" dirty="0"/>
              <a:t>,</a:t>
            </a:r>
            <a:r>
              <a:rPr lang="pt-BR" b="0" dirty="0" smtClean="0"/>
              <a:t> feliz, garoto, garota},</a:t>
            </a:r>
            <a:endParaRPr lang="pt-BR" b="0" dirty="0"/>
          </a:p>
          <a:p>
            <a:r>
              <a:rPr lang="pt-BR" b="0" dirty="0"/>
              <a:t>A </a:t>
            </a:r>
            <a:r>
              <a:rPr lang="pt-BR" b="0" dirty="0" smtClean="0">
                <a:sym typeface="Symbol"/>
              </a:rPr>
              <a:t></a:t>
            </a:r>
            <a:r>
              <a:rPr lang="pt-BR" b="0" dirty="0" smtClean="0"/>
              <a:t> </a:t>
            </a:r>
            <a:r>
              <a:rPr lang="pt-BR" b="0" dirty="0"/>
              <a:t>B = {</a:t>
            </a:r>
            <a:r>
              <a:rPr lang="pt-BR" b="0" dirty="0" err="1" smtClean="0"/>
              <a:t>legalgaroto</a:t>
            </a:r>
            <a:r>
              <a:rPr lang="pt-BR" b="0" dirty="0" smtClean="0"/>
              <a:t>, </a:t>
            </a:r>
            <a:r>
              <a:rPr lang="pt-BR" b="0" dirty="0" err="1" smtClean="0"/>
              <a:t>legalgarota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 err="1" smtClean="0"/>
              <a:t>felizgaroto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 err="1" smtClean="0"/>
              <a:t>felizgarota</a:t>
            </a:r>
            <a:r>
              <a:rPr lang="pt-BR" b="0" dirty="0" smtClean="0"/>
              <a:t>}, </a:t>
            </a:r>
            <a:r>
              <a:rPr lang="pt-BR" b="0" dirty="0"/>
              <a:t>e</a:t>
            </a:r>
          </a:p>
          <a:p>
            <a:r>
              <a:rPr lang="pt-BR" b="0" dirty="0" smtClean="0"/>
              <a:t>A* </a:t>
            </a:r>
            <a:r>
              <a:rPr lang="pt-BR" b="0" dirty="0"/>
              <a:t>= </a:t>
            </a:r>
            <a:r>
              <a:rPr lang="pt-BR" b="0" dirty="0" smtClean="0"/>
              <a:t>{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legal, feliz, </a:t>
            </a:r>
            <a:r>
              <a:rPr lang="pt-BR" b="0" dirty="0" err="1" smtClean="0"/>
              <a:t>legallegal</a:t>
            </a:r>
            <a:r>
              <a:rPr lang="pt-BR" b="0" dirty="0" smtClean="0"/>
              <a:t>, </a:t>
            </a:r>
            <a:r>
              <a:rPr lang="pt-BR" b="0" dirty="0" err="1" smtClean="0"/>
              <a:t>legalfeliz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 err="1" smtClean="0"/>
              <a:t>felizlegal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 err="1" smtClean="0"/>
              <a:t>felizfeliz</a:t>
            </a:r>
            <a:r>
              <a:rPr lang="pt-BR" b="0" dirty="0" smtClean="0"/>
              <a:t>,</a:t>
            </a:r>
            <a:r>
              <a:rPr lang="pt-BR" b="0" dirty="0"/>
              <a:t> </a:t>
            </a:r>
            <a:r>
              <a:rPr lang="pt-BR" b="0" dirty="0" err="1" smtClean="0"/>
              <a:t>legallegallegal</a:t>
            </a:r>
            <a:r>
              <a:rPr lang="pt-BR" b="0" dirty="0"/>
              <a:t>; </a:t>
            </a:r>
            <a:r>
              <a:rPr lang="pt-BR" b="0" dirty="0" err="1" smtClean="0"/>
              <a:t>legallegalfeliz,legalfelizlegal</a:t>
            </a:r>
            <a:r>
              <a:rPr lang="pt-BR" b="0" dirty="0"/>
              <a:t>,</a:t>
            </a:r>
          </a:p>
          <a:p>
            <a:pPr marL="0" indent="0">
              <a:buNone/>
            </a:pPr>
            <a:r>
              <a:rPr lang="pt-BR" b="0" dirty="0" smtClean="0"/>
              <a:t>    </a:t>
            </a:r>
            <a:r>
              <a:rPr lang="pt-BR" b="0" dirty="0" err="1" smtClean="0"/>
              <a:t>legalfelizfeliz</a:t>
            </a:r>
            <a:r>
              <a:rPr lang="pt-BR" b="0" dirty="0" smtClean="0"/>
              <a:t>,...}.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09486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Operações Regulares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Como linguagens são conjuntos, então todas as operações sobre conjuntos que estudamos em matemática discreta também são válidas para linguagens.</a:t>
            </a:r>
          </a:p>
          <a:p>
            <a:endParaRPr lang="pt-BR" b="0" dirty="0" smtClean="0"/>
          </a:p>
          <a:p>
            <a:r>
              <a:rPr lang="en-US" b="0" dirty="0" smtClean="0"/>
              <a:t>A </a:t>
            </a:r>
            <a:r>
              <a:rPr lang="en-US" b="0" dirty="0" err="1" smtClean="0"/>
              <a:t>novidade</a:t>
            </a:r>
            <a:r>
              <a:rPr lang="en-US" b="0" dirty="0" smtClean="0"/>
              <a:t> </a:t>
            </a:r>
            <a:r>
              <a:rPr lang="en-US" b="0" dirty="0" err="1" smtClean="0"/>
              <a:t>aqui</a:t>
            </a:r>
            <a:r>
              <a:rPr lang="en-US" b="0" dirty="0" smtClean="0"/>
              <a:t> </a:t>
            </a:r>
            <a:r>
              <a:rPr lang="en-US" b="0" dirty="0" err="1" smtClean="0"/>
              <a:t>foi</a:t>
            </a:r>
            <a:r>
              <a:rPr lang="en-US" b="0" dirty="0" smtClean="0"/>
              <a:t> a </a:t>
            </a:r>
            <a:r>
              <a:rPr lang="en-US" b="0" dirty="0" err="1" smtClean="0"/>
              <a:t>operação</a:t>
            </a:r>
            <a:r>
              <a:rPr lang="en-US" b="0" dirty="0" smtClean="0"/>
              <a:t> </a:t>
            </a:r>
            <a:r>
              <a:rPr lang="en-US" b="0" dirty="0" err="1" smtClean="0"/>
              <a:t>estrela</a:t>
            </a:r>
            <a:r>
              <a:rPr lang="en-US" b="0" dirty="0" smtClean="0"/>
              <a:t> e a </a:t>
            </a:r>
            <a:r>
              <a:rPr lang="en-US" b="0" dirty="0" err="1" smtClean="0"/>
              <a:t>concatenação</a:t>
            </a:r>
            <a:r>
              <a:rPr lang="en-US" b="0" dirty="0" smtClean="0"/>
              <a:t> de </a:t>
            </a:r>
            <a:r>
              <a:rPr lang="en-US" b="0" dirty="0" err="1" smtClean="0"/>
              <a:t>conjuntos</a:t>
            </a:r>
            <a:endParaRPr lang="pt-BR" b="0" dirty="0" smtClean="0"/>
          </a:p>
          <a:p>
            <a:endParaRPr lang="pt-BR" b="0" dirty="0"/>
          </a:p>
          <a:p>
            <a:r>
              <a:rPr lang="pt-BR" b="0" dirty="0"/>
              <a:t> </a:t>
            </a:r>
            <a:r>
              <a:rPr lang="pt-BR" b="0" dirty="0" smtClean="0"/>
              <a:t>Vamos estudar a operação estrela com mais detalhes.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Potências de um conjunto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As potências </a:t>
            </a:r>
            <a:r>
              <a:rPr lang="pt-BR" b="0" dirty="0" err="1" smtClean="0"/>
              <a:t>A</a:t>
            </a:r>
            <a:r>
              <a:rPr lang="pt-BR" b="0" baseline="30000" dirty="0" err="1" smtClean="0"/>
              <a:t>n</a:t>
            </a:r>
            <a:r>
              <a:rPr lang="pt-BR" b="0" dirty="0" smtClean="0"/>
              <a:t> de um conjunto são definidas indutivamente como a seguir:</a:t>
            </a:r>
          </a:p>
          <a:p>
            <a:endParaRPr lang="en-US" b="0" dirty="0" smtClean="0"/>
          </a:p>
          <a:p>
            <a:r>
              <a:rPr lang="en-US" b="0" dirty="0" smtClean="0"/>
              <a:t>A</a:t>
            </a:r>
            <a:r>
              <a:rPr lang="en-US" b="0" baseline="30000" dirty="0" smtClean="0"/>
              <a:t>0</a:t>
            </a:r>
            <a:r>
              <a:rPr lang="en-US" b="0" dirty="0" smtClean="0"/>
              <a:t> = {</a:t>
            </a:r>
            <a:r>
              <a:rPr lang="en-US" b="0" dirty="0" smtClean="0">
                <a:sym typeface="Symbol"/>
              </a:rPr>
              <a:t>}</a:t>
            </a:r>
          </a:p>
          <a:p>
            <a:r>
              <a:rPr lang="en-US" b="0" dirty="0" smtClean="0">
                <a:sym typeface="Symbol"/>
              </a:rPr>
              <a:t>A</a:t>
            </a:r>
            <a:r>
              <a:rPr lang="en-US" b="0" baseline="30000" dirty="0" smtClean="0">
                <a:sym typeface="Symbol"/>
              </a:rPr>
              <a:t>n+1</a:t>
            </a:r>
            <a:r>
              <a:rPr lang="en-US" b="0" dirty="0" smtClean="0">
                <a:sym typeface="Symbol"/>
              </a:rPr>
              <a:t> = </a:t>
            </a:r>
            <a:r>
              <a:rPr lang="en-US" b="0" dirty="0" err="1" smtClean="0">
                <a:sym typeface="Symbol"/>
              </a:rPr>
              <a:t>AA</a:t>
            </a:r>
            <a:r>
              <a:rPr lang="en-US" b="0" baseline="30000" dirty="0" err="1" smtClean="0">
                <a:sym typeface="Symbol"/>
              </a:rPr>
              <a:t>n</a:t>
            </a:r>
            <a:endParaRPr lang="pt-BR" b="0" baseline="30000" dirty="0" smtClean="0"/>
          </a:p>
          <a:p>
            <a:endParaRPr lang="pt-BR" b="0" dirty="0"/>
          </a:p>
          <a:p>
            <a:r>
              <a:rPr lang="pt-BR" b="0" dirty="0"/>
              <a:t> </a:t>
            </a:r>
            <a:r>
              <a:rPr lang="pt-BR" b="0" dirty="0" smtClean="0"/>
              <a:t>Em outras palavras, o conjunto </a:t>
            </a:r>
            <a:r>
              <a:rPr lang="pt-BR" b="0" dirty="0" err="1" smtClean="0"/>
              <a:t>A</a:t>
            </a:r>
            <a:r>
              <a:rPr lang="pt-BR" b="0" baseline="30000" dirty="0" err="1" smtClean="0"/>
              <a:t>n</a:t>
            </a:r>
            <a:r>
              <a:rPr lang="pt-BR" b="0" dirty="0" smtClean="0"/>
              <a:t> é formado pela </a:t>
            </a:r>
            <a:r>
              <a:rPr lang="pt-BR" b="0" dirty="0" err="1" smtClean="0"/>
              <a:t>concatenção</a:t>
            </a:r>
            <a:r>
              <a:rPr lang="pt-BR" b="0" dirty="0" smtClean="0"/>
              <a:t> de n cópias de A. </a:t>
            </a:r>
          </a:p>
          <a:p>
            <a:r>
              <a:rPr lang="pt-BR" b="0" dirty="0" smtClean="0"/>
              <a:t>Temos também a seguinte propriedade </a:t>
            </a:r>
            <a:r>
              <a:rPr lang="pt-BR" b="0" dirty="0" err="1" smtClean="0"/>
              <a:t>A</a:t>
            </a:r>
            <a:r>
              <a:rPr lang="pt-BR" b="0" baseline="30000" dirty="0" err="1" smtClean="0"/>
              <a:t>m</a:t>
            </a:r>
            <a:r>
              <a:rPr lang="pt-BR" b="0" baseline="30000" dirty="0" smtClean="0"/>
              <a:t>+n</a:t>
            </a:r>
            <a:r>
              <a:rPr lang="pt-BR" b="0" dirty="0" smtClean="0"/>
              <a:t>= </a:t>
            </a:r>
            <a:r>
              <a:rPr lang="pt-BR" b="0" dirty="0" err="1" smtClean="0"/>
              <a:t>A</a:t>
            </a:r>
            <a:r>
              <a:rPr lang="pt-BR" b="0" baseline="30000" dirty="0" err="1" smtClean="0"/>
              <a:t>m</a:t>
            </a:r>
            <a:r>
              <a:rPr lang="pt-BR" b="0" dirty="0" err="1" smtClean="0"/>
              <a:t>A</a:t>
            </a:r>
            <a:r>
              <a:rPr lang="pt-BR" b="0" baseline="30000" dirty="0" err="1" smtClean="0"/>
              <a:t>n</a:t>
            </a: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Potências de um conjunto. Exemplos.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{ab,cd}</a:t>
            </a:r>
            <a:r>
              <a:rPr lang="pt-BR" b="0" baseline="30000" dirty="0" smtClean="0"/>
              <a:t>0</a:t>
            </a:r>
            <a:r>
              <a:rPr lang="pt-BR" b="0" dirty="0" smtClean="0"/>
              <a:t> =</a:t>
            </a:r>
          </a:p>
          <a:p>
            <a:pPr lvl="4"/>
            <a:r>
              <a:rPr lang="en-US" sz="2400" dirty="0" smtClean="0"/>
              <a:t>{</a:t>
            </a:r>
            <a:r>
              <a:rPr lang="en-US" sz="2400" dirty="0" smtClean="0">
                <a:sym typeface="Symbol"/>
              </a:rPr>
              <a:t>}</a:t>
            </a:r>
            <a:endParaRPr lang="pt-BR" sz="2400" b="0" dirty="0" smtClean="0"/>
          </a:p>
          <a:p>
            <a:r>
              <a:rPr lang="pt-BR" b="0" dirty="0" smtClean="0"/>
              <a:t>{ab,cd}</a:t>
            </a:r>
            <a:r>
              <a:rPr lang="pt-BR" b="0" baseline="30000" dirty="0" smtClean="0"/>
              <a:t>1</a:t>
            </a:r>
            <a:r>
              <a:rPr lang="pt-BR" b="0" dirty="0" smtClean="0"/>
              <a:t> =</a:t>
            </a:r>
          </a:p>
          <a:p>
            <a:pPr lvl="4"/>
            <a:r>
              <a:rPr lang="en-US" sz="2400" dirty="0" smtClean="0"/>
              <a:t>{</a:t>
            </a:r>
            <a:r>
              <a:rPr lang="en-US" sz="2400" dirty="0" err="1" smtClean="0">
                <a:sym typeface="Symbol"/>
              </a:rPr>
              <a:t>ab,cd</a:t>
            </a:r>
            <a:r>
              <a:rPr lang="en-US" sz="2400" dirty="0" smtClean="0">
                <a:sym typeface="Symbol"/>
              </a:rPr>
              <a:t>}</a:t>
            </a:r>
            <a:endParaRPr lang="pt-BR" sz="2400" dirty="0" smtClean="0"/>
          </a:p>
          <a:p>
            <a:r>
              <a:rPr lang="pt-BR" b="0" dirty="0" smtClean="0"/>
              <a:t>{ab,cd}</a:t>
            </a:r>
            <a:r>
              <a:rPr lang="pt-BR" b="0" baseline="30000" dirty="0" smtClean="0"/>
              <a:t>2</a:t>
            </a:r>
            <a:r>
              <a:rPr lang="pt-BR" b="0" dirty="0" smtClean="0"/>
              <a:t> =</a:t>
            </a:r>
          </a:p>
          <a:p>
            <a:pPr lvl="4"/>
            <a:r>
              <a:rPr lang="en-US" sz="2400" dirty="0" smtClean="0"/>
              <a:t>{</a:t>
            </a:r>
            <a:r>
              <a:rPr lang="en-US" sz="2400" dirty="0" err="1" smtClean="0">
                <a:sym typeface="Symbol"/>
              </a:rPr>
              <a:t>abcd,abab,cdab,cdcd</a:t>
            </a:r>
            <a:r>
              <a:rPr lang="en-US" sz="2400" dirty="0" smtClean="0">
                <a:sym typeface="Symbol"/>
              </a:rPr>
              <a:t>}</a:t>
            </a:r>
            <a:endParaRPr lang="pt-BR" sz="2400" dirty="0" smtClean="0"/>
          </a:p>
          <a:p>
            <a:endParaRPr lang="pt-BR" b="0" dirty="0"/>
          </a:p>
          <a:p>
            <a:r>
              <a:rPr lang="pt-BR" b="0" dirty="0" smtClean="0"/>
              <a:t>{ab,cd}</a:t>
            </a:r>
            <a:r>
              <a:rPr lang="pt-BR" b="0" baseline="30000" dirty="0" smtClean="0"/>
              <a:t>3</a:t>
            </a:r>
            <a:r>
              <a:rPr lang="pt-BR" b="0" dirty="0" smtClean="0"/>
              <a:t> =</a:t>
            </a:r>
          </a:p>
          <a:p>
            <a:pPr lvl="4"/>
            <a:r>
              <a:rPr lang="en-US" sz="2400" dirty="0" smtClean="0"/>
              <a:t>{</a:t>
            </a:r>
            <a:r>
              <a:rPr lang="en-US" sz="2400" dirty="0" err="1" smtClean="0">
                <a:sym typeface="Symbol"/>
              </a:rPr>
              <a:t>ababab,ababcd,abcdab,cdabab,cdcdab,cdcdcd,cdabcd,abcdcd</a:t>
            </a:r>
            <a:r>
              <a:rPr lang="en-US" sz="2400" dirty="0" smtClean="0">
                <a:sym typeface="Symbol"/>
              </a:rPr>
              <a:t>}</a:t>
            </a:r>
            <a:endParaRPr lang="pt-BR" sz="2400" dirty="0" smtClean="0"/>
          </a:p>
          <a:p>
            <a:pPr>
              <a:buNone/>
            </a:pPr>
            <a:r>
              <a:rPr lang="pt-BR" b="0" dirty="0" smtClean="0"/>
              <a:t> </a:t>
            </a: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Operação Estrela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A</a:t>
            </a:r>
            <a:r>
              <a:rPr lang="pt-BR" b="0" baseline="30000" dirty="0" smtClean="0"/>
              <a:t>*</a:t>
            </a:r>
            <a:r>
              <a:rPr lang="pt-BR" b="0" dirty="0" smtClean="0"/>
              <a:t> é a união de todas as potências finitas de A:</a:t>
            </a:r>
          </a:p>
          <a:p>
            <a:endParaRPr lang="en-US" b="0" dirty="0" smtClean="0"/>
          </a:p>
          <a:p>
            <a:r>
              <a:rPr lang="en-US" b="0" dirty="0" smtClean="0"/>
              <a:t>A</a:t>
            </a:r>
            <a:r>
              <a:rPr lang="en-US" b="0" baseline="30000" dirty="0" smtClean="0"/>
              <a:t>*</a:t>
            </a:r>
            <a:r>
              <a:rPr lang="en-US" b="0" dirty="0" smtClean="0"/>
              <a:t> = </a:t>
            </a:r>
            <a:r>
              <a:rPr lang="en-US" b="0" dirty="0" smtClean="0">
                <a:sym typeface="Symbol"/>
              </a:rPr>
              <a:t> A</a:t>
            </a:r>
            <a:r>
              <a:rPr lang="en-US" b="0" baseline="30000" dirty="0" smtClean="0">
                <a:sym typeface="Symbol"/>
              </a:rPr>
              <a:t>n</a:t>
            </a:r>
            <a:r>
              <a:rPr lang="en-US" b="0" dirty="0" smtClean="0">
                <a:sym typeface="Symbol"/>
              </a:rPr>
              <a:t> , n0</a:t>
            </a:r>
          </a:p>
          <a:p>
            <a:endParaRPr lang="en-US" b="0" dirty="0" smtClean="0">
              <a:sym typeface="Symbol"/>
            </a:endParaRPr>
          </a:p>
          <a:p>
            <a:r>
              <a:rPr lang="en-US" b="0" dirty="0" smtClean="0">
                <a:sym typeface="Symbol"/>
              </a:rPr>
              <a:t>A</a:t>
            </a:r>
            <a:r>
              <a:rPr lang="en-US" b="0" baseline="30000" dirty="0" smtClean="0">
                <a:sym typeface="Symbol"/>
              </a:rPr>
              <a:t>*</a:t>
            </a:r>
            <a:r>
              <a:rPr lang="en-US" b="0" dirty="0" smtClean="0">
                <a:sym typeface="Symbol"/>
              </a:rPr>
              <a:t> = A</a:t>
            </a:r>
            <a:r>
              <a:rPr lang="en-US" b="0" baseline="30000" dirty="0" smtClean="0">
                <a:sym typeface="Symbol"/>
              </a:rPr>
              <a:t>0 </a:t>
            </a:r>
            <a:r>
              <a:rPr lang="en-US" b="0" dirty="0" smtClean="0">
                <a:sym typeface="Symbol"/>
              </a:rPr>
              <a:t> A</a:t>
            </a:r>
            <a:r>
              <a:rPr lang="en-US" b="0" baseline="30000" dirty="0" smtClean="0">
                <a:sym typeface="Symbol"/>
              </a:rPr>
              <a:t>1</a:t>
            </a:r>
            <a:r>
              <a:rPr lang="en-US" b="0" dirty="0" smtClean="0">
                <a:sym typeface="Symbol"/>
              </a:rPr>
              <a:t>  A</a:t>
            </a:r>
            <a:r>
              <a:rPr lang="en-US" b="0" baseline="30000" dirty="0" smtClean="0">
                <a:sym typeface="Symbol"/>
              </a:rPr>
              <a:t>2</a:t>
            </a:r>
            <a:r>
              <a:rPr lang="en-US" b="0" dirty="0" smtClean="0">
                <a:sym typeface="Symbol"/>
              </a:rPr>
              <a:t>  A</a:t>
            </a:r>
            <a:r>
              <a:rPr lang="en-US" b="0" baseline="30000" dirty="0" smtClean="0">
                <a:sym typeface="Symbol"/>
              </a:rPr>
              <a:t>3</a:t>
            </a:r>
            <a:r>
              <a:rPr lang="en-US" b="0" dirty="0" smtClean="0">
                <a:sym typeface="Symbol"/>
              </a:rPr>
              <a:t>  …</a:t>
            </a:r>
            <a:r>
              <a:rPr lang="en-US" b="0" baseline="30000" dirty="0" smtClean="0">
                <a:sym typeface="Symbol"/>
              </a:rPr>
              <a:t> </a:t>
            </a:r>
          </a:p>
          <a:p>
            <a:endParaRPr lang="en-US" b="0" baseline="30000" dirty="0" smtClean="0">
              <a:sym typeface="Symbol"/>
            </a:endParaRPr>
          </a:p>
          <a:p>
            <a:r>
              <a:rPr lang="en-US" b="0" dirty="0" err="1" smtClean="0">
                <a:sym typeface="Symbol"/>
              </a:rPr>
              <a:t>Definimos</a:t>
            </a:r>
            <a:r>
              <a:rPr lang="en-US" b="0" dirty="0" smtClean="0">
                <a:sym typeface="Symbol"/>
              </a:rPr>
              <a:t> </a:t>
            </a:r>
            <a:r>
              <a:rPr lang="en-US" b="0" dirty="0" err="1" smtClean="0">
                <a:sym typeface="Symbol"/>
              </a:rPr>
              <a:t>também</a:t>
            </a:r>
            <a:r>
              <a:rPr lang="en-US" b="0" dirty="0" smtClean="0">
                <a:sym typeface="Symbol"/>
              </a:rPr>
              <a:t> A</a:t>
            </a:r>
            <a:r>
              <a:rPr lang="en-US" b="0" baseline="30000" dirty="0" smtClean="0">
                <a:sym typeface="Symbol"/>
              </a:rPr>
              <a:t>+</a:t>
            </a:r>
            <a:r>
              <a:rPr lang="en-US" b="0" dirty="0" smtClean="0">
                <a:sym typeface="Symbol"/>
              </a:rPr>
              <a:t> = </a:t>
            </a:r>
            <a:r>
              <a:rPr lang="en-US" b="0" dirty="0" err="1" smtClean="0">
                <a:sym typeface="Symbol"/>
              </a:rPr>
              <a:t>AA</a:t>
            </a:r>
            <a:r>
              <a:rPr lang="en-US" b="0" baseline="30000" dirty="0" err="1" smtClean="0">
                <a:sym typeface="Symbol"/>
              </a:rPr>
              <a:t>n</a:t>
            </a:r>
            <a:r>
              <a:rPr lang="en-US" b="0" baseline="30000" dirty="0" smtClean="0">
                <a:sym typeface="Symbol"/>
              </a:rPr>
              <a:t>  </a:t>
            </a:r>
            <a:r>
              <a:rPr lang="en-US" b="0" dirty="0" smtClean="0"/>
              <a:t>= </a:t>
            </a:r>
            <a:r>
              <a:rPr lang="en-US" b="0" dirty="0" smtClean="0">
                <a:sym typeface="Symbol"/>
              </a:rPr>
              <a:t> A</a:t>
            </a:r>
            <a:r>
              <a:rPr lang="en-US" b="0" baseline="30000" dirty="0" smtClean="0">
                <a:sym typeface="Symbol"/>
              </a:rPr>
              <a:t>n</a:t>
            </a:r>
            <a:r>
              <a:rPr lang="en-US" b="0" dirty="0" smtClean="0">
                <a:sym typeface="Symbol"/>
              </a:rPr>
              <a:t> , n&gt;0</a:t>
            </a:r>
            <a:endParaRPr lang="pt-BR" b="0" baseline="30000" dirty="0" smtClean="0"/>
          </a:p>
          <a:p>
            <a:endParaRPr lang="en-US" b="0" dirty="0" smtClean="0">
              <a:sym typeface="Symbol"/>
            </a:endParaRPr>
          </a:p>
          <a:p>
            <a:endParaRPr lang="pt-BR" b="0" baseline="30000" dirty="0" smtClean="0"/>
          </a:p>
          <a:p>
            <a:endParaRPr lang="pt-BR" b="0" dirty="0"/>
          </a:p>
          <a:p>
            <a:pPr>
              <a:buNone/>
            </a:pP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Propriedades</a:t>
            </a:r>
            <a:br>
              <a:rPr lang="pt-BR" sz="2400" dirty="0" smtClean="0"/>
            </a:br>
            <a:r>
              <a:rPr lang="pt-BR" sz="2400" dirty="0" smtClean="0"/>
              <a:t>Operação Concatenação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b="0" dirty="0" smtClean="0"/>
              <a:t>{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}A = A{</a:t>
            </a:r>
            <a:r>
              <a:rPr lang="pt-BR" b="0" dirty="0" smtClean="0">
                <a:sym typeface="Symbol"/>
              </a:rPr>
              <a:t></a:t>
            </a:r>
            <a:r>
              <a:rPr lang="pt-BR" b="0" dirty="0" smtClean="0"/>
              <a:t>} = A</a:t>
            </a:r>
          </a:p>
          <a:p>
            <a:endParaRPr lang="en-US" b="0" dirty="0" smtClean="0"/>
          </a:p>
          <a:p>
            <a:r>
              <a:rPr lang="en-US" b="0" dirty="0" smtClean="0"/>
              <a:t>A</a:t>
            </a:r>
            <a:r>
              <a:rPr lang="en-US" b="0" dirty="0" smtClean="0">
                <a:sym typeface="Symbol"/>
              </a:rPr>
              <a:t> = A = </a:t>
            </a:r>
          </a:p>
          <a:p>
            <a:endParaRPr lang="en-US" b="0" dirty="0" smtClean="0">
              <a:sym typeface="Symbol"/>
            </a:endParaRPr>
          </a:p>
          <a:p>
            <a:r>
              <a:rPr lang="en-US" b="0" dirty="0" err="1" smtClean="0">
                <a:sym typeface="Symbol"/>
              </a:rPr>
              <a:t>Associatividade</a:t>
            </a:r>
            <a:r>
              <a:rPr lang="en-US" b="0" dirty="0" smtClean="0">
                <a:sym typeface="Symbol"/>
              </a:rPr>
              <a:t>:</a:t>
            </a:r>
          </a:p>
          <a:p>
            <a:pPr lvl="1"/>
            <a:r>
              <a:rPr lang="en-US" sz="2400" dirty="0" smtClean="0">
                <a:sym typeface="Symbol"/>
              </a:rPr>
              <a:t>(AB)C = A(BC)</a:t>
            </a:r>
          </a:p>
          <a:p>
            <a:endParaRPr lang="en-US" b="0" baseline="30000" dirty="0" smtClean="0">
              <a:sym typeface="Symbol"/>
            </a:endParaRPr>
          </a:p>
          <a:p>
            <a:endParaRPr lang="en-US" b="0" dirty="0" smtClean="0">
              <a:sym typeface="Symbol"/>
            </a:endParaRPr>
          </a:p>
          <a:p>
            <a:endParaRPr lang="pt-BR" b="0" baseline="30000" dirty="0" smtClean="0"/>
          </a:p>
          <a:p>
            <a:endParaRPr lang="pt-BR" b="0" dirty="0"/>
          </a:p>
          <a:p>
            <a:pPr>
              <a:buNone/>
            </a:pPr>
            <a:endParaRPr lang="pt-BR" baseline="30000" dirty="0"/>
          </a:p>
        </p:txBody>
      </p:sp>
    </p:spTree>
    <p:extLst>
      <p:ext uri="{BB962C8B-B14F-4D97-AF65-F5344CB8AC3E}">
        <p14:creationId xmlns="" xmlns:p14="http://schemas.microsoft.com/office/powerpoint/2010/main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2205</TotalTime>
  <Words>955</Words>
  <Application>Microsoft Office PowerPoint</Application>
  <PresentationFormat>Apresentação na tela (4:3)</PresentationFormat>
  <Paragraphs>172</Paragraphs>
  <Slides>16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20100304123305_cin_ppt_claro_producao</vt:lpstr>
      <vt:lpstr>Slide 1</vt:lpstr>
      <vt:lpstr>Autômatos Finitos Operações Regulares</vt:lpstr>
      <vt:lpstr>Definição Operações Regulares</vt:lpstr>
      <vt:lpstr>Operações regulares Exemplo</vt:lpstr>
      <vt:lpstr>Definição Operações Regulares</vt:lpstr>
      <vt:lpstr>Definição Potências de um conjunto</vt:lpstr>
      <vt:lpstr>Definição Potências de um conjunto. Exemplos.</vt:lpstr>
      <vt:lpstr>Definição Operação Estrela</vt:lpstr>
      <vt:lpstr>Propriedades Operação Concatenação</vt:lpstr>
      <vt:lpstr>Propriedades Operação Concatenação</vt:lpstr>
      <vt:lpstr>Propriedades Operação Estrela</vt:lpstr>
      <vt:lpstr>Operações Regulares </vt:lpstr>
      <vt:lpstr>Operações Regulares </vt:lpstr>
      <vt:lpstr>Operações Regulares </vt:lpstr>
      <vt:lpstr>Operações Regulares </vt:lpstr>
      <vt:lpstr>Operações Regulares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184</cp:revision>
  <dcterms:created xsi:type="dcterms:W3CDTF">2011-05-19T13:32:59Z</dcterms:created>
  <dcterms:modified xsi:type="dcterms:W3CDTF">2012-11-27T12:28:36Z</dcterms:modified>
</cp:coreProperties>
</file>