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1"/>
  </p:notesMasterIdLst>
  <p:sldIdLst>
    <p:sldId id="256" r:id="rId2"/>
    <p:sldId id="310" r:id="rId3"/>
    <p:sldId id="311" r:id="rId4"/>
    <p:sldId id="312" r:id="rId5"/>
    <p:sldId id="313" r:id="rId6"/>
    <p:sldId id="314" r:id="rId7"/>
    <p:sldId id="315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266" r:id="rId16"/>
    <p:sldId id="296" r:id="rId17"/>
    <p:sldId id="297" r:id="rId18"/>
    <p:sldId id="298" r:id="rId19"/>
    <p:sldId id="299" r:id="rId20"/>
    <p:sldId id="300" r:id="rId21"/>
    <p:sldId id="301" r:id="rId22"/>
    <p:sldId id="302" r:id="rId23"/>
    <p:sldId id="303" r:id="rId24"/>
    <p:sldId id="304" r:id="rId25"/>
    <p:sldId id="305" r:id="rId26"/>
    <p:sldId id="306" r:id="rId27"/>
    <p:sldId id="307" r:id="rId28"/>
    <p:sldId id="308" r:id="rId29"/>
    <p:sldId id="309" r:id="rId30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CC00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Estilo Médio 1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9" autoAdjust="0"/>
    <p:restoredTop sz="90380" autoAdjust="0"/>
  </p:normalViewPr>
  <p:slideViewPr>
    <p:cSldViewPr>
      <p:cViewPr>
        <p:scale>
          <a:sx n="81" d="100"/>
          <a:sy n="81" d="100"/>
        </p:scale>
        <p:origin x="-156" y="7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EAF13-D633-4C15-B15B-888A2DDACFA5}" type="datetimeFigureOut">
              <a:rPr lang="pt-BR" smtClean="0"/>
              <a:pPr/>
              <a:t>27/11/2012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83687-CB29-4F00-80C3-4D9838656D68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2533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29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970401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687-CB29-4F00-80C3-4D9838656D68}" type="slidenum">
              <a:rPr lang="pt-BR" smtClean="0"/>
              <a:pPr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70401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65" name="Picture 21" descr="Z:\cin\estudos\100709_ppt_cin_claro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149" name="Rectangle 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11188" y="3284538"/>
            <a:ext cx="6048375" cy="204152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6163" name="Rectangle 19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1143000"/>
            <a:ext cx="7772400" cy="1736725"/>
          </a:xfrm>
        </p:spPr>
        <p:txBody>
          <a:bodyPr anchor="b"/>
          <a:lstStyle>
            <a:lvl1pPr>
              <a:defRPr>
                <a:effectLst/>
              </a:defRPr>
            </a:lvl1pPr>
          </a:lstStyle>
          <a:p>
            <a:pPr lvl="0"/>
            <a:r>
              <a:rPr lang="pt-BR" noProof="0" smtClean="0"/>
              <a:t>Clique para editar o título mestre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404333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92900" y="188913"/>
            <a:ext cx="1982788" cy="613568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744538" y="188913"/>
            <a:ext cx="5795962" cy="61356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11901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72835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1576754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757238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792663" y="1700213"/>
            <a:ext cx="3883025" cy="4624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80123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355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17171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67063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3327157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xmlns="" val="2947423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8" name="Picture 18" descr="Z:\cin\estudos\papelaria_institucional\ppt_cin_claro02_producao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12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44538" y="188913"/>
            <a:ext cx="72834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</a:t>
            </a:r>
            <a:br>
              <a:rPr lang="pt-BR" smtClean="0"/>
            </a:br>
            <a:r>
              <a:rPr lang="pt-BR" smtClean="0"/>
              <a:t>do título mestre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7238" y="1700213"/>
            <a:ext cx="7918450" cy="4624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bg1"/>
          </a:solidFill>
          <a:effectLst>
            <a:outerShdw blurRad="38100" dist="38100" dir="2700000" algn="tl">
              <a:srgbClr val="C0C0C0"/>
            </a:outerShdw>
          </a:effectLst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n"/>
        <a:defRPr sz="2400" b="1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2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1600">
          <a:solidFill>
            <a:srgbClr val="000000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284984"/>
            <a:ext cx="6048375" cy="2041525"/>
          </a:xfrm>
        </p:spPr>
        <p:txBody>
          <a:bodyPr/>
          <a:lstStyle/>
          <a:p>
            <a:r>
              <a:rPr lang="pt-BR" dirty="0" smtClean="0"/>
              <a:t>Informática Teórica </a:t>
            </a:r>
          </a:p>
          <a:p>
            <a:r>
              <a:rPr lang="pt-BR" dirty="0" smtClean="0"/>
              <a:t>Engenharia da Computação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8256" y="1120416"/>
            <a:ext cx="8130208" cy="5116896"/>
          </a:xfrm>
          <a:ln>
            <a:solidFill>
              <a:srgbClr val="FFCC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dirty="0" smtClean="0">
                <a:sym typeface="Symbol" pitchFamily="18" charset="2"/>
              </a:rPr>
              <a:t>                    M</a:t>
            </a:r>
            <a:r>
              <a:rPr lang="pt-BR" baseline="-25000" dirty="0" smtClean="0">
                <a:sym typeface="Symbol" pitchFamily="18" charset="2"/>
              </a:rPr>
              <a:t>3</a:t>
            </a:r>
            <a:endParaRPr lang="pt-BR" baseline="-25000" dirty="0">
              <a:sym typeface="Symbol" pitchFamily="18" charset="2"/>
            </a:endParaRPr>
          </a:p>
        </p:txBody>
      </p:sp>
      <p:sp>
        <p:nvSpPr>
          <p:cNvPr id="5" name="Elipse 4"/>
          <p:cNvSpPr/>
          <p:nvPr/>
        </p:nvSpPr>
        <p:spPr>
          <a:xfrm>
            <a:off x="3991266" y="3856402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4024226" y="2332557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" name="Conector de seta reta 3"/>
          <p:cNvCxnSpPr/>
          <p:nvPr/>
        </p:nvCxnSpPr>
        <p:spPr>
          <a:xfrm>
            <a:off x="4420270" y="2025561"/>
            <a:ext cx="0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ixaDeTexto 28"/>
          <p:cNvSpPr txBox="1"/>
          <p:nvPr/>
        </p:nvSpPr>
        <p:spPr>
          <a:xfrm>
            <a:off x="4140113" y="2567381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>
                <a:solidFill>
                  <a:schemeClr val="bg1">
                    <a:lumMod val="50000"/>
                  </a:schemeClr>
                </a:solidFill>
              </a:rPr>
              <a:t>0</a:t>
            </a:r>
          </a:p>
        </p:txBody>
      </p:sp>
      <p:sp>
        <p:nvSpPr>
          <p:cNvPr id="30" name="Elipse 29"/>
          <p:cNvSpPr/>
          <p:nvPr/>
        </p:nvSpPr>
        <p:spPr>
          <a:xfrm>
            <a:off x="4059849" y="3913724"/>
            <a:ext cx="676200" cy="67744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CaixaDeTexto 31"/>
          <p:cNvSpPr txBox="1"/>
          <p:nvPr/>
        </p:nvSpPr>
        <p:spPr>
          <a:xfrm>
            <a:off x="4140111" y="3997815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7236296" y="140813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37" name="CaixaDeTexto 36"/>
          <p:cNvSpPr txBox="1"/>
          <p:nvPr/>
        </p:nvSpPr>
        <p:spPr>
          <a:xfrm>
            <a:off x="4571944" y="3305857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1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3284983" y="2603839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0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18" name="Conector de seta reta 17"/>
          <p:cNvCxnSpPr/>
          <p:nvPr/>
        </p:nvCxnSpPr>
        <p:spPr>
          <a:xfrm>
            <a:off x="3732999" y="2936713"/>
            <a:ext cx="291227" cy="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/>
          <p:cNvCxnSpPr/>
          <p:nvPr/>
        </p:nvCxnSpPr>
        <p:spPr>
          <a:xfrm flipV="1">
            <a:off x="3732999" y="2640297"/>
            <a:ext cx="0" cy="296416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/>
          <p:nvPr/>
        </p:nvCxnSpPr>
        <p:spPr>
          <a:xfrm>
            <a:off x="3732999" y="2640297"/>
            <a:ext cx="291227" cy="88304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de seta reta 47"/>
          <p:cNvCxnSpPr/>
          <p:nvPr/>
        </p:nvCxnSpPr>
        <p:spPr>
          <a:xfrm>
            <a:off x="3754557" y="4473833"/>
            <a:ext cx="291227" cy="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to 49"/>
          <p:cNvCxnSpPr/>
          <p:nvPr/>
        </p:nvCxnSpPr>
        <p:spPr>
          <a:xfrm flipV="1">
            <a:off x="3754557" y="4177417"/>
            <a:ext cx="0" cy="296416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to 30"/>
          <p:cNvCxnSpPr/>
          <p:nvPr/>
        </p:nvCxnSpPr>
        <p:spPr>
          <a:xfrm>
            <a:off x="3733633" y="4182481"/>
            <a:ext cx="233283" cy="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aixaDeTexto 54"/>
          <p:cNvSpPr txBox="1"/>
          <p:nvPr/>
        </p:nvSpPr>
        <p:spPr>
          <a:xfrm>
            <a:off x="3343097" y="4104501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1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10" name="Conector de seta reta 9"/>
          <p:cNvCxnSpPr/>
          <p:nvPr/>
        </p:nvCxnSpPr>
        <p:spPr>
          <a:xfrm>
            <a:off x="4544034" y="3124645"/>
            <a:ext cx="0" cy="731757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 flipV="1">
            <a:off x="4256002" y="3124645"/>
            <a:ext cx="0" cy="731757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ixaDeTexto 34"/>
          <p:cNvSpPr txBox="1"/>
          <p:nvPr/>
        </p:nvSpPr>
        <p:spPr>
          <a:xfrm>
            <a:off x="3802014" y="3345340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0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731567" y="5556122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L(M</a:t>
            </a:r>
            <a:r>
              <a:rPr lang="pt-BR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)={w | w termina em 1}</a:t>
            </a: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13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8256" y="1120416"/>
            <a:ext cx="8130208" cy="5116896"/>
          </a:xfrm>
          <a:ln>
            <a:solidFill>
              <a:srgbClr val="FFCC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dirty="0" smtClean="0">
                <a:sym typeface="Symbol" pitchFamily="18" charset="2"/>
              </a:rPr>
              <a:t>                    M</a:t>
            </a:r>
            <a:r>
              <a:rPr lang="pt-BR" baseline="-25000" dirty="0" smtClean="0">
                <a:sym typeface="Symbol" pitchFamily="18" charset="2"/>
              </a:rPr>
              <a:t>4</a:t>
            </a:r>
            <a:endParaRPr lang="pt-BR" baseline="-25000" dirty="0">
              <a:sym typeface="Symbol" pitchFamily="18" charset="2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7236296" y="140813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pSp>
        <p:nvGrpSpPr>
          <p:cNvPr id="2" name="Grupo 22"/>
          <p:cNvGrpSpPr/>
          <p:nvPr/>
        </p:nvGrpSpPr>
        <p:grpSpPr>
          <a:xfrm>
            <a:off x="3168933" y="2567118"/>
            <a:ext cx="739243" cy="369332"/>
            <a:chOff x="3168933" y="2567118"/>
            <a:chExt cx="739243" cy="369332"/>
          </a:xfrm>
        </p:grpSpPr>
        <p:sp>
          <p:nvSpPr>
            <p:cNvPr id="38" name="CaixaDeTexto 37"/>
            <p:cNvSpPr txBox="1"/>
            <p:nvPr/>
          </p:nvSpPr>
          <p:spPr>
            <a:xfrm>
              <a:off x="3168933" y="2567118"/>
              <a:ext cx="560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0000"/>
                  </a:solidFill>
                </a:rPr>
                <a:t>0</a:t>
              </a:r>
              <a:endParaRPr lang="pt-BR" b="1" baseline="-25000" dirty="0">
                <a:solidFill>
                  <a:srgbClr val="FF0000"/>
                </a:solidFill>
              </a:endParaRPr>
            </a:p>
          </p:txBody>
        </p:sp>
        <p:cxnSp>
          <p:nvCxnSpPr>
            <p:cNvPr id="18" name="Conector de seta reta 17"/>
            <p:cNvCxnSpPr/>
            <p:nvPr/>
          </p:nvCxnSpPr>
          <p:spPr>
            <a:xfrm>
              <a:off x="3616949" y="2899992"/>
              <a:ext cx="291227" cy="0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flipV="1">
              <a:off x="3616949" y="2603576"/>
              <a:ext cx="0" cy="296416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to 25"/>
            <p:cNvCxnSpPr>
              <a:endCxn id="7" idx="2"/>
            </p:cNvCxnSpPr>
            <p:nvPr/>
          </p:nvCxnSpPr>
          <p:spPr>
            <a:xfrm>
              <a:off x="3616949" y="2603576"/>
              <a:ext cx="291227" cy="88304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CaixaDeTexto 54"/>
          <p:cNvSpPr txBox="1"/>
          <p:nvPr/>
        </p:nvSpPr>
        <p:spPr>
          <a:xfrm>
            <a:off x="5979184" y="1592796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1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5133088" y="288674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0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731567" y="5556122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L(M</a:t>
            </a:r>
            <a:r>
              <a:rPr lang="pt-BR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)={w | w é a cadeia vazia 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 ou 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termina em 0}</a:t>
            </a: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6" name="Grupo 21"/>
          <p:cNvGrpSpPr/>
          <p:nvPr/>
        </p:nvGrpSpPr>
        <p:grpSpPr>
          <a:xfrm>
            <a:off x="3908176" y="1988840"/>
            <a:ext cx="2752056" cy="1099084"/>
            <a:chOff x="3908176" y="1988840"/>
            <a:chExt cx="2752056" cy="1099084"/>
          </a:xfrm>
        </p:grpSpPr>
        <p:sp>
          <p:nvSpPr>
            <p:cNvPr id="5" name="Elipse 4"/>
            <p:cNvSpPr/>
            <p:nvPr/>
          </p:nvSpPr>
          <p:spPr>
            <a:xfrm>
              <a:off x="5868144" y="2295835"/>
              <a:ext cx="792088" cy="7920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Elipse 6"/>
            <p:cNvSpPr/>
            <p:nvPr/>
          </p:nvSpPr>
          <p:spPr>
            <a:xfrm>
              <a:off x="3908176" y="2295836"/>
              <a:ext cx="792088" cy="7920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4" name="Conector de seta reta 3"/>
            <p:cNvCxnSpPr/>
            <p:nvPr/>
          </p:nvCxnSpPr>
          <p:spPr>
            <a:xfrm>
              <a:off x="4304220" y="1988840"/>
              <a:ext cx="0" cy="21602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CaixaDeTexto 28"/>
            <p:cNvSpPr txBox="1"/>
            <p:nvPr/>
          </p:nvSpPr>
          <p:spPr>
            <a:xfrm>
              <a:off x="4024063" y="2530660"/>
              <a:ext cx="560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0</a:t>
              </a:r>
            </a:p>
          </p:txBody>
        </p:sp>
        <p:sp>
          <p:nvSpPr>
            <p:cNvPr id="30" name="Elipse 29"/>
            <p:cNvSpPr/>
            <p:nvPr/>
          </p:nvSpPr>
          <p:spPr>
            <a:xfrm>
              <a:off x="3968783" y="2353158"/>
              <a:ext cx="676200" cy="67744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CaixaDeTexto 31"/>
            <p:cNvSpPr txBox="1"/>
            <p:nvPr/>
          </p:nvSpPr>
          <p:spPr>
            <a:xfrm>
              <a:off x="5984032" y="2530660"/>
              <a:ext cx="560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 smtClean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  <a:endParaRPr lang="pt-BR" b="1" baseline="-25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7" name="CaixaDeTexto 36"/>
            <p:cNvSpPr txBox="1"/>
            <p:nvPr/>
          </p:nvSpPr>
          <p:spPr>
            <a:xfrm>
              <a:off x="4976407" y="2204864"/>
              <a:ext cx="560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0000"/>
                  </a:solidFill>
                </a:rPr>
                <a:t>1</a:t>
              </a:r>
              <a:endParaRPr lang="pt-BR" b="1" baseline="-25000" dirty="0">
                <a:solidFill>
                  <a:srgbClr val="FF0000"/>
                </a:solidFill>
              </a:endParaRPr>
            </a:p>
          </p:txBody>
        </p:sp>
        <p:cxnSp>
          <p:nvCxnSpPr>
            <p:cNvPr id="3" name="Conector de seta reta 2"/>
            <p:cNvCxnSpPr/>
            <p:nvPr/>
          </p:nvCxnSpPr>
          <p:spPr>
            <a:xfrm flipV="1">
              <a:off x="4700264" y="2567117"/>
              <a:ext cx="1167880" cy="1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de seta reta 10"/>
            <p:cNvCxnSpPr/>
            <p:nvPr/>
          </p:nvCxnSpPr>
          <p:spPr>
            <a:xfrm flipH="1">
              <a:off x="4644983" y="2899992"/>
              <a:ext cx="1223161" cy="0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to 14"/>
            <p:cNvCxnSpPr/>
            <p:nvPr/>
          </p:nvCxnSpPr>
          <p:spPr>
            <a:xfrm flipV="1">
              <a:off x="6084168" y="1988840"/>
              <a:ext cx="0" cy="364318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>
              <a:off x="6084168" y="1988840"/>
              <a:ext cx="360040" cy="0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de seta reta 20"/>
            <p:cNvCxnSpPr/>
            <p:nvPr/>
          </p:nvCxnSpPr>
          <p:spPr>
            <a:xfrm>
              <a:off x="6444208" y="1988840"/>
              <a:ext cx="0" cy="306996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251953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200" y="836712"/>
            <a:ext cx="8000256" cy="5157735"/>
          </a:xfrm>
        </p:spPr>
        <p:txBody>
          <a:bodyPr/>
          <a:lstStyle/>
          <a:p>
            <a:pPr marL="0" indent="0">
              <a:buNone/>
            </a:pPr>
            <a:endParaRPr lang="pt-BR" dirty="0" smtClean="0">
              <a:sym typeface="Symbol" pitchFamily="18" charset="2"/>
            </a:endParaRPr>
          </a:p>
          <a:p>
            <a:pPr marL="0" indent="0">
              <a:buNone/>
            </a:pPr>
            <a:r>
              <a:rPr lang="pt-BR" dirty="0" smtClean="0">
                <a:sym typeface="Symbol" pitchFamily="18" charset="2"/>
              </a:rPr>
              <a:t>M</a:t>
            </a:r>
            <a:r>
              <a:rPr lang="pt-BR" baseline="-25000" dirty="0" smtClean="0">
                <a:sym typeface="Symbol" pitchFamily="18" charset="2"/>
              </a:rPr>
              <a:t>5</a:t>
            </a:r>
            <a:endParaRPr lang="pt-BR" baseline="-25000" dirty="0">
              <a:sym typeface="Symbol" pitchFamily="18" charset="2"/>
            </a:endParaRPr>
          </a:p>
        </p:txBody>
      </p:sp>
      <p:sp>
        <p:nvSpPr>
          <p:cNvPr id="2" name="Elipse 1"/>
          <p:cNvSpPr/>
          <p:nvPr/>
        </p:nvSpPr>
        <p:spPr>
          <a:xfrm>
            <a:off x="3908176" y="1196752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Elipse 4"/>
          <p:cNvSpPr/>
          <p:nvPr/>
        </p:nvSpPr>
        <p:spPr>
          <a:xfrm>
            <a:off x="1691680" y="3634476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6300192" y="2207532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1691680" y="2293640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" name="Conector de seta reta 3"/>
          <p:cNvCxnSpPr/>
          <p:nvPr/>
        </p:nvCxnSpPr>
        <p:spPr>
          <a:xfrm>
            <a:off x="4304220" y="836712"/>
            <a:ext cx="0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angulado 8"/>
          <p:cNvCxnSpPr/>
          <p:nvPr/>
        </p:nvCxnSpPr>
        <p:spPr>
          <a:xfrm rot="10800000" flipV="1">
            <a:off x="2483768" y="1605496"/>
            <a:ext cx="1424408" cy="815392"/>
          </a:xfrm>
          <a:prstGeom prst="bentConnector3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angulado 12"/>
          <p:cNvCxnSpPr/>
          <p:nvPr/>
        </p:nvCxnSpPr>
        <p:spPr>
          <a:xfrm>
            <a:off x="4700264" y="1605496"/>
            <a:ext cx="1599928" cy="815392"/>
          </a:xfrm>
          <a:prstGeom prst="bentConnector3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4088050" y="1408130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6416080" y="2418910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1807568" y="2505018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>
                <a:solidFill>
                  <a:schemeClr val="bg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1832170" y="384585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7236296" y="140813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34" name="CaixaDeTexto 33"/>
          <p:cNvSpPr txBox="1"/>
          <p:nvPr/>
        </p:nvSpPr>
        <p:spPr>
          <a:xfrm>
            <a:off x="3336794" y="1237525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4939917" y="122346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1411524" y="3156389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7092280" y="311706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2392481" y="3175436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5895551" y="311706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42" name="Conector reto 41"/>
          <p:cNvCxnSpPr/>
          <p:nvPr/>
        </p:nvCxnSpPr>
        <p:spPr>
          <a:xfrm>
            <a:off x="1857691" y="4365104"/>
            <a:ext cx="0" cy="36004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/>
          <p:cNvCxnSpPr/>
          <p:nvPr/>
        </p:nvCxnSpPr>
        <p:spPr>
          <a:xfrm>
            <a:off x="1857691" y="4725144"/>
            <a:ext cx="496325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de seta reta 45"/>
          <p:cNvCxnSpPr/>
          <p:nvPr/>
        </p:nvCxnSpPr>
        <p:spPr>
          <a:xfrm flipV="1">
            <a:off x="2354016" y="4373397"/>
            <a:ext cx="0" cy="36004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ixaDeTexto 48"/>
          <p:cNvSpPr txBox="1"/>
          <p:nvPr/>
        </p:nvSpPr>
        <p:spPr>
          <a:xfrm>
            <a:off x="1853476" y="4734181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47" name="CaixaDeTexto 46"/>
          <p:cNvSpPr txBox="1"/>
          <p:nvPr/>
        </p:nvSpPr>
        <p:spPr>
          <a:xfrm>
            <a:off x="901697" y="5471926"/>
            <a:ext cx="77747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L(M</a:t>
            </a:r>
            <a:r>
              <a:rPr lang="pt-BR" sz="2000" baseline="-25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pt-B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)={w | w é uma cadeia sobre o alfabeto {a,b} e  começa e   termina com o mesmo símbolo}</a:t>
            </a:r>
            <a:endParaRPr lang="pt-BR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Elipse 32"/>
          <p:cNvSpPr/>
          <p:nvPr/>
        </p:nvSpPr>
        <p:spPr>
          <a:xfrm>
            <a:off x="1749624" y="2350962"/>
            <a:ext cx="676200" cy="67744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Elipse 35"/>
          <p:cNvSpPr/>
          <p:nvPr/>
        </p:nvSpPr>
        <p:spPr>
          <a:xfrm>
            <a:off x="6358136" y="2270222"/>
            <a:ext cx="676200" cy="67744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Elipse 40"/>
          <p:cNvSpPr/>
          <p:nvPr/>
        </p:nvSpPr>
        <p:spPr>
          <a:xfrm>
            <a:off x="6357101" y="3634476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CaixaDeTexto 42"/>
          <p:cNvSpPr txBox="1"/>
          <p:nvPr/>
        </p:nvSpPr>
        <p:spPr>
          <a:xfrm>
            <a:off x="6474025" y="384585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>
                <a:solidFill>
                  <a:schemeClr val="bg1">
                    <a:lumMod val="50000"/>
                  </a:schemeClr>
                </a:solidFill>
              </a:rPr>
              <a:t>4</a:t>
            </a:r>
          </a:p>
        </p:txBody>
      </p:sp>
      <p:cxnSp>
        <p:nvCxnSpPr>
          <p:cNvPr id="8" name="Conector de seta reta 7"/>
          <p:cNvCxnSpPr>
            <a:stCxn id="7" idx="3"/>
          </p:cNvCxnSpPr>
          <p:nvPr/>
        </p:nvCxnSpPr>
        <p:spPr>
          <a:xfrm>
            <a:off x="1807679" y="2969729"/>
            <a:ext cx="100025" cy="664003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>
            <a:stCxn id="5" idx="7"/>
            <a:endCxn id="7" idx="5"/>
          </p:cNvCxnSpPr>
          <p:nvPr/>
        </p:nvCxnSpPr>
        <p:spPr>
          <a:xfrm flipV="1">
            <a:off x="2367769" y="2969729"/>
            <a:ext cx="0" cy="780746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>
            <a:stCxn id="6" idx="3"/>
          </p:cNvCxnSpPr>
          <p:nvPr/>
        </p:nvCxnSpPr>
        <p:spPr>
          <a:xfrm>
            <a:off x="6416191" y="2883621"/>
            <a:ext cx="172033" cy="750855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de seta reta 30"/>
          <p:cNvCxnSpPr>
            <a:stCxn id="41" idx="7"/>
            <a:endCxn id="6" idx="5"/>
          </p:cNvCxnSpPr>
          <p:nvPr/>
        </p:nvCxnSpPr>
        <p:spPr>
          <a:xfrm flipH="1" flipV="1">
            <a:off x="6976281" y="2883621"/>
            <a:ext cx="56909" cy="866854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to 49"/>
          <p:cNvCxnSpPr/>
          <p:nvPr/>
        </p:nvCxnSpPr>
        <p:spPr>
          <a:xfrm>
            <a:off x="6531098" y="4374141"/>
            <a:ext cx="0" cy="36004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to 50"/>
          <p:cNvCxnSpPr/>
          <p:nvPr/>
        </p:nvCxnSpPr>
        <p:spPr>
          <a:xfrm>
            <a:off x="6538011" y="4725144"/>
            <a:ext cx="496325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de seta reta 51"/>
          <p:cNvCxnSpPr/>
          <p:nvPr/>
        </p:nvCxnSpPr>
        <p:spPr>
          <a:xfrm flipV="1">
            <a:off x="7004735" y="4378260"/>
            <a:ext cx="0" cy="36004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aixaDeTexto 52"/>
          <p:cNvSpPr txBox="1"/>
          <p:nvPr/>
        </p:nvSpPr>
        <p:spPr>
          <a:xfrm>
            <a:off x="6506017" y="4734181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48" name="Conector reto 47"/>
          <p:cNvCxnSpPr/>
          <p:nvPr/>
        </p:nvCxnSpPr>
        <p:spPr>
          <a:xfrm flipH="1">
            <a:off x="1411524" y="2293640"/>
            <a:ext cx="446167" cy="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/>
          <p:cNvCxnSpPr/>
          <p:nvPr/>
        </p:nvCxnSpPr>
        <p:spPr>
          <a:xfrm>
            <a:off x="1411524" y="2293640"/>
            <a:ext cx="0" cy="396043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de seta reta 56"/>
          <p:cNvCxnSpPr>
            <a:endCxn id="7" idx="2"/>
          </p:cNvCxnSpPr>
          <p:nvPr/>
        </p:nvCxnSpPr>
        <p:spPr>
          <a:xfrm>
            <a:off x="1411524" y="2689684"/>
            <a:ext cx="280156" cy="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to 58"/>
          <p:cNvCxnSpPr>
            <a:stCxn id="6" idx="7"/>
          </p:cNvCxnSpPr>
          <p:nvPr/>
        </p:nvCxnSpPr>
        <p:spPr>
          <a:xfrm flipV="1">
            <a:off x="6976281" y="2293640"/>
            <a:ext cx="396154" cy="29891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to 60"/>
          <p:cNvCxnSpPr/>
          <p:nvPr/>
        </p:nvCxnSpPr>
        <p:spPr>
          <a:xfrm>
            <a:off x="7372435" y="2293640"/>
            <a:ext cx="0" cy="315303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de seta reta 62"/>
          <p:cNvCxnSpPr/>
          <p:nvPr/>
        </p:nvCxnSpPr>
        <p:spPr>
          <a:xfrm flipH="1">
            <a:off x="7174358" y="2608943"/>
            <a:ext cx="198077" cy="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aixaDeTexto 65"/>
          <p:cNvSpPr txBox="1"/>
          <p:nvPr/>
        </p:nvSpPr>
        <p:spPr>
          <a:xfrm>
            <a:off x="7311686" y="219199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67" name="CaixaDeTexto 66"/>
          <p:cNvSpPr txBox="1"/>
          <p:nvPr/>
        </p:nvSpPr>
        <p:spPr>
          <a:xfrm>
            <a:off x="1347393" y="1958598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23455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200" y="1574339"/>
            <a:ext cx="8048128" cy="4420108"/>
          </a:xfrm>
        </p:spPr>
        <p:txBody>
          <a:bodyPr/>
          <a:lstStyle/>
          <a:p>
            <a:pPr marL="0" indent="0">
              <a:buNone/>
            </a:pPr>
            <a:endParaRPr lang="pt-BR" dirty="0">
              <a:sym typeface="Symbol" pitchFamily="18" charset="2"/>
            </a:endParaRPr>
          </a:p>
        </p:txBody>
      </p:sp>
      <p:sp>
        <p:nvSpPr>
          <p:cNvPr id="2" name="Elipse 1"/>
          <p:cNvSpPr/>
          <p:nvPr/>
        </p:nvSpPr>
        <p:spPr>
          <a:xfrm>
            <a:off x="3908176" y="1196752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Elipse 4"/>
          <p:cNvSpPr/>
          <p:nvPr/>
        </p:nvSpPr>
        <p:spPr>
          <a:xfrm>
            <a:off x="3908176" y="3573016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6300192" y="2207532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1691680" y="2293640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" name="Conector de seta reta 3"/>
          <p:cNvCxnSpPr/>
          <p:nvPr/>
        </p:nvCxnSpPr>
        <p:spPr>
          <a:xfrm>
            <a:off x="4304220" y="836712"/>
            <a:ext cx="0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angulado 8"/>
          <p:cNvCxnSpPr/>
          <p:nvPr/>
        </p:nvCxnSpPr>
        <p:spPr>
          <a:xfrm rot="10800000" flipV="1">
            <a:off x="2483768" y="1605496"/>
            <a:ext cx="1424408" cy="815392"/>
          </a:xfrm>
          <a:prstGeom prst="bentConnector3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angulado 12"/>
          <p:cNvCxnSpPr/>
          <p:nvPr/>
        </p:nvCxnSpPr>
        <p:spPr>
          <a:xfrm>
            <a:off x="4700264" y="1605496"/>
            <a:ext cx="1599928" cy="815392"/>
          </a:xfrm>
          <a:prstGeom prst="bentConnector3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/>
          <p:nvPr/>
        </p:nvCxnSpPr>
        <p:spPr>
          <a:xfrm>
            <a:off x="2483768" y="2603576"/>
            <a:ext cx="3816424" cy="0"/>
          </a:xfrm>
          <a:prstGeom prst="straightConnector1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ector de seta reta 16"/>
          <p:cNvCxnSpPr/>
          <p:nvPr/>
        </p:nvCxnSpPr>
        <p:spPr>
          <a:xfrm flipH="1">
            <a:off x="2483766" y="2852936"/>
            <a:ext cx="3888433" cy="0"/>
          </a:xfrm>
          <a:prstGeom prst="straightConnector1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angulado 20"/>
          <p:cNvCxnSpPr/>
          <p:nvPr/>
        </p:nvCxnSpPr>
        <p:spPr>
          <a:xfrm>
            <a:off x="1907704" y="3085728"/>
            <a:ext cx="2000472" cy="883332"/>
          </a:xfrm>
          <a:prstGeom prst="bentConnector3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angulado 22"/>
          <p:cNvCxnSpPr/>
          <p:nvPr/>
        </p:nvCxnSpPr>
        <p:spPr>
          <a:xfrm rot="10800000" flipV="1">
            <a:off x="4700264" y="2999620"/>
            <a:ext cx="1995972" cy="969440"/>
          </a:xfrm>
          <a:prstGeom prst="bentConnector3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4088050" y="1408130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6416080" y="2418910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1807568" y="2505018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>
                <a:solidFill>
                  <a:schemeClr val="bg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30" name="Elipse 29"/>
          <p:cNvSpPr/>
          <p:nvPr/>
        </p:nvSpPr>
        <p:spPr>
          <a:xfrm>
            <a:off x="3966120" y="3630338"/>
            <a:ext cx="676200" cy="67744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CaixaDeTexto 31"/>
          <p:cNvSpPr txBox="1"/>
          <p:nvPr/>
        </p:nvSpPr>
        <p:spPr>
          <a:xfrm>
            <a:off x="4024064" y="3784393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7236296" y="140813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34" name="CaixaDeTexto 33"/>
          <p:cNvSpPr txBox="1"/>
          <p:nvPr/>
        </p:nvSpPr>
        <p:spPr>
          <a:xfrm>
            <a:off x="3336794" y="1237525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4939917" y="122346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5698249" y="3599729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3418366" y="223424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2347629" y="3573016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4502817" y="250721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42" name="Conector reto 41"/>
          <p:cNvCxnSpPr/>
          <p:nvPr/>
        </p:nvCxnSpPr>
        <p:spPr>
          <a:xfrm>
            <a:off x="4088050" y="4365104"/>
            <a:ext cx="0" cy="36004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/>
          <p:cNvCxnSpPr/>
          <p:nvPr/>
        </p:nvCxnSpPr>
        <p:spPr>
          <a:xfrm>
            <a:off x="4088050" y="4725144"/>
            <a:ext cx="496325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de seta reta 45"/>
          <p:cNvCxnSpPr/>
          <p:nvPr/>
        </p:nvCxnSpPr>
        <p:spPr>
          <a:xfrm flipV="1">
            <a:off x="4584375" y="4365104"/>
            <a:ext cx="0" cy="36004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ixaDeTexto 48"/>
          <p:cNvSpPr txBox="1"/>
          <p:nvPr/>
        </p:nvSpPr>
        <p:spPr>
          <a:xfrm>
            <a:off x="4093678" y="472514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err="1">
                <a:solidFill>
                  <a:srgbClr val="FF0000"/>
                </a:solidFill>
              </a:rPr>
              <a:t>a</a:t>
            </a:r>
            <a:r>
              <a:rPr lang="pt-BR" b="1" dirty="0" err="1" smtClean="0">
                <a:solidFill>
                  <a:srgbClr val="FF0000"/>
                </a:solidFill>
              </a:rPr>
              <a:t>,b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47" name="CaixaDeTexto 46"/>
          <p:cNvSpPr txBox="1"/>
          <p:nvPr/>
        </p:nvSpPr>
        <p:spPr>
          <a:xfrm>
            <a:off x="871319" y="5115171"/>
            <a:ext cx="77747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Os estados q</a:t>
            </a:r>
            <a:r>
              <a:rPr lang="pt-BR" sz="2000" baseline="-25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pt-B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 q</a:t>
            </a:r>
            <a:r>
              <a:rPr lang="pt-BR" sz="2000" baseline="-25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pt-B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servem para “memorizar’’ o símbolo anterior.</a:t>
            </a:r>
            <a:endParaRPr lang="pt-BR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CaixaDeTexto 32"/>
          <p:cNvSpPr txBox="1"/>
          <p:nvPr/>
        </p:nvSpPr>
        <p:spPr>
          <a:xfrm>
            <a:off x="895592" y="5528891"/>
            <a:ext cx="77747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Esse AF aceita as cadeias sobre o alfabeto {</a:t>
            </a:r>
            <a:r>
              <a:rPr lang="pt-BR" sz="20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a,b</a:t>
            </a:r>
            <a:r>
              <a:rPr lang="pt-B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} que possuem </a:t>
            </a:r>
            <a:r>
              <a:rPr lang="pt-BR" sz="2000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aa</a:t>
            </a:r>
            <a:r>
              <a:rPr lang="pt-B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ou </a:t>
            </a:r>
            <a:r>
              <a:rPr lang="pt-BR" sz="2000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bb</a:t>
            </a:r>
            <a:r>
              <a:rPr lang="pt-B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como </a:t>
            </a:r>
            <a:r>
              <a:rPr lang="pt-BR" sz="20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subcadeias</a:t>
            </a:r>
            <a:r>
              <a:rPr lang="pt-B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pt-BR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015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  <p:bldP spid="3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8256" y="1120416"/>
            <a:ext cx="8130208" cy="5116896"/>
          </a:xfrm>
          <a:ln>
            <a:solidFill>
              <a:srgbClr val="FFCC00"/>
            </a:solidFill>
          </a:ln>
        </p:spPr>
        <p:txBody>
          <a:bodyPr/>
          <a:lstStyle/>
          <a:p>
            <a:pPr marL="0" indent="0">
              <a:buNone/>
            </a:pPr>
            <a:endParaRPr lang="pt-BR" dirty="0">
              <a:sym typeface="Symbol" pitchFamily="18" charset="2"/>
            </a:endParaRPr>
          </a:p>
        </p:txBody>
      </p:sp>
      <p:sp>
        <p:nvSpPr>
          <p:cNvPr id="2" name="Elipse 1"/>
          <p:cNvSpPr/>
          <p:nvPr/>
        </p:nvSpPr>
        <p:spPr>
          <a:xfrm>
            <a:off x="3908176" y="985374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Elipse 4"/>
          <p:cNvSpPr/>
          <p:nvPr/>
        </p:nvSpPr>
        <p:spPr>
          <a:xfrm>
            <a:off x="3875216" y="3819681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3908176" y="2295836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" name="Conector de seta reta 3"/>
          <p:cNvCxnSpPr/>
          <p:nvPr/>
        </p:nvCxnSpPr>
        <p:spPr>
          <a:xfrm>
            <a:off x="4304220" y="728700"/>
            <a:ext cx="0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4088050" y="122346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4024063" y="2530660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>
                <a:solidFill>
                  <a:schemeClr val="bg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30" name="Elipse 29"/>
          <p:cNvSpPr/>
          <p:nvPr/>
        </p:nvSpPr>
        <p:spPr>
          <a:xfrm>
            <a:off x="3966120" y="2353158"/>
            <a:ext cx="676200" cy="67744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CaixaDeTexto 31"/>
          <p:cNvSpPr txBox="1"/>
          <p:nvPr/>
        </p:nvSpPr>
        <p:spPr>
          <a:xfrm>
            <a:off x="4024061" y="396109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7236296" y="140813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37" name="CaixaDeTexto 36"/>
          <p:cNvSpPr txBox="1"/>
          <p:nvPr/>
        </p:nvSpPr>
        <p:spPr>
          <a:xfrm>
            <a:off x="4455894" y="3269136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0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3168933" y="2567118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1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8" name="Conector de seta reta 7"/>
          <p:cNvCxnSpPr>
            <a:stCxn id="2" idx="4"/>
            <a:endCxn id="7" idx="0"/>
          </p:cNvCxnSpPr>
          <p:nvPr/>
        </p:nvCxnSpPr>
        <p:spPr>
          <a:xfrm>
            <a:off x="4304220" y="1777462"/>
            <a:ext cx="0" cy="518374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e seta reta 17"/>
          <p:cNvCxnSpPr/>
          <p:nvPr/>
        </p:nvCxnSpPr>
        <p:spPr>
          <a:xfrm>
            <a:off x="3616949" y="2899992"/>
            <a:ext cx="291227" cy="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/>
          <p:cNvCxnSpPr/>
          <p:nvPr/>
        </p:nvCxnSpPr>
        <p:spPr>
          <a:xfrm flipV="1">
            <a:off x="3616949" y="2603576"/>
            <a:ext cx="0" cy="296416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>
            <a:endCxn id="7" idx="2"/>
          </p:cNvCxnSpPr>
          <p:nvPr/>
        </p:nvCxnSpPr>
        <p:spPr>
          <a:xfrm>
            <a:off x="3616949" y="2603576"/>
            <a:ext cx="291227" cy="88304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CaixaDeTexto 44"/>
          <p:cNvSpPr txBox="1"/>
          <p:nvPr/>
        </p:nvSpPr>
        <p:spPr>
          <a:xfrm>
            <a:off x="4327554" y="1805663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1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48" name="Conector de seta reta 47"/>
          <p:cNvCxnSpPr/>
          <p:nvPr/>
        </p:nvCxnSpPr>
        <p:spPr>
          <a:xfrm>
            <a:off x="3674893" y="1585465"/>
            <a:ext cx="291227" cy="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to 49"/>
          <p:cNvCxnSpPr/>
          <p:nvPr/>
        </p:nvCxnSpPr>
        <p:spPr>
          <a:xfrm flipV="1">
            <a:off x="3674893" y="1296380"/>
            <a:ext cx="0" cy="296416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to 30"/>
          <p:cNvCxnSpPr/>
          <p:nvPr/>
        </p:nvCxnSpPr>
        <p:spPr>
          <a:xfrm>
            <a:off x="3674893" y="1296380"/>
            <a:ext cx="233283" cy="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aixaDeTexto 54"/>
          <p:cNvSpPr txBox="1"/>
          <p:nvPr/>
        </p:nvSpPr>
        <p:spPr>
          <a:xfrm>
            <a:off x="3307803" y="1259922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0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10" name="Conector de seta reta 9"/>
          <p:cNvCxnSpPr/>
          <p:nvPr/>
        </p:nvCxnSpPr>
        <p:spPr>
          <a:xfrm>
            <a:off x="4427984" y="3087924"/>
            <a:ext cx="0" cy="731757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 flipV="1">
            <a:off x="4139952" y="3087924"/>
            <a:ext cx="0" cy="731757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ixaDeTexto 34"/>
          <p:cNvSpPr txBox="1"/>
          <p:nvPr/>
        </p:nvSpPr>
        <p:spPr>
          <a:xfrm>
            <a:off x="3527739" y="3308619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1,0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827584" y="5229200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Esse AF aceita qualquer cadeia binárias que termina com o símbolo 1 ou que termina com um número par de </a:t>
            </a:r>
            <a:r>
              <a:rPr lang="pt-B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seguindo o último 1.</a:t>
            </a: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2275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br>
              <a:rPr lang="pt-BR" sz="2400" dirty="0" smtClean="0"/>
            </a:br>
            <a:r>
              <a:rPr lang="pt-BR" sz="2400" dirty="0" smtClean="0"/>
              <a:t>Descrição Formal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r>
              <a:rPr lang="pt-BR" dirty="0" smtClean="0"/>
              <a:t>A definição formal define precisamente as partes de um autômato finito:</a:t>
            </a:r>
          </a:p>
          <a:p>
            <a:r>
              <a:rPr lang="pt-BR" dirty="0" smtClean="0"/>
              <a:t>conjunto de estados, </a:t>
            </a:r>
          </a:p>
          <a:p>
            <a:r>
              <a:rPr lang="pt-BR" dirty="0" smtClean="0"/>
              <a:t>alfabeto </a:t>
            </a:r>
            <a:r>
              <a:rPr lang="pt-BR" dirty="0"/>
              <a:t>de entrada, </a:t>
            </a:r>
            <a:endParaRPr lang="pt-BR" dirty="0" smtClean="0"/>
          </a:p>
          <a:p>
            <a:r>
              <a:rPr lang="pt-BR" dirty="0" smtClean="0"/>
              <a:t>regras para movimentação, </a:t>
            </a:r>
          </a:p>
          <a:p>
            <a:r>
              <a:rPr lang="pt-BR" dirty="0" smtClean="0"/>
              <a:t>estado </a:t>
            </a:r>
            <a:r>
              <a:rPr lang="pt-BR" dirty="0"/>
              <a:t>inicial </a:t>
            </a:r>
            <a:endParaRPr lang="pt-BR" dirty="0" smtClean="0"/>
          </a:p>
          <a:p>
            <a:r>
              <a:rPr lang="pt-BR" dirty="0" smtClean="0"/>
              <a:t>e </a:t>
            </a:r>
            <a:r>
              <a:rPr lang="pt-BR" dirty="0"/>
              <a:t>estados de </a:t>
            </a:r>
            <a:r>
              <a:rPr lang="pt-BR" dirty="0" smtClean="0"/>
              <a:t>aceitação.</a:t>
            </a:r>
          </a:p>
          <a:p>
            <a:endParaRPr lang="pt-BR" dirty="0"/>
          </a:p>
          <a:p>
            <a:r>
              <a:rPr lang="pt-BR" dirty="0"/>
              <a:t>Em linguagem </a:t>
            </a:r>
            <a:r>
              <a:rPr lang="pt-BR" dirty="0" smtClean="0"/>
              <a:t>matemática, uma </a:t>
            </a:r>
            <a:r>
              <a:rPr lang="pt-BR" dirty="0"/>
              <a:t>lista de cinco elementos </a:t>
            </a:r>
            <a:r>
              <a:rPr lang="pt-BR" dirty="0" smtClean="0"/>
              <a:t>é frequentemente </a:t>
            </a:r>
            <a:r>
              <a:rPr lang="pt-BR" dirty="0"/>
              <a:t>chamada 5-upla.</a:t>
            </a:r>
          </a:p>
          <a:p>
            <a:pPr marL="0" indent="0">
              <a:buNone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43178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Definição Formal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 smtClean="0"/>
          </a:p>
          <a:p>
            <a:r>
              <a:rPr lang="pt-BR" b="0" dirty="0"/>
              <a:t>Um </a:t>
            </a:r>
            <a:r>
              <a:rPr lang="pt-BR" i="1" dirty="0" smtClean="0"/>
              <a:t>autômato finito </a:t>
            </a:r>
            <a:r>
              <a:rPr lang="pt-BR" b="0" dirty="0" smtClean="0"/>
              <a:t>é </a:t>
            </a:r>
            <a:r>
              <a:rPr lang="pt-BR" b="0" dirty="0"/>
              <a:t>uma 5-upla (</a:t>
            </a:r>
            <a:r>
              <a:rPr lang="pt-BR" b="0" dirty="0" smtClean="0"/>
              <a:t>Q, </a:t>
            </a:r>
            <a:r>
              <a:rPr lang="pt-BR" b="0" dirty="0" smtClean="0">
                <a:sym typeface="Symbol"/>
              </a:rPr>
              <a:t></a:t>
            </a:r>
            <a:r>
              <a:rPr lang="pt-BR" b="0" dirty="0">
                <a:sym typeface="Symbol"/>
              </a:rPr>
              <a:t>,</a:t>
            </a:r>
            <a:r>
              <a:rPr lang="pt-BR" b="0" dirty="0" smtClean="0"/>
              <a:t> </a:t>
            </a:r>
            <a:r>
              <a:rPr lang="pt-BR" b="0" dirty="0" smtClean="0">
                <a:sym typeface="Symbol"/>
              </a:rPr>
              <a:t></a:t>
            </a:r>
            <a:r>
              <a:rPr lang="pt-BR" b="0" dirty="0">
                <a:sym typeface="Symbol"/>
              </a:rPr>
              <a:t>,</a:t>
            </a:r>
            <a:r>
              <a:rPr lang="pt-BR" b="0" dirty="0" smtClean="0"/>
              <a:t> q</a:t>
            </a:r>
            <a:r>
              <a:rPr lang="pt-BR" b="0" baseline="-25000" dirty="0" smtClean="0"/>
              <a:t>0</a:t>
            </a:r>
            <a:r>
              <a:rPr lang="pt-BR" b="0" dirty="0"/>
              <a:t>,</a:t>
            </a:r>
            <a:r>
              <a:rPr lang="pt-BR" b="0" dirty="0" smtClean="0"/>
              <a:t> </a:t>
            </a:r>
            <a:r>
              <a:rPr lang="pt-BR" b="0" dirty="0"/>
              <a:t>F), onde</a:t>
            </a:r>
          </a:p>
          <a:p>
            <a:pPr marL="0" indent="0">
              <a:buNone/>
            </a:pPr>
            <a:r>
              <a:rPr lang="pt-BR" dirty="0" smtClean="0"/>
              <a:t>    1</a:t>
            </a:r>
            <a:r>
              <a:rPr lang="pt-BR" dirty="0"/>
              <a:t>. </a:t>
            </a:r>
            <a:r>
              <a:rPr lang="pt-BR" b="0" dirty="0"/>
              <a:t>Q </a:t>
            </a:r>
            <a:r>
              <a:rPr lang="pt-BR" b="0" dirty="0" smtClean="0"/>
              <a:t>é </a:t>
            </a:r>
            <a:r>
              <a:rPr lang="pt-BR" b="0" dirty="0"/>
              <a:t>um conjunto </a:t>
            </a:r>
            <a:r>
              <a:rPr lang="pt-BR" b="0" dirty="0" smtClean="0"/>
              <a:t>finito </a:t>
            </a:r>
            <a:r>
              <a:rPr lang="pt-BR" b="0" dirty="0"/>
              <a:t>denominado os </a:t>
            </a:r>
            <a:r>
              <a:rPr lang="pt-BR" i="1" dirty="0"/>
              <a:t>estados</a:t>
            </a:r>
            <a:r>
              <a:rPr lang="pt-BR" b="0" dirty="0"/>
              <a:t>,</a:t>
            </a:r>
          </a:p>
          <a:p>
            <a:pPr marL="0" indent="0">
              <a:buNone/>
            </a:pPr>
            <a:r>
              <a:rPr lang="pt-BR" dirty="0" smtClean="0"/>
              <a:t>    2</a:t>
            </a:r>
            <a:r>
              <a:rPr lang="pt-BR" dirty="0"/>
              <a:t>. </a:t>
            </a:r>
            <a:r>
              <a:rPr lang="pt-BR" b="0" dirty="0"/>
              <a:t> </a:t>
            </a:r>
            <a:r>
              <a:rPr lang="pt-BR" b="0" dirty="0" smtClean="0">
                <a:sym typeface="Symbol"/>
              </a:rPr>
              <a:t></a:t>
            </a:r>
            <a:r>
              <a:rPr lang="pt-BR" b="0" dirty="0" smtClean="0"/>
              <a:t> é </a:t>
            </a:r>
            <a:r>
              <a:rPr lang="pt-BR" b="0" dirty="0"/>
              <a:t>um conjunto </a:t>
            </a:r>
            <a:r>
              <a:rPr lang="pt-BR" b="0" dirty="0" smtClean="0"/>
              <a:t>finito denominado </a:t>
            </a:r>
            <a:r>
              <a:rPr lang="pt-BR" i="1" dirty="0"/>
              <a:t>alfabeto</a:t>
            </a:r>
            <a:r>
              <a:rPr lang="pt-BR" b="0" dirty="0"/>
              <a:t>,</a:t>
            </a:r>
          </a:p>
          <a:p>
            <a:pPr marL="0" indent="0">
              <a:buNone/>
            </a:pPr>
            <a:r>
              <a:rPr lang="pt-BR" dirty="0" smtClean="0"/>
              <a:t>    3</a:t>
            </a:r>
            <a:r>
              <a:rPr lang="pt-BR" dirty="0"/>
              <a:t>. </a:t>
            </a:r>
            <a:r>
              <a:rPr lang="pt-BR" b="0" dirty="0"/>
              <a:t> </a:t>
            </a:r>
            <a:r>
              <a:rPr lang="pt-BR" b="0" dirty="0" smtClean="0">
                <a:sym typeface="Symbol"/>
              </a:rPr>
              <a:t></a:t>
            </a:r>
            <a:r>
              <a:rPr lang="pt-BR" b="0" dirty="0" smtClean="0"/>
              <a:t>: Q</a:t>
            </a:r>
            <a:r>
              <a:rPr lang="pt-BR" b="0" dirty="0" smtClean="0">
                <a:sym typeface="Symbol"/>
              </a:rPr>
              <a:t></a:t>
            </a:r>
            <a:r>
              <a:rPr lang="pt-BR" b="0" dirty="0" smtClean="0"/>
              <a:t>Q é </a:t>
            </a:r>
            <a:r>
              <a:rPr lang="pt-BR" b="0" dirty="0"/>
              <a:t>a </a:t>
            </a:r>
            <a:r>
              <a:rPr lang="pt-BR" i="1" dirty="0" smtClean="0"/>
              <a:t>função </a:t>
            </a:r>
            <a:r>
              <a:rPr lang="pt-BR" i="1" dirty="0"/>
              <a:t>de </a:t>
            </a:r>
            <a:r>
              <a:rPr lang="pt-BR" i="1" dirty="0" smtClean="0"/>
              <a:t>transição,</a:t>
            </a:r>
            <a:endParaRPr lang="pt-BR" b="0" dirty="0"/>
          </a:p>
          <a:p>
            <a:pPr marL="0" indent="0">
              <a:buNone/>
            </a:pPr>
            <a:r>
              <a:rPr lang="pt-BR" dirty="0" smtClean="0"/>
              <a:t>    4</a:t>
            </a:r>
            <a:r>
              <a:rPr lang="pt-BR" dirty="0"/>
              <a:t>. </a:t>
            </a:r>
            <a:r>
              <a:rPr lang="pt-BR" b="0" dirty="0"/>
              <a:t>q</a:t>
            </a:r>
            <a:r>
              <a:rPr lang="pt-BR" b="0" baseline="-25000" dirty="0"/>
              <a:t>0</a:t>
            </a:r>
            <a:r>
              <a:rPr lang="pt-BR" b="0" dirty="0"/>
              <a:t> </a:t>
            </a:r>
            <a:r>
              <a:rPr lang="pt-BR" b="0" dirty="0" smtClean="0">
                <a:sym typeface="Symbol"/>
              </a:rPr>
              <a:t></a:t>
            </a:r>
            <a:r>
              <a:rPr lang="pt-BR" b="0" dirty="0" smtClean="0"/>
              <a:t> </a:t>
            </a:r>
            <a:r>
              <a:rPr lang="pt-BR" b="0" dirty="0"/>
              <a:t>Q </a:t>
            </a:r>
            <a:r>
              <a:rPr lang="pt-BR" b="0" dirty="0" smtClean="0"/>
              <a:t>é </a:t>
            </a:r>
            <a:r>
              <a:rPr lang="pt-BR" b="0" dirty="0"/>
              <a:t>o </a:t>
            </a:r>
            <a:r>
              <a:rPr lang="pt-BR" i="1" dirty="0"/>
              <a:t>estado inicial</a:t>
            </a:r>
            <a:r>
              <a:rPr lang="pt-BR" b="0" dirty="0"/>
              <a:t>, e</a:t>
            </a:r>
          </a:p>
          <a:p>
            <a:pPr marL="0" indent="0">
              <a:buNone/>
            </a:pPr>
            <a:r>
              <a:rPr lang="pt-BR" dirty="0" smtClean="0"/>
              <a:t>    5</a:t>
            </a:r>
            <a:r>
              <a:rPr lang="pt-BR" dirty="0"/>
              <a:t>. </a:t>
            </a:r>
            <a:r>
              <a:rPr lang="pt-BR" b="0" dirty="0"/>
              <a:t>F </a:t>
            </a:r>
            <a:r>
              <a:rPr lang="pt-BR" b="0" dirty="0" smtClean="0">
                <a:sym typeface="Symbol"/>
              </a:rPr>
              <a:t></a:t>
            </a:r>
            <a:r>
              <a:rPr lang="pt-BR" b="0" dirty="0" smtClean="0"/>
              <a:t> </a:t>
            </a:r>
            <a:r>
              <a:rPr lang="pt-BR" b="0" dirty="0"/>
              <a:t>Q </a:t>
            </a:r>
            <a:r>
              <a:rPr lang="pt-BR" b="0" dirty="0" smtClean="0"/>
              <a:t>é </a:t>
            </a:r>
            <a:r>
              <a:rPr lang="pt-BR" b="0" dirty="0"/>
              <a:t>o </a:t>
            </a:r>
            <a:r>
              <a:rPr lang="pt-BR" i="1" dirty="0"/>
              <a:t>conjunto de estados de </a:t>
            </a:r>
            <a:r>
              <a:rPr lang="pt-BR" i="1" dirty="0" smtClean="0"/>
              <a:t>aceitação (ou      							finais).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4148058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br>
              <a:rPr lang="pt-BR" sz="2400" dirty="0" smtClean="0"/>
            </a:br>
            <a:r>
              <a:rPr lang="pt-BR" sz="2400" dirty="0" smtClean="0"/>
              <a:t>Definição formal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dirty="0"/>
              <a:t>Se A </a:t>
            </a:r>
            <a:r>
              <a:rPr lang="pt-BR" dirty="0" smtClean="0"/>
              <a:t>é </a:t>
            </a:r>
            <a:r>
              <a:rPr lang="pt-BR" dirty="0"/>
              <a:t>o conjunto de todas as cadeias que a </a:t>
            </a:r>
            <a:r>
              <a:rPr lang="pt-BR" dirty="0" smtClean="0"/>
              <a:t>máquina </a:t>
            </a:r>
            <a:r>
              <a:rPr lang="pt-BR" dirty="0"/>
              <a:t>M aceita, dizemos </a:t>
            </a:r>
            <a:r>
              <a:rPr lang="pt-BR" dirty="0" smtClean="0"/>
              <a:t>que A é </a:t>
            </a:r>
            <a:r>
              <a:rPr lang="pt-BR" dirty="0"/>
              <a:t>a </a:t>
            </a:r>
            <a:r>
              <a:rPr lang="pt-BR" i="1" dirty="0"/>
              <a:t>linguagem da </a:t>
            </a:r>
            <a:r>
              <a:rPr lang="pt-BR" i="1" dirty="0" smtClean="0"/>
              <a:t>máquina </a:t>
            </a:r>
            <a:r>
              <a:rPr lang="pt-BR" i="1" dirty="0"/>
              <a:t>M</a:t>
            </a:r>
            <a:r>
              <a:rPr lang="pt-BR" dirty="0"/>
              <a:t> e escrevemos L(M) = A. </a:t>
            </a:r>
            <a:endParaRPr lang="pt-BR" dirty="0" smtClean="0"/>
          </a:p>
          <a:p>
            <a:endParaRPr lang="pt-BR" dirty="0" smtClean="0"/>
          </a:p>
          <a:p>
            <a:r>
              <a:rPr lang="pt-BR" dirty="0" smtClean="0"/>
              <a:t>Dizemos </a:t>
            </a:r>
            <a:r>
              <a:rPr lang="pt-BR" dirty="0"/>
              <a:t>que </a:t>
            </a:r>
            <a:r>
              <a:rPr lang="pt-BR" dirty="0" smtClean="0"/>
              <a:t>M </a:t>
            </a:r>
            <a:r>
              <a:rPr lang="pt-BR" i="1" dirty="0" smtClean="0"/>
              <a:t>reconhece</a:t>
            </a:r>
            <a:r>
              <a:rPr lang="pt-BR" dirty="0" smtClean="0"/>
              <a:t> </a:t>
            </a:r>
            <a:r>
              <a:rPr lang="pt-BR" dirty="0"/>
              <a:t>A ou que M </a:t>
            </a:r>
            <a:r>
              <a:rPr lang="pt-BR" i="1" dirty="0"/>
              <a:t>aceita</a:t>
            </a:r>
            <a:r>
              <a:rPr lang="pt-BR" dirty="0"/>
              <a:t> </a:t>
            </a:r>
            <a:r>
              <a:rPr lang="pt-BR" dirty="0" smtClean="0"/>
              <a:t>as cadeias de A.</a:t>
            </a:r>
          </a:p>
          <a:p>
            <a:endParaRPr lang="pt-BR" dirty="0"/>
          </a:p>
          <a:p>
            <a:r>
              <a:rPr lang="pt-BR" dirty="0" smtClean="0"/>
              <a:t>Agora, vamos definir formalmente os </a:t>
            </a:r>
            <a:r>
              <a:rPr lang="pt-BR" dirty="0" err="1" smtClean="0"/>
              <a:t>AFs</a:t>
            </a:r>
            <a:r>
              <a:rPr lang="pt-BR" dirty="0" smtClean="0"/>
              <a:t> dos exemplos anteriores.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0948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8256" y="1120416"/>
            <a:ext cx="8130208" cy="5116896"/>
          </a:xfrm>
          <a:ln>
            <a:solidFill>
              <a:srgbClr val="FFCC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dirty="0" smtClean="0">
                <a:sym typeface="Symbol" pitchFamily="18" charset="2"/>
              </a:rPr>
              <a:t>                    M</a:t>
            </a:r>
            <a:r>
              <a:rPr lang="pt-BR" baseline="-25000" dirty="0" smtClean="0">
                <a:sym typeface="Symbol" pitchFamily="18" charset="2"/>
              </a:rPr>
              <a:t>3</a:t>
            </a:r>
            <a:endParaRPr lang="pt-BR" baseline="-25000" dirty="0">
              <a:sym typeface="Symbol" pitchFamily="18" charset="2"/>
            </a:endParaRPr>
          </a:p>
        </p:txBody>
      </p:sp>
      <p:sp>
        <p:nvSpPr>
          <p:cNvPr id="5" name="Elipse 4"/>
          <p:cNvSpPr/>
          <p:nvPr/>
        </p:nvSpPr>
        <p:spPr>
          <a:xfrm>
            <a:off x="3875216" y="3819681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3908176" y="2295836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" name="Conector de seta reta 3"/>
          <p:cNvCxnSpPr/>
          <p:nvPr/>
        </p:nvCxnSpPr>
        <p:spPr>
          <a:xfrm>
            <a:off x="4304220" y="1988840"/>
            <a:ext cx="0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CaixaDeTexto 28"/>
          <p:cNvSpPr txBox="1"/>
          <p:nvPr/>
        </p:nvSpPr>
        <p:spPr>
          <a:xfrm>
            <a:off x="4024063" y="2530660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>
                <a:solidFill>
                  <a:schemeClr val="bg1">
                    <a:lumMod val="50000"/>
                  </a:schemeClr>
                </a:solidFill>
              </a:rPr>
              <a:t>0</a:t>
            </a:r>
          </a:p>
        </p:txBody>
      </p:sp>
      <p:sp>
        <p:nvSpPr>
          <p:cNvPr id="30" name="Elipse 29"/>
          <p:cNvSpPr/>
          <p:nvPr/>
        </p:nvSpPr>
        <p:spPr>
          <a:xfrm>
            <a:off x="3943799" y="3877003"/>
            <a:ext cx="676200" cy="67744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CaixaDeTexto 31"/>
          <p:cNvSpPr txBox="1"/>
          <p:nvPr/>
        </p:nvSpPr>
        <p:spPr>
          <a:xfrm>
            <a:off x="4024061" y="396109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 smtClean="0">
                <a:solidFill>
                  <a:schemeClr val="bg1">
                    <a:lumMod val="50000"/>
                  </a:schemeClr>
                </a:solidFill>
              </a:rPr>
              <a:t>1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7236296" y="140813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37" name="CaixaDeTexto 36"/>
          <p:cNvSpPr txBox="1"/>
          <p:nvPr/>
        </p:nvSpPr>
        <p:spPr>
          <a:xfrm>
            <a:off x="4455894" y="3269136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1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3168933" y="2567118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0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18" name="Conector de seta reta 17"/>
          <p:cNvCxnSpPr/>
          <p:nvPr/>
        </p:nvCxnSpPr>
        <p:spPr>
          <a:xfrm>
            <a:off x="3616949" y="2899992"/>
            <a:ext cx="291227" cy="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reto 19"/>
          <p:cNvCxnSpPr/>
          <p:nvPr/>
        </p:nvCxnSpPr>
        <p:spPr>
          <a:xfrm flipV="1">
            <a:off x="3616949" y="2603576"/>
            <a:ext cx="0" cy="296416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>
            <a:endCxn id="7" idx="2"/>
          </p:cNvCxnSpPr>
          <p:nvPr/>
        </p:nvCxnSpPr>
        <p:spPr>
          <a:xfrm>
            <a:off x="3616949" y="2603576"/>
            <a:ext cx="291227" cy="88304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de seta reta 47"/>
          <p:cNvCxnSpPr/>
          <p:nvPr/>
        </p:nvCxnSpPr>
        <p:spPr>
          <a:xfrm>
            <a:off x="3638507" y="4437112"/>
            <a:ext cx="291227" cy="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to 49"/>
          <p:cNvCxnSpPr/>
          <p:nvPr/>
        </p:nvCxnSpPr>
        <p:spPr>
          <a:xfrm flipV="1">
            <a:off x="3638507" y="4140696"/>
            <a:ext cx="0" cy="296416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reto 30"/>
          <p:cNvCxnSpPr/>
          <p:nvPr/>
        </p:nvCxnSpPr>
        <p:spPr>
          <a:xfrm>
            <a:off x="3617583" y="4145760"/>
            <a:ext cx="233283" cy="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CaixaDeTexto 54"/>
          <p:cNvSpPr txBox="1"/>
          <p:nvPr/>
        </p:nvSpPr>
        <p:spPr>
          <a:xfrm>
            <a:off x="3227047" y="4067780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1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10" name="Conector de seta reta 9"/>
          <p:cNvCxnSpPr/>
          <p:nvPr/>
        </p:nvCxnSpPr>
        <p:spPr>
          <a:xfrm>
            <a:off x="4427984" y="3087924"/>
            <a:ext cx="0" cy="731757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 flipV="1">
            <a:off x="4139952" y="3087924"/>
            <a:ext cx="0" cy="731757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ixaDeTexto 34"/>
          <p:cNvSpPr txBox="1"/>
          <p:nvPr/>
        </p:nvSpPr>
        <p:spPr>
          <a:xfrm>
            <a:off x="3685964" y="3308619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0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731567" y="5556122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L(M</a:t>
            </a:r>
            <a:r>
              <a:rPr lang="pt-BR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)={w | w termina em 1}</a:t>
            </a: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717608" y="5013176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 descrição formal, M</a:t>
            </a:r>
            <a:r>
              <a:rPr lang="pt-BR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={{q</a:t>
            </a:r>
            <a:r>
              <a:rPr lang="pt-BR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,q</a:t>
            </a:r>
            <a:r>
              <a:rPr lang="pt-BR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}, {0,1},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,q</a:t>
            </a:r>
            <a:r>
              <a:rPr lang="pt-BR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0 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,{q</a:t>
            </a:r>
            <a:r>
              <a:rPr lang="pt-BR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1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}}. Definimos .</a:t>
            </a:r>
            <a:endParaRPr lang="pt-BR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6003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8256" y="1120416"/>
            <a:ext cx="8130208" cy="5116896"/>
          </a:xfrm>
          <a:ln>
            <a:solidFill>
              <a:srgbClr val="FFCC0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pt-BR" dirty="0" smtClean="0">
                <a:sym typeface="Symbol" pitchFamily="18" charset="2"/>
              </a:rPr>
              <a:t>                    M</a:t>
            </a:r>
            <a:r>
              <a:rPr lang="pt-BR" baseline="-25000" dirty="0" smtClean="0">
                <a:sym typeface="Symbol" pitchFamily="18" charset="2"/>
              </a:rPr>
              <a:t>4</a:t>
            </a:r>
            <a:endParaRPr lang="pt-BR" baseline="-25000" dirty="0">
              <a:sym typeface="Symbol" pitchFamily="18" charset="2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7236296" y="140813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grpSp>
        <p:nvGrpSpPr>
          <p:cNvPr id="23" name="Grupo 22"/>
          <p:cNvGrpSpPr/>
          <p:nvPr/>
        </p:nvGrpSpPr>
        <p:grpSpPr>
          <a:xfrm>
            <a:off x="3168933" y="2567118"/>
            <a:ext cx="739243" cy="369332"/>
            <a:chOff x="3168933" y="2567118"/>
            <a:chExt cx="739243" cy="369332"/>
          </a:xfrm>
        </p:grpSpPr>
        <p:sp>
          <p:nvSpPr>
            <p:cNvPr id="38" name="CaixaDeTexto 37"/>
            <p:cNvSpPr txBox="1"/>
            <p:nvPr/>
          </p:nvSpPr>
          <p:spPr>
            <a:xfrm>
              <a:off x="3168933" y="2567118"/>
              <a:ext cx="560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0000"/>
                  </a:solidFill>
                </a:rPr>
                <a:t>0</a:t>
              </a:r>
              <a:endParaRPr lang="pt-BR" b="1" baseline="-25000" dirty="0">
                <a:solidFill>
                  <a:srgbClr val="FF0000"/>
                </a:solidFill>
              </a:endParaRPr>
            </a:p>
          </p:txBody>
        </p:sp>
        <p:cxnSp>
          <p:nvCxnSpPr>
            <p:cNvPr id="18" name="Conector de seta reta 17"/>
            <p:cNvCxnSpPr/>
            <p:nvPr/>
          </p:nvCxnSpPr>
          <p:spPr>
            <a:xfrm>
              <a:off x="3616949" y="2899992"/>
              <a:ext cx="291227" cy="0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flipV="1">
              <a:off x="3616949" y="2603576"/>
              <a:ext cx="0" cy="296416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Conector reto 25"/>
            <p:cNvCxnSpPr>
              <a:endCxn id="7" idx="2"/>
            </p:cNvCxnSpPr>
            <p:nvPr/>
          </p:nvCxnSpPr>
          <p:spPr>
            <a:xfrm>
              <a:off x="3616949" y="2603576"/>
              <a:ext cx="291227" cy="88304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CaixaDeTexto 54"/>
          <p:cNvSpPr txBox="1"/>
          <p:nvPr/>
        </p:nvSpPr>
        <p:spPr>
          <a:xfrm>
            <a:off x="5979184" y="1592796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1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5133088" y="288674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0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14" name="CaixaDeTexto 13"/>
          <p:cNvSpPr txBox="1"/>
          <p:nvPr/>
        </p:nvSpPr>
        <p:spPr>
          <a:xfrm>
            <a:off x="731567" y="5556122"/>
            <a:ext cx="77768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L(M</a:t>
            </a:r>
            <a:r>
              <a:rPr lang="pt-BR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)={w | w é a cadeia vazia 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 ou 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termina em 0}</a:t>
            </a:r>
            <a:endParaRPr lang="pt-BR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756551" y="4437112"/>
            <a:ext cx="77768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Note que, em 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razão</a:t>
            </a:r>
            <a:r>
              <a:rPr lang="pt-B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 </a:t>
            </a:r>
            <a:r>
              <a:rPr lang="pt-B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estado inicial 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também </a:t>
            </a:r>
            <a:r>
              <a:rPr lang="pt-B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 um estado de 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aceitação, M</a:t>
            </a:r>
            <a:r>
              <a:rPr lang="pt-BR" baseline="-25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aceita a cadeia vazia 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</a:t>
            </a:r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grpSp>
        <p:nvGrpSpPr>
          <p:cNvPr id="22" name="Grupo 21"/>
          <p:cNvGrpSpPr/>
          <p:nvPr/>
        </p:nvGrpSpPr>
        <p:grpSpPr>
          <a:xfrm>
            <a:off x="3908176" y="1988840"/>
            <a:ext cx="2752056" cy="1099084"/>
            <a:chOff x="3908176" y="1988840"/>
            <a:chExt cx="2752056" cy="1099084"/>
          </a:xfrm>
        </p:grpSpPr>
        <p:sp>
          <p:nvSpPr>
            <p:cNvPr id="5" name="Elipse 4"/>
            <p:cNvSpPr/>
            <p:nvPr/>
          </p:nvSpPr>
          <p:spPr>
            <a:xfrm>
              <a:off x="5868144" y="2295835"/>
              <a:ext cx="792088" cy="7920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7" name="Elipse 6"/>
            <p:cNvSpPr/>
            <p:nvPr/>
          </p:nvSpPr>
          <p:spPr>
            <a:xfrm>
              <a:off x="3908176" y="2295836"/>
              <a:ext cx="792088" cy="7920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4" name="Conector de seta reta 3"/>
            <p:cNvCxnSpPr/>
            <p:nvPr/>
          </p:nvCxnSpPr>
          <p:spPr>
            <a:xfrm>
              <a:off x="4304220" y="1988840"/>
              <a:ext cx="0" cy="21602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CaixaDeTexto 28"/>
            <p:cNvSpPr txBox="1"/>
            <p:nvPr/>
          </p:nvSpPr>
          <p:spPr>
            <a:xfrm>
              <a:off x="4024063" y="2530660"/>
              <a:ext cx="560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>
                  <a:solidFill>
                    <a:schemeClr val="bg1">
                      <a:lumMod val="50000"/>
                    </a:schemeClr>
                  </a:solidFill>
                </a:rPr>
                <a:t>0</a:t>
              </a:r>
            </a:p>
          </p:txBody>
        </p:sp>
        <p:sp>
          <p:nvSpPr>
            <p:cNvPr id="30" name="Elipse 29"/>
            <p:cNvSpPr/>
            <p:nvPr/>
          </p:nvSpPr>
          <p:spPr>
            <a:xfrm>
              <a:off x="3968783" y="2353158"/>
              <a:ext cx="676200" cy="67744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32" name="CaixaDeTexto 31"/>
            <p:cNvSpPr txBox="1"/>
            <p:nvPr/>
          </p:nvSpPr>
          <p:spPr>
            <a:xfrm>
              <a:off x="5984032" y="2530660"/>
              <a:ext cx="560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 smtClean="0">
                  <a:solidFill>
                    <a:schemeClr val="bg1">
                      <a:lumMod val="50000"/>
                    </a:schemeClr>
                  </a:solidFill>
                </a:rPr>
                <a:t>1</a:t>
              </a:r>
              <a:endParaRPr lang="pt-BR" b="1" baseline="-25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37" name="CaixaDeTexto 36"/>
            <p:cNvSpPr txBox="1"/>
            <p:nvPr/>
          </p:nvSpPr>
          <p:spPr>
            <a:xfrm>
              <a:off x="4976407" y="2204864"/>
              <a:ext cx="560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0000"/>
                  </a:solidFill>
                </a:rPr>
                <a:t>1</a:t>
              </a:r>
              <a:endParaRPr lang="pt-BR" b="1" baseline="-25000" dirty="0">
                <a:solidFill>
                  <a:srgbClr val="FF0000"/>
                </a:solidFill>
              </a:endParaRPr>
            </a:p>
          </p:txBody>
        </p:sp>
        <p:cxnSp>
          <p:nvCxnSpPr>
            <p:cNvPr id="3" name="Conector de seta reta 2"/>
            <p:cNvCxnSpPr/>
            <p:nvPr/>
          </p:nvCxnSpPr>
          <p:spPr>
            <a:xfrm flipV="1">
              <a:off x="4700264" y="2567117"/>
              <a:ext cx="1167880" cy="1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Conector de seta reta 10"/>
            <p:cNvCxnSpPr/>
            <p:nvPr/>
          </p:nvCxnSpPr>
          <p:spPr>
            <a:xfrm flipH="1">
              <a:off x="4644983" y="2899992"/>
              <a:ext cx="1223161" cy="0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to 14"/>
            <p:cNvCxnSpPr/>
            <p:nvPr/>
          </p:nvCxnSpPr>
          <p:spPr>
            <a:xfrm flipV="1">
              <a:off x="6084168" y="1988840"/>
              <a:ext cx="0" cy="364318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>
              <a:off x="6084168" y="1988840"/>
              <a:ext cx="360040" cy="0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de seta reta 20"/>
            <p:cNvCxnSpPr/>
            <p:nvPr/>
          </p:nvCxnSpPr>
          <p:spPr>
            <a:xfrm>
              <a:off x="6444208" y="1988840"/>
              <a:ext cx="0" cy="306996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465408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7992888" cy="4176463"/>
          </a:xfrm>
        </p:spPr>
        <p:txBody>
          <a:bodyPr/>
          <a:lstStyle/>
          <a:p>
            <a:pPr>
              <a:lnSpc>
                <a:spcPct val="120000"/>
              </a:lnSpc>
            </a:pPr>
            <a:r>
              <a:rPr lang="pt-BR" dirty="0" smtClean="0">
                <a:solidFill>
                  <a:schemeClr val="accent5">
                    <a:lumMod val="50000"/>
                  </a:schemeClr>
                </a:solidFill>
                <a:sym typeface="Symbol" pitchFamily="18" charset="2"/>
              </a:rPr>
              <a:t>É um dos modelos computacionais que estudaremos.</a:t>
            </a:r>
            <a:endParaRPr lang="pt-BR" dirty="0"/>
          </a:p>
          <a:p>
            <a:r>
              <a:rPr lang="pt-BR" dirty="0">
                <a:solidFill>
                  <a:schemeClr val="bg2"/>
                </a:solidFill>
              </a:rPr>
              <a:t>P</a:t>
            </a:r>
            <a:r>
              <a:rPr lang="pt-BR" dirty="0" smtClean="0">
                <a:solidFill>
                  <a:schemeClr val="bg2"/>
                </a:solidFill>
              </a:rPr>
              <a:t>orém com </a:t>
            </a:r>
            <a:r>
              <a:rPr lang="pt-BR" dirty="0">
                <a:solidFill>
                  <a:schemeClr val="bg2"/>
                </a:solidFill>
              </a:rPr>
              <a:t>uma </a:t>
            </a:r>
            <a:r>
              <a:rPr lang="pt-BR" dirty="0" smtClean="0">
                <a:solidFill>
                  <a:schemeClr val="bg2"/>
                </a:solidFill>
              </a:rPr>
              <a:t>quantidade extremamente </a:t>
            </a:r>
            <a:r>
              <a:rPr lang="pt-BR" dirty="0">
                <a:solidFill>
                  <a:schemeClr val="bg2"/>
                </a:solidFill>
              </a:rPr>
              <a:t>limitada de </a:t>
            </a:r>
            <a:r>
              <a:rPr lang="pt-BR" dirty="0" smtClean="0">
                <a:solidFill>
                  <a:schemeClr val="bg2"/>
                </a:solidFill>
              </a:rPr>
              <a:t>memória</a:t>
            </a:r>
            <a:r>
              <a:rPr lang="pt-BR" dirty="0">
                <a:solidFill>
                  <a:schemeClr val="bg2"/>
                </a:solidFill>
              </a:rPr>
              <a:t>. </a:t>
            </a:r>
            <a:endParaRPr lang="pt-BR" dirty="0" smtClean="0">
              <a:solidFill>
                <a:schemeClr val="bg2"/>
              </a:solidFill>
            </a:endParaRPr>
          </a:p>
          <a:p>
            <a:r>
              <a:rPr lang="pt-BR" dirty="0" smtClean="0">
                <a:solidFill>
                  <a:schemeClr val="bg2"/>
                </a:solidFill>
              </a:rPr>
              <a:t>O </a:t>
            </a:r>
            <a:r>
              <a:rPr lang="pt-BR" dirty="0">
                <a:solidFill>
                  <a:schemeClr val="bg2"/>
                </a:solidFill>
              </a:rPr>
              <a:t>que um computador pode fazer com </a:t>
            </a:r>
            <a:r>
              <a:rPr lang="pt-BR" dirty="0" smtClean="0">
                <a:solidFill>
                  <a:schemeClr val="bg2"/>
                </a:solidFill>
              </a:rPr>
              <a:t>uma memória tão </a:t>
            </a:r>
            <a:r>
              <a:rPr lang="pt-BR" dirty="0">
                <a:solidFill>
                  <a:schemeClr val="bg2"/>
                </a:solidFill>
              </a:rPr>
              <a:t>pequena? </a:t>
            </a:r>
            <a:endParaRPr lang="pt-BR" dirty="0" smtClean="0">
              <a:solidFill>
                <a:schemeClr val="bg2"/>
              </a:solidFill>
            </a:endParaRPr>
          </a:p>
          <a:p>
            <a:r>
              <a:rPr lang="pt-BR" dirty="0" smtClean="0">
                <a:solidFill>
                  <a:schemeClr val="bg2"/>
                </a:solidFill>
              </a:rPr>
              <a:t>Na </a:t>
            </a:r>
            <a:r>
              <a:rPr lang="pt-BR" dirty="0">
                <a:solidFill>
                  <a:schemeClr val="bg2"/>
                </a:solidFill>
              </a:rPr>
              <a:t>verdade, interagimos com </a:t>
            </a:r>
            <a:r>
              <a:rPr lang="pt-BR" dirty="0" smtClean="0">
                <a:solidFill>
                  <a:schemeClr val="bg2"/>
                </a:solidFill>
              </a:rPr>
              <a:t>tais computadores </a:t>
            </a:r>
            <a:r>
              <a:rPr lang="pt-BR" dirty="0">
                <a:solidFill>
                  <a:schemeClr val="bg2"/>
                </a:solidFill>
              </a:rPr>
              <a:t>o tempo todo, pois eles residem no </a:t>
            </a:r>
            <a:r>
              <a:rPr lang="pt-BR" dirty="0" smtClean="0">
                <a:solidFill>
                  <a:schemeClr val="bg2"/>
                </a:solidFill>
              </a:rPr>
              <a:t>coração </a:t>
            </a:r>
            <a:r>
              <a:rPr lang="pt-BR" dirty="0">
                <a:solidFill>
                  <a:schemeClr val="bg2"/>
                </a:solidFill>
              </a:rPr>
              <a:t>de </a:t>
            </a:r>
            <a:r>
              <a:rPr lang="pt-BR" dirty="0" smtClean="0">
                <a:solidFill>
                  <a:schemeClr val="bg2"/>
                </a:solidFill>
              </a:rPr>
              <a:t>vários dispositivos eletromecânicos</a:t>
            </a:r>
            <a:r>
              <a:rPr lang="pt-BR" dirty="0">
                <a:solidFill>
                  <a:schemeClr val="bg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299635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200" y="836712"/>
            <a:ext cx="8000256" cy="5157735"/>
          </a:xfrm>
        </p:spPr>
        <p:txBody>
          <a:bodyPr/>
          <a:lstStyle/>
          <a:p>
            <a:pPr marL="0" indent="0">
              <a:buNone/>
            </a:pPr>
            <a:endParaRPr lang="pt-BR" dirty="0" smtClean="0">
              <a:sym typeface="Symbol" pitchFamily="18" charset="2"/>
            </a:endParaRPr>
          </a:p>
          <a:p>
            <a:pPr marL="0" indent="0">
              <a:buNone/>
            </a:pPr>
            <a:r>
              <a:rPr lang="pt-BR" dirty="0" smtClean="0">
                <a:sym typeface="Symbol" pitchFamily="18" charset="2"/>
              </a:rPr>
              <a:t>M</a:t>
            </a:r>
            <a:r>
              <a:rPr lang="pt-BR" baseline="-25000" dirty="0" smtClean="0">
                <a:sym typeface="Symbol" pitchFamily="18" charset="2"/>
              </a:rPr>
              <a:t>5</a:t>
            </a:r>
            <a:endParaRPr lang="pt-BR" baseline="-25000" dirty="0">
              <a:sym typeface="Symbol" pitchFamily="18" charset="2"/>
            </a:endParaRPr>
          </a:p>
        </p:txBody>
      </p:sp>
      <p:sp>
        <p:nvSpPr>
          <p:cNvPr id="2" name="Elipse 1"/>
          <p:cNvSpPr/>
          <p:nvPr/>
        </p:nvSpPr>
        <p:spPr>
          <a:xfrm>
            <a:off x="3908176" y="1196752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Elipse 4"/>
          <p:cNvSpPr/>
          <p:nvPr/>
        </p:nvSpPr>
        <p:spPr>
          <a:xfrm>
            <a:off x="1691680" y="3634476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6300192" y="2207532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Elipse 6"/>
          <p:cNvSpPr/>
          <p:nvPr/>
        </p:nvSpPr>
        <p:spPr>
          <a:xfrm>
            <a:off x="1691680" y="2293640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" name="Conector de seta reta 3"/>
          <p:cNvCxnSpPr/>
          <p:nvPr/>
        </p:nvCxnSpPr>
        <p:spPr>
          <a:xfrm>
            <a:off x="4304220" y="836712"/>
            <a:ext cx="0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angulado 8"/>
          <p:cNvCxnSpPr/>
          <p:nvPr/>
        </p:nvCxnSpPr>
        <p:spPr>
          <a:xfrm rot="10800000" flipV="1">
            <a:off x="2483768" y="1605496"/>
            <a:ext cx="1424408" cy="815392"/>
          </a:xfrm>
          <a:prstGeom prst="bentConnector3">
            <a:avLst/>
          </a:prstGeom>
          <a:ln w="28575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angulado 12"/>
          <p:cNvCxnSpPr/>
          <p:nvPr/>
        </p:nvCxnSpPr>
        <p:spPr>
          <a:xfrm>
            <a:off x="4700264" y="1605496"/>
            <a:ext cx="1599928" cy="815392"/>
          </a:xfrm>
          <a:prstGeom prst="bentConnector3">
            <a:avLst/>
          </a:prstGeom>
          <a:ln w="1905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aixaDeTexto 23"/>
          <p:cNvSpPr txBox="1"/>
          <p:nvPr/>
        </p:nvSpPr>
        <p:spPr>
          <a:xfrm>
            <a:off x="4088050" y="1408130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6416080" y="2418910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1807568" y="2505018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>
                <a:solidFill>
                  <a:schemeClr val="bg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32" name="CaixaDeTexto 31"/>
          <p:cNvSpPr txBox="1"/>
          <p:nvPr/>
        </p:nvSpPr>
        <p:spPr>
          <a:xfrm>
            <a:off x="1832170" y="384585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7236296" y="140813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34" name="CaixaDeTexto 33"/>
          <p:cNvSpPr txBox="1"/>
          <p:nvPr/>
        </p:nvSpPr>
        <p:spPr>
          <a:xfrm>
            <a:off x="3336794" y="1237525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35" name="CaixaDeTexto 34"/>
          <p:cNvSpPr txBox="1"/>
          <p:nvPr/>
        </p:nvSpPr>
        <p:spPr>
          <a:xfrm>
            <a:off x="4939917" y="122346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37" name="CaixaDeTexto 36"/>
          <p:cNvSpPr txBox="1"/>
          <p:nvPr/>
        </p:nvSpPr>
        <p:spPr>
          <a:xfrm>
            <a:off x="1411524" y="3156389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38" name="CaixaDeTexto 37"/>
          <p:cNvSpPr txBox="1"/>
          <p:nvPr/>
        </p:nvSpPr>
        <p:spPr>
          <a:xfrm>
            <a:off x="7092280" y="311706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39" name="CaixaDeTexto 38"/>
          <p:cNvSpPr txBox="1"/>
          <p:nvPr/>
        </p:nvSpPr>
        <p:spPr>
          <a:xfrm>
            <a:off x="2392481" y="3175436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5895551" y="311706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42" name="Conector reto 41"/>
          <p:cNvCxnSpPr/>
          <p:nvPr/>
        </p:nvCxnSpPr>
        <p:spPr>
          <a:xfrm>
            <a:off x="1857691" y="4365104"/>
            <a:ext cx="0" cy="36004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ector reto 43"/>
          <p:cNvCxnSpPr/>
          <p:nvPr/>
        </p:nvCxnSpPr>
        <p:spPr>
          <a:xfrm>
            <a:off x="1857691" y="4725144"/>
            <a:ext cx="496325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 de seta reta 45"/>
          <p:cNvCxnSpPr/>
          <p:nvPr/>
        </p:nvCxnSpPr>
        <p:spPr>
          <a:xfrm flipV="1">
            <a:off x="2354016" y="4373397"/>
            <a:ext cx="0" cy="36004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CaixaDeTexto 48"/>
          <p:cNvSpPr txBox="1"/>
          <p:nvPr/>
        </p:nvSpPr>
        <p:spPr>
          <a:xfrm>
            <a:off x="1853476" y="4734181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47" name="CaixaDeTexto 46"/>
          <p:cNvSpPr txBox="1"/>
          <p:nvPr/>
        </p:nvSpPr>
        <p:spPr>
          <a:xfrm>
            <a:off x="901697" y="5471926"/>
            <a:ext cx="77747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L(M</a:t>
            </a:r>
            <a:r>
              <a:rPr lang="pt-BR" sz="2000" baseline="-25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r>
              <a:rPr lang="pt-BR" sz="20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)={w | w começa e termina no mesmo símbolo}</a:t>
            </a:r>
            <a:endParaRPr lang="pt-BR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Elipse 32"/>
          <p:cNvSpPr/>
          <p:nvPr/>
        </p:nvSpPr>
        <p:spPr>
          <a:xfrm>
            <a:off x="1749624" y="2350962"/>
            <a:ext cx="676200" cy="67744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Elipse 35"/>
          <p:cNvSpPr/>
          <p:nvPr/>
        </p:nvSpPr>
        <p:spPr>
          <a:xfrm>
            <a:off x="6358136" y="2270222"/>
            <a:ext cx="676200" cy="67744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Elipse 40"/>
          <p:cNvSpPr/>
          <p:nvPr/>
        </p:nvSpPr>
        <p:spPr>
          <a:xfrm>
            <a:off x="6357101" y="3634476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CaixaDeTexto 42"/>
          <p:cNvSpPr txBox="1"/>
          <p:nvPr/>
        </p:nvSpPr>
        <p:spPr>
          <a:xfrm>
            <a:off x="6474025" y="384585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>
                <a:solidFill>
                  <a:schemeClr val="bg1">
                    <a:lumMod val="50000"/>
                  </a:schemeClr>
                </a:solidFill>
              </a:rPr>
              <a:t>4</a:t>
            </a:r>
          </a:p>
        </p:txBody>
      </p:sp>
      <p:cxnSp>
        <p:nvCxnSpPr>
          <p:cNvPr id="8" name="Conector de seta reta 7"/>
          <p:cNvCxnSpPr>
            <a:stCxn id="7" idx="3"/>
          </p:cNvCxnSpPr>
          <p:nvPr/>
        </p:nvCxnSpPr>
        <p:spPr>
          <a:xfrm>
            <a:off x="1807679" y="2969729"/>
            <a:ext cx="100025" cy="664003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ector de seta reta 19"/>
          <p:cNvCxnSpPr>
            <a:stCxn id="5" idx="7"/>
            <a:endCxn id="7" idx="5"/>
          </p:cNvCxnSpPr>
          <p:nvPr/>
        </p:nvCxnSpPr>
        <p:spPr>
          <a:xfrm flipV="1">
            <a:off x="2367769" y="2969729"/>
            <a:ext cx="0" cy="780746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e seta reta 25"/>
          <p:cNvCxnSpPr>
            <a:stCxn id="6" idx="3"/>
          </p:cNvCxnSpPr>
          <p:nvPr/>
        </p:nvCxnSpPr>
        <p:spPr>
          <a:xfrm>
            <a:off x="6416191" y="2883621"/>
            <a:ext cx="172033" cy="750855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ector de seta reta 30"/>
          <p:cNvCxnSpPr>
            <a:stCxn id="41" idx="7"/>
            <a:endCxn id="6" idx="5"/>
          </p:cNvCxnSpPr>
          <p:nvPr/>
        </p:nvCxnSpPr>
        <p:spPr>
          <a:xfrm flipH="1" flipV="1">
            <a:off x="6976281" y="2883621"/>
            <a:ext cx="56909" cy="866854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 reto 49"/>
          <p:cNvCxnSpPr/>
          <p:nvPr/>
        </p:nvCxnSpPr>
        <p:spPr>
          <a:xfrm>
            <a:off x="6531098" y="4374141"/>
            <a:ext cx="0" cy="36004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Conector reto 50"/>
          <p:cNvCxnSpPr/>
          <p:nvPr/>
        </p:nvCxnSpPr>
        <p:spPr>
          <a:xfrm>
            <a:off x="6538011" y="4725144"/>
            <a:ext cx="496325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de seta reta 51"/>
          <p:cNvCxnSpPr/>
          <p:nvPr/>
        </p:nvCxnSpPr>
        <p:spPr>
          <a:xfrm flipV="1">
            <a:off x="7004735" y="4378260"/>
            <a:ext cx="0" cy="36004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CaixaDeTexto 52"/>
          <p:cNvSpPr txBox="1"/>
          <p:nvPr/>
        </p:nvSpPr>
        <p:spPr>
          <a:xfrm>
            <a:off x="6506017" y="4734181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48" name="Conector reto 47"/>
          <p:cNvCxnSpPr/>
          <p:nvPr/>
        </p:nvCxnSpPr>
        <p:spPr>
          <a:xfrm flipH="1">
            <a:off x="1411524" y="2293640"/>
            <a:ext cx="446167" cy="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/>
          <p:cNvCxnSpPr/>
          <p:nvPr/>
        </p:nvCxnSpPr>
        <p:spPr>
          <a:xfrm>
            <a:off x="1411524" y="2293640"/>
            <a:ext cx="0" cy="396043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de seta reta 56"/>
          <p:cNvCxnSpPr>
            <a:endCxn id="7" idx="2"/>
          </p:cNvCxnSpPr>
          <p:nvPr/>
        </p:nvCxnSpPr>
        <p:spPr>
          <a:xfrm>
            <a:off x="1411524" y="2689684"/>
            <a:ext cx="280156" cy="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to 58"/>
          <p:cNvCxnSpPr>
            <a:stCxn id="6" idx="7"/>
          </p:cNvCxnSpPr>
          <p:nvPr/>
        </p:nvCxnSpPr>
        <p:spPr>
          <a:xfrm flipV="1">
            <a:off x="6976281" y="2293640"/>
            <a:ext cx="396154" cy="29891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to 60"/>
          <p:cNvCxnSpPr/>
          <p:nvPr/>
        </p:nvCxnSpPr>
        <p:spPr>
          <a:xfrm>
            <a:off x="7372435" y="2293640"/>
            <a:ext cx="0" cy="315303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de seta reta 62"/>
          <p:cNvCxnSpPr/>
          <p:nvPr/>
        </p:nvCxnSpPr>
        <p:spPr>
          <a:xfrm flipH="1">
            <a:off x="7174358" y="2608943"/>
            <a:ext cx="198077" cy="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aixaDeTexto 65"/>
          <p:cNvSpPr txBox="1"/>
          <p:nvPr/>
        </p:nvSpPr>
        <p:spPr>
          <a:xfrm>
            <a:off x="7311686" y="2191994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b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67" name="CaixaDeTexto 66"/>
          <p:cNvSpPr txBox="1"/>
          <p:nvPr/>
        </p:nvSpPr>
        <p:spPr>
          <a:xfrm>
            <a:off x="1347393" y="1958598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a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6010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Definição Formal de computação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12776"/>
            <a:ext cx="7918450" cy="4624387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b="0" dirty="0" smtClean="0"/>
              <a:t>Seja M= (Q, </a:t>
            </a:r>
            <a:r>
              <a:rPr lang="pt-BR" b="0" dirty="0" smtClean="0">
                <a:sym typeface="Symbol"/>
              </a:rPr>
              <a:t></a:t>
            </a:r>
            <a:r>
              <a:rPr lang="pt-BR" b="0" dirty="0">
                <a:sym typeface="Symbol"/>
              </a:rPr>
              <a:t>,</a:t>
            </a:r>
            <a:r>
              <a:rPr lang="pt-BR" b="0" dirty="0" smtClean="0"/>
              <a:t> </a:t>
            </a:r>
            <a:r>
              <a:rPr lang="pt-BR" b="0" dirty="0" smtClean="0">
                <a:sym typeface="Symbol"/>
              </a:rPr>
              <a:t></a:t>
            </a:r>
            <a:r>
              <a:rPr lang="pt-BR" b="0" dirty="0">
                <a:sym typeface="Symbol"/>
              </a:rPr>
              <a:t>,</a:t>
            </a:r>
            <a:r>
              <a:rPr lang="pt-BR" b="0" dirty="0" smtClean="0"/>
              <a:t> q</a:t>
            </a:r>
            <a:r>
              <a:rPr lang="pt-BR" b="0" baseline="-25000" dirty="0" smtClean="0"/>
              <a:t>0</a:t>
            </a:r>
            <a:r>
              <a:rPr lang="pt-BR" b="0" dirty="0"/>
              <a:t>,</a:t>
            </a:r>
            <a:r>
              <a:rPr lang="pt-BR" b="0" dirty="0" smtClean="0"/>
              <a:t> F) um aut</a:t>
            </a:r>
            <a:r>
              <a:rPr lang="pt-BR" b="0" dirty="0"/>
              <a:t>ô</a:t>
            </a:r>
            <a:r>
              <a:rPr lang="pt-BR" b="0" dirty="0" smtClean="0"/>
              <a:t>mato finito </a:t>
            </a:r>
            <a:r>
              <a:rPr lang="pt-BR" b="0" dirty="0"/>
              <a:t>e suponha que w = </a:t>
            </a:r>
            <a:r>
              <a:rPr lang="pt-BR" b="0" dirty="0" smtClean="0"/>
              <a:t>w</a:t>
            </a:r>
            <a:r>
              <a:rPr lang="pt-BR" b="0" baseline="-25000" dirty="0" smtClean="0"/>
              <a:t>1</a:t>
            </a:r>
            <a:r>
              <a:rPr lang="pt-BR" b="0" dirty="0" smtClean="0"/>
              <a:t>w</a:t>
            </a:r>
            <a:r>
              <a:rPr lang="pt-BR" b="0" baseline="-25000" dirty="0" smtClean="0"/>
              <a:t>2</a:t>
            </a:r>
            <a:r>
              <a:rPr lang="pt-BR" b="0" dirty="0" smtClean="0"/>
              <a:t>...</a:t>
            </a:r>
            <a:r>
              <a:rPr lang="pt-BR" b="0" dirty="0" err="1" smtClean="0"/>
              <a:t>w</a:t>
            </a:r>
            <a:r>
              <a:rPr lang="pt-BR" b="0" baseline="-25000" dirty="0" err="1" smtClean="0"/>
              <a:t>n</a:t>
            </a:r>
            <a:r>
              <a:rPr lang="pt-BR" b="0" baseline="-25000" dirty="0"/>
              <a:t> </a:t>
            </a:r>
            <a:r>
              <a:rPr lang="pt-BR" b="0" dirty="0" smtClean="0"/>
              <a:t>seja </a:t>
            </a:r>
            <a:r>
              <a:rPr lang="pt-BR" b="0" dirty="0"/>
              <a:t>uma cadeia onde cada </a:t>
            </a:r>
            <a:r>
              <a:rPr lang="pt-BR" b="0" dirty="0" err="1"/>
              <a:t>w</a:t>
            </a:r>
            <a:r>
              <a:rPr lang="pt-BR" b="0" baseline="-25000" dirty="0" err="1"/>
              <a:t>i</a:t>
            </a:r>
            <a:r>
              <a:rPr lang="pt-BR" b="0" dirty="0"/>
              <a:t> </a:t>
            </a:r>
            <a:r>
              <a:rPr lang="pt-BR" b="0" dirty="0" smtClean="0"/>
              <a:t>é </a:t>
            </a:r>
            <a:r>
              <a:rPr lang="pt-BR" b="0" dirty="0"/>
              <a:t>um membro do </a:t>
            </a:r>
            <a:r>
              <a:rPr lang="pt-BR" b="0" dirty="0" smtClean="0"/>
              <a:t>alfabeto. </a:t>
            </a:r>
            <a:endParaRPr lang="pt-BR" b="0" dirty="0"/>
          </a:p>
          <a:p>
            <a:r>
              <a:rPr lang="pt-BR" b="0" dirty="0" smtClean="0"/>
              <a:t>M </a:t>
            </a:r>
            <a:r>
              <a:rPr lang="pt-BR" i="1" dirty="0"/>
              <a:t>aceita </a:t>
            </a:r>
            <a:r>
              <a:rPr lang="pt-BR" b="0" dirty="0"/>
              <a:t>w </a:t>
            </a:r>
            <a:r>
              <a:rPr lang="pt-BR" b="0" dirty="0" smtClean="0"/>
              <a:t>se uma sequência </a:t>
            </a:r>
            <a:r>
              <a:rPr lang="pt-BR" b="0" dirty="0"/>
              <a:t>de estados </a:t>
            </a:r>
            <a:r>
              <a:rPr lang="pt-BR" b="0" dirty="0" smtClean="0"/>
              <a:t>r</a:t>
            </a:r>
            <a:r>
              <a:rPr lang="pt-BR" b="0" baseline="-25000" dirty="0" smtClean="0"/>
              <a:t>0</a:t>
            </a:r>
            <a:r>
              <a:rPr lang="pt-BR" b="0" dirty="0"/>
              <a:t>,</a:t>
            </a:r>
            <a:r>
              <a:rPr lang="pt-BR" b="0" dirty="0" smtClean="0"/>
              <a:t> r</a:t>
            </a:r>
            <a:r>
              <a:rPr lang="pt-BR" b="0" baseline="-25000" dirty="0" smtClean="0"/>
              <a:t>1</a:t>
            </a:r>
            <a:r>
              <a:rPr lang="pt-BR" b="0" dirty="0" smtClean="0"/>
              <a:t>...</a:t>
            </a:r>
            <a:r>
              <a:rPr lang="pt-BR" b="0" dirty="0" err="1" smtClean="0"/>
              <a:t>r</a:t>
            </a:r>
            <a:r>
              <a:rPr lang="pt-BR" b="0" baseline="-25000" dirty="0" err="1" smtClean="0"/>
              <a:t>n</a:t>
            </a:r>
            <a:r>
              <a:rPr lang="pt-BR" b="0" dirty="0" smtClean="0"/>
              <a:t> </a:t>
            </a:r>
            <a:r>
              <a:rPr lang="pt-BR" b="0" dirty="0"/>
              <a:t>em Q existe com </a:t>
            </a:r>
            <a:r>
              <a:rPr lang="pt-BR" b="0" dirty="0" smtClean="0"/>
              <a:t>tr</a:t>
            </a:r>
            <a:r>
              <a:rPr lang="pt-BR" b="0" dirty="0"/>
              <a:t>ê</a:t>
            </a:r>
            <a:r>
              <a:rPr lang="pt-BR" b="0" dirty="0" smtClean="0"/>
              <a:t>s condições</a:t>
            </a:r>
            <a:r>
              <a:rPr lang="pt-BR" b="0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pt-BR" b="0" dirty="0" smtClean="0"/>
              <a:t>r</a:t>
            </a:r>
            <a:r>
              <a:rPr lang="pt-BR" b="0" baseline="-25000" dirty="0" smtClean="0"/>
              <a:t>0</a:t>
            </a:r>
            <a:r>
              <a:rPr lang="pt-BR" b="0" dirty="0" smtClean="0"/>
              <a:t> </a:t>
            </a:r>
            <a:r>
              <a:rPr lang="pt-BR" b="0" dirty="0"/>
              <a:t>= q</a:t>
            </a:r>
            <a:r>
              <a:rPr lang="pt-BR" b="0" baseline="-25000" dirty="0"/>
              <a:t>0</a:t>
            </a:r>
            <a:r>
              <a:rPr lang="pt-BR" b="0" dirty="0"/>
              <a:t>,</a:t>
            </a:r>
          </a:p>
          <a:p>
            <a:pPr marL="457200" indent="-457200">
              <a:buFont typeface="+mj-lt"/>
              <a:buAutoNum type="arabicPeriod"/>
            </a:pPr>
            <a:r>
              <a:rPr lang="pt-BR" dirty="0">
                <a:sym typeface="Symbol"/>
              </a:rPr>
              <a:t></a:t>
            </a:r>
            <a:r>
              <a:rPr lang="pt-BR" b="0" dirty="0" smtClean="0"/>
              <a:t>(r</a:t>
            </a:r>
            <a:r>
              <a:rPr lang="pt-BR" b="0" baseline="-25000" dirty="0" smtClean="0"/>
              <a:t>i</a:t>
            </a:r>
            <a:r>
              <a:rPr lang="pt-BR" b="0" dirty="0"/>
              <a:t>,</a:t>
            </a:r>
            <a:r>
              <a:rPr lang="pt-BR" b="0" dirty="0" smtClean="0"/>
              <a:t>w</a:t>
            </a:r>
            <a:r>
              <a:rPr lang="pt-BR" b="0" baseline="-25000" dirty="0" smtClean="0"/>
              <a:t>i+1</a:t>
            </a:r>
            <a:r>
              <a:rPr lang="pt-BR" b="0" dirty="0"/>
              <a:t>) = r</a:t>
            </a:r>
            <a:r>
              <a:rPr lang="pt-BR" b="0" baseline="-25000" dirty="0"/>
              <a:t>i+1</a:t>
            </a:r>
            <a:r>
              <a:rPr lang="pt-BR" b="0" dirty="0"/>
              <a:t>, para i = </a:t>
            </a:r>
            <a:r>
              <a:rPr lang="pt-BR" b="0" dirty="0" smtClean="0"/>
              <a:t>0,...,n-1</a:t>
            </a:r>
            <a:r>
              <a:rPr lang="pt-BR" b="0" dirty="0"/>
              <a:t>;</a:t>
            </a:r>
            <a:r>
              <a:rPr lang="pt-BR" b="0" dirty="0" smtClean="0"/>
              <a:t> </a:t>
            </a:r>
            <a:r>
              <a:rPr lang="pt-BR" b="0" dirty="0"/>
              <a:t>e</a:t>
            </a:r>
          </a:p>
          <a:p>
            <a:pPr marL="457200" indent="-457200">
              <a:buFont typeface="+mj-lt"/>
              <a:buAutoNum type="arabicPeriod"/>
            </a:pPr>
            <a:r>
              <a:rPr lang="pt-BR" b="0" dirty="0" err="1" smtClean="0"/>
              <a:t>r</a:t>
            </a:r>
            <a:r>
              <a:rPr lang="pt-BR" b="0" baseline="-25000" dirty="0" err="1" smtClean="0"/>
              <a:t>n</a:t>
            </a:r>
            <a:r>
              <a:rPr lang="pt-BR" b="0" dirty="0" smtClean="0"/>
              <a:t> </a:t>
            </a:r>
            <a:r>
              <a:rPr lang="pt-BR" b="0" dirty="0" smtClean="0">
                <a:sym typeface="Symbol"/>
              </a:rPr>
              <a:t></a:t>
            </a:r>
            <a:r>
              <a:rPr lang="pt-BR" b="0" dirty="0" smtClean="0"/>
              <a:t> </a:t>
            </a:r>
            <a:r>
              <a:rPr lang="pt-BR" b="0" dirty="0"/>
              <a:t>F</a:t>
            </a:r>
            <a:r>
              <a:rPr lang="pt-BR" b="0" dirty="0" smtClean="0"/>
              <a:t>.</a:t>
            </a:r>
          </a:p>
          <a:p>
            <a:pPr marL="0" indent="0">
              <a:buNone/>
            </a:pPr>
            <a:endParaRPr lang="pt-BR" b="0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2" name="CaixaDeTexto 1"/>
          <p:cNvSpPr txBox="1"/>
          <p:nvPr/>
        </p:nvSpPr>
        <p:spPr>
          <a:xfrm>
            <a:off x="737428" y="5501263"/>
            <a:ext cx="82270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Dizemos que M </a:t>
            </a:r>
            <a:r>
              <a:rPr lang="pt-BR" sz="2000" b="1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reconhece a linguagem </a:t>
            </a:r>
            <a:r>
              <a:rPr lang="pt-BR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se A = {</a:t>
            </a:r>
            <a:r>
              <a:rPr lang="pt-B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| M </a:t>
            </a:r>
            <a:r>
              <a:rPr lang="pt-BR" sz="2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aceita </a:t>
            </a:r>
            <a:r>
              <a:rPr lang="pt-BR" sz="2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w}.</a:t>
            </a:r>
            <a:endParaRPr lang="pt-BR" sz="2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7807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Definição</a:t>
            </a:r>
            <a:br>
              <a:rPr lang="pt-BR" sz="2400" dirty="0" smtClean="0"/>
            </a:br>
            <a:r>
              <a:rPr lang="pt-BR" sz="2400" dirty="0" smtClean="0"/>
              <a:t>Linguagem Regular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12776"/>
            <a:ext cx="7918450" cy="4624387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b="0" dirty="0"/>
              <a:t>Uma linguagem </a:t>
            </a:r>
            <a:r>
              <a:rPr lang="pt-BR" b="0" dirty="0" smtClean="0"/>
              <a:t>é </a:t>
            </a:r>
            <a:r>
              <a:rPr lang="pt-BR" b="0" dirty="0"/>
              <a:t>chamada de uma </a:t>
            </a:r>
            <a:r>
              <a:rPr lang="pt-BR" i="1" dirty="0"/>
              <a:t>linguagem regular </a:t>
            </a:r>
            <a:r>
              <a:rPr lang="pt-BR" b="0" dirty="0"/>
              <a:t>se </a:t>
            </a:r>
            <a:r>
              <a:rPr lang="pt-BR" b="0" dirty="0" smtClean="0"/>
              <a:t>algum aut</a:t>
            </a:r>
            <a:r>
              <a:rPr lang="pt-BR" b="0" dirty="0"/>
              <a:t>ô</a:t>
            </a:r>
            <a:r>
              <a:rPr lang="pt-BR" b="0" dirty="0" smtClean="0"/>
              <a:t>mato finito </a:t>
            </a:r>
            <a:r>
              <a:rPr lang="pt-BR" b="0" dirty="0"/>
              <a:t>a reconhece</a:t>
            </a:r>
            <a:r>
              <a:rPr lang="pt-BR" b="0" dirty="0" smtClean="0"/>
              <a:t>. </a:t>
            </a:r>
            <a:endParaRPr lang="pt-BR" b="0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391478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Projetando Autômatos Finitos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620688"/>
            <a:ext cx="7918450" cy="4624387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b="0" dirty="0"/>
              <a:t>Suponha que lhe é</a:t>
            </a:r>
            <a:r>
              <a:rPr lang="pt-BR" b="0" dirty="0" smtClean="0"/>
              <a:t> </a:t>
            </a:r>
            <a:r>
              <a:rPr lang="pt-BR" b="0" dirty="0"/>
              <a:t>dada alguma linguagem e </a:t>
            </a:r>
            <a:r>
              <a:rPr lang="pt-BR" b="0" dirty="0" smtClean="0"/>
              <a:t>você</a:t>
            </a:r>
            <a:r>
              <a:rPr lang="pt-BR" b="0" dirty="0"/>
              <a:t> </a:t>
            </a:r>
            <a:r>
              <a:rPr lang="pt-BR" b="0" dirty="0" smtClean="0"/>
              <a:t>deseja </a:t>
            </a:r>
            <a:r>
              <a:rPr lang="pt-BR" b="0" dirty="0"/>
              <a:t>projetar um </a:t>
            </a:r>
            <a:r>
              <a:rPr lang="pt-BR" b="0" dirty="0" smtClean="0"/>
              <a:t>AF </a:t>
            </a:r>
            <a:r>
              <a:rPr lang="pt-BR" b="0" dirty="0"/>
              <a:t>que a </a:t>
            </a:r>
            <a:r>
              <a:rPr lang="pt-BR" b="0" dirty="0" smtClean="0"/>
              <a:t>reconheça. </a:t>
            </a:r>
            <a:endParaRPr lang="pt-BR" b="0" dirty="0"/>
          </a:p>
          <a:p>
            <a:r>
              <a:rPr lang="pt-BR" b="0" dirty="0" smtClean="0"/>
              <a:t>Faça de conta que você é </a:t>
            </a:r>
            <a:r>
              <a:rPr lang="pt-BR" b="0" dirty="0"/>
              <a:t>o </a:t>
            </a:r>
            <a:r>
              <a:rPr lang="pt-BR" b="0" dirty="0" smtClean="0"/>
              <a:t>autômato. Você </a:t>
            </a:r>
            <a:r>
              <a:rPr lang="pt-BR" b="0" dirty="0"/>
              <a:t>recebe uma cadeia de entrada e tem que determinar </a:t>
            </a:r>
            <a:r>
              <a:rPr lang="pt-BR" b="0" dirty="0" smtClean="0"/>
              <a:t>se ela é </a:t>
            </a:r>
            <a:r>
              <a:rPr lang="pt-BR" b="0" dirty="0"/>
              <a:t>um membro da linguagem que </a:t>
            </a:r>
            <a:r>
              <a:rPr lang="pt-BR" b="0" dirty="0" smtClean="0"/>
              <a:t>o AF é </a:t>
            </a:r>
            <a:r>
              <a:rPr lang="pt-BR" b="0" dirty="0"/>
              <a:t>suposto reconhecer. </a:t>
            </a:r>
            <a:endParaRPr lang="pt-BR" b="0" dirty="0" smtClean="0"/>
          </a:p>
          <a:p>
            <a:r>
              <a:rPr lang="pt-BR" b="0" dirty="0" smtClean="0"/>
              <a:t>Você vai vendo </a:t>
            </a:r>
            <a:r>
              <a:rPr lang="pt-BR" b="0" dirty="0"/>
              <a:t>os </a:t>
            </a:r>
            <a:r>
              <a:rPr lang="pt-BR" b="0" dirty="0" smtClean="0"/>
              <a:t>símbolos </a:t>
            </a:r>
            <a:r>
              <a:rPr lang="pt-BR" b="0" dirty="0"/>
              <a:t>na cadeia um por um. Depois de cada </a:t>
            </a:r>
            <a:r>
              <a:rPr lang="pt-BR" b="0" dirty="0" smtClean="0"/>
              <a:t>símbolo voc</a:t>
            </a:r>
            <a:r>
              <a:rPr lang="pt-BR" b="0" dirty="0"/>
              <a:t>ê</a:t>
            </a:r>
            <a:r>
              <a:rPr lang="pt-BR" b="0" dirty="0" smtClean="0"/>
              <a:t> </a:t>
            </a:r>
            <a:r>
              <a:rPr lang="pt-BR" b="0" dirty="0"/>
              <a:t>tem </a:t>
            </a:r>
            <a:r>
              <a:rPr lang="pt-BR" b="0" dirty="0" smtClean="0"/>
              <a:t>que decidir </a:t>
            </a:r>
            <a:r>
              <a:rPr lang="pt-BR" b="0" dirty="0"/>
              <a:t>se a cadeia vista </a:t>
            </a:r>
            <a:r>
              <a:rPr lang="pt-BR" b="0" dirty="0" smtClean="0"/>
              <a:t>até então est</a:t>
            </a:r>
            <a:r>
              <a:rPr lang="pt-BR" b="0" dirty="0"/>
              <a:t>á</a:t>
            </a:r>
            <a:r>
              <a:rPr lang="pt-BR" b="0" dirty="0" smtClean="0"/>
              <a:t> </a:t>
            </a:r>
            <a:r>
              <a:rPr lang="pt-BR" b="0" dirty="0"/>
              <a:t>na linguagem. A </a:t>
            </a:r>
            <a:r>
              <a:rPr lang="pt-BR" b="0" dirty="0" smtClean="0"/>
              <a:t>razão é </a:t>
            </a:r>
            <a:r>
              <a:rPr lang="pt-BR" b="0" dirty="0"/>
              <a:t>que </a:t>
            </a:r>
            <a:r>
              <a:rPr lang="pt-BR" b="0" dirty="0" smtClean="0"/>
              <a:t>voc</a:t>
            </a:r>
            <a:r>
              <a:rPr lang="pt-BR" b="0" dirty="0"/>
              <a:t>ê</a:t>
            </a:r>
            <a:r>
              <a:rPr lang="pt-BR" b="0" dirty="0" smtClean="0"/>
              <a:t>, como a máquina</a:t>
            </a:r>
            <a:r>
              <a:rPr lang="pt-BR" b="0" dirty="0"/>
              <a:t>, </a:t>
            </a:r>
            <a:r>
              <a:rPr lang="pt-BR" b="0" dirty="0" smtClean="0"/>
              <a:t>não </a:t>
            </a:r>
            <a:r>
              <a:rPr lang="pt-BR" b="0" dirty="0"/>
              <a:t>sabe quando o </a:t>
            </a:r>
            <a:r>
              <a:rPr lang="pt-BR" b="0" dirty="0" smtClean="0"/>
              <a:t>final </a:t>
            </a:r>
            <a:r>
              <a:rPr lang="pt-BR" b="0" dirty="0"/>
              <a:t>da cadeia </a:t>
            </a:r>
            <a:r>
              <a:rPr lang="pt-BR" b="0" dirty="0" smtClean="0"/>
              <a:t>est</a:t>
            </a:r>
            <a:r>
              <a:rPr lang="pt-BR" b="0" dirty="0"/>
              <a:t>á</a:t>
            </a:r>
            <a:r>
              <a:rPr lang="pt-BR" b="0" dirty="0" smtClean="0"/>
              <a:t> </a:t>
            </a:r>
            <a:r>
              <a:rPr lang="pt-BR" b="0" dirty="0"/>
              <a:t>vindo, portanto </a:t>
            </a:r>
            <a:r>
              <a:rPr lang="pt-BR" b="0" dirty="0" smtClean="0"/>
              <a:t>voc</a:t>
            </a:r>
            <a:r>
              <a:rPr lang="pt-BR" b="0" dirty="0"/>
              <a:t>ê</a:t>
            </a:r>
            <a:r>
              <a:rPr lang="pt-BR" b="0" dirty="0" smtClean="0"/>
              <a:t> </a:t>
            </a:r>
            <a:r>
              <a:rPr lang="pt-BR" b="0" dirty="0"/>
              <a:t>tem </a:t>
            </a:r>
            <a:r>
              <a:rPr lang="pt-BR" b="0" dirty="0" smtClean="0"/>
              <a:t>que estar </a:t>
            </a:r>
            <a:r>
              <a:rPr lang="pt-BR" b="0" dirty="0"/>
              <a:t>sempre pronto com a resposta.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148908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Projetando Autômatos Finitos: Exemplo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484784"/>
            <a:ext cx="7918450" cy="4624387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b="0" dirty="0"/>
              <a:t>Suponha que alfabeto seja </a:t>
            </a:r>
            <a:r>
              <a:rPr lang="pt-BR" b="0" dirty="0" smtClean="0"/>
              <a:t>{0,1} </a:t>
            </a:r>
            <a:r>
              <a:rPr lang="pt-BR" b="0" dirty="0"/>
              <a:t>e que a linguagem </a:t>
            </a:r>
            <a:r>
              <a:rPr lang="pt-BR" b="0" dirty="0" smtClean="0"/>
              <a:t>consista de </a:t>
            </a:r>
            <a:r>
              <a:rPr lang="pt-BR" b="0" dirty="0"/>
              <a:t>todas as cadeias com um </a:t>
            </a:r>
            <a:r>
              <a:rPr lang="pt-BR" b="0" dirty="0" smtClean="0"/>
              <a:t>número </a:t>
            </a:r>
            <a:r>
              <a:rPr lang="pt-BR" b="0" dirty="0"/>
              <a:t>í</a:t>
            </a:r>
            <a:r>
              <a:rPr lang="pt-BR" b="0" dirty="0" smtClean="0"/>
              <a:t>mpar  de </a:t>
            </a:r>
            <a:r>
              <a:rPr lang="pt-BR" b="0" dirty="0"/>
              <a:t>1s</a:t>
            </a:r>
            <a:r>
              <a:rPr lang="pt-BR" b="0" dirty="0" smtClean="0"/>
              <a:t>.</a:t>
            </a:r>
          </a:p>
          <a:p>
            <a:r>
              <a:rPr lang="pt-BR" b="0" dirty="0" smtClean="0"/>
              <a:t>Faça de conta que você é </a:t>
            </a:r>
            <a:r>
              <a:rPr lang="pt-BR" b="0" dirty="0"/>
              <a:t>o </a:t>
            </a:r>
            <a:r>
              <a:rPr lang="pt-BR" b="0" dirty="0" smtClean="0"/>
              <a:t>autômato </a:t>
            </a:r>
            <a:r>
              <a:rPr lang="pt-BR" dirty="0" smtClean="0"/>
              <a:t>M</a:t>
            </a:r>
            <a:r>
              <a:rPr lang="pt-BR" b="0" dirty="0" smtClean="0"/>
              <a:t>, que reconhece essa linguagem. Você </a:t>
            </a:r>
            <a:r>
              <a:rPr lang="pt-BR" b="0" dirty="0"/>
              <a:t>recebe uma cadeia de entrada </a:t>
            </a:r>
            <a:r>
              <a:rPr lang="pt-BR" b="0" dirty="0" smtClean="0"/>
              <a:t>de 0s e 1s. </a:t>
            </a:r>
          </a:p>
          <a:p>
            <a:r>
              <a:rPr lang="pt-BR" b="0" dirty="0" smtClean="0"/>
              <a:t>Você precisa </a:t>
            </a:r>
            <a:r>
              <a:rPr lang="pt-BR" b="0" dirty="0"/>
              <a:t>lembrar a cadeia inteira vista </a:t>
            </a:r>
            <a:r>
              <a:rPr lang="pt-BR" b="0" dirty="0" smtClean="0"/>
              <a:t>at</a:t>
            </a:r>
            <a:r>
              <a:rPr lang="pt-BR" b="0" dirty="0"/>
              <a:t>é</a:t>
            </a:r>
            <a:r>
              <a:rPr lang="pt-BR" b="0" dirty="0" smtClean="0"/>
              <a:t> então </a:t>
            </a:r>
            <a:r>
              <a:rPr lang="pt-BR" b="0" dirty="0"/>
              <a:t>para determinar </a:t>
            </a:r>
            <a:r>
              <a:rPr lang="pt-BR" b="0" dirty="0" smtClean="0"/>
              <a:t>se o número </a:t>
            </a:r>
            <a:r>
              <a:rPr lang="pt-BR" b="0" dirty="0"/>
              <a:t>de 1s é</a:t>
            </a:r>
            <a:r>
              <a:rPr lang="pt-BR" b="0" dirty="0" smtClean="0"/>
              <a:t> </a:t>
            </a:r>
            <a:r>
              <a:rPr lang="pt-BR" b="0" dirty="0"/>
              <a:t>í</a:t>
            </a:r>
            <a:r>
              <a:rPr lang="pt-BR" b="0" dirty="0" smtClean="0"/>
              <a:t>mpar</a:t>
            </a:r>
            <a:r>
              <a:rPr lang="pt-BR" b="0" dirty="0"/>
              <a:t>?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103519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Projetando Autômatos Finitos: Exemplo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268760"/>
            <a:ext cx="7918450" cy="4624387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b="0" dirty="0" smtClean="0"/>
              <a:t>Basta </a:t>
            </a:r>
            <a:r>
              <a:rPr lang="pt-BR" b="0" dirty="0"/>
              <a:t>lembrar se o </a:t>
            </a:r>
            <a:r>
              <a:rPr lang="pt-BR" b="0" dirty="0" smtClean="0"/>
              <a:t>número de </a:t>
            </a:r>
            <a:r>
              <a:rPr lang="pt-BR" b="0" dirty="0"/>
              <a:t>1s visto </a:t>
            </a:r>
            <a:r>
              <a:rPr lang="pt-BR" b="0" dirty="0" smtClean="0"/>
              <a:t>at</a:t>
            </a:r>
            <a:r>
              <a:rPr lang="pt-BR" b="0" dirty="0"/>
              <a:t>é</a:t>
            </a:r>
            <a:r>
              <a:rPr lang="pt-BR" b="0" dirty="0" smtClean="0"/>
              <a:t> então é </a:t>
            </a:r>
            <a:r>
              <a:rPr lang="pt-BR" b="0" dirty="0"/>
              <a:t>par ou </a:t>
            </a:r>
            <a:r>
              <a:rPr lang="pt-BR" b="0" dirty="0" smtClean="0"/>
              <a:t>ímpar </a:t>
            </a:r>
            <a:r>
              <a:rPr lang="pt-BR" b="0" dirty="0"/>
              <a:t>e manter essa </a:t>
            </a:r>
            <a:r>
              <a:rPr lang="pt-BR" b="0" dirty="0" smtClean="0"/>
              <a:t>informação </a:t>
            </a:r>
            <a:r>
              <a:rPr lang="pt-BR" b="0" dirty="0"/>
              <a:t>à</a:t>
            </a:r>
            <a:r>
              <a:rPr lang="pt-BR" b="0" dirty="0" smtClean="0"/>
              <a:t> </a:t>
            </a:r>
            <a:r>
              <a:rPr lang="pt-BR" b="0" dirty="0"/>
              <a:t>medida </a:t>
            </a:r>
            <a:r>
              <a:rPr lang="pt-BR" b="0" dirty="0" smtClean="0"/>
              <a:t>que lê novos</a:t>
            </a:r>
            <a:r>
              <a:rPr lang="pt-BR" b="0" dirty="0"/>
              <a:t> </a:t>
            </a:r>
            <a:r>
              <a:rPr lang="pt-BR" b="0" dirty="0" smtClean="0"/>
              <a:t>símbolos. </a:t>
            </a:r>
          </a:p>
          <a:p>
            <a:r>
              <a:rPr lang="pt-BR" b="0" dirty="0" smtClean="0"/>
              <a:t>Você representa </a:t>
            </a:r>
            <a:r>
              <a:rPr lang="pt-BR" b="0" dirty="0"/>
              <a:t>essa </a:t>
            </a:r>
            <a:r>
              <a:rPr lang="pt-BR" b="0" dirty="0" smtClean="0"/>
              <a:t>informação </a:t>
            </a:r>
            <a:r>
              <a:rPr lang="pt-BR" b="0" dirty="0"/>
              <a:t>como uma lista </a:t>
            </a:r>
            <a:r>
              <a:rPr lang="pt-BR" b="0" dirty="0" smtClean="0"/>
              <a:t>finita </a:t>
            </a:r>
            <a:r>
              <a:rPr lang="pt-BR" b="0" dirty="0"/>
              <a:t>de </a:t>
            </a:r>
            <a:r>
              <a:rPr lang="pt-BR" b="0" dirty="0" smtClean="0"/>
              <a:t>possibilidades:</a:t>
            </a:r>
          </a:p>
          <a:p>
            <a:pPr marL="457200" indent="-457200">
              <a:buFont typeface="+mj-lt"/>
              <a:buAutoNum type="arabicPeriod"/>
            </a:pPr>
            <a:r>
              <a:rPr lang="pt-BR" b="0" dirty="0" smtClean="0"/>
              <a:t>par at</a:t>
            </a:r>
            <a:r>
              <a:rPr lang="pt-BR" b="0" dirty="0"/>
              <a:t>é</a:t>
            </a:r>
            <a:r>
              <a:rPr lang="pt-BR" b="0" dirty="0" smtClean="0"/>
              <a:t> agora, e</a:t>
            </a:r>
          </a:p>
          <a:p>
            <a:pPr marL="457200" indent="-457200">
              <a:buFont typeface="+mj-lt"/>
              <a:buAutoNum type="arabicPeriod"/>
            </a:pPr>
            <a:r>
              <a:rPr lang="pt-BR" b="0" dirty="0"/>
              <a:t>í</a:t>
            </a:r>
            <a:r>
              <a:rPr lang="pt-BR" b="0" dirty="0" smtClean="0"/>
              <a:t>mpar at</a:t>
            </a:r>
            <a:r>
              <a:rPr lang="pt-BR" b="0" dirty="0"/>
              <a:t>é</a:t>
            </a:r>
            <a:r>
              <a:rPr lang="pt-BR" b="0" dirty="0" smtClean="0"/>
              <a:t> </a:t>
            </a:r>
            <a:r>
              <a:rPr lang="pt-BR" b="0" dirty="0"/>
              <a:t>agora.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2591016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Projetando Autômatos Finitos: Exemplo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268760"/>
            <a:ext cx="7918450" cy="4624387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b="0" dirty="0" smtClean="0"/>
              <a:t>Aí então você atribui um estado a cada uma das possibilidades: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4680498" y="2695093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0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grpSp>
        <p:nvGrpSpPr>
          <p:cNvPr id="17" name="Grupo 16"/>
          <p:cNvGrpSpPr/>
          <p:nvPr/>
        </p:nvGrpSpPr>
        <p:grpSpPr>
          <a:xfrm>
            <a:off x="1765263" y="3088777"/>
            <a:ext cx="3491299" cy="1301660"/>
            <a:chOff x="1765263" y="3088777"/>
            <a:chExt cx="3491299" cy="1301660"/>
          </a:xfrm>
        </p:grpSpPr>
        <p:sp>
          <p:nvSpPr>
            <p:cNvPr id="5" name="Elipse 4"/>
            <p:cNvSpPr/>
            <p:nvPr/>
          </p:nvSpPr>
          <p:spPr>
            <a:xfrm>
              <a:off x="4464474" y="3395772"/>
              <a:ext cx="792088" cy="7920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6" name="Elipse 5"/>
            <p:cNvSpPr/>
            <p:nvPr/>
          </p:nvSpPr>
          <p:spPr>
            <a:xfrm>
              <a:off x="2504506" y="3395773"/>
              <a:ext cx="792088" cy="792088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8" name="CaixaDeTexto 7"/>
            <p:cNvSpPr txBox="1"/>
            <p:nvPr/>
          </p:nvSpPr>
          <p:spPr>
            <a:xfrm>
              <a:off x="2620393" y="3667053"/>
              <a:ext cx="62092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err="1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 err="1" smtClean="0">
                  <a:solidFill>
                    <a:schemeClr val="bg1">
                      <a:lumMod val="50000"/>
                    </a:schemeClr>
                  </a:solidFill>
                </a:rPr>
                <a:t>par</a:t>
              </a:r>
              <a:endParaRPr lang="pt-BR" b="1" baseline="-25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4472836" y="3651773"/>
              <a:ext cx="78372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err="1" smtClean="0">
                  <a:solidFill>
                    <a:schemeClr val="bg1">
                      <a:lumMod val="50000"/>
                    </a:schemeClr>
                  </a:solidFill>
                </a:rPr>
                <a:t>q</a:t>
              </a:r>
              <a:r>
                <a:rPr lang="pt-BR" b="1" baseline="-25000" dirty="0" err="1" smtClean="0">
                  <a:solidFill>
                    <a:schemeClr val="bg1">
                      <a:lumMod val="50000"/>
                    </a:schemeClr>
                  </a:solidFill>
                </a:rPr>
                <a:t>ímpar</a:t>
              </a:r>
              <a:endParaRPr lang="pt-BR" b="1" baseline="-250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  <p:cxnSp>
          <p:nvCxnSpPr>
            <p:cNvPr id="13" name="Conector de seta reta 12"/>
            <p:cNvCxnSpPr/>
            <p:nvPr/>
          </p:nvCxnSpPr>
          <p:spPr>
            <a:xfrm flipH="1">
              <a:off x="3241313" y="4036385"/>
              <a:ext cx="1223161" cy="0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Conector reto 13"/>
            <p:cNvCxnSpPr/>
            <p:nvPr/>
          </p:nvCxnSpPr>
          <p:spPr>
            <a:xfrm flipV="1">
              <a:off x="4680498" y="3088777"/>
              <a:ext cx="0" cy="364318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ector reto 14"/>
            <p:cNvCxnSpPr/>
            <p:nvPr/>
          </p:nvCxnSpPr>
          <p:spPr>
            <a:xfrm>
              <a:off x="4680498" y="3088777"/>
              <a:ext cx="360040" cy="0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de seta reta 15"/>
            <p:cNvCxnSpPr/>
            <p:nvPr/>
          </p:nvCxnSpPr>
          <p:spPr>
            <a:xfrm>
              <a:off x="5040538" y="3088777"/>
              <a:ext cx="0" cy="306996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Conector de seta reta 2"/>
            <p:cNvCxnSpPr/>
            <p:nvPr/>
          </p:nvCxnSpPr>
          <p:spPr>
            <a:xfrm>
              <a:off x="3296594" y="3629462"/>
              <a:ext cx="1176242" cy="44622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CaixaDeTexto 18"/>
            <p:cNvSpPr txBox="1"/>
            <p:nvPr/>
          </p:nvSpPr>
          <p:spPr>
            <a:xfrm>
              <a:off x="3324404" y="3211107"/>
              <a:ext cx="560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0000"/>
                  </a:solidFill>
                </a:rPr>
                <a:t>1</a:t>
              </a:r>
              <a:endParaRPr lang="pt-BR" b="1" baseline="-25000" dirty="0">
                <a:solidFill>
                  <a:srgbClr val="FF0000"/>
                </a:solidFill>
              </a:endParaRPr>
            </a:p>
          </p:txBody>
        </p:sp>
        <p:sp>
          <p:nvSpPr>
            <p:cNvPr id="20" name="CaixaDeTexto 19"/>
            <p:cNvSpPr txBox="1"/>
            <p:nvPr/>
          </p:nvSpPr>
          <p:spPr>
            <a:xfrm>
              <a:off x="3636317" y="4021105"/>
              <a:ext cx="560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0000"/>
                  </a:solidFill>
                </a:rPr>
                <a:t>1</a:t>
              </a:r>
              <a:endParaRPr lang="pt-BR" b="1" baseline="-25000" dirty="0">
                <a:solidFill>
                  <a:srgbClr val="FF0000"/>
                </a:solidFill>
              </a:endParaRPr>
            </a:p>
          </p:txBody>
        </p:sp>
        <p:grpSp>
          <p:nvGrpSpPr>
            <p:cNvPr id="21" name="Grupo 20"/>
            <p:cNvGrpSpPr/>
            <p:nvPr/>
          </p:nvGrpSpPr>
          <p:grpSpPr>
            <a:xfrm>
              <a:off x="1765263" y="3580439"/>
              <a:ext cx="739243" cy="369332"/>
              <a:chOff x="3168933" y="2567118"/>
              <a:chExt cx="739243" cy="369332"/>
            </a:xfrm>
          </p:grpSpPr>
          <p:sp>
            <p:nvSpPr>
              <p:cNvPr id="22" name="CaixaDeTexto 21"/>
              <p:cNvSpPr txBox="1"/>
              <p:nvPr/>
            </p:nvSpPr>
            <p:spPr>
              <a:xfrm>
                <a:off x="3168933" y="2567118"/>
                <a:ext cx="56031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pt-BR" b="1" dirty="0" smtClean="0">
                    <a:solidFill>
                      <a:srgbClr val="FF0000"/>
                    </a:solidFill>
                  </a:rPr>
                  <a:t>0</a:t>
                </a:r>
                <a:endParaRPr lang="pt-BR" b="1" baseline="-25000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23" name="Conector de seta reta 22"/>
              <p:cNvCxnSpPr/>
              <p:nvPr/>
            </p:nvCxnSpPr>
            <p:spPr>
              <a:xfrm>
                <a:off x="3616949" y="2899992"/>
                <a:ext cx="291227" cy="0"/>
              </a:xfrm>
              <a:prstGeom prst="straightConnector1">
                <a:avLst/>
              </a:prstGeom>
              <a:ln w="19050">
                <a:solidFill>
                  <a:srgbClr val="FFCC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Conector reto 23"/>
              <p:cNvCxnSpPr/>
              <p:nvPr/>
            </p:nvCxnSpPr>
            <p:spPr>
              <a:xfrm flipV="1">
                <a:off x="3616949" y="2603576"/>
                <a:ext cx="0" cy="296416"/>
              </a:xfrm>
              <a:prstGeom prst="line">
                <a:avLst/>
              </a:prstGeom>
              <a:ln w="1905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ector reto 24"/>
              <p:cNvCxnSpPr/>
              <p:nvPr/>
            </p:nvCxnSpPr>
            <p:spPr>
              <a:xfrm>
                <a:off x="3616949" y="2603576"/>
                <a:ext cx="291227" cy="88304"/>
              </a:xfrm>
              <a:prstGeom prst="line">
                <a:avLst/>
              </a:prstGeom>
              <a:ln w="19050">
                <a:solidFill>
                  <a:srgbClr val="FFCC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8" name="Elipse 27"/>
            <p:cNvSpPr/>
            <p:nvPr/>
          </p:nvSpPr>
          <p:spPr>
            <a:xfrm>
              <a:off x="4526599" y="3453095"/>
              <a:ext cx="676200" cy="677443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cxnSp>
          <p:nvCxnSpPr>
            <p:cNvPr id="29" name="Conector de seta reta 28"/>
            <p:cNvCxnSpPr/>
            <p:nvPr/>
          </p:nvCxnSpPr>
          <p:spPr>
            <a:xfrm>
              <a:off x="2900550" y="3162924"/>
              <a:ext cx="0" cy="21602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="" val="683924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Projetando Autômatos Finitos:  Outro exemplo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476672"/>
            <a:ext cx="7918450" cy="4624387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b="0" dirty="0" smtClean="0"/>
              <a:t>Para reconhecer a </a:t>
            </a:r>
            <a:r>
              <a:rPr lang="pt-BR" b="0" dirty="0"/>
              <a:t>linguagem </a:t>
            </a:r>
            <a:r>
              <a:rPr lang="pt-BR" b="0" dirty="0" smtClean="0"/>
              <a:t>de </a:t>
            </a:r>
            <a:r>
              <a:rPr lang="pt-BR" b="0" dirty="0"/>
              <a:t>todas as cadeias </a:t>
            </a:r>
            <a:r>
              <a:rPr lang="pt-BR" b="0" dirty="0" smtClean="0"/>
              <a:t>binárias que contem 001 </a:t>
            </a:r>
            <a:r>
              <a:rPr lang="pt-BR" b="0" dirty="0"/>
              <a:t>como </a:t>
            </a:r>
            <a:r>
              <a:rPr lang="pt-BR" b="0" dirty="0" smtClean="0"/>
              <a:t>uma </a:t>
            </a:r>
            <a:r>
              <a:rPr lang="pt-BR" b="0" dirty="0" err="1" smtClean="0"/>
              <a:t>subcadeia</a:t>
            </a:r>
            <a:r>
              <a:rPr lang="pt-BR" b="0" dirty="0" smtClean="0"/>
              <a:t>.</a:t>
            </a:r>
          </a:p>
          <a:p>
            <a:r>
              <a:rPr lang="pt-BR" b="0" dirty="0"/>
              <a:t>V</a:t>
            </a:r>
            <a:r>
              <a:rPr lang="pt-BR" b="0" dirty="0" smtClean="0"/>
              <a:t>ocê inicialmente </a:t>
            </a:r>
            <a:r>
              <a:rPr lang="pt-BR" b="0" dirty="0"/>
              <a:t>saltaria sobre todos os 1s. </a:t>
            </a:r>
            <a:endParaRPr lang="pt-BR" b="0" dirty="0" smtClean="0"/>
          </a:p>
          <a:p>
            <a:r>
              <a:rPr lang="pt-BR" b="0" dirty="0" smtClean="0"/>
              <a:t>Se você </a:t>
            </a:r>
            <a:r>
              <a:rPr lang="pt-BR" b="0" dirty="0"/>
              <a:t>chegar num 0, </a:t>
            </a:r>
            <a:r>
              <a:rPr lang="pt-BR" b="0" dirty="0" smtClean="0"/>
              <a:t>então voc</a:t>
            </a:r>
            <a:r>
              <a:rPr lang="pt-BR" b="0" dirty="0"/>
              <a:t>ê</a:t>
            </a:r>
            <a:r>
              <a:rPr lang="pt-BR" b="0" dirty="0" smtClean="0"/>
              <a:t> </a:t>
            </a:r>
            <a:r>
              <a:rPr lang="pt-BR" b="0" dirty="0"/>
              <a:t>pode ter acabado de ver o primeiro dos </a:t>
            </a:r>
            <a:r>
              <a:rPr lang="pt-BR" b="0" dirty="0" smtClean="0"/>
              <a:t>tr</a:t>
            </a:r>
            <a:r>
              <a:rPr lang="pt-BR" b="0" dirty="0"/>
              <a:t>ê</a:t>
            </a:r>
            <a:r>
              <a:rPr lang="pt-BR" b="0" dirty="0" smtClean="0"/>
              <a:t>s símbolos </a:t>
            </a:r>
            <a:r>
              <a:rPr lang="pt-BR" b="0" dirty="0"/>
              <a:t>no </a:t>
            </a:r>
            <a:r>
              <a:rPr lang="pt-BR" b="0" dirty="0" smtClean="0"/>
              <a:t>padrão </a:t>
            </a:r>
            <a:r>
              <a:rPr lang="pt-BR" b="0" dirty="0"/>
              <a:t>001</a:t>
            </a:r>
          </a:p>
          <a:p>
            <a:r>
              <a:rPr lang="pt-BR" b="0" dirty="0" smtClean="0"/>
              <a:t>Se </a:t>
            </a:r>
            <a:r>
              <a:rPr lang="pt-BR" b="0" dirty="0"/>
              <a:t>nesse ponto </a:t>
            </a:r>
            <a:r>
              <a:rPr lang="pt-BR" b="0" dirty="0" smtClean="0"/>
              <a:t>você vê </a:t>
            </a:r>
            <a:r>
              <a:rPr lang="pt-BR" b="0" dirty="0"/>
              <a:t>um 1, houve muito poucos </a:t>
            </a:r>
            <a:r>
              <a:rPr lang="pt-BR" b="0" dirty="0" smtClean="0"/>
              <a:t>0s, portanto voc</a:t>
            </a:r>
            <a:r>
              <a:rPr lang="pt-BR" b="0" dirty="0"/>
              <a:t>ê</a:t>
            </a:r>
            <a:r>
              <a:rPr lang="pt-BR" b="0" dirty="0" smtClean="0"/>
              <a:t> </a:t>
            </a:r>
            <a:r>
              <a:rPr lang="pt-BR" b="0" dirty="0"/>
              <a:t>volta a saltar sobre 1s. Mas, se </a:t>
            </a:r>
            <a:r>
              <a:rPr lang="pt-BR" b="0" dirty="0" smtClean="0"/>
              <a:t>você vê </a:t>
            </a:r>
            <a:r>
              <a:rPr lang="pt-BR" b="0" dirty="0"/>
              <a:t>um 0 nesse ponto, </a:t>
            </a:r>
            <a:r>
              <a:rPr lang="pt-BR" b="0" dirty="0" smtClean="0"/>
              <a:t>você</a:t>
            </a:r>
            <a:r>
              <a:rPr lang="pt-BR" b="0" dirty="0"/>
              <a:t> </a:t>
            </a:r>
            <a:r>
              <a:rPr lang="pt-BR" b="0" dirty="0" smtClean="0"/>
              <a:t>deve </a:t>
            </a:r>
            <a:r>
              <a:rPr lang="pt-BR" b="0" dirty="0"/>
              <a:t>lembrar que </a:t>
            </a:r>
            <a:r>
              <a:rPr lang="pt-BR" b="0" dirty="0" smtClean="0"/>
              <a:t>voc</a:t>
            </a:r>
            <a:r>
              <a:rPr lang="pt-BR" b="0" dirty="0"/>
              <a:t>ê</a:t>
            </a:r>
            <a:r>
              <a:rPr lang="pt-BR" b="0" dirty="0" smtClean="0"/>
              <a:t> </a:t>
            </a:r>
            <a:r>
              <a:rPr lang="pt-BR" b="0" dirty="0"/>
              <a:t>acabou de ver dois </a:t>
            </a:r>
            <a:r>
              <a:rPr lang="pt-BR" b="0" dirty="0" smtClean="0"/>
              <a:t>símbolos </a:t>
            </a:r>
            <a:r>
              <a:rPr lang="pt-BR" b="0" dirty="0"/>
              <a:t>do </a:t>
            </a:r>
            <a:r>
              <a:rPr lang="pt-BR" b="0" dirty="0" smtClean="0"/>
              <a:t>padrão</a:t>
            </a:r>
            <a:r>
              <a:rPr lang="pt-BR" b="0" dirty="0"/>
              <a:t>. </a:t>
            </a:r>
            <a:endParaRPr lang="pt-BR" b="0" dirty="0" smtClean="0"/>
          </a:p>
          <a:p>
            <a:r>
              <a:rPr lang="pt-BR" b="0" dirty="0" smtClean="0"/>
              <a:t>Agora voc</a:t>
            </a:r>
            <a:r>
              <a:rPr lang="pt-BR" b="0" dirty="0"/>
              <a:t>ê</a:t>
            </a:r>
            <a:r>
              <a:rPr lang="pt-BR" b="0" dirty="0" smtClean="0"/>
              <a:t> precisa encontrar </a:t>
            </a:r>
            <a:r>
              <a:rPr lang="pt-BR" b="0" dirty="0"/>
              <a:t>um 1. </a:t>
            </a:r>
            <a:endParaRPr lang="pt-BR" b="0" dirty="0" smtClean="0"/>
          </a:p>
          <a:p>
            <a:r>
              <a:rPr lang="pt-BR" b="0" dirty="0" smtClean="0"/>
              <a:t>Se</a:t>
            </a:r>
            <a:r>
              <a:rPr lang="pt-BR" b="0" dirty="0"/>
              <a:t> </a:t>
            </a:r>
            <a:r>
              <a:rPr lang="pt-BR" b="0" dirty="0" smtClean="0"/>
              <a:t>você </a:t>
            </a:r>
            <a:r>
              <a:rPr lang="pt-BR" b="0" dirty="0"/>
              <a:t>o encontrar, </a:t>
            </a:r>
            <a:r>
              <a:rPr lang="pt-BR" b="0" dirty="0" smtClean="0"/>
              <a:t>logo voc</a:t>
            </a:r>
            <a:r>
              <a:rPr lang="pt-BR" b="0" dirty="0"/>
              <a:t>ê</a:t>
            </a:r>
            <a:r>
              <a:rPr lang="pt-BR" b="0" dirty="0" smtClean="0"/>
              <a:t> </a:t>
            </a:r>
            <a:r>
              <a:rPr lang="pt-BR" b="0" dirty="0"/>
              <a:t>conseguiu achar o </a:t>
            </a:r>
            <a:r>
              <a:rPr lang="pt-BR" b="0" dirty="0" smtClean="0"/>
              <a:t>padrão. Continue</a:t>
            </a:r>
            <a:r>
              <a:rPr lang="pt-BR" b="0" dirty="0"/>
              <a:t> </a:t>
            </a:r>
            <a:r>
              <a:rPr lang="pt-BR" b="0" dirty="0" smtClean="0"/>
              <a:t>lendo </a:t>
            </a:r>
            <a:r>
              <a:rPr lang="pt-BR" b="0" dirty="0"/>
              <a:t>a cadeia de entrada </a:t>
            </a:r>
            <a:r>
              <a:rPr lang="pt-BR" b="0" dirty="0" smtClean="0"/>
              <a:t>at</a:t>
            </a:r>
            <a:r>
              <a:rPr lang="pt-BR" b="0" dirty="0"/>
              <a:t>é</a:t>
            </a:r>
            <a:r>
              <a:rPr lang="pt-BR" b="0" dirty="0" smtClean="0"/>
              <a:t> </a:t>
            </a:r>
            <a:r>
              <a:rPr lang="pt-BR" b="0" dirty="0"/>
              <a:t>que </a:t>
            </a:r>
            <a:r>
              <a:rPr lang="pt-BR" b="0" dirty="0" smtClean="0"/>
              <a:t>o final</a:t>
            </a:r>
            <a:r>
              <a:rPr lang="pt-BR" b="0" dirty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xmlns="" val="3890407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Projetando Autômatos Finitos:  Outro exemplo</a:t>
            </a:r>
            <a:br>
              <a:rPr lang="pt-BR" sz="2400" dirty="0" smtClean="0"/>
            </a:b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2600" y="572769"/>
            <a:ext cx="7918450" cy="4624387"/>
          </a:xfrm>
        </p:spPr>
        <p:txBody>
          <a:bodyPr/>
          <a:lstStyle/>
          <a:p>
            <a:pPr marL="0" indent="0">
              <a:buNone/>
            </a:pPr>
            <a:endParaRPr lang="pt-BR" dirty="0" smtClean="0"/>
          </a:p>
          <a:p>
            <a:r>
              <a:rPr lang="pt-BR" b="0" dirty="0" smtClean="0"/>
              <a:t>Portanto, existem 4 possibilidades:</a:t>
            </a:r>
          </a:p>
          <a:p>
            <a:endParaRPr lang="pt-BR" b="0" dirty="0" smtClean="0"/>
          </a:p>
          <a:p>
            <a:pPr marL="457200" indent="-457200">
              <a:buFont typeface="+mj-lt"/>
              <a:buAutoNum type="arabicPeriod"/>
            </a:pPr>
            <a:r>
              <a:rPr lang="pt-BR" b="0" dirty="0" smtClean="0"/>
              <a:t>não </a:t>
            </a:r>
            <a:r>
              <a:rPr lang="pt-BR" b="0" dirty="0"/>
              <a:t>tem visto quaisquer </a:t>
            </a:r>
            <a:r>
              <a:rPr lang="pt-BR" b="0" dirty="0" smtClean="0"/>
              <a:t>símbolos </a:t>
            </a:r>
            <a:r>
              <a:rPr lang="pt-BR" b="0" dirty="0"/>
              <a:t>do </a:t>
            </a:r>
            <a:r>
              <a:rPr lang="pt-BR" b="0" dirty="0" smtClean="0"/>
              <a:t>padrão</a:t>
            </a:r>
            <a:r>
              <a:rPr lang="pt-BR" b="0" dirty="0"/>
              <a:t>,</a:t>
            </a:r>
          </a:p>
          <a:p>
            <a:pPr marL="457200" indent="-457200">
              <a:buFont typeface="+mj-lt"/>
              <a:buAutoNum type="arabicPeriod"/>
            </a:pPr>
            <a:r>
              <a:rPr lang="pt-BR" b="0" dirty="0" smtClean="0"/>
              <a:t>acaba </a:t>
            </a:r>
            <a:r>
              <a:rPr lang="pt-BR" b="0" dirty="0"/>
              <a:t>de ver um 0,</a:t>
            </a:r>
          </a:p>
          <a:p>
            <a:pPr marL="457200" indent="-457200">
              <a:buFont typeface="+mj-lt"/>
              <a:buAutoNum type="arabicPeriod"/>
            </a:pPr>
            <a:r>
              <a:rPr lang="pt-BR" b="0" dirty="0" smtClean="0"/>
              <a:t>acaba </a:t>
            </a:r>
            <a:r>
              <a:rPr lang="pt-BR" b="0" dirty="0"/>
              <a:t>de ver 00, ou</a:t>
            </a:r>
          </a:p>
          <a:p>
            <a:pPr marL="457200" indent="-457200">
              <a:buFont typeface="+mj-lt"/>
              <a:buAutoNum type="arabicPeriod"/>
            </a:pPr>
            <a:r>
              <a:rPr lang="pt-BR" b="0" dirty="0" smtClean="0"/>
              <a:t>acaba </a:t>
            </a:r>
            <a:r>
              <a:rPr lang="pt-BR" b="0" dirty="0"/>
              <a:t>de ver o </a:t>
            </a:r>
            <a:r>
              <a:rPr lang="pt-BR" b="0" dirty="0" smtClean="0"/>
              <a:t>padrão </a:t>
            </a:r>
            <a:r>
              <a:rPr lang="pt-BR" b="0" dirty="0"/>
              <a:t>inteiro 001.</a:t>
            </a:r>
            <a:endParaRPr lang="pt-BR" b="0" dirty="0" smtClean="0"/>
          </a:p>
        </p:txBody>
      </p:sp>
      <p:sp>
        <p:nvSpPr>
          <p:cNvPr id="7" name="Elipse 6"/>
          <p:cNvSpPr/>
          <p:nvPr/>
        </p:nvSpPr>
        <p:spPr>
          <a:xfrm>
            <a:off x="3289316" y="4445028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Elipse 7"/>
          <p:cNvSpPr/>
          <p:nvPr/>
        </p:nvSpPr>
        <p:spPr>
          <a:xfrm>
            <a:off x="1329348" y="4445029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CaixaDeTexto 8"/>
          <p:cNvSpPr txBox="1"/>
          <p:nvPr/>
        </p:nvSpPr>
        <p:spPr>
          <a:xfrm>
            <a:off x="1445235" y="4716309"/>
            <a:ext cx="62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297678" y="4701029"/>
            <a:ext cx="783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>
                <a:solidFill>
                  <a:schemeClr val="bg1">
                    <a:lumMod val="50000"/>
                  </a:schemeClr>
                </a:solidFill>
              </a:rPr>
              <a:t>0</a:t>
            </a:r>
          </a:p>
        </p:txBody>
      </p:sp>
      <p:cxnSp>
        <p:nvCxnSpPr>
          <p:cNvPr id="11" name="Conector de seta reta 10"/>
          <p:cNvCxnSpPr/>
          <p:nvPr/>
        </p:nvCxnSpPr>
        <p:spPr>
          <a:xfrm flipH="1">
            <a:off x="2066155" y="5085641"/>
            <a:ext cx="1223161" cy="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to 11"/>
          <p:cNvCxnSpPr/>
          <p:nvPr/>
        </p:nvCxnSpPr>
        <p:spPr>
          <a:xfrm flipV="1">
            <a:off x="5491534" y="4126097"/>
            <a:ext cx="0" cy="364318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/>
          <p:cNvCxnSpPr/>
          <p:nvPr/>
        </p:nvCxnSpPr>
        <p:spPr>
          <a:xfrm>
            <a:off x="5491534" y="4126097"/>
            <a:ext cx="360040" cy="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de seta reta 13"/>
          <p:cNvCxnSpPr/>
          <p:nvPr/>
        </p:nvCxnSpPr>
        <p:spPr>
          <a:xfrm>
            <a:off x="5851574" y="4126097"/>
            <a:ext cx="0" cy="306996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/>
          <p:nvPr/>
        </p:nvCxnSpPr>
        <p:spPr>
          <a:xfrm>
            <a:off x="2121436" y="4678718"/>
            <a:ext cx="1176242" cy="44622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ixaDeTexto 15"/>
          <p:cNvSpPr txBox="1"/>
          <p:nvPr/>
        </p:nvSpPr>
        <p:spPr>
          <a:xfrm>
            <a:off x="2121436" y="4260363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0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17" name="CaixaDeTexto 16"/>
          <p:cNvSpPr txBox="1"/>
          <p:nvPr/>
        </p:nvSpPr>
        <p:spPr>
          <a:xfrm>
            <a:off x="2461159" y="5070361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1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grpSp>
        <p:nvGrpSpPr>
          <p:cNvPr id="18" name="Grupo 17"/>
          <p:cNvGrpSpPr/>
          <p:nvPr/>
        </p:nvGrpSpPr>
        <p:grpSpPr>
          <a:xfrm>
            <a:off x="590105" y="4629695"/>
            <a:ext cx="739243" cy="369332"/>
            <a:chOff x="3168933" y="2567118"/>
            <a:chExt cx="739243" cy="369332"/>
          </a:xfrm>
        </p:grpSpPr>
        <p:sp>
          <p:nvSpPr>
            <p:cNvPr id="21" name="CaixaDeTexto 20"/>
            <p:cNvSpPr txBox="1"/>
            <p:nvPr/>
          </p:nvSpPr>
          <p:spPr>
            <a:xfrm>
              <a:off x="3168933" y="2567118"/>
              <a:ext cx="56031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>
                  <a:solidFill>
                    <a:srgbClr val="FF0000"/>
                  </a:solidFill>
                </a:rPr>
                <a:t>1</a:t>
              </a:r>
              <a:endParaRPr lang="pt-BR" b="1" baseline="-25000" dirty="0">
                <a:solidFill>
                  <a:srgbClr val="FF0000"/>
                </a:solidFill>
              </a:endParaRPr>
            </a:p>
          </p:txBody>
        </p:sp>
        <p:cxnSp>
          <p:nvCxnSpPr>
            <p:cNvPr id="22" name="Conector de seta reta 21"/>
            <p:cNvCxnSpPr/>
            <p:nvPr/>
          </p:nvCxnSpPr>
          <p:spPr>
            <a:xfrm>
              <a:off x="3616949" y="2899992"/>
              <a:ext cx="291227" cy="0"/>
            </a:xfrm>
            <a:prstGeom prst="straightConnector1">
              <a:avLst/>
            </a:prstGeom>
            <a:ln w="19050">
              <a:solidFill>
                <a:srgbClr val="FFCC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ector reto 22"/>
            <p:cNvCxnSpPr/>
            <p:nvPr/>
          </p:nvCxnSpPr>
          <p:spPr>
            <a:xfrm flipV="1">
              <a:off x="3616949" y="2603576"/>
              <a:ext cx="0" cy="296416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Conector reto 23"/>
            <p:cNvCxnSpPr/>
            <p:nvPr/>
          </p:nvCxnSpPr>
          <p:spPr>
            <a:xfrm>
              <a:off x="3616949" y="2603576"/>
              <a:ext cx="291227" cy="88304"/>
            </a:xfrm>
            <a:prstGeom prst="line">
              <a:avLst/>
            </a:prstGeom>
            <a:ln w="19050">
              <a:solidFill>
                <a:srgbClr val="FFCC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0" name="Conector de seta reta 19"/>
          <p:cNvCxnSpPr/>
          <p:nvPr/>
        </p:nvCxnSpPr>
        <p:spPr>
          <a:xfrm>
            <a:off x="1725392" y="4212180"/>
            <a:ext cx="0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ipse 25"/>
          <p:cNvSpPr/>
          <p:nvPr/>
        </p:nvSpPr>
        <p:spPr>
          <a:xfrm>
            <a:off x="7235478" y="4437533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Elipse 26"/>
          <p:cNvSpPr/>
          <p:nvPr/>
        </p:nvSpPr>
        <p:spPr>
          <a:xfrm>
            <a:off x="5275510" y="4437534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CaixaDeTexto 27"/>
          <p:cNvSpPr txBox="1"/>
          <p:nvPr/>
        </p:nvSpPr>
        <p:spPr>
          <a:xfrm>
            <a:off x="5391397" y="4708814"/>
            <a:ext cx="62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 smtClean="0">
                <a:solidFill>
                  <a:schemeClr val="bg1">
                    <a:lumMod val="50000"/>
                  </a:schemeClr>
                </a:solidFill>
              </a:rPr>
              <a:t>00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7243840" y="4693534"/>
            <a:ext cx="7837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 smtClean="0">
                <a:solidFill>
                  <a:schemeClr val="bg1">
                    <a:lumMod val="50000"/>
                  </a:schemeClr>
                </a:solidFill>
              </a:rPr>
              <a:t>001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31" name="Conector reto 30"/>
          <p:cNvCxnSpPr/>
          <p:nvPr/>
        </p:nvCxnSpPr>
        <p:spPr>
          <a:xfrm flipV="1">
            <a:off x="7451502" y="4130538"/>
            <a:ext cx="0" cy="364318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to 31"/>
          <p:cNvCxnSpPr/>
          <p:nvPr/>
        </p:nvCxnSpPr>
        <p:spPr>
          <a:xfrm>
            <a:off x="7451502" y="4130538"/>
            <a:ext cx="360040" cy="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Conector de seta reta 32"/>
          <p:cNvCxnSpPr/>
          <p:nvPr/>
        </p:nvCxnSpPr>
        <p:spPr>
          <a:xfrm>
            <a:off x="7811542" y="4130538"/>
            <a:ext cx="0" cy="306996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de seta reta 33"/>
          <p:cNvCxnSpPr/>
          <p:nvPr/>
        </p:nvCxnSpPr>
        <p:spPr>
          <a:xfrm>
            <a:off x="6067598" y="4671223"/>
            <a:ext cx="1176242" cy="44622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ixaDeTexto 34"/>
          <p:cNvSpPr txBox="1"/>
          <p:nvPr/>
        </p:nvSpPr>
        <p:spPr>
          <a:xfrm>
            <a:off x="6095408" y="4252868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1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36" name="CaixaDeTexto 35"/>
          <p:cNvSpPr txBox="1"/>
          <p:nvPr/>
        </p:nvSpPr>
        <p:spPr>
          <a:xfrm>
            <a:off x="7399157" y="3755370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0,1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4389369" y="4312697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0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38" name="Elipse 37"/>
          <p:cNvSpPr/>
          <p:nvPr/>
        </p:nvSpPr>
        <p:spPr>
          <a:xfrm>
            <a:off x="7297603" y="4494856"/>
            <a:ext cx="676200" cy="67744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44" name="Conector de seta reta 43"/>
          <p:cNvCxnSpPr/>
          <p:nvPr/>
        </p:nvCxnSpPr>
        <p:spPr>
          <a:xfrm>
            <a:off x="4081404" y="4717036"/>
            <a:ext cx="1176242" cy="44622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CaixaDeTexto 47"/>
          <p:cNvSpPr txBox="1"/>
          <p:nvPr/>
        </p:nvSpPr>
        <p:spPr>
          <a:xfrm>
            <a:off x="5391397" y="3755370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0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82952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/>
      <p:bldP spid="10" grpId="0"/>
      <p:bldP spid="16" grpId="0"/>
      <p:bldP spid="17" grpId="0"/>
      <p:bldP spid="26" grpId="0" animBg="1"/>
      <p:bldP spid="27" grpId="0" animBg="1"/>
      <p:bldP spid="28" grpId="0"/>
      <p:bldP spid="29" grpId="0"/>
      <p:bldP spid="35" grpId="0"/>
      <p:bldP spid="36" grpId="0"/>
      <p:bldP spid="40" grpId="0"/>
      <p:bldP spid="38" grpId="0" animBg="1"/>
      <p:bldP spid="48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en-US" sz="2400" dirty="0" smtClean="0"/>
              <a:t>PARA FIXAR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8064896" cy="3312367"/>
          </a:xfrm>
        </p:spPr>
        <p:txBody>
          <a:bodyPr/>
          <a:lstStyle/>
          <a:p>
            <a:endParaRPr lang="pt-BR" dirty="0">
              <a:sym typeface="Symbol" pitchFamily="18" charset="2"/>
            </a:endParaRPr>
          </a:p>
          <a:p>
            <a:r>
              <a:rPr lang="pt-BR" dirty="0" smtClean="0">
                <a:sym typeface="Symbol" pitchFamily="18" charset="2"/>
              </a:rPr>
              <a:t>Fazer </a:t>
            </a:r>
            <a:r>
              <a:rPr lang="pt-BR" smtClean="0">
                <a:sym typeface="Symbol" pitchFamily="18" charset="2"/>
              </a:rPr>
              <a:t>o exercício 1.6</a:t>
            </a:r>
            <a:endParaRPr lang="pt-BR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BR" b="0" dirty="0" smtClean="0"/>
              <a:t>                                               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691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8064896" cy="3312367"/>
          </a:xfrm>
        </p:spPr>
        <p:txBody>
          <a:bodyPr/>
          <a:lstStyle/>
          <a:p>
            <a:r>
              <a:rPr lang="pt-BR" dirty="0" smtClean="0">
                <a:sym typeface="Symbol" pitchFamily="18" charset="2"/>
              </a:rPr>
              <a:t>O </a:t>
            </a:r>
            <a:r>
              <a:rPr lang="pt-BR" dirty="0">
                <a:sym typeface="Symbol" pitchFamily="18" charset="2"/>
              </a:rPr>
              <a:t>controlador para uma porta </a:t>
            </a:r>
            <a:r>
              <a:rPr lang="pt-BR" dirty="0" smtClean="0">
                <a:sym typeface="Symbol" pitchFamily="18" charset="2"/>
              </a:rPr>
              <a:t>automática é </a:t>
            </a:r>
            <a:r>
              <a:rPr lang="pt-BR" dirty="0">
                <a:sym typeface="Symbol" pitchFamily="18" charset="2"/>
              </a:rPr>
              <a:t>um exemplo de tal dispositivo</a:t>
            </a:r>
            <a:r>
              <a:rPr lang="pt-BR" dirty="0" smtClean="0">
                <a:sym typeface="Symbol" pitchFamily="18" charset="2"/>
              </a:rPr>
              <a:t>.</a:t>
            </a:r>
          </a:p>
          <a:p>
            <a:r>
              <a:rPr lang="pt-BR" dirty="0"/>
              <a:t>A</a:t>
            </a:r>
            <a:r>
              <a:rPr lang="pt-BR" dirty="0" smtClean="0"/>
              <a:t>s </a:t>
            </a:r>
            <a:r>
              <a:rPr lang="pt-BR" dirty="0"/>
              <a:t>lavadoras de louça/roupa, termômetros eletrônicos, relógios digitais, calculadoras e máquinas de venda </a:t>
            </a:r>
            <a:r>
              <a:rPr lang="pt-BR" dirty="0" smtClean="0"/>
              <a:t>automática....</a:t>
            </a:r>
          </a:p>
          <a:p>
            <a:r>
              <a:rPr lang="pt-BR" dirty="0" smtClean="0"/>
              <a:t>Os autômatos também são chamados de máquinas de estados finitos.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b="0" dirty="0" smtClean="0"/>
              <a:t>                                               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076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Finitos: exemplo</a:t>
            </a:r>
            <a:br>
              <a:rPr lang="pt-BR" sz="2400" dirty="0" smtClean="0"/>
            </a:br>
            <a:r>
              <a:rPr lang="pt-BR" sz="2400" dirty="0" smtClean="0"/>
              <a:t>Controlador para uma porta automática de entrada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8064896" cy="4752528"/>
          </a:xfrm>
        </p:spPr>
        <p:txBody>
          <a:bodyPr/>
          <a:lstStyle/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b="0" dirty="0" smtClean="0"/>
              <a:t>                                               </a:t>
            </a:r>
            <a:endParaRPr lang="pt-BR" dirty="0">
              <a:solidFill>
                <a:schemeClr val="bg1"/>
              </a:solidFill>
            </a:endParaRPr>
          </a:p>
        </p:txBody>
      </p:sp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03894676"/>
              </p:ext>
            </p:extLst>
          </p:nvPr>
        </p:nvGraphicFramePr>
        <p:xfrm>
          <a:off x="1403648" y="2492896"/>
          <a:ext cx="6096000" cy="1112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Estado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Nenhum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Frente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Atrás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Ambos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Fechado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Fechado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Aberto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Fechado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Fechado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Aberto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Fechado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Aberto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Aberto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Aberto</a:t>
                      </a:r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3491880" y="2060848"/>
            <a:ext cx="2880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bg2"/>
                </a:solidFill>
              </a:rPr>
              <a:t>Sinal de entrada</a:t>
            </a:r>
            <a:endParaRPr lang="pt-BR" dirty="0">
              <a:solidFill>
                <a:schemeClr val="bg2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1187624" y="3861048"/>
            <a:ext cx="69127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Esse controlador é um computador com apenas 1 bit de memória, capaz de registrar em quais dos dois estados o controlador está.</a:t>
            </a:r>
            <a:endParaRPr lang="pt-BR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2023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8064896" cy="3312367"/>
          </a:xfrm>
        </p:spPr>
        <p:txBody>
          <a:bodyPr/>
          <a:lstStyle/>
          <a:p>
            <a:r>
              <a:rPr lang="pt-BR" dirty="0" smtClean="0">
                <a:sym typeface="Symbol" pitchFamily="18" charset="2"/>
              </a:rPr>
              <a:t>Ao começar </a:t>
            </a:r>
            <a:r>
              <a:rPr lang="pt-BR" dirty="0">
                <a:sym typeface="Symbol" pitchFamily="18" charset="2"/>
              </a:rPr>
              <a:t>a descrever a teoria </a:t>
            </a:r>
            <a:r>
              <a:rPr lang="pt-BR" dirty="0" smtClean="0">
                <a:sym typeface="Symbol" pitchFamily="18" charset="2"/>
              </a:rPr>
              <a:t>matemática </a:t>
            </a:r>
            <a:r>
              <a:rPr lang="pt-BR" dirty="0">
                <a:sym typeface="Symbol" pitchFamily="18" charset="2"/>
              </a:rPr>
              <a:t>de </a:t>
            </a:r>
            <a:r>
              <a:rPr lang="pt-BR" dirty="0" smtClean="0">
                <a:sym typeface="Symbol" pitchFamily="18" charset="2"/>
              </a:rPr>
              <a:t>autômatos finitos</a:t>
            </a:r>
            <a:r>
              <a:rPr lang="pt-BR" dirty="0">
                <a:sym typeface="Symbol" pitchFamily="18" charset="2"/>
              </a:rPr>
              <a:t>, </a:t>
            </a:r>
            <a:r>
              <a:rPr lang="pt-BR" dirty="0" smtClean="0">
                <a:sym typeface="Symbol" pitchFamily="18" charset="2"/>
              </a:rPr>
              <a:t>fazemos isso </a:t>
            </a:r>
            <a:r>
              <a:rPr lang="pt-BR" dirty="0">
                <a:sym typeface="Symbol" pitchFamily="18" charset="2"/>
              </a:rPr>
              <a:t>no </a:t>
            </a:r>
            <a:r>
              <a:rPr lang="pt-BR" dirty="0" smtClean="0">
                <a:sym typeface="Symbol" pitchFamily="18" charset="2"/>
              </a:rPr>
              <a:t>nível </a:t>
            </a:r>
            <a:r>
              <a:rPr lang="pt-BR" dirty="0">
                <a:sym typeface="Symbol" pitchFamily="18" charset="2"/>
              </a:rPr>
              <a:t>abstrato, sem </a:t>
            </a:r>
            <a:r>
              <a:rPr lang="pt-BR" dirty="0" err="1" smtClean="0">
                <a:sym typeface="Symbol" pitchFamily="18" charset="2"/>
              </a:rPr>
              <a:t>referência</a:t>
            </a:r>
            <a:r>
              <a:rPr lang="pt-BR" dirty="0" smtClean="0">
                <a:sym typeface="Symbol" pitchFamily="18" charset="2"/>
              </a:rPr>
              <a:t> </a:t>
            </a:r>
            <a:r>
              <a:rPr lang="pt-BR" dirty="0">
                <a:sym typeface="Symbol" pitchFamily="18" charset="2"/>
              </a:rPr>
              <a:t>a qualquer </a:t>
            </a:r>
            <a:r>
              <a:rPr lang="pt-BR" dirty="0" smtClean="0">
                <a:sym typeface="Symbol" pitchFamily="18" charset="2"/>
              </a:rPr>
              <a:t>aplicação específica.</a:t>
            </a:r>
          </a:p>
          <a:p>
            <a:endParaRPr lang="pt-BR" dirty="0">
              <a:sym typeface="Symbol" pitchFamily="18" charset="2"/>
            </a:endParaRPr>
          </a:p>
          <a:p>
            <a:r>
              <a:rPr lang="pt-BR" dirty="0" smtClean="0">
                <a:sym typeface="Symbol" pitchFamily="18" charset="2"/>
              </a:rPr>
              <a:t>A seguir vamos ver alguns exemplos usando um </a:t>
            </a:r>
            <a:r>
              <a:rPr lang="pt-BR" i="1" dirty="0" smtClean="0">
                <a:solidFill>
                  <a:srgbClr val="FF0000"/>
                </a:solidFill>
                <a:sym typeface="Symbol" pitchFamily="18" charset="2"/>
              </a:rPr>
              <a:t>diagrama de estados</a:t>
            </a:r>
            <a:r>
              <a:rPr lang="pt-BR" dirty="0" smtClean="0">
                <a:sym typeface="Symbol" pitchFamily="18" charset="2"/>
              </a:rPr>
              <a:t> e identificar os conceitos de: </a:t>
            </a:r>
            <a:r>
              <a:rPr lang="pt-BR" i="1" dirty="0" smtClean="0">
                <a:solidFill>
                  <a:srgbClr val="FF0000"/>
                </a:solidFill>
                <a:sym typeface="Symbol" pitchFamily="18" charset="2"/>
              </a:rPr>
              <a:t>estado inicial</a:t>
            </a:r>
            <a:r>
              <a:rPr lang="pt-BR" dirty="0" smtClean="0">
                <a:sym typeface="Symbol" pitchFamily="18" charset="2"/>
              </a:rPr>
              <a:t>, </a:t>
            </a:r>
            <a:r>
              <a:rPr lang="pt-BR" i="1" dirty="0" smtClean="0">
                <a:solidFill>
                  <a:srgbClr val="FF0000"/>
                </a:solidFill>
                <a:sym typeface="Symbol" pitchFamily="18" charset="2"/>
              </a:rPr>
              <a:t>estado de aceitação</a:t>
            </a:r>
            <a:r>
              <a:rPr lang="pt-BR" dirty="0" smtClean="0">
                <a:sym typeface="Symbol" pitchFamily="18" charset="2"/>
              </a:rPr>
              <a:t> ou final, </a:t>
            </a:r>
            <a:r>
              <a:rPr lang="pt-BR" i="1" dirty="0" smtClean="0">
                <a:solidFill>
                  <a:srgbClr val="FF0000"/>
                </a:solidFill>
                <a:sym typeface="Symbol" pitchFamily="18" charset="2"/>
              </a:rPr>
              <a:t>transição.</a:t>
            </a:r>
            <a:endParaRPr lang="pt-BR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BR" b="0" dirty="0" smtClean="0"/>
              <a:t>                                               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357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8064896" cy="3312367"/>
          </a:xfrm>
        </p:spPr>
        <p:txBody>
          <a:bodyPr/>
          <a:lstStyle/>
          <a:p>
            <a:r>
              <a:rPr lang="pt-BR" dirty="0" smtClean="0">
                <a:sym typeface="Symbol" pitchFamily="18" charset="2"/>
              </a:rPr>
              <a:t>Uma máquina M</a:t>
            </a:r>
            <a:r>
              <a:rPr lang="pt-BR" baseline="-25000" dirty="0" smtClean="0">
                <a:sym typeface="Symbol" pitchFamily="18" charset="2"/>
              </a:rPr>
              <a:t>1</a:t>
            </a:r>
            <a:r>
              <a:rPr lang="pt-BR" dirty="0" smtClean="0">
                <a:sym typeface="Symbol" pitchFamily="18" charset="2"/>
              </a:rPr>
              <a:t> que recebe cadeias de bits como entrada e aceita somente aquelas que começam com um ou mais zeros seguidos de um ou mais 1’s apenas.</a:t>
            </a:r>
          </a:p>
          <a:p>
            <a:endParaRPr lang="pt-BR" dirty="0">
              <a:sym typeface="Symbol" pitchFamily="18" charset="2"/>
            </a:endParaRPr>
          </a:p>
          <a:p>
            <a:pPr marL="0" indent="0">
              <a:buNone/>
            </a:pPr>
            <a:r>
              <a:rPr lang="pt-BR" b="0" dirty="0" smtClean="0"/>
              <a:t>                                               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3340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8064896" cy="3744416"/>
          </a:xfrm>
        </p:spPr>
        <p:txBody>
          <a:bodyPr/>
          <a:lstStyle/>
          <a:p>
            <a:r>
              <a:rPr lang="pt-BR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autômato </a:t>
            </a:r>
            <a:r>
              <a:rPr lang="pt-BR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recebe os </a:t>
            </a:r>
            <a:r>
              <a:rPr lang="pt-BR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símbolos da </a:t>
            </a:r>
            <a:r>
              <a:rPr lang="pt-BR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cadeia de entrada um por um da esquerda para a direita. </a:t>
            </a:r>
            <a:endParaRPr lang="pt-BR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</a:t>
            </a:r>
            <a:r>
              <a:rPr lang="pt-BR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ó</a:t>
            </a:r>
            <a:r>
              <a:rPr lang="pt-BR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ler cada símbolo</a:t>
            </a:r>
            <a:r>
              <a:rPr lang="pt-BR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</a:t>
            </a:r>
            <a:r>
              <a:rPr lang="pt-BR" b="0" baseline="-25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pt-BR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move de um estado para outro ao longo da </a:t>
            </a:r>
            <a:r>
              <a:rPr lang="pt-BR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transição </a:t>
            </a:r>
            <a:r>
              <a:rPr lang="pt-BR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</a:t>
            </a:r>
            <a:r>
              <a:rPr lang="pt-BR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 aquele símbolo </a:t>
            </a:r>
            <a:r>
              <a:rPr lang="pt-BR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como seu </a:t>
            </a:r>
            <a:r>
              <a:rPr lang="pt-BR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rótulo</a:t>
            </a:r>
            <a:r>
              <a:rPr lang="pt-BR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endParaRPr lang="pt-BR" b="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pt-BR" b="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Quando ele lê </a:t>
            </a:r>
            <a:r>
              <a:rPr lang="pt-BR" b="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 ú</a:t>
            </a:r>
            <a:r>
              <a:rPr lang="pt-BR" b="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ltimo símbolo</a:t>
            </a:r>
            <a:r>
              <a:rPr lang="pt-BR" b="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</a:t>
            </a:r>
            <a:r>
              <a:rPr lang="pt-BR" b="0" u="sng" baseline="-25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pt-BR" b="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0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produz sua saída</a:t>
            </a:r>
            <a:r>
              <a:rPr lang="pt-BR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r>
              <a:rPr lang="pt-BR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pt-BR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saída é </a:t>
            </a:r>
            <a:r>
              <a:rPr lang="pt-BR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aceite </a:t>
            </a:r>
            <a:r>
              <a:rPr lang="pt-BR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 M</a:t>
            </a:r>
            <a:r>
              <a:rPr lang="pt-BR" b="0" baseline="-25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pt-BR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est</a:t>
            </a:r>
            <a:r>
              <a:rPr lang="pt-BR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</a:t>
            </a:r>
            <a:r>
              <a:rPr lang="pt-BR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pt-BR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agora no estado de </a:t>
            </a:r>
            <a:r>
              <a:rPr lang="pt-BR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aceitação e </a:t>
            </a:r>
            <a:r>
              <a:rPr lang="pt-BR" b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rejeite se </a:t>
            </a:r>
            <a:r>
              <a:rPr lang="pt-BR" b="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ele não está.</a:t>
            </a:r>
            <a:endParaRPr lang="pt-BR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pt-BR" b="0" dirty="0" smtClean="0"/>
              <a:t>                                               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3389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endParaRPr lang="pt-BR" sz="24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8064896" cy="3312367"/>
          </a:xfrm>
        </p:spPr>
        <p:txBody>
          <a:bodyPr/>
          <a:lstStyle/>
          <a:p>
            <a:endParaRPr lang="pt-BR" dirty="0">
              <a:sym typeface="Symbol" pitchFamily="18" charset="2"/>
            </a:endParaRPr>
          </a:p>
          <a:p>
            <a:r>
              <a:rPr lang="pt-BR" dirty="0" smtClean="0">
                <a:sym typeface="Symbol" pitchFamily="18" charset="2"/>
              </a:rPr>
              <a:t>Um AF M</a:t>
            </a:r>
            <a:r>
              <a:rPr lang="pt-BR" baseline="-25000" dirty="0" smtClean="0">
                <a:sym typeface="Symbol" pitchFamily="18" charset="2"/>
              </a:rPr>
              <a:t>2</a:t>
            </a:r>
            <a:r>
              <a:rPr lang="pt-BR" dirty="0" smtClean="0">
                <a:sym typeface="Symbol" pitchFamily="18" charset="2"/>
              </a:rPr>
              <a:t> que recebe cadeias de bits e aceita aquelas que possuem 10 como subcadeia</a:t>
            </a:r>
            <a:endParaRPr lang="pt-BR" i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pt-BR" b="0" dirty="0" smtClean="0"/>
              <a:t>                                               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5691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116632"/>
            <a:ext cx="7283450" cy="1143000"/>
          </a:xfrm>
        </p:spPr>
        <p:txBody>
          <a:bodyPr/>
          <a:lstStyle/>
          <a:p>
            <a:r>
              <a:rPr lang="pt-BR" sz="2400" dirty="0" smtClean="0"/>
              <a:t>Autômatos Finitos</a:t>
            </a:r>
            <a:endParaRPr lang="pt-BR" sz="2400" dirty="0"/>
          </a:p>
        </p:txBody>
      </p:sp>
      <p:sp>
        <p:nvSpPr>
          <p:cNvPr id="25" name="CaixaDeTexto 24"/>
          <p:cNvSpPr txBox="1"/>
          <p:nvPr/>
        </p:nvSpPr>
        <p:spPr>
          <a:xfrm>
            <a:off x="4653989" y="145812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dirty="0"/>
          </a:p>
        </p:txBody>
      </p:sp>
      <p:sp>
        <p:nvSpPr>
          <p:cNvPr id="33" name="Elipse 32"/>
          <p:cNvSpPr/>
          <p:nvPr/>
        </p:nvSpPr>
        <p:spPr>
          <a:xfrm>
            <a:off x="3674300" y="1035371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4" name="Elipse 33"/>
          <p:cNvSpPr/>
          <p:nvPr/>
        </p:nvSpPr>
        <p:spPr>
          <a:xfrm>
            <a:off x="3674300" y="3623013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Elipse 34"/>
          <p:cNvSpPr/>
          <p:nvPr/>
        </p:nvSpPr>
        <p:spPr>
          <a:xfrm>
            <a:off x="3674300" y="2345833"/>
            <a:ext cx="792088" cy="79208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6" name="Conector de seta reta 35"/>
          <p:cNvCxnSpPr/>
          <p:nvPr/>
        </p:nvCxnSpPr>
        <p:spPr>
          <a:xfrm>
            <a:off x="4070344" y="778697"/>
            <a:ext cx="0" cy="21602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CaixaDeTexto 38"/>
          <p:cNvSpPr txBox="1"/>
          <p:nvPr/>
        </p:nvSpPr>
        <p:spPr>
          <a:xfrm>
            <a:off x="3854174" y="1273461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 smtClean="0">
                <a:solidFill>
                  <a:schemeClr val="bg1">
                    <a:lumMod val="50000"/>
                  </a:schemeClr>
                </a:solidFill>
              </a:rPr>
              <a:t>0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" name="CaixaDeTexto 39"/>
          <p:cNvSpPr txBox="1"/>
          <p:nvPr/>
        </p:nvSpPr>
        <p:spPr>
          <a:xfrm>
            <a:off x="3790187" y="2580657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>
                <a:solidFill>
                  <a:schemeClr val="bg1">
                    <a:lumMod val="50000"/>
                  </a:schemeClr>
                </a:solidFill>
              </a:rPr>
              <a:t>1</a:t>
            </a:r>
          </a:p>
        </p:txBody>
      </p:sp>
      <p:sp>
        <p:nvSpPr>
          <p:cNvPr id="41" name="Elipse 40"/>
          <p:cNvSpPr/>
          <p:nvPr/>
        </p:nvSpPr>
        <p:spPr>
          <a:xfrm>
            <a:off x="3732244" y="3680335"/>
            <a:ext cx="676200" cy="67744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CaixaDeTexto 42"/>
          <p:cNvSpPr txBox="1"/>
          <p:nvPr/>
        </p:nvSpPr>
        <p:spPr>
          <a:xfrm>
            <a:off x="3790188" y="3834390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>
                    <a:lumMod val="50000"/>
                  </a:schemeClr>
                </a:solidFill>
              </a:rPr>
              <a:t>q</a:t>
            </a:r>
            <a:r>
              <a:rPr lang="pt-BR" b="1" baseline="-25000" dirty="0" smtClean="0">
                <a:solidFill>
                  <a:schemeClr val="bg1">
                    <a:lumMod val="50000"/>
                  </a:schemeClr>
                </a:solidFill>
              </a:rPr>
              <a:t>3</a:t>
            </a:r>
            <a:endParaRPr lang="pt-BR" b="1" baseline="-25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7" name="CaixaDeTexto 46"/>
          <p:cNvSpPr txBox="1"/>
          <p:nvPr/>
        </p:nvSpPr>
        <p:spPr>
          <a:xfrm>
            <a:off x="4102336" y="3195801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</a:rPr>
              <a:t>0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51" name="Conector reto 50"/>
          <p:cNvCxnSpPr/>
          <p:nvPr/>
        </p:nvCxnSpPr>
        <p:spPr>
          <a:xfrm>
            <a:off x="3820441" y="4365104"/>
            <a:ext cx="0" cy="36004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 reto 51"/>
          <p:cNvCxnSpPr/>
          <p:nvPr/>
        </p:nvCxnSpPr>
        <p:spPr>
          <a:xfrm>
            <a:off x="3820441" y="4725144"/>
            <a:ext cx="496325" cy="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ector de seta reta 52"/>
          <p:cNvCxnSpPr/>
          <p:nvPr/>
        </p:nvCxnSpPr>
        <p:spPr>
          <a:xfrm flipV="1">
            <a:off x="4316766" y="4365104"/>
            <a:ext cx="0" cy="36004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de seta reta 53"/>
          <p:cNvCxnSpPr>
            <a:stCxn id="33" idx="4"/>
            <a:endCxn id="35" idx="0"/>
          </p:cNvCxnSpPr>
          <p:nvPr/>
        </p:nvCxnSpPr>
        <p:spPr>
          <a:xfrm>
            <a:off x="4070344" y="1827459"/>
            <a:ext cx="0" cy="518374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 de seta reta 55"/>
          <p:cNvCxnSpPr>
            <a:endCxn id="34" idx="0"/>
          </p:cNvCxnSpPr>
          <p:nvPr/>
        </p:nvCxnSpPr>
        <p:spPr>
          <a:xfrm>
            <a:off x="4070342" y="3137921"/>
            <a:ext cx="2" cy="485092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ector de seta reta 56"/>
          <p:cNvCxnSpPr/>
          <p:nvPr/>
        </p:nvCxnSpPr>
        <p:spPr>
          <a:xfrm>
            <a:off x="3383073" y="2949989"/>
            <a:ext cx="291227" cy="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ector reto 57"/>
          <p:cNvCxnSpPr/>
          <p:nvPr/>
        </p:nvCxnSpPr>
        <p:spPr>
          <a:xfrm flipV="1">
            <a:off x="3383073" y="2653573"/>
            <a:ext cx="0" cy="296416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ector reto 58"/>
          <p:cNvCxnSpPr>
            <a:endCxn id="35" idx="2"/>
          </p:cNvCxnSpPr>
          <p:nvPr/>
        </p:nvCxnSpPr>
        <p:spPr>
          <a:xfrm>
            <a:off x="3383073" y="2653573"/>
            <a:ext cx="291227" cy="88304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CaixaDeTexto 59"/>
          <p:cNvSpPr txBox="1"/>
          <p:nvPr/>
        </p:nvSpPr>
        <p:spPr>
          <a:xfrm>
            <a:off x="4093678" y="1855660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1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cxnSp>
        <p:nvCxnSpPr>
          <p:cNvPr id="61" name="Conector de seta reta 60"/>
          <p:cNvCxnSpPr/>
          <p:nvPr/>
        </p:nvCxnSpPr>
        <p:spPr>
          <a:xfrm>
            <a:off x="3441017" y="1635462"/>
            <a:ext cx="291227" cy="0"/>
          </a:xfrm>
          <a:prstGeom prst="straightConnector1">
            <a:avLst/>
          </a:prstGeom>
          <a:ln w="19050">
            <a:solidFill>
              <a:srgbClr val="FFCC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ector reto 61"/>
          <p:cNvCxnSpPr/>
          <p:nvPr/>
        </p:nvCxnSpPr>
        <p:spPr>
          <a:xfrm flipV="1">
            <a:off x="3441017" y="1346377"/>
            <a:ext cx="0" cy="296416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ector reto 62"/>
          <p:cNvCxnSpPr/>
          <p:nvPr/>
        </p:nvCxnSpPr>
        <p:spPr>
          <a:xfrm>
            <a:off x="3441017" y="1346377"/>
            <a:ext cx="233283" cy="0"/>
          </a:xfrm>
          <a:prstGeom prst="line">
            <a:avLst/>
          </a:prstGeom>
          <a:ln w="19050">
            <a:solidFill>
              <a:srgbClr val="FFCC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CaixaDeTexto 63"/>
          <p:cNvSpPr txBox="1"/>
          <p:nvPr/>
        </p:nvSpPr>
        <p:spPr>
          <a:xfrm>
            <a:off x="2917248" y="1323458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0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65" name="CaixaDeTexto 64"/>
          <p:cNvSpPr txBox="1"/>
          <p:nvPr/>
        </p:nvSpPr>
        <p:spPr>
          <a:xfrm>
            <a:off x="3026319" y="2626935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1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66" name="CaixaDeTexto 65"/>
          <p:cNvSpPr txBox="1"/>
          <p:nvPr/>
        </p:nvSpPr>
        <p:spPr>
          <a:xfrm>
            <a:off x="3822180" y="4743528"/>
            <a:ext cx="560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0,1</a:t>
            </a:r>
            <a:endParaRPr lang="pt-BR" b="1" baseline="-25000" dirty="0">
              <a:solidFill>
                <a:srgbClr val="FF0000"/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1043608" y="1628800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00"/>
                </a:solidFill>
              </a:rPr>
              <a:t>M</a:t>
            </a:r>
            <a:r>
              <a:rPr lang="en-US" b="1" baseline="-25000" dirty="0" smtClean="0">
                <a:solidFill>
                  <a:srgbClr val="000000"/>
                </a:solidFill>
              </a:rPr>
              <a:t>2</a:t>
            </a:r>
            <a:endParaRPr lang="pt-BR" b="1" baseline="-25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9896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34" grpId="0" animBg="1"/>
      <p:bldP spid="35" grpId="0" animBg="1"/>
      <p:bldP spid="39" grpId="0"/>
      <p:bldP spid="40" grpId="0"/>
      <p:bldP spid="41" grpId="0" animBg="1"/>
      <p:bldP spid="43" grpId="0"/>
      <p:bldP spid="47" grpId="0"/>
      <p:bldP spid="60" grpId="0"/>
      <p:bldP spid="64" grpId="0"/>
      <p:bldP spid="65" grpId="0"/>
      <p:bldP spid="66" grpId="0"/>
    </p:bldLst>
  </p:timing>
</p:sld>
</file>

<file path=ppt/theme/theme1.xml><?xml version="1.0" encoding="utf-8"?>
<a:theme xmlns:a="http://schemas.openxmlformats.org/drawingml/2006/main" name="20100304123305_cin_ppt_claro_producao">
  <a:themeElements>
    <a:clrScheme name="Tema do Office 1">
      <a:dk1>
        <a:srgbClr val="8C0000"/>
      </a:dk1>
      <a:lt1>
        <a:srgbClr val="FFFFFF"/>
      </a:lt1>
      <a:dk2>
        <a:srgbClr val="720000"/>
      </a:dk2>
      <a:lt2>
        <a:srgbClr val="FFFFCC"/>
      </a:lt2>
      <a:accent1>
        <a:srgbClr val="FF3300"/>
      </a:accent1>
      <a:accent2>
        <a:srgbClr val="BE7960"/>
      </a:accent2>
      <a:accent3>
        <a:srgbClr val="BCAAAA"/>
      </a:accent3>
      <a:accent4>
        <a:srgbClr val="DADADA"/>
      </a:accent4>
      <a:accent5>
        <a:srgbClr val="FFADAA"/>
      </a:accent5>
      <a:accent6>
        <a:srgbClr val="AC6D56"/>
      </a:accent6>
      <a:hlink>
        <a:srgbClr val="FFCC66"/>
      </a:hlink>
      <a:folHlink>
        <a:srgbClr val="FF9900"/>
      </a:folHlink>
    </a:clrScheme>
    <a:fontScheme name="Tema do Office">
      <a:majorFont>
        <a:latin typeface="Arial Narrow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a do Office 1">
        <a:dk1>
          <a:srgbClr val="8C0000"/>
        </a:dk1>
        <a:lt1>
          <a:srgbClr val="FFFFFF"/>
        </a:lt1>
        <a:dk2>
          <a:srgbClr val="720000"/>
        </a:dk2>
        <a:lt2>
          <a:srgbClr val="FFFFCC"/>
        </a:lt2>
        <a:accent1>
          <a:srgbClr val="FF3300"/>
        </a:accent1>
        <a:accent2>
          <a:srgbClr val="BE7960"/>
        </a:accent2>
        <a:accent3>
          <a:srgbClr val="BCAAAA"/>
        </a:accent3>
        <a:accent4>
          <a:srgbClr val="DADADA"/>
        </a:accent4>
        <a:accent5>
          <a:srgbClr val="FFADAA"/>
        </a:accent5>
        <a:accent6>
          <a:srgbClr val="AC6D56"/>
        </a:accent6>
        <a:hlink>
          <a:srgbClr val="FFCC66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674E2F"/>
        </a:dk1>
        <a:lt1>
          <a:srgbClr val="FFFFFF"/>
        </a:lt1>
        <a:dk2>
          <a:srgbClr val="533F27"/>
        </a:dk2>
        <a:lt2>
          <a:srgbClr val="D8B274"/>
        </a:lt2>
        <a:accent1>
          <a:srgbClr val="CC990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E2CAAA"/>
        </a:accent5>
        <a:accent6>
          <a:srgbClr val="81552A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646464"/>
        </a:dk1>
        <a:lt1>
          <a:srgbClr val="FFFFFF"/>
        </a:lt1>
        <a:dk2>
          <a:srgbClr val="545454"/>
        </a:dk2>
        <a:lt2>
          <a:srgbClr val="D4D4CE"/>
        </a:lt2>
        <a:accent1>
          <a:srgbClr val="49747D"/>
        </a:accent1>
        <a:accent2>
          <a:srgbClr val="8F9699"/>
        </a:accent2>
        <a:accent3>
          <a:srgbClr val="B3B3B3"/>
        </a:accent3>
        <a:accent4>
          <a:srgbClr val="DADADA"/>
        </a:accent4>
        <a:accent5>
          <a:srgbClr val="B1BCBF"/>
        </a:accent5>
        <a:accent6>
          <a:srgbClr val="81878A"/>
        </a:accent6>
        <a:hlink>
          <a:srgbClr val="8DC4D7"/>
        </a:hlink>
        <a:folHlink>
          <a:srgbClr val="7FB97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3A7400"/>
        </a:dk1>
        <a:lt1>
          <a:srgbClr val="FFFFFF"/>
        </a:lt1>
        <a:dk2>
          <a:srgbClr val="2E5C00"/>
        </a:dk2>
        <a:lt2>
          <a:srgbClr val="FFFFFF"/>
        </a:lt2>
        <a:accent1>
          <a:srgbClr val="79CA02"/>
        </a:accent1>
        <a:accent2>
          <a:srgbClr val="008080"/>
        </a:accent2>
        <a:accent3>
          <a:srgbClr val="ADB5AA"/>
        </a:accent3>
        <a:accent4>
          <a:srgbClr val="DADADA"/>
        </a:accent4>
        <a:accent5>
          <a:srgbClr val="BEE1AA"/>
        </a:accent5>
        <a:accent6>
          <a:srgbClr val="007373"/>
        </a:accent6>
        <a:hlink>
          <a:srgbClr val="A8DE0E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8885"/>
        </a:dk1>
        <a:lt1>
          <a:srgbClr val="FFFFFF"/>
        </a:lt1>
        <a:dk2>
          <a:srgbClr val="007572"/>
        </a:dk2>
        <a:lt2>
          <a:srgbClr val="FFFF99"/>
        </a:lt2>
        <a:accent1>
          <a:srgbClr val="33CCCC"/>
        </a:accent1>
        <a:accent2>
          <a:srgbClr val="6D6FC7"/>
        </a:accent2>
        <a:accent3>
          <a:srgbClr val="AABDBC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FFFFCC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AC"/>
        </a:dk1>
        <a:lt1>
          <a:srgbClr val="FFFFFF"/>
        </a:lt1>
        <a:dk2>
          <a:srgbClr val="000086"/>
        </a:dk2>
        <a:lt2>
          <a:srgbClr val="CCFFFF"/>
        </a:lt2>
        <a:accent1>
          <a:srgbClr val="0099FF"/>
        </a:accent1>
        <a:accent2>
          <a:srgbClr val="00B000"/>
        </a:accent2>
        <a:accent3>
          <a:srgbClr val="AAAAC3"/>
        </a:accent3>
        <a:accent4>
          <a:srgbClr val="DADADA"/>
        </a:accent4>
        <a:accent5>
          <a:srgbClr val="AACAFF"/>
        </a:accent5>
        <a:accent6>
          <a:srgbClr val="009F00"/>
        </a:accent6>
        <a:hlink>
          <a:srgbClr val="FFE701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7474A2"/>
        </a:dk1>
        <a:lt1>
          <a:srgbClr val="FFFFFF"/>
        </a:lt1>
        <a:dk2>
          <a:srgbClr val="5E5E8E"/>
        </a:dk2>
        <a:lt2>
          <a:srgbClr val="D1D1DF"/>
        </a:lt2>
        <a:accent1>
          <a:srgbClr val="CC66FF"/>
        </a:accent1>
        <a:accent2>
          <a:srgbClr val="6666FF"/>
        </a:accent2>
        <a:accent3>
          <a:srgbClr val="B6B6C6"/>
        </a:accent3>
        <a:accent4>
          <a:srgbClr val="DADADA"/>
        </a:accent4>
        <a:accent5>
          <a:srgbClr val="E2B8FF"/>
        </a:accent5>
        <a:accent6>
          <a:srgbClr val="5C5CE7"/>
        </a:accent6>
        <a:hlink>
          <a:srgbClr val="FFCC99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8">
        <a:dk1>
          <a:srgbClr val="000000"/>
        </a:dk1>
        <a:lt1>
          <a:srgbClr val="D0DAE2"/>
        </a:lt1>
        <a:dk2>
          <a:srgbClr val="000000"/>
        </a:dk2>
        <a:lt2>
          <a:srgbClr val="E7EDF1"/>
        </a:lt2>
        <a:accent1>
          <a:srgbClr val="33CCCC"/>
        </a:accent1>
        <a:accent2>
          <a:srgbClr val="0099CC"/>
        </a:accent2>
        <a:accent3>
          <a:srgbClr val="E4EAEE"/>
        </a:accent3>
        <a:accent4>
          <a:srgbClr val="000000"/>
        </a:accent4>
        <a:accent5>
          <a:srgbClr val="ADE2E2"/>
        </a:accent5>
        <a:accent6>
          <a:srgbClr val="008AB9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9">
        <a:dk1>
          <a:srgbClr val="000000"/>
        </a:dk1>
        <a:lt1>
          <a:srgbClr val="FFFFFF"/>
        </a:lt1>
        <a:dk2>
          <a:srgbClr val="000000"/>
        </a:dk2>
        <a:lt2>
          <a:srgbClr val="E6E6E6"/>
        </a:lt2>
        <a:accent1>
          <a:srgbClr val="66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8A8AE7"/>
        </a:accent6>
        <a:hlink>
          <a:srgbClr val="3333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20100304123305_cin_ppt_claro_producao</Template>
  <TotalTime>1832</TotalTime>
  <Words>1405</Words>
  <Application>Microsoft Office PowerPoint</Application>
  <PresentationFormat>Apresentação na tela (4:3)</PresentationFormat>
  <Paragraphs>283</Paragraphs>
  <Slides>29</Slides>
  <Notes>28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29</vt:i4>
      </vt:variant>
    </vt:vector>
  </HeadingPairs>
  <TitlesOfParts>
    <vt:vector size="30" baseType="lpstr">
      <vt:lpstr>20100304123305_cin_ppt_claro_producao</vt:lpstr>
      <vt:lpstr>Slide 1</vt:lpstr>
      <vt:lpstr>Autômatos Finitos</vt:lpstr>
      <vt:lpstr>Autômatos Finitos</vt:lpstr>
      <vt:lpstr>Autômatos Finitos: exemplo Controlador para uma porta automática de entrada</vt:lpstr>
      <vt:lpstr>Autômatos Finitos</vt:lpstr>
      <vt:lpstr>Autômatos Finitos</vt:lpstr>
      <vt:lpstr>Autômatos Finitos</vt:lpstr>
      <vt:lpstr>Autômatos Finitos</vt:lpstr>
      <vt:lpstr>Autômatos Finitos</vt:lpstr>
      <vt:lpstr>Autômatos Finitos</vt:lpstr>
      <vt:lpstr>Autômatos Finitos</vt:lpstr>
      <vt:lpstr>Autômatos Finitos</vt:lpstr>
      <vt:lpstr>Autômatos Finitos</vt:lpstr>
      <vt:lpstr>Autômatos Finitos</vt:lpstr>
      <vt:lpstr>Autômatos Finitos Descrição Formal</vt:lpstr>
      <vt:lpstr>Definição Formal</vt:lpstr>
      <vt:lpstr>Autômatos Finitos Definição formal</vt:lpstr>
      <vt:lpstr>Autômatos Finitos</vt:lpstr>
      <vt:lpstr>Autômatos Finitos</vt:lpstr>
      <vt:lpstr>Autômatos Finitos</vt:lpstr>
      <vt:lpstr>Definição Formal de computação</vt:lpstr>
      <vt:lpstr>Definição Linguagem Regular</vt:lpstr>
      <vt:lpstr>Projetando Autômatos Finitos </vt:lpstr>
      <vt:lpstr>Projetando Autômatos Finitos: Exemplo </vt:lpstr>
      <vt:lpstr>Projetando Autômatos Finitos: Exemplo </vt:lpstr>
      <vt:lpstr>Projetando Autômatos Finitos: Exemplo </vt:lpstr>
      <vt:lpstr>Projetando Autômatos Finitos:  Outro exemplo </vt:lpstr>
      <vt:lpstr>Projetando Autômatos Finitos:  Outro exemplo </vt:lpstr>
      <vt:lpstr>PARA FIXAR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Silvia Matos</dc:creator>
  <cp:lastModifiedBy>njolina</cp:lastModifiedBy>
  <cp:revision>151</cp:revision>
  <dcterms:created xsi:type="dcterms:W3CDTF">2011-05-19T13:32:59Z</dcterms:created>
  <dcterms:modified xsi:type="dcterms:W3CDTF">2012-11-27T11:36:27Z</dcterms:modified>
</cp:coreProperties>
</file>