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66" r:id="rId3"/>
    <p:sldId id="296" r:id="rId4"/>
    <p:sldId id="297" r:id="rId5"/>
    <p:sldId id="298" r:id="rId6"/>
    <p:sldId id="299" r:id="rId7"/>
    <p:sldId id="301" r:id="rId8"/>
    <p:sldId id="300" r:id="rId9"/>
    <p:sldId id="313" r:id="rId10"/>
    <p:sldId id="314" r:id="rId11"/>
    <p:sldId id="326" r:id="rId12"/>
    <p:sldId id="327" r:id="rId13"/>
    <p:sldId id="321" r:id="rId14"/>
    <p:sldId id="316" r:id="rId15"/>
    <p:sldId id="322" r:id="rId16"/>
    <p:sldId id="320" r:id="rId17"/>
    <p:sldId id="319" r:id="rId18"/>
    <p:sldId id="330" r:id="rId19"/>
    <p:sldId id="332" r:id="rId20"/>
    <p:sldId id="331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26/11/2012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Nosso curso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20688"/>
            <a:ext cx="7992888" cy="5472608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As </a:t>
            </a:r>
            <a:r>
              <a:rPr lang="en-US" i="1" dirty="0" err="1" smtClean="0">
                <a:solidFill>
                  <a:srgbClr val="FF0000"/>
                </a:solidFill>
              </a:rPr>
              <a:t>teorias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complexidade</a:t>
            </a:r>
            <a:r>
              <a:rPr lang="en-US" i="1" dirty="0" smtClean="0">
                <a:solidFill>
                  <a:srgbClr val="FF0000"/>
                </a:solidFill>
              </a:rPr>
              <a:t> e </a:t>
            </a:r>
            <a:r>
              <a:rPr lang="en-US" i="1" dirty="0" err="1" smtClean="0">
                <a:solidFill>
                  <a:srgbClr val="FF0000"/>
                </a:solidFill>
              </a:rPr>
              <a:t>computabilidade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requerem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uma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definição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precisa</a:t>
            </a:r>
            <a:r>
              <a:rPr lang="en-US" i="1" dirty="0" smtClean="0">
                <a:solidFill>
                  <a:srgbClr val="FF0000"/>
                </a:solidFill>
              </a:rPr>
              <a:t> de um </a:t>
            </a:r>
            <a:r>
              <a:rPr lang="en-US" i="1" dirty="0" err="1" smtClean="0">
                <a:solidFill>
                  <a:srgbClr val="FF0000"/>
                </a:solidFill>
              </a:rPr>
              <a:t>computador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A </a:t>
            </a:r>
            <a:r>
              <a:rPr lang="en-US" i="1" dirty="0" err="1" smtClean="0">
                <a:solidFill>
                  <a:srgbClr val="FF0000"/>
                </a:solidFill>
              </a:rPr>
              <a:t>teoria</a:t>
            </a:r>
            <a:r>
              <a:rPr lang="en-US" i="1" dirty="0" smtClean="0">
                <a:solidFill>
                  <a:srgbClr val="FF0000"/>
                </a:solidFill>
              </a:rPr>
              <a:t> dos </a:t>
            </a:r>
            <a:r>
              <a:rPr lang="en-US" i="1" dirty="0" err="1" smtClean="0">
                <a:solidFill>
                  <a:srgbClr val="FF0000"/>
                </a:solidFill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introduz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definições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modelos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matemáticos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computação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err="1" smtClean="0">
                <a:solidFill>
                  <a:srgbClr val="FF0000"/>
                </a:solidFill>
              </a:rPr>
              <a:t>Daí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começamos</a:t>
            </a:r>
            <a:r>
              <a:rPr lang="en-US" i="1" dirty="0" smtClean="0">
                <a:solidFill>
                  <a:srgbClr val="FF0000"/>
                </a:solidFill>
              </a:rPr>
              <a:t> o </a:t>
            </a:r>
            <a:r>
              <a:rPr lang="en-US" i="1" dirty="0" err="1" smtClean="0">
                <a:solidFill>
                  <a:srgbClr val="FF0000"/>
                </a:solidFill>
              </a:rPr>
              <a:t>nosso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curso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estudando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esses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modelos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pt-BR" i="1" dirty="0" smtClean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Outros modelos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r>
              <a:rPr lang="en-US" i="1" dirty="0" err="1" smtClean="0">
                <a:solidFill>
                  <a:schemeClr val="bg2"/>
                </a:solidFill>
              </a:rPr>
              <a:t>Só</a:t>
            </a:r>
            <a:r>
              <a:rPr lang="en-US" i="1" dirty="0" smtClean="0">
                <a:solidFill>
                  <a:schemeClr val="bg2"/>
                </a:solidFill>
              </a:rPr>
              <a:t>  </a:t>
            </a:r>
            <a:r>
              <a:rPr lang="en-US" i="1" dirty="0" err="1" smtClean="0">
                <a:solidFill>
                  <a:schemeClr val="bg2"/>
                </a:solidFill>
              </a:rPr>
              <a:t>para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sabermos</a:t>
            </a:r>
            <a:r>
              <a:rPr lang="en-US" i="1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err="1" smtClean="0">
                <a:solidFill>
                  <a:srgbClr val="FF0000"/>
                </a:solidFill>
              </a:rPr>
              <a:t>Outros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modelos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computação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também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foram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propostos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chemeClr val="bg2"/>
                </a:solidFill>
                <a:sym typeface="Symbol"/>
              </a:rPr>
              <a:t>-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cálculo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(Alonzo Church)</a:t>
            </a:r>
          </a:p>
          <a:p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Funções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recursivas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 (Kurt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Godel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, Jacques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Herbrand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)</a:t>
            </a:r>
          </a:p>
          <a:p>
            <a:r>
              <a:rPr lang="en-US" i="1" dirty="0" err="1" smtClean="0">
                <a:solidFill>
                  <a:srgbClr val="C00000"/>
                </a:solidFill>
                <a:sym typeface="Symbol"/>
              </a:rPr>
              <a:t>Lógica</a:t>
            </a:r>
            <a:r>
              <a:rPr lang="en-US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sym typeface="Symbol"/>
              </a:rPr>
              <a:t>combinatória</a:t>
            </a:r>
            <a:r>
              <a:rPr lang="en-US" i="1" dirty="0" smtClean="0">
                <a:solidFill>
                  <a:srgbClr val="C00000"/>
                </a:solidFill>
                <a:sym typeface="Symbol"/>
              </a:rPr>
              <a:t> (Moses </a:t>
            </a:r>
            <a:r>
              <a:rPr lang="en-US" i="1" dirty="0" err="1" smtClean="0">
                <a:solidFill>
                  <a:srgbClr val="C00000"/>
                </a:solidFill>
                <a:sym typeface="Symbol"/>
              </a:rPr>
              <a:t>Schonfinkel</a:t>
            </a:r>
            <a:r>
              <a:rPr lang="en-US" i="1" dirty="0" smtClean="0">
                <a:solidFill>
                  <a:srgbClr val="C00000"/>
                </a:solidFill>
                <a:sym typeface="Symbol"/>
              </a:rPr>
              <a:t>, Haskell B.  Curry)</a:t>
            </a:r>
            <a:endParaRPr lang="en-US" i="1" dirty="0" smtClean="0">
              <a:solidFill>
                <a:srgbClr val="C0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Contexto do que vamos começar a estudar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r>
              <a:rPr lang="en-US" i="1" dirty="0" smtClean="0">
                <a:solidFill>
                  <a:schemeClr val="bg2"/>
                </a:solidFill>
              </a:rPr>
              <a:t>    No </a:t>
            </a:r>
            <a:r>
              <a:rPr lang="en-US" i="1" dirty="0" err="1" smtClean="0">
                <a:solidFill>
                  <a:schemeClr val="bg2"/>
                </a:solidFill>
              </a:rPr>
              <a:t>curso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iremos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estudar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seguintes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modelos</a:t>
            </a:r>
            <a:r>
              <a:rPr lang="en-US" i="1" dirty="0" smtClean="0">
                <a:solidFill>
                  <a:schemeClr val="bg2"/>
                </a:solidFill>
              </a:rPr>
              <a:t> de </a:t>
            </a:r>
            <a:r>
              <a:rPr lang="en-US" i="1" dirty="0" err="1" smtClean="0">
                <a:solidFill>
                  <a:schemeClr val="bg2"/>
                </a:solidFill>
              </a:rPr>
              <a:t>computação</a:t>
            </a:r>
            <a:r>
              <a:rPr lang="en-US" i="1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0000"/>
                </a:solidFill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finitos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Autômatos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com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pilha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Máquinas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de Turing</a:t>
            </a:r>
            <a:endParaRPr lang="en-US" i="1" dirty="0" smtClean="0">
              <a:solidFill>
                <a:srgbClr val="FFC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chemeClr val="bg1"/>
                </a:solidFill>
              </a:rPr>
              <a:t>1 e 2 </a:t>
            </a:r>
            <a:r>
              <a:rPr lang="en-US" i="1" dirty="0" err="1" smtClean="0">
                <a:solidFill>
                  <a:schemeClr val="bg1"/>
                </a:solidFill>
              </a:rPr>
              <a:t>possuem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mémória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finita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ao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passo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que</a:t>
            </a:r>
            <a:r>
              <a:rPr lang="en-US" i="1" dirty="0" smtClean="0">
                <a:solidFill>
                  <a:schemeClr val="bg1"/>
                </a:solidFill>
              </a:rPr>
              <a:t> 3 </a:t>
            </a:r>
            <a:r>
              <a:rPr lang="en-US" i="1" dirty="0" err="1" smtClean="0">
                <a:solidFill>
                  <a:schemeClr val="bg1"/>
                </a:solidFill>
              </a:rPr>
              <a:t>possui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memória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ilimitada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052736"/>
            <a:ext cx="4104456" cy="367240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CONJUNTOS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Operações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Produto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cartesiano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Conjunto</a:t>
            </a:r>
            <a:r>
              <a:rPr lang="en-US" dirty="0" smtClean="0">
                <a:sym typeface="Symbol"/>
              </a:rPr>
              <a:t> das </a:t>
            </a:r>
            <a:r>
              <a:rPr lang="en-US" dirty="0" err="1" smtClean="0">
                <a:sym typeface="Symbol"/>
              </a:rPr>
              <a:t>partes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SEQUÊNCIAS E UPLAS</a:t>
            </a:r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5576" y="479715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Sequências</a:t>
            </a:r>
            <a:r>
              <a:rPr lang="en-US" b="1" dirty="0" smtClean="0">
                <a:solidFill>
                  <a:srgbClr val="C00000"/>
                </a:solidFill>
              </a:rPr>
              <a:t> e </a:t>
            </a:r>
            <a:r>
              <a:rPr lang="en-US" b="1" dirty="0" err="1" smtClean="0">
                <a:solidFill>
                  <a:srgbClr val="C00000"/>
                </a:solidFill>
              </a:rPr>
              <a:t>uplas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são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usadas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para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representar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listas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ordenadas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60032" y="4077072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Uma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sequência</a:t>
            </a:r>
            <a:r>
              <a:rPr lang="en-US" b="1" dirty="0" smtClean="0">
                <a:solidFill>
                  <a:srgbClr val="C00000"/>
                </a:solidFill>
              </a:rPr>
              <a:t> é </a:t>
            </a:r>
            <a:r>
              <a:rPr lang="en-US" b="1" dirty="0" err="1" smtClean="0">
                <a:solidFill>
                  <a:srgbClr val="C00000"/>
                </a:solidFill>
              </a:rPr>
              <a:t>uma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função</a:t>
            </a:r>
            <a:r>
              <a:rPr lang="en-US" b="1" dirty="0" smtClean="0">
                <a:solidFill>
                  <a:srgbClr val="C00000"/>
                </a:solidFill>
              </a:rPr>
              <a:t> de um </a:t>
            </a:r>
            <a:r>
              <a:rPr lang="en-US" b="1" dirty="0" err="1" smtClean="0">
                <a:solidFill>
                  <a:srgbClr val="C00000"/>
                </a:solidFill>
              </a:rPr>
              <a:t>subconjunto</a:t>
            </a:r>
            <a:r>
              <a:rPr lang="en-US" b="1" dirty="0" smtClean="0">
                <a:solidFill>
                  <a:srgbClr val="C00000"/>
                </a:solidFill>
              </a:rPr>
              <a:t> dos </a:t>
            </a:r>
            <a:r>
              <a:rPr lang="en-US" b="1" dirty="0" err="1" smtClean="0">
                <a:solidFill>
                  <a:srgbClr val="C00000"/>
                </a:solidFill>
              </a:rPr>
              <a:t>inteiros</a:t>
            </a:r>
            <a:r>
              <a:rPr lang="en-US" b="1" dirty="0" smtClean="0">
                <a:solidFill>
                  <a:srgbClr val="C00000"/>
                </a:solidFill>
              </a:rPr>
              <a:t> (</a:t>
            </a:r>
            <a:r>
              <a:rPr lang="en-US" b="1" dirty="0" err="1" smtClean="0">
                <a:solidFill>
                  <a:srgbClr val="C00000"/>
                </a:solidFill>
              </a:rPr>
              <a:t>usualmente</a:t>
            </a:r>
            <a:r>
              <a:rPr lang="en-US" b="1" dirty="0" smtClean="0">
                <a:solidFill>
                  <a:srgbClr val="C00000"/>
                </a:solidFill>
              </a:rPr>
              <a:t> N) </a:t>
            </a:r>
            <a:r>
              <a:rPr lang="en-US" b="1" dirty="0" err="1" smtClean="0">
                <a:solidFill>
                  <a:srgbClr val="C00000"/>
                </a:solidFill>
              </a:rPr>
              <a:t>em</a:t>
            </a:r>
            <a:r>
              <a:rPr lang="en-US" b="1" dirty="0" smtClean="0">
                <a:solidFill>
                  <a:srgbClr val="C00000"/>
                </a:solidFill>
              </a:rPr>
              <a:t> um </a:t>
            </a:r>
            <a:r>
              <a:rPr lang="en-US" b="1" dirty="0" err="1" smtClean="0">
                <a:solidFill>
                  <a:srgbClr val="C00000"/>
                </a:solidFill>
              </a:rPr>
              <a:t>outro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conjunto</a:t>
            </a:r>
            <a:r>
              <a:rPr lang="en-US" b="1" dirty="0" smtClean="0">
                <a:solidFill>
                  <a:srgbClr val="C00000"/>
                </a:solidFill>
              </a:rPr>
              <a:t>.  A </a:t>
            </a:r>
            <a:r>
              <a:rPr lang="en-US" b="1" dirty="0" err="1" smtClean="0">
                <a:solidFill>
                  <a:srgbClr val="C00000"/>
                </a:solidFill>
              </a:rPr>
              <a:t>notação</a:t>
            </a:r>
            <a:r>
              <a:rPr lang="en-US" b="1" dirty="0" smtClean="0">
                <a:solidFill>
                  <a:srgbClr val="C00000"/>
                </a:solidFill>
              </a:rPr>
              <a:t> a</a:t>
            </a:r>
            <a:r>
              <a:rPr lang="en-US" b="1" baseline="-25000" dirty="0" smtClean="0">
                <a:solidFill>
                  <a:srgbClr val="C00000"/>
                </a:solidFill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é </a:t>
            </a:r>
            <a:r>
              <a:rPr lang="en-US" b="1" dirty="0" err="1" smtClean="0">
                <a:solidFill>
                  <a:srgbClr val="C00000"/>
                </a:solidFill>
              </a:rPr>
              <a:t>usada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para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denotar</a:t>
            </a: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 err="1" smtClean="0">
                <a:solidFill>
                  <a:srgbClr val="C00000"/>
                </a:solidFill>
              </a:rPr>
              <a:t>imagem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en-US" b="1" dirty="0" err="1" smtClean="0">
                <a:solidFill>
                  <a:srgbClr val="C00000"/>
                </a:solidFill>
              </a:rPr>
              <a:t>Chamamos</a:t>
            </a:r>
            <a:r>
              <a:rPr lang="en-US" b="1" dirty="0" smtClean="0">
                <a:solidFill>
                  <a:srgbClr val="C00000"/>
                </a:solidFill>
              </a:rPr>
              <a:t> a</a:t>
            </a:r>
            <a:r>
              <a:rPr lang="en-US" b="1" baseline="-25000" dirty="0" smtClean="0">
                <a:solidFill>
                  <a:srgbClr val="C00000"/>
                </a:solidFill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termo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sequência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55576" y="594928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Cadeias</a:t>
            </a:r>
            <a:r>
              <a:rPr lang="en-US" b="1" dirty="0" smtClean="0">
                <a:solidFill>
                  <a:srgbClr val="C00000"/>
                </a:solidFill>
              </a:rPr>
              <a:t>:  </a:t>
            </a:r>
            <a:r>
              <a:rPr lang="en-US" b="1" dirty="0" err="1" smtClean="0">
                <a:solidFill>
                  <a:srgbClr val="C00000"/>
                </a:solidFill>
              </a:rPr>
              <a:t>sequências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finitas</a:t>
            </a:r>
            <a:endParaRPr 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FUNÇÕES E RELAÇÕES</a:t>
            </a:r>
            <a:endParaRPr lang="pt-BR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Domínio</a:t>
            </a:r>
            <a:r>
              <a:rPr lang="en-US" dirty="0" smtClean="0">
                <a:sym typeface="Symbol"/>
              </a:rPr>
              <a:t>, contra-</a:t>
            </a:r>
            <a:r>
              <a:rPr lang="en-US" dirty="0" err="1" smtClean="0">
                <a:sym typeface="Symbol"/>
              </a:rPr>
              <a:t>domínio</a:t>
            </a:r>
            <a:r>
              <a:rPr lang="en-US" dirty="0" smtClean="0">
                <a:sym typeface="Symbol"/>
              </a:rPr>
              <a:t> e </a:t>
            </a:r>
            <a:r>
              <a:rPr lang="en-US" dirty="0" err="1" smtClean="0">
                <a:sym typeface="Symbol"/>
              </a:rPr>
              <a:t>imagem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Argumentos</a:t>
            </a:r>
            <a:r>
              <a:rPr lang="en-US" dirty="0" smtClean="0">
                <a:sym typeface="Symbol"/>
              </a:rPr>
              <a:t> e </a:t>
            </a:r>
            <a:r>
              <a:rPr lang="en-US" dirty="0" err="1" smtClean="0">
                <a:sym typeface="Symbol"/>
              </a:rPr>
              <a:t>aridade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Função</a:t>
            </a:r>
            <a:r>
              <a:rPr lang="en-US" dirty="0" smtClean="0">
                <a:sym typeface="Symbol"/>
              </a:rPr>
              <a:t> n-</a:t>
            </a:r>
            <a:r>
              <a:rPr lang="en-US" dirty="0" err="1" smtClean="0">
                <a:sym typeface="Symbol"/>
              </a:rPr>
              <a:t>ária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unária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binária</a:t>
            </a:r>
            <a:r>
              <a:rPr lang="en-US" dirty="0" smtClean="0">
                <a:sym typeface="Symbol"/>
              </a:rPr>
              <a:t>, etc.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Predicado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ou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propriedade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Relação</a:t>
            </a:r>
            <a:r>
              <a:rPr lang="en-US" dirty="0" smtClean="0">
                <a:sym typeface="Symbol"/>
              </a:rPr>
              <a:t> n-</a:t>
            </a:r>
            <a:r>
              <a:rPr lang="en-US" dirty="0" err="1" smtClean="0">
                <a:sym typeface="Symbol"/>
              </a:rPr>
              <a:t>ária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binária</a:t>
            </a:r>
            <a:r>
              <a:rPr lang="en-US" dirty="0" smtClean="0">
                <a:sym typeface="Symbol"/>
              </a:rPr>
              <a:t>, etc.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Propriedades</a:t>
            </a:r>
            <a:r>
              <a:rPr lang="en-US" dirty="0" smtClean="0">
                <a:sym typeface="Symbol"/>
              </a:rPr>
              <a:t> de </a:t>
            </a:r>
            <a:r>
              <a:rPr lang="en-US" dirty="0" err="1" smtClean="0">
                <a:sym typeface="Symbol"/>
              </a:rPr>
              <a:t>uma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relação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Relações</a:t>
            </a:r>
            <a:r>
              <a:rPr lang="en-US" dirty="0" smtClean="0">
                <a:sym typeface="Symbol"/>
              </a:rPr>
              <a:t> de </a:t>
            </a:r>
            <a:r>
              <a:rPr lang="en-US" dirty="0" err="1" smtClean="0">
                <a:sym typeface="Symbol"/>
              </a:rPr>
              <a:t>equivalência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  <a:sym typeface="Symbol"/>
              </a:rPr>
              <a:t>GRAFOS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buNone/>
            </a:pPr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TEOREMAS</a:t>
            </a:r>
            <a:endParaRPr lang="pt-BR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chemeClr val="accent1"/>
                </a:solidFill>
                <a:sym typeface="Symbol"/>
              </a:rPr>
              <a:t>Métodos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 de </a:t>
            </a:r>
            <a:r>
              <a:rPr lang="en-US" dirty="0" err="1" smtClean="0">
                <a:solidFill>
                  <a:schemeClr val="accent1"/>
                </a:solidFill>
                <a:sym typeface="Symbol"/>
              </a:rPr>
              <a:t>Prova</a:t>
            </a:r>
            <a:endParaRPr lang="en-US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diretas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por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contradição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por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contrapositiva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por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indução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matemática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buNone/>
            </a:pPr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064896" cy="54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Alfabeto</a:t>
            </a:r>
            <a:r>
              <a:rPr lang="pt-BR" dirty="0" smtClean="0"/>
              <a:t> 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Conjunto finito não vazio de </a:t>
            </a:r>
            <a:r>
              <a:rPr lang="pt-BR" u="sng" dirty="0" smtClean="0">
                <a:sym typeface="Symbol"/>
              </a:rPr>
              <a:t>símbolos</a:t>
            </a:r>
            <a:r>
              <a:rPr lang="pt-BR" dirty="0" smtClean="0">
                <a:sym typeface="Symbol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Notação:  ou </a:t>
            </a:r>
          </a:p>
          <a:p>
            <a:pPr>
              <a:lnSpc>
                <a:spcPct val="120000"/>
              </a:lnSpc>
              <a:buNone/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Cadeias sobre um alfabeto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É uma sequência finita de símbolos daquele alfabeto.</a:t>
            </a: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* é o conjunto de todas as cadeias sobre o alfabeto 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buNone/>
            </a:pPr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Tamanho </a:t>
            </a:r>
            <a:r>
              <a:rPr lang="pt-BR" dirty="0" smtClean="0">
                <a:sym typeface="Symbol"/>
              </a:rPr>
              <a:t>de uma cadeia w:  |w|.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Cadeia vazia </a:t>
            </a:r>
            <a:r>
              <a:rPr lang="pt-BR" dirty="0" smtClean="0">
                <a:sym typeface="Symbol"/>
              </a:rPr>
              <a:t>(de tamanho zero): 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Reverso</a:t>
            </a:r>
            <a:r>
              <a:rPr lang="pt-BR" dirty="0" smtClean="0">
                <a:sym typeface="Symbol"/>
              </a:rPr>
              <a:t> de w: </a:t>
            </a:r>
            <a:r>
              <a:rPr lang="pt-BR" dirty="0" err="1" smtClean="0">
                <a:sym typeface="Symbol"/>
              </a:rPr>
              <a:t>w</a:t>
            </a:r>
            <a:r>
              <a:rPr lang="pt-BR" baseline="30000" dirty="0" err="1" smtClean="0">
                <a:sym typeface="Symbol"/>
              </a:rPr>
              <a:t>R</a:t>
            </a:r>
            <a:r>
              <a:rPr lang="pt-BR" dirty="0" smtClean="0">
                <a:sym typeface="Symbol"/>
              </a:rPr>
              <a:t>.</a:t>
            </a:r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Operação de concatenação de cadeias.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Essa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opereção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pega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duas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cadeias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e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e forma </a:t>
            </a:r>
            <a:r>
              <a:rPr lang="en-US" dirty="0" err="1" smtClean="0">
                <a:sym typeface="Symbol"/>
              </a:rPr>
              <a:t>uma</a:t>
            </a:r>
            <a:r>
              <a:rPr lang="en-US" dirty="0" smtClean="0">
                <a:sym typeface="Symbol"/>
              </a:rPr>
              <a:t> nova </a:t>
            </a:r>
            <a:r>
              <a:rPr lang="en-US" dirty="0" err="1" smtClean="0">
                <a:sym typeface="Symbol"/>
              </a:rPr>
              <a:t>colocando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após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 </a:t>
            </a:r>
            <a:r>
              <a:rPr lang="en-US" dirty="0" err="1" smtClean="0">
                <a:sym typeface="Symbol"/>
              </a:rPr>
              <a:t>cadeia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xy</a:t>
            </a:r>
            <a:r>
              <a:rPr lang="en-US" dirty="0" smtClean="0">
                <a:sym typeface="Symbol"/>
              </a:rPr>
              <a:t> é </a:t>
            </a:r>
            <a:r>
              <a:rPr lang="en-US" dirty="0" err="1" smtClean="0">
                <a:sym typeface="Symbol"/>
              </a:rPr>
              <a:t>chamada</a:t>
            </a:r>
            <a:r>
              <a:rPr lang="en-US" dirty="0" smtClean="0">
                <a:sym typeface="Symbol"/>
              </a:rPr>
              <a:t> de </a:t>
            </a:r>
            <a:r>
              <a:rPr lang="en-US" dirty="0" err="1" smtClean="0">
                <a:sym typeface="Symbol"/>
              </a:rPr>
              <a:t>concatenação</a:t>
            </a:r>
            <a:r>
              <a:rPr lang="en-US" dirty="0" smtClean="0">
                <a:sym typeface="Symbol"/>
              </a:rPr>
              <a:t> de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e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.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Em geral </a:t>
            </a:r>
            <a:r>
              <a:rPr lang="pt-BR" i="1" dirty="0" err="1" smtClean="0">
                <a:solidFill>
                  <a:schemeClr val="accent1"/>
                </a:solidFill>
              </a:rPr>
              <a:t>xy</a:t>
            </a:r>
            <a:r>
              <a:rPr lang="pt-BR" dirty="0" smtClean="0">
                <a:solidFill>
                  <a:schemeClr val="accent1"/>
                </a:solidFill>
              </a:rPr>
              <a:t> é diferente de </a:t>
            </a:r>
            <a:r>
              <a:rPr lang="pt-BR" i="1" dirty="0" err="1" smtClean="0">
                <a:solidFill>
                  <a:schemeClr val="accent1"/>
                </a:solidFill>
              </a:rPr>
              <a:t>yx</a:t>
            </a:r>
            <a:endParaRPr lang="pt-BR" i="1" dirty="0" smtClean="0"/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Concatenação de cadeias: algumas propriedades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Associativa</a:t>
            </a:r>
            <a:r>
              <a:rPr lang="en-US" dirty="0" smtClean="0">
                <a:sym typeface="Symbol"/>
              </a:rPr>
              <a:t>: </a:t>
            </a:r>
            <a:r>
              <a:rPr lang="en-US" i="1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xy</a:t>
            </a:r>
            <a:r>
              <a:rPr lang="en-US" i="1" dirty="0" smtClean="0">
                <a:sym typeface="Symbol"/>
              </a:rPr>
              <a:t>)z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x(</a:t>
            </a:r>
            <a:r>
              <a:rPr lang="en-US" i="1" dirty="0" err="1" smtClean="0">
                <a:sym typeface="Symbol"/>
              </a:rPr>
              <a:t>yz</a:t>
            </a:r>
            <a:r>
              <a:rPr lang="en-US" i="1" dirty="0" smtClean="0">
                <a:sym typeface="Symbol"/>
              </a:rPr>
              <a:t>)</a:t>
            </a:r>
            <a:endParaRPr lang="pt-BR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C000"/>
                </a:solidFill>
                <a:sym typeface="Symbol"/>
              </a:rPr>
              <a:t>A </a:t>
            </a:r>
            <a:r>
              <a:rPr lang="en-US" dirty="0" err="1" smtClean="0">
                <a:solidFill>
                  <a:srgbClr val="FFC000"/>
                </a:solidFill>
                <a:sym typeface="Symbol"/>
              </a:rPr>
              <a:t>cadeia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  é a </a:t>
            </a:r>
            <a:r>
              <a:rPr lang="en-US" dirty="0" err="1" smtClean="0">
                <a:solidFill>
                  <a:srgbClr val="FFC000"/>
                </a:solidFill>
                <a:sym typeface="Symbol"/>
              </a:rPr>
              <a:t>identidade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: 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x = x = x</a:t>
            </a:r>
            <a:endParaRPr lang="pt-BR" i="1" dirty="0" smtClean="0">
              <a:solidFill>
                <a:srgbClr val="FFC000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i="1" dirty="0" smtClean="0">
                <a:solidFill>
                  <a:schemeClr val="accent1"/>
                </a:solidFill>
              </a:rPr>
              <a:t>|</a:t>
            </a:r>
            <a:r>
              <a:rPr lang="pt-BR" i="1" dirty="0" err="1" smtClean="0">
                <a:solidFill>
                  <a:schemeClr val="accent1"/>
                </a:solidFill>
              </a:rPr>
              <a:t>xy</a:t>
            </a:r>
            <a:r>
              <a:rPr lang="pt-BR" i="1" dirty="0" smtClean="0">
                <a:solidFill>
                  <a:schemeClr val="accent1"/>
                </a:solidFill>
              </a:rPr>
              <a:t>| = |x| + |y|</a:t>
            </a:r>
            <a:endParaRPr lang="pt-BR" i="1" dirty="0" smtClean="0"/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dirty="0"/>
              <a:t>Ela </a:t>
            </a:r>
            <a:r>
              <a:rPr lang="pt-BR" dirty="0" smtClean="0"/>
              <a:t>provê </a:t>
            </a:r>
            <a:r>
              <a:rPr lang="pt-BR" dirty="0"/>
              <a:t>ferramentas conceituais que </a:t>
            </a:r>
            <a:r>
              <a:rPr lang="pt-BR" dirty="0" smtClean="0"/>
              <a:t>os praticantes </a:t>
            </a:r>
            <a:r>
              <a:rPr lang="pt-BR" dirty="0"/>
              <a:t>usam em engenharia da </a:t>
            </a:r>
            <a:r>
              <a:rPr lang="pt-BR" dirty="0" smtClean="0"/>
              <a:t>computação.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Projetando uma nova </a:t>
            </a:r>
            <a:r>
              <a:rPr lang="pt-BR" dirty="0" smtClean="0"/>
              <a:t>linguagem de programação para </a:t>
            </a:r>
            <a:r>
              <a:rPr lang="pt-BR" dirty="0"/>
              <a:t>uma </a:t>
            </a:r>
            <a:r>
              <a:rPr lang="pt-BR" dirty="0" err="1" smtClean="0"/>
              <a:t>aplicacão</a:t>
            </a:r>
            <a:r>
              <a:rPr lang="pt-BR" dirty="0" smtClean="0"/>
              <a:t> especializada?</a:t>
            </a:r>
          </a:p>
          <a:p>
            <a:r>
              <a:rPr lang="pt-BR" dirty="0"/>
              <a:t>O que </a:t>
            </a:r>
            <a:r>
              <a:rPr lang="pt-BR" dirty="0" smtClean="0"/>
              <a:t>você  aprender sobre </a:t>
            </a:r>
            <a:r>
              <a:rPr lang="pt-BR" i="1" dirty="0" smtClean="0">
                <a:solidFill>
                  <a:schemeClr val="accent1"/>
                </a:solidFill>
              </a:rPr>
              <a:t>gramáticas</a:t>
            </a:r>
            <a:r>
              <a:rPr lang="pt-BR" i="1" dirty="0" smtClean="0"/>
              <a:t> </a:t>
            </a:r>
            <a:r>
              <a:rPr lang="pt-BR" dirty="0"/>
              <a:t>neste curso </a:t>
            </a:r>
            <a:r>
              <a:rPr lang="pt-BR" dirty="0" smtClean="0"/>
              <a:t>irá </a:t>
            </a:r>
            <a:r>
              <a:rPr lang="pt-BR" dirty="0"/>
              <a:t>bem a calhar.</a:t>
            </a:r>
          </a:p>
          <a:p>
            <a:pPr marL="0" indent="0">
              <a:lnSpc>
                <a:spcPct val="120000"/>
              </a:lnSpc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20880" cy="511256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Concatenação de x com si própria: </a:t>
            </a:r>
            <a:r>
              <a:rPr lang="pt-BR" dirty="0" err="1" smtClean="0">
                <a:sym typeface="Symbol"/>
              </a:rPr>
              <a:t>x</a:t>
            </a:r>
            <a:r>
              <a:rPr lang="pt-BR" baseline="30000" dirty="0" err="1" smtClean="0">
                <a:sym typeface="Symbol"/>
              </a:rPr>
              <a:t>K</a:t>
            </a:r>
            <a:r>
              <a:rPr lang="pt-BR" dirty="0" smtClean="0">
                <a:sym typeface="Symbol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Exemplo</a:t>
            </a:r>
            <a:r>
              <a:rPr lang="pt-BR" dirty="0" smtClean="0">
                <a:solidFill>
                  <a:srgbClr val="FF0000"/>
                </a:solidFill>
              </a:rPr>
              <a:t>:</a:t>
            </a:r>
            <a:r>
              <a:rPr lang="pt-BR" dirty="0" smtClean="0"/>
              <a:t> </a:t>
            </a:r>
            <a:r>
              <a:rPr lang="pt-BR" i="1" dirty="0" smtClean="0"/>
              <a:t>(ab)</a:t>
            </a:r>
            <a:r>
              <a:rPr lang="pt-BR" i="1" baseline="30000" dirty="0" smtClean="0"/>
              <a:t>3</a:t>
            </a:r>
            <a:r>
              <a:rPr lang="pt-BR" i="1" dirty="0" smtClean="0"/>
              <a:t> = </a:t>
            </a:r>
            <a:r>
              <a:rPr lang="pt-BR" i="1" dirty="0" err="1" smtClean="0"/>
              <a:t>ababab</a:t>
            </a:r>
            <a:endParaRPr lang="pt-BR" i="1" dirty="0" smtClean="0"/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                     (</a:t>
            </a:r>
            <a:r>
              <a:rPr lang="en-US" i="1" dirty="0" err="1" smtClean="0"/>
              <a:t>ab</a:t>
            </a:r>
            <a:r>
              <a:rPr lang="en-US" i="1" dirty="0" smtClean="0"/>
              <a:t>)</a:t>
            </a:r>
            <a:r>
              <a:rPr lang="en-US" i="1" baseline="30000" dirty="0" smtClean="0"/>
              <a:t>0</a:t>
            </a:r>
            <a:r>
              <a:rPr lang="en-US" i="1" dirty="0" smtClean="0"/>
              <a:t> = </a:t>
            </a:r>
            <a:r>
              <a:rPr lang="en-US" i="1" dirty="0" smtClean="0">
                <a:sym typeface="Symbol"/>
              </a:rPr>
              <a:t></a:t>
            </a:r>
          </a:p>
          <a:p>
            <a:pPr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Definição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recursiva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para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30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</a:t>
            </a:r>
            <a:r>
              <a:rPr lang="en-US" i="1" baseline="30000" dirty="0" smtClean="0">
                <a:sym typeface="Symbol"/>
              </a:rPr>
              <a:t>0</a:t>
            </a:r>
            <a:r>
              <a:rPr lang="en-US" i="1" dirty="0" smtClean="0">
                <a:sym typeface="Symbol"/>
              </a:rPr>
              <a:t> = 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</a:t>
            </a:r>
            <a:r>
              <a:rPr lang="en-US" i="1" baseline="30000" dirty="0" smtClean="0">
                <a:sym typeface="Symbol"/>
              </a:rPr>
              <a:t>n+1</a:t>
            </a:r>
            <a:r>
              <a:rPr lang="en-US" i="1" dirty="0" smtClean="0">
                <a:sym typeface="Symbol"/>
              </a:rPr>
              <a:t> =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30000" dirty="0" err="1" smtClean="0">
                <a:sym typeface="Symbol"/>
              </a:rPr>
              <a:t>n</a:t>
            </a:r>
            <a:r>
              <a:rPr lang="en-US" i="1" dirty="0" err="1" smtClean="0">
                <a:sym typeface="Symbol"/>
              </a:rPr>
              <a:t>x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  <a:sym typeface="Symbol"/>
              </a:rPr>
              <a:t>Linguagem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conjunto</a:t>
            </a:r>
            <a:r>
              <a:rPr lang="en-US" i="1" dirty="0" smtClean="0">
                <a:sym typeface="Symbol"/>
              </a:rPr>
              <a:t> de </a:t>
            </a:r>
            <a:r>
              <a:rPr lang="en-US" i="1" dirty="0" err="1" smtClean="0">
                <a:sym typeface="Symbol"/>
              </a:rPr>
              <a:t>cadeias</a:t>
            </a:r>
            <a:endParaRPr lang="pt-BR" i="1" dirty="0" smtClean="0"/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Lidando com busca por </a:t>
            </a:r>
            <a:r>
              <a:rPr lang="pt-BR" dirty="0" smtClean="0"/>
              <a:t>cadeias e </a:t>
            </a:r>
            <a:r>
              <a:rPr lang="pt-BR" dirty="0"/>
              <a:t>casamento de </a:t>
            </a:r>
            <a:r>
              <a:rPr lang="pt-BR" dirty="0" smtClean="0"/>
              <a:t>padr</a:t>
            </a:r>
            <a:r>
              <a:rPr lang="pt-BR" dirty="0"/>
              <a:t>õ</a:t>
            </a:r>
            <a:r>
              <a:rPr lang="pt-BR" dirty="0" smtClean="0"/>
              <a:t>es?</a:t>
            </a:r>
          </a:p>
          <a:p>
            <a:endParaRPr lang="pt-BR" dirty="0" smtClean="0"/>
          </a:p>
          <a:p>
            <a:r>
              <a:rPr lang="pt-BR" dirty="0"/>
              <a:t>Lembre-se de </a:t>
            </a:r>
            <a:r>
              <a:rPr lang="pt-BR" i="1" dirty="0" smtClean="0">
                <a:solidFill>
                  <a:schemeClr val="accent1"/>
                </a:solidFill>
              </a:rPr>
              <a:t>autômatos finitos </a:t>
            </a:r>
            <a:r>
              <a:rPr lang="pt-BR" dirty="0"/>
              <a:t>e </a:t>
            </a:r>
            <a:r>
              <a:rPr lang="pt-BR" i="1" dirty="0" smtClean="0">
                <a:solidFill>
                  <a:schemeClr val="accent1"/>
                </a:solidFill>
              </a:rPr>
              <a:t>expressões </a:t>
            </a:r>
            <a:r>
              <a:rPr lang="pt-BR" i="1" dirty="0">
                <a:solidFill>
                  <a:schemeClr val="accent1"/>
                </a:solidFill>
              </a:rPr>
              <a:t>regulares</a:t>
            </a:r>
            <a:r>
              <a:rPr lang="pt-BR" dirty="0"/>
              <a:t>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Lidando com busca por </a:t>
            </a:r>
            <a:r>
              <a:rPr lang="pt-BR" dirty="0" smtClean="0"/>
              <a:t>cadeias e </a:t>
            </a:r>
            <a:r>
              <a:rPr lang="pt-BR" dirty="0"/>
              <a:t>casamento de </a:t>
            </a:r>
            <a:r>
              <a:rPr lang="pt-BR" dirty="0" smtClean="0"/>
              <a:t>padr</a:t>
            </a:r>
            <a:r>
              <a:rPr lang="pt-BR" dirty="0"/>
              <a:t>õ</a:t>
            </a:r>
            <a:r>
              <a:rPr lang="pt-BR" dirty="0" smtClean="0"/>
              <a:t>es?</a:t>
            </a:r>
          </a:p>
          <a:p>
            <a:endParaRPr lang="pt-BR" dirty="0" smtClean="0"/>
          </a:p>
          <a:p>
            <a:r>
              <a:rPr lang="pt-BR" dirty="0"/>
              <a:t>Lembre-se de </a:t>
            </a:r>
            <a:r>
              <a:rPr lang="pt-BR" i="1" dirty="0" smtClean="0">
                <a:solidFill>
                  <a:schemeClr val="accent1"/>
                </a:solidFill>
              </a:rPr>
              <a:t>autômatos finitos </a:t>
            </a:r>
            <a:r>
              <a:rPr lang="pt-BR" dirty="0"/>
              <a:t>e </a:t>
            </a:r>
            <a:r>
              <a:rPr lang="pt-BR" i="1" dirty="0" smtClean="0">
                <a:solidFill>
                  <a:schemeClr val="accent1"/>
                </a:solidFill>
              </a:rPr>
              <a:t>expressões </a:t>
            </a:r>
            <a:r>
              <a:rPr lang="pt-BR" i="1" dirty="0">
                <a:solidFill>
                  <a:schemeClr val="accent1"/>
                </a:solidFill>
              </a:rPr>
              <a:t>regulares</a:t>
            </a:r>
            <a:r>
              <a:rPr lang="pt-BR" dirty="0"/>
              <a:t>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Confrontado com um problema que parece requerer mais tempo de </a:t>
            </a:r>
            <a:r>
              <a:rPr lang="pt-BR" dirty="0" smtClean="0"/>
              <a:t>computador do </a:t>
            </a:r>
            <a:r>
              <a:rPr lang="pt-BR" dirty="0"/>
              <a:t>que </a:t>
            </a:r>
            <a:r>
              <a:rPr lang="pt-BR" dirty="0" smtClean="0"/>
              <a:t>você </a:t>
            </a:r>
            <a:r>
              <a:rPr lang="pt-BR" dirty="0"/>
              <a:t>pode suportar</a:t>
            </a:r>
            <a:r>
              <a:rPr lang="pt-BR" dirty="0" smtClean="0"/>
              <a:t>?</a:t>
            </a:r>
          </a:p>
          <a:p>
            <a:endParaRPr lang="pt-BR" dirty="0" smtClean="0"/>
          </a:p>
          <a:p>
            <a:r>
              <a:rPr lang="pt-BR" b="0" dirty="0" smtClean="0"/>
              <a:t> </a:t>
            </a:r>
            <a:r>
              <a:rPr lang="pt-BR" dirty="0"/>
              <a:t>Pense no que </a:t>
            </a:r>
            <a:r>
              <a:rPr lang="pt-BR" dirty="0" smtClean="0"/>
              <a:t>você </a:t>
            </a:r>
            <a:r>
              <a:rPr lang="pt-BR" dirty="0"/>
              <a:t>aprendeu sobre </a:t>
            </a:r>
            <a:r>
              <a:rPr lang="pt-BR" i="1" dirty="0" smtClean="0">
                <a:solidFill>
                  <a:schemeClr val="accent1"/>
                </a:solidFill>
              </a:rPr>
              <a:t>NP -completude</a:t>
            </a:r>
            <a:r>
              <a:rPr lang="pt-BR" dirty="0">
                <a:solidFill>
                  <a:schemeClr val="accent1"/>
                </a:solidFill>
              </a:rPr>
              <a:t>.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0031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Os melhores projetos e </a:t>
            </a:r>
            <a:r>
              <a:rPr lang="pt-BR" dirty="0" smtClean="0"/>
              <a:t>aplicações de computadores são </a:t>
            </a:r>
            <a:r>
              <a:rPr lang="pt-BR" dirty="0"/>
              <a:t>concebidos com </a:t>
            </a:r>
            <a:r>
              <a:rPr lang="pt-BR" dirty="0" smtClean="0"/>
              <a:t>elegância </a:t>
            </a:r>
            <a:r>
              <a:rPr lang="pt-BR" dirty="0"/>
              <a:t>em mente</a:t>
            </a:r>
            <a:r>
              <a:rPr lang="pt-BR" dirty="0" smtClean="0"/>
              <a:t>.</a:t>
            </a:r>
          </a:p>
          <a:p>
            <a:endParaRPr lang="pt-BR" b="0" dirty="0" smtClean="0"/>
          </a:p>
          <a:p>
            <a:r>
              <a:rPr lang="pt-BR" b="0" dirty="0" smtClean="0"/>
              <a:t> </a:t>
            </a:r>
            <a:r>
              <a:rPr lang="pt-BR" dirty="0"/>
              <a:t>Um curso </a:t>
            </a:r>
            <a:r>
              <a:rPr lang="pt-BR" dirty="0" smtClean="0"/>
              <a:t>teórico pode</a:t>
            </a:r>
            <a:r>
              <a:rPr lang="pt-BR" dirty="0"/>
              <a:t> </a:t>
            </a:r>
            <a:r>
              <a:rPr lang="pt-BR" dirty="0" smtClean="0"/>
              <a:t>elevar </a:t>
            </a:r>
            <a:r>
              <a:rPr lang="pt-BR" dirty="0"/>
              <a:t>seu sentido </a:t>
            </a:r>
            <a:r>
              <a:rPr lang="pt-BR" dirty="0" smtClean="0"/>
              <a:t>estético </a:t>
            </a:r>
            <a:r>
              <a:rPr lang="pt-BR" dirty="0"/>
              <a:t>e </a:t>
            </a:r>
            <a:r>
              <a:rPr lang="pt-BR" dirty="0" smtClean="0"/>
              <a:t>ajudá-lo </a:t>
            </a:r>
            <a:r>
              <a:rPr lang="pt-BR" dirty="0"/>
              <a:t>a construir sistemas mais bonitos.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486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Finalmente, teoria </a:t>
            </a:r>
            <a:r>
              <a:rPr lang="pt-BR" dirty="0" smtClean="0"/>
              <a:t>é </a:t>
            </a:r>
            <a:r>
              <a:rPr lang="pt-BR" dirty="0"/>
              <a:t>bom para </a:t>
            </a:r>
            <a:r>
              <a:rPr lang="pt-BR" dirty="0" smtClean="0"/>
              <a:t>você </a:t>
            </a:r>
            <a:r>
              <a:rPr lang="pt-BR" dirty="0"/>
              <a:t>porque </a:t>
            </a:r>
            <a:r>
              <a:rPr lang="pt-BR" dirty="0" smtClean="0"/>
              <a:t>estudá-la </a:t>
            </a:r>
            <a:r>
              <a:rPr lang="pt-BR" dirty="0"/>
              <a:t>expande sua mente</a:t>
            </a:r>
            <a:r>
              <a:rPr lang="pt-BR" dirty="0" smtClean="0"/>
              <a:t>.</a:t>
            </a:r>
            <a:endParaRPr lang="pt-BR" b="0" dirty="0" smtClean="0"/>
          </a:p>
          <a:p>
            <a:r>
              <a:rPr lang="pt-BR" dirty="0" smtClean="0">
                <a:solidFill>
                  <a:schemeClr val="accent1"/>
                </a:solidFill>
              </a:rPr>
              <a:t>Conhecimento técnico específico, embora útil </a:t>
            </a:r>
            <a:r>
              <a:rPr lang="pt-BR" dirty="0">
                <a:solidFill>
                  <a:schemeClr val="accent1"/>
                </a:solidFill>
              </a:rPr>
              <a:t>hoje, </a:t>
            </a:r>
            <a:r>
              <a:rPr lang="pt-BR" dirty="0" smtClean="0">
                <a:solidFill>
                  <a:schemeClr val="accent1"/>
                </a:solidFill>
              </a:rPr>
              <a:t>fica </a:t>
            </a:r>
            <a:r>
              <a:rPr lang="pt-BR" dirty="0">
                <a:solidFill>
                  <a:schemeClr val="accent1"/>
                </a:solidFill>
              </a:rPr>
              <a:t>desatualizado em apenas uns poucos anos. </a:t>
            </a:r>
            <a:endParaRPr lang="pt-BR" dirty="0" smtClean="0">
              <a:solidFill>
                <a:schemeClr val="accent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Por outro </a:t>
            </a:r>
            <a:r>
              <a:rPr lang="pt-BR" dirty="0">
                <a:solidFill>
                  <a:schemeClr val="bg1"/>
                </a:solidFill>
              </a:rPr>
              <a:t>lado as habilidades de pensar, exprimir-se claramente e precisamente, </a:t>
            </a:r>
            <a:r>
              <a:rPr lang="pt-BR" dirty="0" smtClean="0">
                <a:solidFill>
                  <a:schemeClr val="bg1"/>
                </a:solidFill>
              </a:rPr>
              <a:t>para resolver </a:t>
            </a:r>
            <a:r>
              <a:rPr lang="pt-BR" dirty="0">
                <a:solidFill>
                  <a:schemeClr val="bg1"/>
                </a:solidFill>
              </a:rPr>
              <a:t>problemas, e saber quando </a:t>
            </a:r>
            <a:r>
              <a:rPr lang="pt-BR" dirty="0" smtClean="0">
                <a:solidFill>
                  <a:schemeClr val="bg1"/>
                </a:solidFill>
              </a:rPr>
              <a:t>você não </a:t>
            </a:r>
            <a:r>
              <a:rPr lang="pt-BR" dirty="0">
                <a:solidFill>
                  <a:schemeClr val="bg1"/>
                </a:solidFill>
              </a:rPr>
              <a:t>resolveu um problema. 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Essas habilidades têm valor 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duradouro. Estudar teoria treina </a:t>
            </a:r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você 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nessas </a:t>
            </a:r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áreas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771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dos Autômatos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L</a:t>
            </a:r>
            <a:r>
              <a:rPr lang="pt-BR" dirty="0" smtClean="0"/>
              <a:t>ida </a:t>
            </a:r>
            <a:r>
              <a:rPr lang="pt-BR" dirty="0"/>
              <a:t>com as </a:t>
            </a:r>
            <a:r>
              <a:rPr lang="pt-BR" dirty="0" smtClean="0"/>
              <a:t>definições e </a:t>
            </a:r>
            <a:r>
              <a:rPr lang="pt-BR" dirty="0"/>
              <a:t>propriedades de modelos </a:t>
            </a:r>
            <a:r>
              <a:rPr lang="pt-BR" dirty="0" smtClean="0"/>
              <a:t>matemáticos </a:t>
            </a:r>
            <a:r>
              <a:rPr lang="pt-BR" dirty="0"/>
              <a:t>de </a:t>
            </a:r>
            <a:r>
              <a:rPr lang="pt-BR" dirty="0" smtClean="0"/>
              <a:t>computação.</a:t>
            </a:r>
          </a:p>
          <a:p>
            <a:r>
              <a:rPr lang="pt-BR" dirty="0"/>
              <a:t>Um modelo, chamado </a:t>
            </a:r>
            <a:r>
              <a:rPr lang="pt-BR" i="1" dirty="0" smtClean="0">
                <a:solidFill>
                  <a:srgbClr val="FF0000"/>
                </a:solidFill>
              </a:rPr>
              <a:t>autômato finito</a:t>
            </a:r>
            <a:r>
              <a:rPr lang="pt-BR" dirty="0"/>
              <a:t>, </a:t>
            </a:r>
            <a:r>
              <a:rPr lang="pt-BR" dirty="0" smtClean="0"/>
              <a:t>é </a:t>
            </a:r>
            <a:r>
              <a:rPr lang="pt-BR" dirty="0"/>
              <a:t>usado em processamento de texto, compiladores, e projeto de hardware</a:t>
            </a:r>
            <a:r>
              <a:rPr lang="pt-BR" dirty="0" smtClean="0"/>
              <a:t>.</a:t>
            </a:r>
          </a:p>
          <a:p>
            <a:r>
              <a:rPr lang="pt-BR" dirty="0"/>
              <a:t>Um outro modelo, chamado </a:t>
            </a:r>
            <a:r>
              <a:rPr lang="pt-BR" i="1" dirty="0" smtClean="0">
                <a:solidFill>
                  <a:srgbClr val="FF0000"/>
                </a:solidFill>
              </a:rPr>
              <a:t>gramática </a:t>
            </a:r>
            <a:r>
              <a:rPr lang="pt-BR" i="1" dirty="0">
                <a:solidFill>
                  <a:srgbClr val="FF0000"/>
                </a:solidFill>
              </a:rPr>
              <a:t>livre-do-contexto</a:t>
            </a:r>
            <a:r>
              <a:rPr lang="pt-BR" dirty="0"/>
              <a:t>, </a:t>
            </a:r>
            <a:r>
              <a:rPr lang="pt-BR" dirty="0" smtClean="0"/>
              <a:t>é </a:t>
            </a:r>
            <a:r>
              <a:rPr lang="pt-BR" dirty="0"/>
              <a:t>usado em </a:t>
            </a:r>
            <a:r>
              <a:rPr lang="pt-BR" dirty="0" smtClean="0"/>
              <a:t>linguagens de programação e inteligência artificial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Nosso curso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20688"/>
            <a:ext cx="7992888" cy="5472608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Três áreas centrais: autômatos, </a:t>
            </a:r>
            <a:r>
              <a:rPr lang="pt-BR" dirty="0" err="1" smtClean="0"/>
              <a:t>computabilidade</a:t>
            </a:r>
            <a:r>
              <a:rPr lang="pt-BR" dirty="0" smtClean="0"/>
              <a:t> e complexidade.</a:t>
            </a:r>
          </a:p>
          <a:p>
            <a:r>
              <a:rPr lang="pt-BR" i="1" dirty="0" smtClean="0">
                <a:solidFill>
                  <a:srgbClr val="FF0000"/>
                </a:solidFill>
              </a:rPr>
              <a:t>Quais são as habilidades e limitações fundamentais dos computadores?</a:t>
            </a:r>
            <a:r>
              <a:rPr lang="pt-BR" dirty="0" smtClean="0"/>
              <a:t> </a:t>
            </a:r>
          </a:p>
          <a:p>
            <a:endParaRPr lang="pt-BR" dirty="0" smtClean="0"/>
          </a:p>
          <a:p>
            <a:r>
              <a:rPr lang="pt-BR" i="1" dirty="0" smtClean="0">
                <a:solidFill>
                  <a:srgbClr val="FF0000"/>
                </a:solidFill>
              </a:rPr>
              <a:t>O que faz alguns problemas computacionalmente difíceis e outros fáceis? </a:t>
            </a:r>
          </a:p>
          <a:p>
            <a:endParaRPr lang="pt-BR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Como </a:t>
            </a:r>
            <a:r>
              <a:rPr lang="en-US" i="1" dirty="0" err="1" smtClean="0">
                <a:solidFill>
                  <a:srgbClr val="FF0000"/>
                </a:solidFill>
              </a:rPr>
              <a:t>separar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problemas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que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possuem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solução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computacional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daqueles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que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possuem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  <a:endParaRPr lang="pt-BR" i="1" dirty="0" smtClean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44008" y="40770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COMPLEXIDADE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572000" y="566124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COMPUTABILIDADE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2339</TotalTime>
  <Words>802</Words>
  <Application>Microsoft Office PowerPoint</Application>
  <PresentationFormat>Apresentação na tela (4:3)</PresentationFormat>
  <Paragraphs>195</Paragraphs>
  <Slides>20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20100304123305_cin_ppt_claro_producao</vt:lpstr>
      <vt:lpstr>Slide 1</vt:lpstr>
      <vt:lpstr>Teoria é importante para a prática</vt:lpstr>
      <vt:lpstr>Teoria é importante para a prática</vt:lpstr>
      <vt:lpstr>Teoria é importante para a prática</vt:lpstr>
      <vt:lpstr>Teoria é importante para a prática</vt:lpstr>
      <vt:lpstr>Teoria é importante para a prática</vt:lpstr>
      <vt:lpstr>Teoria é importante para a prática</vt:lpstr>
      <vt:lpstr>Teoria dos Autômatos</vt:lpstr>
      <vt:lpstr>Teoria da Computação Nosso curso</vt:lpstr>
      <vt:lpstr>Teoria da Computação Nosso curso</vt:lpstr>
      <vt:lpstr>Teoria da Computação Outros modelos</vt:lpstr>
      <vt:lpstr>Teoria da Computação Contexto do que vamos começar a estudar</vt:lpstr>
      <vt:lpstr>FERRAMENTAS MATEMÁTICAS</vt:lpstr>
      <vt:lpstr>FERRAMENTAS MATEMÁTICAS</vt:lpstr>
      <vt:lpstr>FERRAMENTAS MATEMÁTICAS</vt:lpstr>
      <vt:lpstr>FERRAMENTAS MATEMÁTICAS </vt:lpstr>
      <vt:lpstr>FERRAMENTAS MATEMÁTICAS </vt:lpstr>
      <vt:lpstr>FERRAMENTAS MATEMÁTICAS </vt:lpstr>
      <vt:lpstr>FERRAMENTAS MATEMÁTICAS </vt:lpstr>
      <vt:lpstr>FERRAMENTAS MATEMÁTICAS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170</cp:revision>
  <dcterms:created xsi:type="dcterms:W3CDTF">2011-05-19T13:32:59Z</dcterms:created>
  <dcterms:modified xsi:type="dcterms:W3CDTF">2012-11-26T22:02:38Z</dcterms:modified>
</cp:coreProperties>
</file>