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2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7.png" ContentType="image/png"/>
  <Override PartName="/ppt/media/image5.jpeg" ContentType="image/jpeg"/>
  <Override PartName="/ppt/media/image6.png" ContentType="image/png"/>
  <Override PartName="/ppt/media/image1.jpeg" ContentType="image/jpeg"/>
  <Override PartName="/ppt/media/image3.png" ContentType="image/png"/>
  <Override PartName="/ppt/media/image2.jpeg" ContentType="image/jpeg"/>
  <Override PartName="/ppt/media/image4.png" ContentType="image/pn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5D1FB813-BA5B-4FD0-8EC2-FBEDE9313B4B}" type="slidenum"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9B194FF4-53A9-40B8-864A-0B6470CF158F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+mn-ea"/>
              </a:rPr>
              <a:t>&lt;number&gt;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84DDCA40-6948-44EF-B121-2FE4F444414E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+mn-ea"/>
              </a:rPr>
              <a:t>&lt;number&gt;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0F7C6221-5998-4AB4-ADAD-E8F9A64747FD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+mn-ea"/>
              </a:rPr>
              <a:t>&lt;number&gt;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5E798183-F839-4265-89D5-6361980B6AAD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+mn-ea"/>
              </a:rPr>
              <a:t>&lt;number&gt;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B8DC20A8-3781-4024-A735-D102ED5E8711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+mn-ea"/>
              </a:rPr>
              <a:t>&lt;number&gt;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3CB6DC6E-9144-4904-89F4-4458792A2C0B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+mn-ea"/>
              </a:rPr>
              <a:t>&lt;number&gt;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7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3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4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18" descr=""/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pic>
        <p:nvPicPr>
          <p:cNvPr id="1" name="Picture 21" descr=""/>
          <p:cNvPicPr/>
          <p:nvPr/>
        </p:nvPicPr>
        <p:blipFill>
          <a:blip r:embed="rId3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744480" y="189000"/>
            <a:ext cx="7282800" cy="1142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18" descr=""/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611640" y="3285000"/>
            <a:ext cx="6047640" cy="204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Informática Teórica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Ciência da 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Teoria da 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Contexto do que vamos começar a estudar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611640" y="1124640"/>
            <a:ext cx="7992000" cy="49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b="1" i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1" i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 início do nosso curso falamos que iríamos estudar os seguintes modelos de computação: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ffcc66"/>
              </a:buClr>
              <a:buSzPct val="80000"/>
              <a:buFont typeface="Arial Narrow"/>
              <a:buAutoNum type="arabicPeriod"/>
            </a:pPr>
            <a:r>
              <a:rPr b="1" i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Autômatos finitos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ffcc66"/>
              </a:buClr>
              <a:buSzPct val="80000"/>
              <a:buFont typeface="Arial Narrow"/>
              <a:buAutoNum type="arabicPeriod"/>
            </a:pPr>
            <a:r>
              <a:rPr b="1" i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Autômatos com pilha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ffcc66"/>
              </a:buClr>
              <a:buSzPct val="80000"/>
              <a:buFont typeface="Arial Narrow"/>
              <a:buAutoNum type="arabicPeriod"/>
            </a:pPr>
            <a:r>
              <a:rPr b="1" i="1" lang="pt-BR" sz="24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Máquinas de Turing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i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Estudamos os AFs e vimos que são máquinas reconhecedoras de linguagens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fill="hold">
                      <p:stCondLst>
                        <p:cond delay="indefinite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9" dur="500"/>
                                        <p:tgtEl>
                                          <p:spTgt spid="82">
                                            <p:txEl>
                                              <p:pRg st="1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25" end="2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4" dur="500"/>
                                        <p:tgtEl>
                                          <p:spTgt spid="82">
                                            <p:txEl>
                                              <p:pRg st="225" end="2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25" end="2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9" dur="500"/>
                                        <p:tgtEl>
                                          <p:spTgt spid="82">
                                            <p:txEl>
                                              <p:pRg st="225" end="2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25" end="2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24" dur="500"/>
                                        <p:tgtEl>
                                          <p:spTgt spid="82">
                                            <p:txEl>
                                              <p:pRg st="225" end="2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25" end="2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29" dur="500"/>
                                        <p:tgtEl>
                                          <p:spTgt spid="82">
                                            <p:txEl>
                                              <p:pRg st="225" end="2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Teoria da 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Contexto do que vamos começar a estudar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611640" y="1124640"/>
            <a:ext cx="7992000" cy="49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b="1" i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i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As linguagens também podem ser definidas formalmente por gramáticas, que é um método de descrever formalmente uma linguagem.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0" dur="indefinite" restart="never" nodeType="tmRoot">
          <p:childTnLst>
            <p:seq>
              <p:cTn id="31" dur="indefinite" nodeType="mainSeq">
                <p:childTnLst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36" dur="500"/>
                                        <p:tgtEl>
                                          <p:spTgt spid="84">
                                            <p:txEl>
                                              <p:pRg st="1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32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41" dur="500"/>
                                        <p:tgtEl>
                                          <p:spTgt spid="84">
                                            <p:txEl>
                                              <p:pRg st="132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Teoria da 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Contexto do que vamos começar a estudar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611640" y="980640"/>
            <a:ext cx="7920000" cy="532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Curioso</a:t>
            </a:r>
            <a:r>
              <a:rPr b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independentemente do desenvolvimento desses modelos de computação, o linguista Noam Chomsky buscou formalizar a noção de gramática e linguagem.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i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Isso resultou na definição da conhecida </a:t>
            </a:r>
            <a:r>
              <a:rPr b="1" i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Hierarquia de Chomsky</a:t>
            </a:r>
            <a:r>
              <a:rPr b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uma hierarquia de classes de linguagem definidas por gramáticas de complexidade crescente.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2" dur="indefinite" restart="never" nodeType="tmRoot">
          <p:childTnLst>
            <p:seq>
              <p:cTn id="43" dur="indefinite" nodeType="mainSeq">
                <p:childTnLst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48" dur="500"/>
                                        <p:tgtEl>
                                          <p:spTgt spid="86">
                                            <p:txEl>
                                              <p:pRg st="1" end="1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12" end="3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53" dur="500"/>
                                        <p:tgtEl>
                                          <p:spTgt spid="86">
                                            <p:txEl>
                                              <p:pRg st="312" end="3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Teoria da 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Hierarquia de Chomsky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611640" y="476640"/>
            <a:ext cx="8352360" cy="568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ffcc66"/>
              </a:buClr>
              <a:buSzPct val="80000"/>
              <a:buFont typeface="Arial Narrow"/>
              <a:buAutoNum type="arabicPeriod"/>
            </a:pPr>
            <a:r>
              <a:rPr b="1" i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Gramáticas lineares à direita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ffcc66"/>
              </a:buClr>
              <a:buSzPct val="80000"/>
              <a:buFont typeface="Arial Narrow"/>
              <a:buAutoNum type="arabicPeriod"/>
            </a:pPr>
            <a:r>
              <a:rPr b="1" i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Gramáticas livre de contexto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ffcc66"/>
              </a:buClr>
              <a:buSzPct val="80000"/>
              <a:buFont typeface="Arial Narrow"/>
              <a:buAutoNum type="arabicPeriod"/>
            </a:pPr>
            <a:r>
              <a:rPr b="1" i="1" lang="pt-BR" sz="24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Gramáticas irrestritas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ffcc66"/>
              </a:buClr>
              <a:buSzPct val="80000"/>
              <a:buFont typeface="Arial Narrow"/>
              <a:buAutoNum type="arabicPeriod"/>
            </a:pPr>
            <a:r>
              <a:rPr b="1" i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Autômatos finitos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ffcc66"/>
              </a:buClr>
              <a:buSzPct val="80000"/>
              <a:buFont typeface="Arial Narrow"/>
              <a:buAutoNum type="arabicPeriod"/>
            </a:pPr>
            <a:r>
              <a:rPr b="1" i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Autômatos com pilha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ffcc66"/>
              </a:buClr>
              <a:buSzPct val="80000"/>
              <a:buFont typeface="Arial Narrow"/>
              <a:buAutoNum type="arabicPeriod"/>
            </a:pPr>
            <a:r>
              <a:rPr b="1" i="1" lang="pt-BR" sz="24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Máquinas de Turing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</a:pPr>
            <a:r>
              <a:rPr b="1" i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(Tem-se também: gramáticas sensíveis ao contexto – autômatos linearmente limitados)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4" dur="indefinite" restart="never" nodeType="tmRoot">
          <p:childTnLst>
            <p:seq>
              <p:cTn id="55" dur="indefinite" nodeType="mainSeq">
                <p:childTnLst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60" dur="500"/>
                                        <p:tgtEl>
                                          <p:spTgt spid="88">
                                            <p:txEl>
                                              <p:pRg st="3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30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65" dur="500"/>
                                        <p:tgtEl>
                                          <p:spTgt spid="88">
                                            <p:txEl>
                                              <p:pRg st="230" end="2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30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70" dur="500"/>
                                        <p:tgtEl>
                                          <p:spTgt spid="88">
                                            <p:txEl>
                                              <p:pRg st="230" end="2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30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75" dur="500"/>
                                        <p:tgtEl>
                                          <p:spTgt spid="88">
                                            <p:txEl>
                                              <p:pRg st="230" end="2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30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80" dur="500"/>
                                        <p:tgtEl>
                                          <p:spTgt spid="88">
                                            <p:txEl>
                                              <p:pRg st="230" end="2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30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85" dur="500"/>
                                        <p:tgtEl>
                                          <p:spTgt spid="88">
                                            <p:txEl>
                                              <p:pRg st="230" end="2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30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90" dur="500"/>
                                        <p:tgtEl>
                                          <p:spTgt spid="88">
                                            <p:txEl>
                                              <p:pRg st="230" end="2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Teoria da 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Hierarquia de Chomsky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1475640" y="1124640"/>
            <a:ext cx="5976000" cy="4896000"/>
          </a:xfrm>
          <a:prstGeom prst="ellipse">
            <a:avLst/>
          </a:prstGeom>
          <a:solidFill>
            <a:srgbClr val="ffffff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CustomShape 3"/>
          <p:cNvSpPr/>
          <p:nvPr/>
        </p:nvSpPr>
        <p:spPr>
          <a:xfrm>
            <a:off x="2411640" y="1989000"/>
            <a:ext cx="4463640" cy="3671640"/>
          </a:xfrm>
          <a:prstGeom prst="ellipse">
            <a:avLst/>
          </a:prstGeom>
          <a:solidFill>
            <a:srgbClr val="ffffff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CustomShape 4"/>
          <p:cNvSpPr/>
          <p:nvPr/>
        </p:nvSpPr>
        <p:spPr>
          <a:xfrm>
            <a:off x="2988000" y="2925000"/>
            <a:ext cx="3095640" cy="2447640"/>
          </a:xfrm>
          <a:prstGeom prst="ellipse">
            <a:avLst/>
          </a:prstGeom>
          <a:solidFill>
            <a:srgbClr val="ffffff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5"/>
          <p:cNvSpPr/>
          <p:nvPr/>
        </p:nvSpPr>
        <p:spPr>
          <a:xfrm>
            <a:off x="3852000" y="3861000"/>
            <a:ext cx="1799640" cy="1151280"/>
          </a:xfrm>
          <a:prstGeom prst="ellipse">
            <a:avLst/>
          </a:prstGeom>
          <a:solidFill>
            <a:srgbClr val="ffffff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6"/>
          <p:cNvSpPr/>
          <p:nvPr/>
        </p:nvSpPr>
        <p:spPr>
          <a:xfrm>
            <a:off x="4068000" y="4077000"/>
            <a:ext cx="1439280" cy="912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18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DejaVu Sans"/>
              </a:rPr>
              <a:t>Tipo 3: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18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DejaVu Sans"/>
              </a:rPr>
              <a:t>Regulares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7"/>
          <p:cNvSpPr/>
          <p:nvPr/>
        </p:nvSpPr>
        <p:spPr>
          <a:xfrm>
            <a:off x="3492000" y="3213000"/>
            <a:ext cx="2375640" cy="912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DejaVu Sans"/>
              </a:rPr>
              <a:t>Tipo 2: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DejaVu Sans"/>
              </a:rPr>
              <a:t>Livre de contexto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8"/>
          <p:cNvSpPr/>
          <p:nvPr/>
        </p:nvSpPr>
        <p:spPr>
          <a:xfrm>
            <a:off x="3492000" y="2205000"/>
            <a:ext cx="2591640" cy="912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18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Tahoma"/>
                <a:ea typeface="DejaVu Sans"/>
              </a:rPr>
              <a:t>Tipo 1: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18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Tahoma"/>
                <a:ea typeface="DejaVu Sans"/>
              </a:rPr>
              <a:t>Sensível ao contexto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9"/>
          <p:cNvSpPr/>
          <p:nvPr/>
        </p:nvSpPr>
        <p:spPr>
          <a:xfrm>
            <a:off x="3420000" y="1340640"/>
            <a:ext cx="2591640" cy="63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1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DejaVu Sans"/>
              </a:rPr>
              <a:t>Tipo 0: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18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DejaVu Sans"/>
              </a:rPr>
              <a:t>Irrestritas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1" dur="indefinite" restart="never" nodeType="tmRoot">
          <p:childTnLst>
            <p:seq>
              <p:cTn id="9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755640" y="116640"/>
            <a:ext cx="728280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pt-BR" sz="2400" spc="-1" strike="noStrike">
                <a:solidFill>
                  <a:srgbClr val="72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Teoria da Computação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539640" y="1124640"/>
            <a:ext cx="8352360" cy="475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ffcc66"/>
              </a:buClr>
              <a:buSzPct val="80000"/>
              <a:buFont typeface="Wingdings" charset="2"/>
              <a:buChar char=""/>
            </a:pPr>
            <a:r>
              <a:rPr b="1" i="1" lang="pt-BR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Agora nós vamos estudar as linguagens livre de contexto e consequentemente: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ffcc66"/>
              </a:buClr>
              <a:buSzPct val="80000"/>
              <a:buFont typeface="Arial Narrow"/>
              <a:buAutoNum type="arabicPeriod"/>
            </a:pPr>
            <a:r>
              <a:rPr b="1" i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Gramáticas livre de contexto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ffcc66"/>
              </a:buClr>
              <a:buSzPct val="80000"/>
              <a:buFont typeface="Arial Narrow"/>
              <a:buAutoNum type="arabicPeriod"/>
            </a:pPr>
            <a:r>
              <a:rPr b="1" i="1" lang="pt-BR" sz="2400" spc="-1" strike="noStrike">
                <a:solidFill>
                  <a:srgbClr val="8c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Autômatos com pilha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3" dur="indefinite" restart="never" nodeType="tmRoot">
          <p:childTnLst>
            <p:seq>
              <p:cTn id="94" dur="indefinite" nodeType="mainSeq">
                <p:childTnLst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99" dur="500"/>
                                        <p:tgtEl>
                                          <p:spTgt spid="99">
                                            <p:txEl>
                                              <p:pRg st="3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30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04" dur="500"/>
                                        <p:tgtEl>
                                          <p:spTgt spid="99">
                                            <p:txEl>
                                              <p:pRg st="130" end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30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out">
                                      <p:cBhvr additive="repl">
                                        <p:cTn id="109" dur="500"/>
                                        <p:tgtEl>
                                          <p:spTgt spid="99">
                                            <p:txEl>
                                              <p:pRg st="130" end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20100304123305_cin_ppt_claro_producao</Template>
  <TotalTime>2337</TotalTime>
  <Application>LibreOffice/5.1.6.2$Linux_X86_64 LibreOffice_project/10m0$Build-2</Application>
  <Words>202</Words>
  <Paragraphs>57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2011-05-19T13:32:59Z</dcterms:created>
  <dc:creator>Silvia Matos</dc:creator>
  <dc:description/>
  <dc:language>pt-BR</dc:language>
  <cp:lastModifiedBy/>
  <dcterms:modified xsi:type="dcterms:W3CDTF">2017-08-29T13:12:27Z</dcterms:modified>
  <cp:revision>172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