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2.xml.rels" ContentType="application/vnd.openxmlformats-package.relationships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6.jpeg" ContentType="image/jpeg"/>
  <Override PartName="/ppt/media/image15.jpeg" ContentType="image/jpeg"/>
  <Override PartName="/ppt/media/image14.png" ContentType="image/png"/>
  <Override PartName="/ppt/media/image13.png" ContentType="image/png"/>
  <Override PartName="/ppt/media/image12.png" ContentType="image/png"/>
  <Override PartName="/ppt/media/image4.png" ContentType="image/png"/>
  <Override PartName="/ppt/media/image2.jpeg" ContentType="image/jpeg"/>
  <Override PartName="/ppt/media/image3.png" ContentType="image/png"/>
  <Override PartName="/ppt/media/image11.png" ContentType="image/png"/>
  <Override PartName="/ppt/media/image1.jpeg" ContentType="image/jpeg"/>
  <Override PartName="/ppt/media/image6.png" ContentType="image/png"/>
  <Override PartName="/ppt/media/image5.jpeg" ContentType="image/jpeg"/>
  <Override PartName="/ppt/media/image7.png" ContentType="image/png"/>
  <Override PartName="/ppt/media/image8.jpeg" ContentType="image/jpeg"/>
  <Override PartName="/ppt/media/image9.png" ContentType="image/png"/>
  <Override PartName="/ppt/media/image10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8126CEB-E89B-4391-B267-C8808543CBCC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91E5926A-8126-44FA-A118-74BEABDF4D69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04019D70-7E99-4073-A873-2A1252EF1C94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DF1A3A71-C711-4E81-B0EF-8BA2241914FC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CEBB292E-601F-4163-940F-960975DA332A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0E278115-70D1-4746-A5DF-D5CA4483FBE0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A2D703CC-B164-47D7-91E3-26BAF81A9AEC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F1152E9A-F0DB-4FE7-896F-9CB1468F4079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D349EAFE-58B5-441B-9758-197515475691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92CA13AC-7479-4822-B051-02BD8CEF8602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5BF7C9A7-FCDF-4E13-B35E-123DA5F3C03F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48017491-96E9-4C4A-ACC0-CC0137523CD5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AF353586-9CBC-4EC5-9886-174C26FB1393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F5EC9A4B-F1B6-4119-94E5-A1B7E46E1675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F0699F00-84E8-434F-864F-B1D7F32AB351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9A3D8C76-A371-4B06-A463-CF48D46CF8A4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C30BE598-AD62-47A0-97F1-7F854742DFE4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3D66ED07-86CC-4E4C-B66F-65B4659C1611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B921DDA2-4028-4775-A2D6-8A2FBEDA7BA9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716146DD-2E3E-430A-98B8-291F27624AE6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fld id="{1FAB85E7-DEB1-4A2E-8F2F-5F10264A73BE}" type="slidenum"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1" name="Picture 21" descr=""/>
          <p:cNvPicPr/>
          <p:nvPr/>
        </p:nvPicPr>
        <p:blipFill>
          <a:blip r:embed="rId3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280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280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7080" y="1700280"/>
            <a:ext cx="3863520" cy="46238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814640" y="1700280"/>
            <a:ext cx="3863520" cy="46238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8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11640" y="3285000"/>
            <a:ext cx="6047640" cy="20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Informática Teórica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Ciência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MT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Linguagem Recursivamente Enumerável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611640" y="2349000"/>
            <a:ext cx="8064000" cy="31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Chame uma linguagem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Turing-reconhecível (ou recursivamente enumerável) 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alguma máquina de Turing </a:t>
            </a: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multifitas</a:t>
            </a:r>
            <a:r>
              <a:rPr b="0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reconhece.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Neste tipo de MT, em qualquer ponto numa computação a máquina pode proceder de acordo com várias possibilidades: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Função de transição: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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Q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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(Q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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{E,D})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Relembrando: 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 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a coleção de todos os sub-conjuntos de Q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computação de uma MTND é uma árvore cujos ramos correspondem a diferentes possibilidades para ela. Se algum ramo leva ao estado de aceitação, a máquina aceita sua entrada.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683640" y="188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D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IDÉIA: fazer D tentar todos os possíveis ramos da computação não-determinística de N.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D entra o estado de aceitação em algum desses ramos, D aceita.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Senão, a simulação de D não termina.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Vemos a computação de N sobre uma entrada w como uma árvore. Cada ramo representa um dos ramos do não-determinismo. Cada nó da árvore é uma configuração de N, e a raiz, a configuração inicial.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67640" y="116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IDÉIA DA PROVA: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MT D busca nessa árvore uma configuração de aceitação.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idéia tentadora, porém ruim, é usar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busca em profundidade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pois D poderia descer para um ramo infinito e perder uma configuração de aceitação em outro ramo.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melhor usar a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busca em largura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pois ela é completa, i.e., garante que D visita todo nó na árvore até encontrar uma configuração de aceitação.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11640" y="116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 tem 3 fitas, mas equivale a uma MT com uma só fita.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fita 1 contem a cadeia de entrada e não é alterada.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fita 2 mantem uma cópia da fita de N em algum ramo de sua computação não-determinística.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fita 3 mantem registro da posição de D na árvore de computação não-determinística de N.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539640" y="44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Além disso, S tem que manter registro das posições das cabeças. Escreve-se então um símbolo de fita com um ponto acima dele para marcar o local onde a cabeça naquela fita estaria.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Como antes, os símbolos de fita marcados com um ponto são novos símbolos que foram adicionados ao alfabeto da fita.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11640" y="116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3" name="Picture 2" descr=""/>
          <p:cNvPicPr/>
          <p:nvPr/>
        </p:nvPicPr>
        <p:blipFill>
          <a:blip r:embed="rId1"/>
          <a:stretch/>
        </p:blipFill>
        <p:spPr>
          <a:xfrm>
            <a:off x="683640" y="2958480"/>
            <a:ext cx="8290440" cy="270036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39640" y="44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fita 3, todo nó na árvore pode ter no máximo b filhos.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 é o tamanho do maior conjunto de possíveis escolhas da função de transição de N. A cada nó na árvore associamos um endereço que é uma cadeia sobre o alfabeto  = {1,2,...,b}.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Associamos o endereço 231 ao nó ao qual chegamos iniciando na raiz, indo para seu 2º. filho, pro 3º. filho desse nó, e finalmente indo para o 1º. filho desse nó.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539640" y="44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Cada símbolo na cadeia nos diz que escolha fazer ao simular um passo em um ramo da computação não-determinística de N. Às vezes um símbolo não corresponde a nenhuma escolha se poucas escolhas estão disponíveis para uma configuração.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Nesse caso o endereço é inválido e não corresponde a nenhum nó. A fita 3 contem uma cadeia sobre b.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Ela representa o ramo da computação de N da raiz para o nó endereçado por essa cadeia, a menos que o endereço seja inválido. A cadeia vazia é o endereço da raiz da árvore.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539640" y="44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Inicialmente a fita 1 contem a entrada w, e a 2 e 3 estão vazias.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Copie a fita 1 para a 2.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a 2 para simular N com a entrada w sobre um ramo de sua computação não-determinística. Antes de cada passo de N consulte o próximo símbolo na fita 3 para determinar qual escolha fazer entre as permitidas pela função de transição de N. Se não restam mais símbolos na 3 ou se essa escolha não-determinística for inválida, aborte esse ramo, indo para o estágio 4.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VARIANTES DE MÁQUINAS DE TURING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683640" y="1268640"/>
            <a:ext cx="7920000" cy="47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São definições alternativas, mas que não alteram a classe de linguagens reconhecidas por uma MT. Daí dizemos que as MTs têm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robustez.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suponha que tivéssemos permitido que a MT tenha a capacidade de permanecer parada.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função de transição teria então a forma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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Q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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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{E,D,P}.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NÃO-DETERMINÍSTICA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539640" y="4464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MT não-determinística tem uma máquina de Turing que lhe é equivalente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MT não-determinística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Também vá para 4 se achar uma configuração de rejeição. Se achar uma configuração de aceitação aceite a entrada.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Substitua a cadeia na fita 3 pela próxima cadeia na ordem lexicográfica.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Simule o próximo ramo da computação de N indo para o estágio 2.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MTND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Linguagem Recursivamente Enumerável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611640" y="2349000"/>
            <a:ext cx="8064000" cy="31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Chame uma linguagem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Turing-reconhecível (ou recursivamente enumerável) 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alguma máquina de Turing </a:t>
            </a: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não-determinística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reconhece.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MTND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Linguagem Recursiva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611640" y="2349000"/>
            <a:ext cx="8064000" cy="31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Chamamos uma máquina de Turing não-determinística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decisor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todos os ramos param sobre todas as entradas.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Chame uma linguagem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Turing-decidível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 simplesmente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decidível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alguma máquina de Turing </a:t>
            </a: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não-determinística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decide.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ENUMERADORES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757080" y="134064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Frouxamente definido, um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enumerador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é uma máquina de Turing com uma impressora em anexo.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máquina de Turing pode usar essa impressora como um dispositivo de saída para imprimir cadeias.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vez que a máquina de Turing quer adicionar uma cadeia à lista, ela a envia para a impressora.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8" name="Picture 2" descr=""/>
          <p:cNvPicPr/>
          <p:nvPr/>
        </p:nvPicPr>
        <p:blipFill>
          <a:blip r:embed="rId1"/>
          <a:stretch/>
        </p:blipFill>
        <p:spPr>
          <a:xfrm>
            <a:off x="756000" y="3808800"/>
            <a:ext cx="6623640" cy="2499840"/>
          </a:xfrm>
          <a:prstGeom prst="rect">
            <a:avLst/>
          </a:prstGeom>
          <a:ln>
            <a:noFill/>
          </a:ln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ENUMERADORES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757080" y="134064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 enumerador E inicia com uma fita de entrada em branco. Se o enumerador não para, ele pode imprimir uma lista infinita de cadeias.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linguagem enumerada por E é a coleção de todas as cadeias que ela imprime. E pode gerar as cadeias da linguagem em qualquer ordem, com repetições ou não.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ENUMERADORES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57080" y="112464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linguagem é Turing-reconhecível (ou recursivamente enumerável) sse algum </a:t>
            </a: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enumerador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reconhece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PROVA: Primeiro mostramos que se tivermos um enumerador E que enumera uma linguagem A, uma MT M reconhece 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 =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Sobre a entrada w: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Rode E. Toda vez que E dá como saída uma cadeia, compare-a com w.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w em algum momento aparece na saída de E, aceite.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”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Claramente, M aceita aquelas cadeias que aparecem na lista de 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ENUMERADORES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611640" y="1124640"/>
            <a:ext cx="8278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linguagem é Turing-reconhecível (ou recursivamente enumerável) sse algum </a:t>
            </a: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enumerador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reconhece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PROVA: Agora fazemos a outra direção. Se a MT M reconhece uma linguagem A, podemos construir o seguinte enumerador E para 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Digamos que s1; s2; s3; ... é uma lista de todas as possíveis cadeias em 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=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Ignore a entrada.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Repita o seguinte para i = 1; 2; 3; ...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Rode M por i passos sobre cada entrada, s1; s2;... si.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quaisquer computações aceitam, imprima a sj correspondente.”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ENUMERADORES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611640" y="1124640"/>
            <a:ext cx="8278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linguagem é Turing-reconhecível (ou recursivamente enumerável) sse algum </a:t>
            </a: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enumerador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reconhece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PROVA: Se M aceita uma cadeia específica s, em algum momento ela vai aparecer na lista gerada por E.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verdade, ela vai aparecer na lista uma quantidade infinita de vezes porque M roda do início sobre cada cadeia para cada repetição do passo 1.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Esse procedimento dá o efeito de se rodar M em paralelo sobre todas as possíveis cadeias de entrada.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EQUIVALÊNCIA COM OUTROS MODELOS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757080" y="1268640"/>
            <a:ext cx="8206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Apresentamos diversas variantes do modelo da MT.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Demonstramos que eles são equivalentes em poder.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Muitos outros modelos de computação têm sido propostos. Alguns desses são semelhantes a MTs, mas outros são bastante diferentes.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Todos compartilham a característica essencial de MTs: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Symbol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acesso irrestrito a memória ilimitada, distinguindo-os de modelos mais fracos, como AFs e autômatos com pilha.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Notavelmente,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todos os modelos com essas características são equivalentes em poder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desde que satisfaçam requisitos razoáveis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Symbol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e.g., capacidade de realizar trabalho finito por passo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EQUIVALÊNCIA COM OUTROS MODELOS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757080" y="1700280"/>
            <a:ext cx="8134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Existe algoritmo que pode ser programado em Pascal, mas não em LISP ou vice-versa?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Não! Pois podemos compilar de uma para outra.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Elas descrevem a mesma classe de algoritmos!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 por causa da equivalência de poder já descrita.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Apesar das diferenças, cada modelo computacional descreve uma mesma, única classe de algoritmos.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MULTIFITAS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39640" y="980640"/>
            <a:ext cx="828036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máquina de Turing multifita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como uma MT comum com várias fitas.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Cada fita tem sua própria cabeça para leitura e escrita. Inicialmente a entrada aparece sobre a fita 1, e as outras iniciam em branco.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função de transição é modicada para permitir ler, escrever, e mover as cabeças em algumas ou todas as fitas simultaneamente.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2">
                                            <p:txEl>
                                              <p:p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2">
                                            <p:txEl>
                                              <p:p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David Hilbert e suas perguntas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539640" y="2017800"/>
            <a:ext cx="4452120" cy="465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David Hilbert (1862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–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1943) propôs 23 problemas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2o Congresso Internacional de Matem</a:t>
            </a: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á</a:t>
            </a: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tica, Paris, 1900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 sua opinião, eles ocupariam os matem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á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ticos por todo o s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é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culo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Wingdings" charset="2"/>
              <a:buChar char="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estava correto!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Ficou mais famoso pelos problemas que criou do que pelos que resolveu 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</a:t>
            </a:r>
            <a:r>
              <a:rPr b="1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4" name="Picture 4" descr=""/>
          <p:cNvPicPr/>
          <p:nvPr/>
        </p:nvPicPr>
        <p:blipFill>
          <a:blip r:embed="rId1"/>
          <a:stretch/>
        </p:blipFill>
        <p:spPr>
          <a:xfrm>
            <a:off x="5508720" y="2349360"/>
            <a:ext cx="2837880" cy="3504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O 10º PROBLEMA DE HILBERT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&lt;&lt;&lt;BUSCAR NA WIKIPEDIA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um termo com coeficiente 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um polinômio com quatro termos sobre as variáveis x, y e z.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 essa discussão, consideramos somente coeficientes e raízes inteiras.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&lt;&lt;&lt;&lt;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Não existe algoritmo para isso!!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Provar que um algoritmo não existe requer a definição clara de algoritmo!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TESE DE CHURCH-TURING</a:t>
            </a: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	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Alonzo Church transforma algoritmos em coisas precisas: funções-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λ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Turing transforma-os em MTs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São equivalentes.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10º PROBLEMA EM MTs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 = { p | p é polinômio com raiz inteira}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 é um conjunto decidível?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Não! Mas é Turing-reconhecível!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 = { p | p é polinômio sobre x com raiz inteira}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M1 =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entrada ´e um polinômio p sobre x.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Calcule o valor de p com x substituída sucessivamente por 0, 1, -1, 2, -2, 3, -3,... Se em algum ponto p = 0, aceite.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”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M1 não terminará, se não houver raiz!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3" dur="indefinite" restart="never" nodeType="tmRoot">
          <p:childTnLst>
            <p:seq>
              <p:cTn id="8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10º PROBLEMA EM MTs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757080" y="1196640"/>
            <a:ext cx="8206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 M1 ser um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decisor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temos que calcular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limitantes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para as raízes de um polinômio de uma variável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restringir a busca a esses limitantes: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+/- </a:t>
            </a:r>
            <a:r>
              <a:rPr b="0" lang="pt-B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k*cmax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 = número de termos no polinômio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cmax = o coeficiente com o maior valor absoluto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c1 = o coeficiente do termo de mais alta ordem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uma raiz não for encontrada dentro desses limitantes, a máquina 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rejeita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Yuri Matijasevich mostrou em 1970 (!) que calcular  limitantes para polinômios multivariados é impossível!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5" dur="indefinite" restart="never" nodeType="tmRoot">
          <p:childTnLst>
            <p:seq>
              <p:cTn id="8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MATIASEVIC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Espaço Reservado para Conteúdo 3" descr=""/>
          <p:cNvPicPr/>
          <p:nvPr/>
        </p:nvPicPr>
        <p:blipFill>
          <a:blip r:embed="rId1"/>
          <a:stretch/>
        </p:blipFill>
        <p:spPr>
          <a:xfrm>
            <a:off x="251640" y="1181520"/>
            <a:ext cx="7412400" cy="5559120"/>
          </a:xfrm>
          <a:prstGeom prst="rect">
            <a:avLst/>
          </a:prstGeom>
          <a:ln>
            <a:noFill/>
          </a:ln>
        </p:spPr>
      </p:pic>
      <p:sp>
        <p:nvSpPr>
          <p:cNvPr id="215" name="CustomShape 2"/>
          <p:cNvSpPr/>
          <p:nvPr/>
        </p:nvSpPr>
        <p:spPr>
          <a:xfrm>
            <a:off x="4788000" y="2493000"/>
            <a:ext cx="791280" cy="863280"/>
          </a:xfrm>
          <a:prstGeom prst="rect">
            <a:avLst/>
          </a:prstGeom>
          <a:noFill/>
          <a:ln w="25560">
            <a:solidFill>
              <a:srgbClr val="4f81bd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87" dur="indefinite" restart="never" nodeType="tmRoot">
          <p:childTnLst>
            <p:seq>
              <p:cTn id="8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ALGORITMO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Informalmente, é uma coleção de instruções simples para realizar uma tarefa.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9" dur="indefinite" restart="never" nodeType="tmRoot">
          <p:childTnLst>
            <p:seq>
              <p:cTn id="9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TERMINOLOGIA PARA DESCREVER MTs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757080" y="1700280"/>
            <a:ext cx="8062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Já que algoritmos equivalem a MTs...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...precisamos codificar as entradas dos algoritmos como cadeias.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codificação de um objeto O como uma cadeia é &lt;O&gt;.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temos os objetos O1,O2,...,Ok, sua codificação em uma só cadeia é &lt;O1,O2,...,Ok&gt;.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codificação pode ser feita de muitas formas.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 qualquer uma, uma MT pode sempre traduzir para outra codificação.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1" dur="indefinite" restart="never" nodeType="tmRoot">
          <p:childTnLst>
            <p:seq>
              <p:cTn id="9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TERMINOLOGIA PARA DESCREVER MTs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757080" y="1700280"/>
            <a:ext cx="791784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Descrevendo algoritmos como MTs: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primeira linha do algoritmo é a entrada da MT.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a descrição da entrada não é uma cadeia w, a MT primeiro implicitamente testa se a entrada codifica apropriadamente o objeto da forma desejada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Symbol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rejeita a entrada se ela não o faz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3" dur="indefinite" restart="never" nodeType="tmRoot">
          <p:childTnLst>
            <p:seq>
              <p:cTn id="9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744480" y="18900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TERMINOLOGIA PARA DESCREVER MTs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757080" y="1700280"/>
            <a:ext cx="8206560" cy="46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= {&lt;G&gt; | G é um grafo não-direcionado conexo}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Codificação da entrada: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Como &lt;G&gt; codifica o grafo G como uma cadeia?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Symbol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lista dos nós de G, como números decimais, mais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Symbol"/>
              <a:buChar char="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lista das arestas de G - cada aresta é um par de nós.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5" dur="indefinite" restart="never" nodeType="tmRoot">
          <p:childTnLst>
            <p:seq>
              <p:cTn id="9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MULTIFITAS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539640" y="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função de transição teria então a forma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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Q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</a:t>
            </a:r>
            <a:r>
              <a:rPr b="0" lang="pt-BR" sz="2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</a:t>
            </a:r>
            <a:r>
              <a:rPr b="0" lang="pt-BR" sz="2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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{E,D}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onde k é o número de fitas.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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(q</a:t>
            </a:r>
            <a:r>
              <a:rPr b="0" lang="pt-BR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a</a:t>
            </a:r>
            <a:r>
              <a:rPr b="0" lang="pt-BR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..., a</a:t>
            </a:r>
            <a:r>
              <a:rPr b="0" lang="pt-BR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= (q</a:t>
            </a:r>
            <a:r>
              <a:rPr b="0" lang="pt-BR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b</a:t>
            </a:r>
            <a:r>
              <a:rPr b="0" lang="pt-BR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,...,b</a:t>
            </a:r>
            <a:r>
              <a:rPr b="0" lang="pt-BR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,E,D, ...,E)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a MT está no estado q</a:t>
            </a:r>
            <a:r>
              <a:rPr b="0" lang="pt-BR" sz="2400" spc="-1" strike="noStrike" baseline="-25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as cabeças 1 a k estão lendo os símbolos a</a:t>
            </a:r>
            <a:r>
              <a:rPr b="0" lang="pt-BR" sz="2400" spc="-1" strike="noStrike" baseline="-25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..., a</a:t>
            </a:r>
            <a:r>
              <a:rPr b="0" lang="pt-BR" sz="2400" spc="-1" strike="noStrike" baseline="-25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MT vai para o estado q</a:t>
            </a:r>
            <a:r>
              <a:rPr b="0" lang="pt-BR" sz="2400" spc="-1" strike="noStrike" baseline="-2500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</a:t>
            </a:r>
            <a:r>
              <a:rPr b="0" lang="pt-BR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, escreve os símbolos b</a:t>
            </a:r>
            <a:r>
              <a:rPr b="0" lang="pt-BR" sz="2400" spc="-1" strike="noStrike" baseline="-2500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b</a:t>
            </a:r>
            <a:r>
              <a:rPr b="0" lang="pt-BR" sz="2400" spc="-1" strike="noStrike" baseline="-2500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pt-BR" sz="24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direciona cada cabeça para mover para a esquerda ou direita, ou permanecer parada, conforme especificado.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MULTIFITAS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39640" y="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Teorema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 máquina de Turing multifitas tem uma máquina de Turing de uma única fita que lhe é equivalente.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PROVA : Simular M com 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M tem k fitas, então S simula o efeito de k fitas armazenando sua informação na sua única fita.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Ela usa o novo símbolo # como um delimitador para separar o conteúdo das diferentes fitas.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Além disso, S mantém registro das posições das cabeças. Escreve-se um símbolo de fita com um ponto  em cima marcando o local onde a cabeça estaria.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Como antes, os símbolos de fita marcados com um ponto.são novos símbolos que foram adicionados ao alfabeto da fita.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MÁQUINAS DE TURING MULTIFITAS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39640" y="0"/>
            <a:ext cx="8208360" cy="63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Representando 3 fitas com uma: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971640" y="2277000"/>
            <a:ext cx="7732080" cy="352764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Máquina de Turing Multifitas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Exemplo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39640" y="980640"/>
            <a:ext cx="784800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Vamos construir uma MT multifitas para reconhecer a linguagem de palíndromos sobre o alfabeto {0,1}.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Podemos copiar a cadeia de entrada em uma outra fita, posicionar uma delas para o último símbolo e a outra para o primeiro.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266840" y="402048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4254840" y="403560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ᶸ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3756960" y="402516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6"/>
          <p:cNvSpPr/>
          <p:nvPr/>
        </p:nvSpPr>
        <p:spPr>
          <a:xfrm>
            <a:off x="3259080" y="402516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7"/>
          <p:cNvSpPr/>
          <p:nvPr/>
        </p:nvSpPr>
        <p:spPr>
          <a:xfrm>
            <a:off x="2760840" y="402516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8"/>
          <p:cNvSpPr/>
          <p:nvPr/>
        </p:nvSpPr>
        <p:spPr>
          <a:xfrm>
            <a:off x="2262960" y="402516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9"/>
          <p:cNvSpPr/>
          <p:nvPr/>
        </p:nvSpPr>
        <p:spPr>
          <a:xfrm>
            <a:off x="1764720" y="402372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10"/>
          <p:cNvSpPr/>
          <p:nvPr/>
        </p:nvSpPr>
        <p:spPr>
          <a:xfrm>
            <a:off x="4753080" y="404748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ᶸ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11"/>
          <p:cNvSpPr/>
          <p:nvPr/>
        </p:nvSpPr>
        <p:spPr>
          <a:xfrm>
            <a:off x="5250960" y="4083120"/>
            <a:ext cx="443880" cy="482040"/>
          </a:xfrm>
          <a:custGeom>
            <a:avLst/>
            <a:gdLst/>
            <a:ahLst/>
            <a:rect l="l" t="t" r="r" b="b"/>
            <a:pathLst>
              <a:path w="444500" h="482778">
                <a:moveTo>
                  <a:pt x="12700" y="0"/>
                </a:moveTo>
                <a:cubicBezTo>
                  <a:pt x="152400" y="4233"/>
                  <a:pt x="292345" y="3403"/>
                  <a:pt x="431800" y="12700"/>
                </a:cubicBezTo>
                <a:cubicBezTo>
                  <a:pt x="445157" y="13590"/>
                  <a:pt x="405674" y="19413"/>
                  <a:pt x="393700" y="25400"/>
                </a:cubicBezTo>
                <a:cubicBezTo>
                  <a:pt x="380048" y="32226"/>
                  <a:pt x="369039" y="43564"/>
                  <a:pt x="355600" y="50800"/>
                </a:cubicBezTo>
                <a:cubicBezTo>
                  <a:pt x="313927" y="73239"/>
                  <a:pt x="228600" y="114300"/>
                  <a:pt x="228600" y="114300"/>
                </a:cubicBezTo>
                <a:cubicBezTo>
                  <a:pt x="279400" y="118533"/>
                  <a:pt x="333270" y="109101"/>
                  <a:pt x="381000" y="127000"/>
                </a:cubicBezTo>
                <a:cubicBezTo>
                  <a:pt x="395770" y="132539"/>
                  <a:pt x="293329" y="164690"/>
                  <a:pt x="292100" y="165100"/>
                </a:cubicBezTo>
                <a:cubicBezTo>
                  <a:pt x="309033" y="173567"/>
                  <a:pt x="325600" y="182811"/>
                  <a:pt x="342900" y="190500"/>
                </a:cubicBezTo>
                <a:cubicBezTo>
                  <a:pt x="388458" y="210748"/>
                  <a:pt x="402608" y="214636"/>
                  <a:pt x="444500" y="228600"/>
                </a:cubicBezTo>
                <a:cubicBezTo>
                  <a:pt x="427567" y="237067"/>
                  <a:pt x="412458" y="251442"/>
                  <a:pt x="393700" y="254000"/>
                </a:cubicBezTo>
                <a:cubicBezTo>
                  <a:pt x="318082" y="264312"/>
                  <a:pt x="239139" y="248190"/>
                  <a:pt x="165100" y="266700"/>
                </a:cubicBezTo>
                <a:cubicBezTo>
                  <a:pt x="139125" y="273194"/>
                  <a:pt x="215900" y="283633"/>
                  <a:pt x="241300" y="292100"/>
                </a:cubicBezTo>
                <a:lnTo>
                  <a:pt x="279400" y="304800"/>
                </a:lnTo>
                <a:lnTo>
                  <a:pt x="317500" y="317500"/>
                </a:lnTo>
                <a:cubicBezTo>
                  <a:pt x="325967" y="330200"/>
                  <a:pt x="340391" y="340544"/>
                  <a:pt x="342900" y="355600"/>
                </a:cubicBezTo>
                <a:cubicBezTo>
                  <a:pt x="356028" y="434367"/>
                  <a:pt x="201673" y="405384"/>
                  <a:pt x="190500" y="406400"/>
                </a:cubicBezTo>
                <a:cubicBezTo>
                  <a:pt x="177800" y="410633"/>
                  <a:pt x="165468" y="416196"/>
                  <a:pt x="152400" y="419100"/>
                </a:cubicBezTo>
                <a:cubicBezTo>
                  <a:pt x="127263" y="424686"/>
                  <a:pt x="98558" y="419024"/>
                  <a:pt x="76200" y="431800"/>
                </a:cubicBezTo>
                <a:cubicBezTo>
                  <a:pt x="64577" y="438442"/>
                  <a:pt x="72966" y="460434"/>
                  <a:pt x="63500" y="469900"/>
                </a:cubicBezTo>
                <a:cubicBezTo>
                  <a:pt x="48123" y="485277"/>
                  <a:pt x="19336" y="482600"/>
                  <a:pt x="0" y="482600"/>
                </a:cubicBezTo>
              </a:path>
            </a:pathLst>
          </a:custGeom>
          <a:solidFill>
            <a:srgbClr val="dce6f2"/>
          </a:solidFill>
          <a:ln w="19080">
            <a:solidFill>
              <a:srgbClr val="37609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12"/>
          <p:cNvSpPr/>
          <p:nvPr/>
        </p:nvSpPr>
        <p:spPr>
          <a:xfrm>
            <a:off x="1240200" y="547020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13"/>
          <p:cNvSpPr/>
          <p:nvPr/>
        </p:nvSpPr>
        <p:spPr>
          <a:xfrm>
            <a:off x="4228200" y="548532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ᶸ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14"/>
          <p:cNvSpPr/>
          <p:nvPr/>
        </p:nvSpPr>
        <p:spPr>
          <a:xfrm>
            <a:off x="3730320" y="547488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5"/>
          <p:cNvSpPr/>
          <p:nvPr/>
        </p:nvSpPr>
        <p:spPr>
          <a:xfrm>
            <a:off x="3232080" y="547488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16"/>
          <p:cNvSpPr/>
          <p:nvPr/>
        </p:nvSpPr>
        <p:spPr>
          <a:xfrm>
            <a:off x="2734200" y="547488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17"/>
          <p:cNvSpPr/>
          <p:nvPr/>
        </p:nvSpPr>
        <p:spPr>
          <a:xfrm>
            <a:off x="2235960" y="547488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18"/>
          <p:cNvSpPr/>
          <p:nvPr/>
        </p:nvSpPr>
        <p:spPr>
          <a:xfrm>
            <a:off x="1738080" y="547344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19"/>
          <p:cNvSpPr/>
          <p:nvPr/>
        </p:nvSpPr>
        <p:spPr>
          <a:xfrm>
            <a:off x="4726080" y="5497200"/>
            <a:ext cx="497160" cy="50328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ᶸ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0"/>
          <p:cNvSpPr/>
          <p:nvPr/>
        </p:nvSpPr>
        <p:spPr>
          <a:xfrm>
            <a:off x="5224320" y="5532840"/>
            <a:ext cx="443880" cy="482040"/>
          </a:xfrm>
          <a:custGeom>
            <a:avLst/>
            <a:gdLst/>
            <a:ahLst/>
            <a:rect l="l" t="t" r="r" b="b"/>
            <a:pathLst>
              <a:path w="444500" h="482778">
                <a:moveTo>
                  <a:pt x="12700" y="0"/>
                </a:moveTo>
                <a:cubicBezTo>
                  <a:pt x="152400" y="4233"/>
                  <a:pt x="292345" y="3403"/>
                  <a:pt x="431800" y="12700"/>
                </a:cubicBezTo>
                <a:cubicBezTo>
                  <a:pt x="445157" y="13590"/>
                  <a:pt x="405674" y="19413"/>
                  <a:pt x="393700" y="25400"/>
                </a:cubicBezTo>
                <a:cubicBezTo>
                  <a:pt x="380048" y="32226"/>
                  <a:pt x="369039" y="43564"/>
                  <a:pt x="355600" y="50800"/>
                </a:cubicBezTo>
                <a:cubicBezTo>
                  <a:pt x="313927" y="73239"/>
                  <a:pt x="228600" y="114300"/>
                  <a:pt x="228600" y="114300"/>
                </a:cubicBezTo>
                <a:cubicBezTo>
                  <a:pt x="279400" y="118533"/>
                  <a:pt x="333270" y="109101"/>
                  <a:pt x="381000" y="127000"/>
                </a:cubicBezTo>
                <a:cubicBezTo>
                  <a:pt x="395770" y="132539"/>
                  <a:pt x="293329" y="164690"/>
                  <a:pt x="292100" y="165100"/>
                </a:cubicBezTo>
                <a:cubicBezTo>
                  <a:pt x="309033" y="173567"/>
                  <a:pt x="325600" y="182811"/>
                  <a:pt x="342900" y="190500"/>
                </a:cubicBezTo>
                <a:cubicBezTo>
                  <a:pt x="388458" y="210748"/>
                  <a:pt x="402608" y="214636"/>
                  <a:pt x="444500" y="228600"/>
                </a:cubicBezTo>
                <a:cubicBezTo>
                  <a:pt x="427567" y="237067"/>
                  <a:pt x="412458" y="251442"/>
                  <a:pt x="393700" y="254000"/>
                </a:cubicBezTo>
                <a:cubicBezTo>
                  <a:pt x="318082" y="264312"/>
                  <a:pt x="239139" y="248190"/>
                  <a:pt x="165100" y="266700"/>
                </a:cubicBezTo>
                <a:cubicBezTo>
                  <a:pt x="139125" y="273194"/>
                  <a:pt x="215900" y="283633"/>
                  <a:pt x="241300" y="292100"/>
                </a:cubicBezTo>
                <a:lnTo>
                  <a:pt x="279400" y="304800"/>
                </a:lnTo>
                <a:lnTo>
                  <a:pt x="317500" y="317500"/>
                </a:lnTo>
                <a:cubicBezTo>
                  <a:pt x="325967" y="330200"/>
                  <a:pt x="340391" y="340544"/>
                  <a:pt x="342900" y="355600"/>
                </a:cubicBezTo>
                <a:cubicBezTo>
                  <a:pt x="356028" y="434367"/>
                  <a:pt x="201673" y="405384"/>
                  <a:pt x="190500" y="406400"/>
                </a:cubicBezTo>
                <a:cubicBezTo>
                  <a:pt x="177800" y="410633"/>
                  <a:pt x="165468" y="416196"/>
                  <a:pt x="152400" y="419100"/>
                </a:cubicBezTo>
                <a:cubicBezTo>
                  <a:pt x="127263" y="424686"/>
                  <a:pt x="98558" y="419024"/>
                  <a:pt x="76200" y="431800"/>
                </a:cubicBezTo>
                <a:cubicBezTo>
                  <a:pt x="64577" y="438442"/>
                  <a:pt x="72966" y="460434"/>
                  <a:pt x="63500" y="469900"/>
                </a:cubicBezTo>
                <a:cubicBezTo>
                  <a:pt x="48123" y="485277"/>
                  <a:pt x="19336" y="482600"/>
                  <a:pt x="0" y="482600"/>
                </a:cubicBezTo>
              </a:path>
            </a:pathLst>
          </a:custGeom>
          <a:solidFill>
            <a:srgbClr val="dce6f2"/>
          </a:solidFill>
          <a:ln w="19080">
            <a:solidFill>
              <a:srgbClr val="37609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1"/>
          <p:cNvSpPr/>
          <p:nvPr/>
        </p:nvSpPr>
        <p:spPr>
          <a:xfrm flipV="1">
            <a:off x="4006080" y="4528440"/>
            <a:ext cx="360" cy="483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931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22"/>
          <p:cNvSpPr/>
          <p:nvPr/>
        </p:nvSpPr>
        <p:spPr>
          <a:xfrm>
            <a:off x="1488960" y="5013000"/>
            <a:ext cx="360" cy="45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931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3"/>
          <p:cNvSpPr/>
          <p:nvPr/>
        </p:nvSpPr>
        <p:spPr>
          <a:xfrm>
            <a:off x="2511720" y="4771080"/>
            <a:ext cx="497160" cy="4698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Line 24"/>
          <p:cNvSpPr/>
          <p:nvPr/>
        </p:nvSpPr>
        <p:spPr>
          <a:xfrm flipV="1">
            <a:off x="1488960" y="5006160"/>
            <a:ext cx="1022760" cy="6840"/>
          </a:xfrm>
          <a:prstGeom prst="line">
            <a:avLst/>
          </a:prstGeom>
          <a:ln w="28440">
            <a:solidFill>
              <a:srgbClr val="f931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Line 25"/>
          <p:cNvSpPr/>
          <p:nvPr/>
        </p:nvSpPr>
        <p:spPr>
          <a:xfrm>
            <a:off x="3009600" y="5006160"/>
            <a:ext cx="996120" cy="6840"/>
          </a:xfrm>
          <a:prstGeom prst="line">
            <a:avLst/>
          </a:prstGeom>
          <a:ln w="28440">
            <a:solidFill>
              <a:srgbClr val="f931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MTMF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539640" y="908640"/>
            <a:ext cx="7992000" cy="496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MT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539640" y="908640"/>
            <a:ext cx="799200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3 - Se em algum ponto S move uma das cabeças virtuais sobre um #, isso significa que M moveu a cabeça correspondente para a parte previamente não-lida em branco daquela fita.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Portanto, S escreve um símbolo em branco nessa célula da fita e desloca o conteúdo da fita, a partir dessa célula até o # mais a direita, uma posição para a direita. Então ela continua a simulação como antes.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58">
                                            <p:txEl>
                                              <p:pRg st="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58">
                                            <p:txEl>
                                              <p:pRg st="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27202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2011-05-19T13:32:59Z</dcterms:created>
  <dc:creator>Silvia Matos</dc:creator>
  <dc:description/>
  <dc:language>pt-BR</dc:language>
  <cp:lastModifiedBy>Renan Leandro Fernandes</cp:lastModifiedBy>
  <dcterms:modified xsi:type="dcterms:W3CDTF">2017-10-09T22:42:15Z</dcterms:modified>
  <cp:revision>401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39</vt:i4>
  </property>
</Properties>
</file>