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5.jpeg" ContentType="image/jpeg"/>
  <Override PartName="/ppt/media/image6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33AA8E4-719B-4689-BE73-C22FCA96FD58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24D1D88-6586-4514-A5C5-2BEC1F076C7A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E09DCA2-0670-4EEC-9FEF-81D84BC36692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6D0CCA8-FF5E-427C-8F68-F1881126BF4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66285D8-66D1-494B-8703-A51BE9B7F66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35D128C-DDB7-4A98-B39B-8F5FB919D58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E5724F8-64CA-4C39-B51F-E40E57407C58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148ADF3-644F-4AF0-BC78-C5FE69CBE4B3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F928179-A0C2-4A4C-8F11-0941D9636F69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1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A1D49A8B-F0AF-49BB-9DB0-3142713F588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1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2A430EF-F995-4FFB-8639-688BCEC8F62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1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1E513A2-99F5-4131-866A-EBD30AA53A0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1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74CD8B9-1615-4602-8364-D6E08EA3D1A4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9FC44104-C16D-4CED-9746-C9C8A91C6065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01B0AD8-204B-4EFF-8160-CE9043A2F6E8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6C9F858-4A60-4643-A405-DD72D8B41BC4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1" name="Picture 21" descr=""/>
          <p:cNvPicPr/>
          <p:nvPr/>
        </p:nvPicPr>
        <p:blipFill>
          <a:blip r:embed="rId3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280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11640" y="3285000"/>
            <a:ext cx="6047640" cy="20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Informática Teórica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Ciência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&lt;SENTENCE&gt; -&gt; &lt;NOUN-PHRASE&gt;&lt;VERB-PHRASE&gt;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&lt;NOUN-PHRASE&gt; -&gt; &lt;CMPLX-NOUN&gt; | &lt;CMPLX-NOUN&gt;&lt;PREP-PHRASE&gt;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&lt;VERB-PHRASE&gt; -&gt; &lt;CMPLX-VERB&gt; | &lt;CMPLX-VERB&gt;&lt;PREP-PHRASE&gt;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&lt;PREP-PHRASE&gt; -&gt; &lt;PREP&gt;&lt;CMPLX-NOUN&gt;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&lt;CMPLX-NOUN&gt; -&gt; &lt;ARTICLE&gt;&lt;NOUN&gt;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&lt;CMPLX-VERB&gt; -&gt; &lt;VERB&gt; | &lt;VERB&gt;&lt;NOUN-PHRASE&gt;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&lt;ARTICLE&gt; -&gt; a | the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&lt;NOUN&gt; -&gt; boy | girl | flower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&lt;VERB&gt; -&gt; touches | likes | sees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&lt;PREP&gt; -&gt; with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2" dur="indefinite" restart="never" nodeType="tmRoot">
          <p:childTnLst>
            <p:seq>
              <p:cTn id="83" dur="indefinite" nodeType="mainSeq">
                <p:childTnLst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88" dur="500"/>
                                        <p:tgtEl>
                                          <p:spTgt spid="100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G2 produz: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boy sees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boy sees a flower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girl with a flower likes the boy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9" dur="indefinite" restart="never" nodeType="tmRoot">
          <p:childTnLst>
            <p:seq>
              <p:cTn id="90" dur="indefinite" nodeType="mainSeq">
                <p:childTnLst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95" dur="500"/>
                                        <p:tgtEl>
                                          <p:spTgt spid="10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&lt;SENTENCE&gt; -&gt; &lt;NOUN-PHRASE&gt;&lt;VERB-PHRASE&gt;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&lt;CMPLX-NOUN&gt;&lt;VERB-PHRASE&gt;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&lt;ARTICLE&gt;&lt;NOUN&gt;&lt;VERB-PHRASE&gt;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a &lt;NOUN&gt;&lt;VERB-PHRASE&gt;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a boy &lt;VERB-PHRASE&gt;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a boy &lt;CMPLX-VERB&gt;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a boy &lt;VERB&gt;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a boy sees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6" dur="indefinite" restart="never" nodeType="tmRoot">
          <p:childTnLst>
            <p:seq>
              <p:cTn id="97" dur="indefinite" nodeType="mainSeq">
                <p:childTnLst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02" dur="500"/>
                                        <p:tgtEl>
                                          <p:spTgt spid="10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gramática livre-do-contexto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 uma 4-upla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(V, Σ,R, S):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e´ um conjunto finito das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variáveis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Σ e´ um conjunto finito, disjunto de V , dos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terminais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 é um conjunto finito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regras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com cada regra sendo uma variável e uma cadeia de variáveis e terminais, 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  V e´ a variável inicial.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3" dur="indefinite" restart="never" nodeType="tmRoot">
          <p:childTnLst>
            <p:seq>
              <p:cTn id="10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Muitas linguagens livre de contexto são uniões de linguages livres de contexto mais simples;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 você precisa construir uma gramática para uma linguagem assim, você pode construir gramáticas para cada uma das partes;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Depois pode uní-las com uma nova regra: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 →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|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| … |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onde cada variável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são variáveis iniciais das gramáticas construídas a parte;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5" dur="indefinite" restart="never" nodeType="tmRoot">
          <p:childTnLst>
            <p:seq>
              <p:cTn id="10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Construção da Gramática para a seguinte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linguagem {0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≥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0} U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{1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| 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≥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0};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Primeiro construímos a regra para {0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≥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0};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→ 0S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|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 seguida construímos a regra para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{1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</a:t>
            </a:r>
            <a:r>
              <a:rPr b="0" lang="pt-BR" sz="2400" spc="-1" strike="noStrike" baseline="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| n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≥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0}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→ 1S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|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 por fim uma regra em que S →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|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 →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| 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→ 0S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 |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→ 1S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0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|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7" dur="indefinite" restart="never" nodeType="tmRoot">
          <p:childTnLst>
            <p:seq>
              <p:cTn id="10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 a partir de AFDs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Construir uma Gramática Livre de Contexto para uma linguagem regular é simples, caso você primeiro construa um AFD para esta linguagem;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 converter um AFD em uma Gramática equivalente: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Faça uma variável R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para cada estado q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do AFD;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Adicione a regra R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→ aR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se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δ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(q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a) = q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Adicione a regra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→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ε, se q</a:t>
            </a:r>
            <a:r>
              <a:rPr b="0" lang="pt-BR" sz="2400" spc="-1" strike="noStrike" baseline="-33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é um estado de aceitação;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9" dur="indefinite" restart="never" nodeType="tmRoot">
          <p:childTnLst>
            <p:seq>
              <p:cTn id="1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Contexto do que vamos começar a estudar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11640" y="1124640"/>
            <a:ext cx="799200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 linguagens também podem ser definidas formalmente por gramáticas, que é um método poderoso de descrever formalmente uma linguagem.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9" dur="500"/>
                                        <p:tgtEl>
                                          <p:spTgt spid="82">
                                            <p:txEl>
                                              <p:pRg st="1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42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142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11640" y="1124640"/>
            <a:ext cx="799200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Usos – especificacao  de linguagens formais , compiladores, parsers, …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Linguagens livres de contexto implementam gramaticas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>
              <a:lnSpc>
                <a:spcPct val="100000"/>
              </a:lnSpc>
              <a:buClr>
                <a:srgbClr val="ffffff"/>
              </a:buClr>
              <a:buFont typeface="Symbol"/>
              <a:buChar char=""/>
            </a:pPr>
            <a:r>
              <a:rPr b="0" i="1" lang="pt-BR" sz="22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Incluem as linguagens regulares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1" dur="500"/>
                                        <p:tgtEl>
                                          <p:spTgt spid="84">
                                            <p:txEl>
                                              <p:pRg st="1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83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6" dur="500"/>
                                        <p:tgtEl>
                                          <p:spTgt spid="84">
                                            <p:txEl>
                                              <p:pRg st="183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86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1" dur="500"/>
                                        <p:tgtEl>
                                          <p:spTgt spid="84">
                                            <p:txEl>
                                              <p:pRg st="186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86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4" dur="500"/>
                                        <p:tgtEl>
                                          <p:spTgt spid="84">
                                            <p:txEl>
                                              <p:pRg st="186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11640" y="1124640"/>
            <a:ext cx="7992000" cy="49680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Uma gramática consiste de uma coleção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regras de substituição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também chamadas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produções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Regra: &lt;Variável&gt;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&lt;cadeia&gt;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cadeia consiste de variáveis e outros símbolos chamados de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terminais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Variáveis são representados por letras maiúsculas.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 terminais são análogos ao alfabeto de entrada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São representados por letras minúsculas, números, ou símbolos especiais.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variável inicial 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ocorre no lado esquerdo da 1a regra.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43" dur="500"/>
                                        <p:tgtEl>
                                          <p:spTgt spid="88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Para gerar uma cadeia de uma linguagem: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Escreva a variável inicial. Ela e´ a variável no lado esquerdo da primeira regra, a menos que especificado em contrario.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Encontre uma variável que esta´ escrita em uma regra que começa com essa variável. Substitua a variável escrita pelo lado direito dessa regra.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Repita o passo 2 ate que não reste nenhuma variável.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4" dur="indefinite" restart="never" nodeType="tmRoot">
          <p:childTnLst>
            <p:seq>
              <p:cTn id="45" dur="indefinite" nodeType="mainSeq">
                <p:childTnLst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50" dur="500"/>
                                        <p:tgtEl>
                                          <p:spTgt spid="90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gramática G1 gera a cadeia 000#111.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sequencia de substituições para obter uma cadeia e´ denominada uma </a:t>
            </a:r>
            <a:r>
              <a:rPr b="1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derivação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0A1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00A11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000A111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000B111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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000#111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57" dur="500"/>
                                        <p:tgtEl>
                                          <p:spTgt spid="9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Árvore sintática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1404360" y="2143080"/>
            <a:ext cx="4695480" cy="394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8" dur="indefinite" restart="never" nodeType="tmRoot">
          <p:childTnLst>
            <p:seq>
              <p:cTn id="59" dur="indefinite" nodeType="mainSeq">
                <p:childTnLst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64" dur="500"/>
                                        <p:tgtEl>
                                          <p:spTgt spid="9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9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69" dur="500"/>
                                        <p:tgtEl>
                                          <p:spTgt spid="94">
                                            <p:txEl>
                                              <p:pRg st="19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Gramáticas Livres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83640" y="908640"/>
            <a:ext cx="845964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Árvore sintática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1619640" y="2215440"/>
            <a:ext cx="5961960" cy="4666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76" dur="500"/>
                                        <p:tgtEl>
                                          <p:spTgt spid="9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9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81" dur="500"/>
                                        <p:tgtEl>
                                          <p:spTgt spid="97">
                                            <p:txEl>
                                              <p:pRg st="19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2478</TotalTime>
  <Application>LibreOffice/5.1.6.2$Linux_X86_64 LibreOffice_project/10m0$Build-2</Application>
  <Words>526</Words>
  <Paragraphs>117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2011-05-19T13:32:59Z</dcterms:created>
  <dc:creator>Silvia Matos</dc:creator>
  <dc:description/>
  <dc:language>pt-BR</dc:language>
  <cp:lastModifiedBy>Renan Leandro Fernandes</cp:lastModifiedBy>
  <dcterms:modified xsi:type="dcterms:W3CDTF">2017-09-11T14:35:54Z</dcterms:modified>
  <cp:revision>183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