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CAF3-82DE-4148-91FC-66378C92975B}" type="datetimeFigureOut">
              <a:rPr lang="pt-BR" smtClean="0"/>
              <a:pPr/>
              <a:t>14/04/2011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44790-DEBC-4D3C-AAC1-42000B9A5FB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3A2B5B-35B1-4557-B634-D55818724D25}" type="slidenum">
              <a:rPr lang="pt-BR" smtClean="0"/>
              <a:pPr/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46E7A4-8531-418D-99D3-D32ADB4F9541}" type="slidenum">
              <a:rPr lang="pt-BR" smtClean="0"/>
              <a:pPr/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46B7B9-12AA-4969-8C6C-339EBABB9427}" type="slidenum">
              <a:rPr lang="pt-BR" smtClean="0"/>
              <a:pPr/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1C8166-83CF-46A3-9802-35BC00303F93}" type="slidenum">
              <a:rPr lang="pt-BR" smtClean="0"/>
              <a:pPr/>
              <a:t>4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DAD280-9517-41E5-9C38-0FCEC38B7897}" type="datetimeFigureOut">
              <a:rPr lang="pt-BR" smtClean="0"/>
              <a:pPr/>
              <a:t>14/04/2011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C32A79-E1CE-4543-8BF0-571710A223A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DAD280-9517-41E5-9C38-0FCEC38B7897}" type="datetimeFigureOut">
              <a:rPr lang="pt-BR" smtClean="0"/>
              <a:pPr/>
              <a:t>14/04/2011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C32A79-E1CE-4543-8BF0-571710A223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DAD280-9517-41E5-9C38-0FCEC38B7897}" type="datetimeFigureOut">
              <a:rPr lang="pt-BR" smtClean="0"/>
              <a:pPr/>
              <a:t>14/04/2011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C32A79-E1CE-4543-8BF0-571710A223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DAD280-9517-41E5-9C38-0FCEC38B7897}" type="datetimeFigureOut">
              <a:rPr lang="pt-BR" smtClean="0"/>
              <a:pPr/>
              <a:t>14/04/2011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C32A79-E1CE-4543-8BF0-571710A223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DAD280-9517-41E5-9C38-0FCEC38B7897}" type="datetimeFigureOut">
              <a:rPr lang="pt-BR" smtClean="0"/>
              <a:pPr/>
              <a:t>14/04/2011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C32A79-E1CE-4543-8BF0-571710A223A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DAD280-9517-41E5-9C38-0FCEC38B7897}" type="datetimeFigureOut">
              <a:rPr lang="pt-BR" smtClean="0"/>
              <a:pPr/>
              <a:t>14/04/2011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C32A79-E1CE-4543-8BF0-571710A223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DAD280-9517-41E5-9C38-0FCEC38B7897}" type="datetimeFigureOut">
              <a:rPr lang="pt-BR" smtClean="0"/>
              <a:pPr/>
              <a:t>14/04/2011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C32A79-E1CE-4543-8BF0-571710A223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DAD280-9517-41E5-9C38-0FCEC38B7897}" type="datetimeFigureOut">
              <a:rPr lang="pt-BR" smtClean="0"/>
              <a:pPr/>
              <a:t>14/04/2011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C32A79-E1CE-4543-8BF0-571710A223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DAD280-9517-41E5-9C38-0FCEC38B7897}" type="datetimeFigureOut">
              <a:rPr lang="pt-BR" smtClean="0"/>
              <a:pPr/>
              <a:t>14/04/2011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C32A79-E1CE-4543-8BF0-571710A223A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DAD280-9517-41E5-9C38-0FCEC38B7897}" type="datetimeFigureOut">
              <a:rPr lang="pt-BR" smtClean="0"/>
              <a:pPr/>
              <a:t>14/04/2011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C32A79-E1CE-4543-8BF0-571710A223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DAD280-9517-41E5-9C38-0FCEC38B7897}" type="datetimeFigureOut">
              <a:rPr lang="pt-BR" smtClean="0"/>
              <a:pPr/>
              <a:t>14/04/2011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C32A79-E1CE-4543-8BF0-571710A223A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FDAD280-9517-41E5-9C38-0FCEC38B7897}" type="datetimeFigureOut">
              <a:rPr lang="pt-BR" smtClean="0"/>
              <a:pPr/>
              <a:t>14/04/2011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C32A79-E1CE-4543-8BF0-571710A223A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Sistemas de Produção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793750" y="1773238"/>
            <a:ext cx="8458200" cy="5832475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Fatos: </a:t>
            </a:r>
            <a:r>
              <a:rPr lang="en-US" smtClean="0">
                <a:latin typeface="Courier New" pitchFamily="49" charset="0"/>
              </a:rPr>
              <a:t>x</a:t>
            </a:r>
            <a:r>
              <a:rPr lang="en-US" smtClean="0"/>
              <a:t>,</a:t>
            </a:r>
            <a:r>
              <a:rPr lang="en-US" smtClean="0">
                <a:latin typeface="Courier New" pitchFamily="49" charset="0"/>
              </a:rPr>
              <a:t> y</a:t>
            </a:r>
            <a:endParaRPr lang="en-US" smtClean="0"/>
          </a:p>
          <a:p>
            <a:pPr eaLnBrk="1" hangingPunct="1"/>
            <a:r>
              <a:rPr lang="en-US" smtClean="0"/>
              <a:t>Regras:</a:t>
            </a:r>
            <a:r>
              <a:rPr lang="en-US" smtClean="0">
                <a:latin typeface="Courier New" pitchFamily="49" charset="0"/>
              </a:rPr>
              <a:t> x &amp; y =&gt; p</a:t>
            </a:r>
          </a:p>
          <a:p>
            <a:pPr eaLnBrk="1" hangingPunct="1"/>
            <a:r>
              <a:rPr lang="en-US" smtClean="0"/>
              <a:t>Encadeamento para a frente (</a:t>
            </a:r>
            <a:r>
              <a:rPr lang="en-US" i="1" smtClean="0"/>
              <a:t>Forward chaining</a:t>
            </a:r>
            <a:r>
              <a:rPr lang="en-US" smtClean="0"/>
              <a:t>)</a:t>
            </a:r>
          </a:p>
          <a:p>
            <a:pPr lvl="1" eaLnBrk="1" hangingPunct="1"/>
            <a:r>
              <a:rPr lang="en-US" i="1" smtClean="0"/>
              <a:t>Dados x e y, derive então p</a:t>
            </a:r>
          </a:p>
          <a:p>
            <a:pPr eaLnBrk="1" hangingPunct="1"/>
            <a:r>
              <a:rPr lang="en-US" smtClean="0"/>
              <a:t>Encadeamento para trás (</a:t>
            </a:r>
            <a:r>
              <a:rPr lang="en-US" i="1" smtClean="0"/>
              <a:t>Backward chaining</a:t>
            </a:r>
            <a:r>
              <a:rPr lang="en-US" smtClean="0"/>
              <a:t>)</a:t>
            </a:r>
          </a:p>
          <a:p>
            <a:pPr lvl="1" eaLnBrk="1" hangingPunct="1"/>
            <a:r>
              <a:rPr lang="en-US" i="1" smtClean="0"/>
              <a:t>p é verdade? Então verificarei x e y.</a:t>
            </a:r>
            <a:endParaRPr lang="en-US" smtClean="0"/>
          </a:p>
          <a:p>
            <a:pPr lvl="1" eaLnBrk="1" hangingPunct="1"/>
            <a:r>
              <a:rPr lang="en-US" smtClean="0"/>
              <a:t>Prolog</a:t>
            </a:r>
          </a:p>
          <a:p>
            <a:pPr eaLnBrk="1" hangingPunct="1">
              <a:lnSpc>
                <a:spcPct val="11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Sobre o Drools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8280400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Vantagens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Fácil entendimento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Maior facilidade de manutenção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Desempenho razoável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Requisitos traduzidos em regras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Reutilização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Sobre o Drools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8280400" cy="4476750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Desvantagens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Não é a “bala de prata”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Requer uma curva de aprendizado</a:t>
            </a:r>
          </a:p>
          <a:p>
            <a:pPr marL="2590800" marR="0" lvl="2" indent="-4302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Entender minimamente como funciona uma engine de regras (máquina de inferência)</a:t>
            </a:r>
          </a:p>
          <a:p>
            <a:pPr marL="2590800" marR="0" lvl="2" indent="-4302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regras podem gerar recursão, que devem ser tratadas pelo desenvolvedor</a:t>
            </a:r>
          </a:p>
          <a:p>
            <a:pPr marL="2590800" marR="0" lvl="2" indent="-4302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 casos de conflitos o desenvolvedor tem que escolher qual tratamento usar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Consumo de memória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Roteiro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Sobre o Drools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Módulos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Drools Expert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Regras DRL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API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Hello World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339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Aplicação bancária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Infraestrutura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Testes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Exercício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54038"/>
            <a:ext cx="8856662" cy="1262062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Módulos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033963" y="1979613"/>
            <a:ext cx="4040187" cy="48228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Engine de regras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Linguagem para regras (DRL)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Tabelas de decisão (xls e cvs)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Linguagem específica do domínio (DSL)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Integrado ao Java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163" y="3263900"/>
            <a:ext cx="4040187" cy="1392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Módulos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163" y="3113088"/>
            <a:ext cx="4040187" cy="1693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33963" y="1979613"/>
            <a:ext cx="4040187" cy="48228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Workflows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BPMN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Editor gráfico do fluxograma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Extensível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criar, executar e monitorar processos de negócio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Módulos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163" y="3314700"/>
            <a:ext cx="4040187" cy="1292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33963" y="1979613"/>
            <a:ext cx="4040187" cy="4548187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Processamento de Eventos Complexos (CEP)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Eventos no tempo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sistemas de: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Detecção de fraudes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Aprovação de crédito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Módulos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163" y="3321050"/>
            <a:ext cx="4040187" cy="1279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33963" y="1979613"/>
            <a:ext cx="4040187" cy="48228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BRMS (não só regras)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Repositório centralizado do conhecimento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Aplicação Web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Versionamento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Foco nas regras de negócio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Módulos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163" y="3335338"/>
            <a:ext cx="4040187" cy="1249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818063" y="1988840"/>
            <a:ext cx="4325937" cy="4692650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Planejamento automático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Problemas com restrições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Problemas como: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Escalas de empregados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Horário escolar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Caixeiro viajante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Roteiro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Sobre o Drools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Módulos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Drools Expert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Regras DRL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API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Hello World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339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Aplicação bancária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Infraestrutura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Testes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Exercício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54038"/>
            <a:ext cx="8856662" cy="1262062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Drools Expert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8280400" cy="3960812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Exemplo de regra: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04900" y="2519363"/>
            <a:ext cx="7870825" cy="2590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4403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t-BR" sz="2200" b="1">
                <a:solidFill>
                  <a:srgbClr val="000000"/>
                </a:solidFill>
                <a:ea typeface="DejaVu Sans" charset="0"/>
                <a:cs typeface="DejaVu Sans" charset="0"/>
              </a:rPr>
              <a:t>package</a:t>
            </a:r>
            <a:r>
              <a:rPr lang="pt-BR" sz="2200">
                <a:solidFill>
                  <a:srgbClr val="000000"/>
                </a:solidFill>
                <a:ea typeface="DejaVu Sans" charset="0"/>
                <a:cs typeface="DejaVu Sans" charset="0"/>
              </a:rPr>
              <a:t> bank.model;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pt-BR" sz="2200">
              <a:solidFill>
                <a:srgbClr val="000000"/>
              </a:solidFill>
              <a:ea typeface="DejaVu Sans" charset="0"/>
              <a:cs typeface="DejaVu Sans" charset="0"/>
            </a:endParaRP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t-BR" sz="2200" b="1">
                <a:solidFill>
                  <a:srgbClr val="000000"/>
                </a:solidFill>
                <a:ea typeface="DejaVu Sans" charset="0"/>
                <a:cs typeface="DejaVu Sans" charset="0"/>
              </a:rPr>
              <a:t>rule</a:t>
            </a:r>
            <a:r>
              <a:rPr lang="pt-BR" sz="2200">
                <a:solidFill>
                  <a:srgbClr val="000000"/>
                </a:solidFill>
                <a:ea typeface="DejaVu Sans" charset="0"/>
                <a:cs typeface="DejaVu Sans" charset="0"/>
              </a:rPr>
              <a:t> "basic rule"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t-BR" sz="2200">
                <a:solidFill>
                  <a:srgbClr val="000000"/>
                </a:solidFill>
                <a:ea typeface="DejaVu Sans" charset="0"/>
                <a:cs typeface="DejaVu Sans" charset="0"/>
              </a:rPr>
              <a:t>	</a:t>
            </a:r>
            <a:r>
              <a:rPr lang="pt-BR" sz="2200" b="1">
                <a:solidFill>
                  <a:srgbClr val="000000"/>
                </a:solidFill>
                <a:ea typeface="DejaVu Sans" charset="0"/>
                <a:cs typeface="DejaVu Sans" charset="0"/>
              </a:rPr>
              <a:t>when</a:t>
            </a:r>
            <a:r>
              <a:rPr lang="pt-BR" sz="220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pt-BR" sz="2200" i="1">
                <a:solidFill>
                  <a:srgbClr val="000000"/>
                </a:solidFill>
                <a:ea typeface="DejaVu Sans" charset="0"/>
                <a:cs typeface="DejaVu Sans" charset="0"/>
              </a:rPr>
              <a:t>// condition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t-BR" sz="2200">
                <a:solidFill>
                  <a:srgbClr val="000000"/>
                </a:solidFill>
                <a:ea typeface="DejaVu Sans" charset="0"/>
                <a:cs typeface="DejaVu Sans" charset="0"/>
              </a:rPr>
              <a:t>		Account( balance &lt; 100 )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t-BR" sz="2200">
                <a:solidFill>
                  <a:srgbClr val="000000"/>
                </a:solidFill>
                <a:ea typeface="DejaVu Sans" charset="0"/>
                <a:cs typeface="DejaVu Sans" charset="0"/>
              </a:rPr>
              <a:t>	</a:t>
            </a:r>
            <a:r>
              <a:rPr lang="pt-BR" sz="2200" b="1">
                <a:solidFill>
                  <a:srgbClr val="000000"/>
                </a:solidFill>
                <a:ea typeface="DejaVu Sans" charset="0"/>
                <a:cs typeface="DejaVu Sans" charset="0"/>
              </a:rPr>
              <a:t>then</a:t>
            </a:r>
            <a:r>
              <a:rPr lang="pt-BR" sz="220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pt-BR" sz="2200" i="1">
                <a:solidFill>
                  <a:srgbClr val="000000"/>
                </a:solidFill>
                <a:ea typeface="DejaVu Sans" charset="0"/>
                <a:cs typeface="DejaVu Sans" charset="0"/>
              </a:rPr>
              <a:t>// consequence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t-BR" sz="2200">
                <a:solidFill>
                  <a:srgbClr val="000000"/>
                </a:solidFill>
                <a:ea typeface="DejaVu Sans" charset="0"/>
                <a:cs typeface="DejaVu Sans" charset="0"/>
              </a:rPr>
              <a:t>		System.out.println("Account balance is less than 100");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t-BR" sz="2200" b="1">
                <a:solidFill>
                  <a:srgbClr val="000000"/>
                </a:solidFill>
                <a:ea typeface="DejaVu Sans" charset="0"/>
                <a:cs typeface="DejaVu Sans" charset="0"/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>
                <a:solidFill>
                  <a:schemeClr val="tx2">
                    <a:satMod val="130000"/>
                  </a:schemeClr>
                </a:solidFill>
              </a:rPr>
              <a:t>Lembrete sobre sistemas de produção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3D165-48F9-42D9-9A68-D6E391544040}" type="slidenum">
              <a:rPr lang="en-US"/>
              <a:pPr>
                <a:defRPr/>
              </a:pPr>
              <a:t>2</a:t>
            </a:fld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838200" y="2057400"/>
            <a:ext cx="3143250" cy="3778250"/>
            <a:chOff x="528" y="1296"/>
            <a:chExt cx="1980" cy="2380"/>
          </a:xfrm>
        </p:grpSpPr>
        <p:graphicFrame>
          <p:nvGraphicFramePr>
            <p:cNvPr id="2053" name="Object 3"/>
            <p:cNvGraphicFramePr>
              <a:graphicFrameLocks noChangeAspect="1"/>
            </p:cNvGraphicFramePr>
            <p:nvPr/>
          </p:nvGraphicFramePr>
          <p:xfrm>
            <a:off x="624" y="1872"/>
            <a:ext cx="1248" cy="1050"/>
          </p:xfrm>
          <a:graphic>
            <a:graphicData uri="http://schemas.openxmlformats.org/presentationml/2006/ole">
              <p:oleObj spid="_x0000_s1029" name="Clip" r:id="rId4" imgW="2286000" imgH="1923480" progId="">
                <p:embed/>
              </p:oleObj>
            </a:graphicData>
          </a:graphic>
        </p:graphicFrame>
        <p:sp>
          <p:nvSpPr>
            <p:cNvPr id="2064" name="Text Box 4"/>
            <p:cNvSpPr txBox="1">
              <a:spLocks noChangeArrowheads="1"/>
            </p:cNvSpPr>
            <p:nvPr/>
          </p:nvSpPr>
          <p:spPr bwMode="auto">
            <a:xfrm>
              <a:off x="839" y="1296"/>
              <a:ext cx="788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2400" b="1">
                  <a:latin typeface="Times New Roman" pitchFamily="18" charset="0"/>
                </a:rPr>
                <a:t>Base de </a:t>
              </a:r>
              <a:br>
                <a:rPr lang="pt-BR" sz="2400" b="1">
                  <a:latin typeface="Times New Roman" pitchFamily="18" charset="0"/>
                </a:rPr>
              </a:br>
              <a:r>
                <a:rPr lang="pt-BR" sz="2400" b="1">
                  <a:latin typeface="Times New Roman" pitchFamily="18" charset="0"/>
                </a:rPr>
                <a:t>Regras</a:t>
              </a:r>
            </a:p>
          </p:txBody>
        </p:sp>
        <p:sp>
          <p:nvSpPr>
            <p:cNvPr id="2065" name="Text Box 8"/>
            <p:cNvSpPr txBox="1">
              <a:spLocks noChangeArrowheads="1"/>
            </p:cNvSpPr>
            <p:nvPr/>
          </p:nvSpPr>
          <p:spPr bwMode="auto">
            <a:xfrm>
              <a:off x="528" y="2928"/>
              <a:ext cx="1980" cy="74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400" i="1">
                  <a:latin typeface="Times New Roman" pitchFamily="18" charset="0"/>
                  <a:sym typeface="Symbol" pitchFamily="18" charset="2"/>
                </a:rPr>
                <a:t> p1, p2, p3:</a:t>
              </a:r>
            </a:p>
            <a:p>
              <a:r>
                <a:rPr lang="pt-BR" sz="2400" i="1">
                  <a:latin typeface="Times New Roman" pitchFamily="18" charset="0"/>
                  <a:sym typeface="Symbol" pitchFamily="18" charset="2"/>
                </a:rPr>
                <a:t>Pai(p1,p2)  Pai(p2,p3)</a:t>
              </a:r>
            </a:p>
            <a:p>
              <a:r>
                <a:rPr lang="pt-BR" sz="2400" i="1">
                  <a:latin typeface="Times New Roman" pitchFamily="18" charset="0"/>
                  <a:sym typeface="Symbol" pitchFamily="18" charset="2"/>
                </a:rPr>
                <a:t>     Avo(p1,p3)</a:t>
              </a:r>
              <a:endParaRPr lang="pt-BR" sz="2400">
                <a:latin typeface="Times New Roman" pitchFamily="18" charset="0"/>
              </a:endParaRP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6172200" y="1628775"/>
            <a:ext cx="2435225" cy="2879725"/>
            <a:chOff x="3888" y="1026"/>
            <a:chExt cx="1534" cy="1814"/>
          </a:xfrm>
        </p:grpSpPr>
        <p:sp>
          <p:nvSpPr>
            <p:cNvPr id="2062" name="AutoShape 6"/>
            <p:cNvSpPr>
              <a:spLocks noChangeArrowheads="1"/>
            </p:cNvSpPr>
            <p:nvPr/>
          </p:nvSpPr>
          <p:spPr bwMode="auto">
            <a:xfrm>
              <a:off x="4128" y="1026"/>
              <a:ext cx="1152" cy="1200"/>
            </a:xfrm>
            <a:prstGeom prst="cloudCallout">
              <a:avLst>
                <a:gd name="adj1" fmla="val -21269"/>
                <a:gd name="adj2" fmla="val -11667"/>
              </a:avLst>
            </a:prstGeom>
            <a:solidFill>
              <a:schemeClr val="accent1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pt-BR" sz="2400" b="1">
                  <a:latin typeface="Times New Roman" pitchFamily="18" charset="0"/>
                </a:rPr>
                <a:t>Base de</a:t>
              </a:r>
              <a:br>
                <a:rPr lang="pt-BR" sz="2400" b="1">
                  <a:latin typeface="Times New Roman" pitchFamily="18" charset="0"/>
                </a:rPr>
              </a:br>
              <a:r>
                <a:rPr lang="pt-BR" sz="2400" b="1">
                  <a:latin typeface="Times New Roman" pitchFamily="18" charset="0"/>
                </a:rPr>
                <a:t>fatos</a:t>
              </a:r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2063" name="Text Box 12"/>
            <p:cNvSpPr txBox="1">
              <a:spLocks noChangeArrowheads="1"/>
            </p:cNvSpPr>
            <p:nvPr/>
          </p:nvSpPr>
          <p:spPr bwMode="auto">
            <a:xfrm>
              <a:off x="3888" y="2322"/>
              <a:ext cx="1534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400" i="1">
                  <a:latin typeface="Times New Roman" pitchFamily="18" charset="0"/>
                </a:rPr>
                <a:t>Pai(João, José)</a:t>
              </a:r>
            </a:p>
            <a:p>
              <a:r>
                <a:rPr lang="pt-BR" sz="2400" i="1">
                  <a:latin typeface="Times New Roman" pitchFamily="18" charset="0"/>
                </a:rPr>
                <a:t>Pai(José, Marcos)</a:t>
              </a:r>
              <a:endParaRPr lang="pt-BR" sz="2400">
                <a:latin typeface="Times New Roman" pitchFamily="18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743200" y="2390775"/>
            <a:ext cx="3676650" cy="3781425"/>
            <a:chOff x="1728" y="1506"/>
            <a:chExt cx="2316" cy="2382"/>
          </a:xfrm>
        </p:grpSpPr>
        <p:graphicFrame>
          <p:nvGraphicFramePr>
            <p:cNvPr id="2050" name="Object 10"/>
            <p:cNvGraphicFramePr>
              <a:graphicFrameLocks noChangeAspect="1"/>
            </p:cNvGraphicFramePr>
            <p:nvPr/>
          </p:nvGraphicFramePr>
          <p:xfrm>
            <a:off x="1728" y="1536"/>
            <a:ext cx="685" cy="685"/>
          </p:xfrm>
          <a:graphic>
            <a:graphicData uri="http://schemas.openxmlformats.org/presentationml/2006/ole">
              <p:oleObj spid="_x0000_s1026" name="Bitmap Image" r:id="rId5" imgW="781159" imgH="781159" progId="PBrush">
                <p:embed/>
              </p:oleObj>
            </a:graphicData>
          </a:graphic>
        </p:graphicFrame>
        <p:graphicFrame>
          <p:nvGraphicFramePr>
            <p:cNvPr id="2051" name="Object 9"/>
            <p:cNvGraphicFramePr>
              <a:graphicFrameLocks noChangeAspect="1"/>
            </p:cNvGraphicFramePr>
            <p:nvPr/>
          </p:nvGraphicFramePr>
          <p:xfrm>
            <a:off x="3360" y="1506"/>
            <a:ext cx="684" cy="684"/>
          </p:xfrm>
          <a:graphic>
            <a:graphicData uri="http://schemas.openxmlformats.org/presentationml/2006/ole">
              <p:oleObj spid="_x0000_s1027" name="Bitmap Image" r:id="rId6" imgW="781159" imgH="781159" progId="PBrush">
                <p:embed/>
              </p:oleObj>
            </a:graphicData>
          </a:graphic>
        </p:graphicFrame>
        <p:graphicFrame>
          <p:nvGraphicFramePr>
            <p:cNvPr id="2052" name="Object 5"/>
            <p:cNvGraphicFramePr>
              <a:graphicFrameLocks noChangeAspect="1"/>
            </p:cNvGraphicFramePr>
            <p:nvPr/>
          </p:nvGraphicFramePr>
          <p:xfrm>
            <a:off x="2640" y="2649"/>
            <a:ext cx="469" cy="1008"/>
          </p:xfrm>
          <a:graphic>
            <a:graphicData uri="http://schemas.openxmlformats.org/presentationml/2006/ole">
              <p:oleObj spid="_x0000_s1028" name="Clip" r:id="rId7" imgW="1063440" imgH="2287800" progId="">
                <p:embed/>
              </p:oleObj>
            </a:graphicData>
          </a:graphic>
        </p:graphicFrame>
        <p:sp>
          <p:nvSpPr>
            <p:cNvPr id="2059" name="Text Box 7"/>
            <p:cNvSpPr txBox="1">
              <a:spLocks noChangeArrowheads="1"/>
            </p:cNvSpPr>
            <p:nvPr/>
          </p:nvSpPr>
          <p:spPr bwMode="auto">
            <a:xfrm>
              <a:off x="2016" y="2208"/>
              <a:ext cx="1768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2400" b="1">
                  <a:latin typeface="Times New Roman" pitchFamily="18" charset="0"/>
                </a:rPr>
                <a:t>Motor de Inferência</a:t>
              </a:r>
            </a:p>
          </p:txBody>
        </p:sp>
        <p:sp>
          <p:nvSpPr>
            <p:cNvPr id="45067" name="Text Box 11"/>
            <p:cNvSpPr txBox="1">
              <a:spLocks noChangeArrowheads="1"/>
            </p:cNvSpPr>
            <p:nvPr/>
          </p:nvSpPr>
          <p:spPr bwMode="auto">
            <a:xfrm>
              <a:off x="2203" y="3600"/>
              <a:ext cx="1598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pt-BR" sz="2400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Avo(João, Marcos)</a:t>
              </a:r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2406" y="2387"/>
              <a:ext cx="83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unificação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Drools Expert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8280400" cy="5016500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package funciona como um namespace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Nomes de regras em um pacote tem que ser únicas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basic rule é o nome da regra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</a:t>
            </a: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indica a condição (premissa)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LHS (Left Hand Side)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</a:t>
            </a: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indica a consequência da regra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RHS (Right Hand Side)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// é usado para comentários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54038"/>
            <a:ext cx="8856662" cy="1262062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Drools Expert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8280400" cy="452437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Várias condições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Variáveis nas regras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Tipos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String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Boolean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Enum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Comentários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16438" y="1914525"/>
            <a:ext cx="3071812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pt-BR">
                <a:solidFill>
                  <a:srgbClr val="000000"/>
                </a:solidFill>
                <a:ea typeface="DejaVu Sans" charset="0"/>
                <a:cs typeface="DejaVu Sans" charset="0"/>
              </a:rPr>
              <a:t>Account( balance == 200 )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pt-BR">
                <a:solidFill>
                  <a:srgbClr val="000000"/>
                </a:solidFill>
                <a:ea typeface="DejaVu Sans" charset="0"/>
                <a:cs typeface="DejaVu Sans" charset="0"/>
              </a:rPr>
              <a:t>Customer( name == "John" 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88024" y="2708920"/>
            <a:ext cx="3571875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$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: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$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type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: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type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635896" y="3717032"/>
            <a:ext cx="4248150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Customer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name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matches "[A-Z][a-z]+" 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635896" y="4221088"/>
            <a:ext cx="4241800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dateCreated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&gt; "01-Jan-2008" )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923928" y="4797152"/>
            <a:ext cx="3573462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Transaction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isApproved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==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true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)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707904" y="5301208"/>
            <a:ext cx="4548187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type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==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.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Type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.SAVINGS 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635896" y="5877272"/>
            <a:ext cx="2955925" cy="601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#Comentário de única linha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//Comentário de única linha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876256" y="5949280"/>
            <a:ext cx="1828800" cy="601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</a:tabLst>
            </a:pP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/*Comentário de</a:t>
            </a:r>
          </a:p>
          <a:p>
            <a:pPr>
              <a:tabLst>
                <a:tab pos="723900" algn="l"/>
                <a:tab pos="1447800" algn="l"/>
              </a:tabLst>
            </a:pP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várias linhas*/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Drools Expert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8280400" cy="4560887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Imports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Variáveis Globais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Funções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Condição da regra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Exists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921000" y="1917700"/>
            <a:ext cx="481965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>
                <a:solidFill>
                  <a:srgbClr val="000000"/>
                </a:solidFill>
                <a:ea typeface="DejaVu Sans" charset="0"/>
                <a:cs typeface="DejaVu Sans" charset="0"/>
              </a:rPr>
              <a:t>import com.mycompany.mypackage.MyClass;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>
                <a:solidFill>
                  <a:srgbClr val="000000"/>
                </a:solidFill>
                <a:ea typeface="DejaVu Sans" charset="0"/>
                <a:cs typeface="DejaVu Sans" charset="0"/>
              </a:rPr>
              <a:t>import com.mycompany.anotherPackage.*;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31840" y="2996952"/>
            <a:ext cx="5006975" cy="858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function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double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calculateSquare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double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value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) {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	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return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value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*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value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;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}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347864" y="4221088"/>
            <a:ext cx="4094163" cy="1425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Customer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name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== "John", age &lt; 26 )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347864" y="4653136"/>
            <a:ext cx="4213225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Customer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name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== "John" |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|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age &lt; 26 )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19872" y="5013176"/>
            <a:ext cx="304323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Customer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age &lt; 26 |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|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&gt; 70 )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347864" y="5373216"/>
            <a:ext cx="49164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not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type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==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.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Type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.SAVINGS )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563888" y="5877272"/>
            <a:ext cx="5184775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exists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type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==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.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Type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.SAVINGS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Drools Expert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67544" y="1916832"/>
            <a:ext cx="8280400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Trabalhando com coleções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pt-B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pt-B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contains</a:t>
            </a: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pt-B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pt-B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memberOf</a:t>
            </a: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</a:t>
            </a:r>
            <a:endParaRPr kumimoji="0" lang="pt-B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44008" y="3429000"/>
            <a:ext cx="4749800" cy="900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$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customer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: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Customer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($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accounts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: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accounts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)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this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memberOf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$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accounts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)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this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memberOf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$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customer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.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accounts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44008" y="2420888"/>
            <a:ext cx="4646612" cy="858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$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: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)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Customer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accounts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contains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$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)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Customer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accounts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not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contains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$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131840" y="4509120"/>
            <a:ext cx="3836987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$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customer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: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Customer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)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 ) 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from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 $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customer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.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accounts</a:t>
            </a:r>
            <a:endParaRPr lang="pt-BR" dirty="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Drools Expert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8280400" cy="4186237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Quando todas as condições de uma regra são satisfeitas, a regra é ativada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Uma regra ativada é disparada, segundo a estratégia de resolução de conflito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execução das regras podem ativar outras regras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processo é repetido até que nenhuma regra seja ativada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Drools Expert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8280400" cy="4730750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Alguns comandos usados na consequência da regra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update(objeto);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insert(new Objeto());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insertLogical(new Objeto());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retract(objeto);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drools.halt();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drools.getRule().getName();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kcontext.getKnowledgeRuntime().halt();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Drools Expert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8280400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Alguns atributos das regras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salience (prioridade)</a:t>
            </a:r>
          </a:p>
          <a:p>
            <a:pPr marL="2590800" marR="0" lvl="2" indent="-4302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Default é 0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no-loop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date-effective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date-expires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duration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59450" y="2700338"/>
            <a:ext cx="3360738" cy="601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pt-BR">
                <a:solidFill>
                  <a:srgbClr val="000000"/>
                </a:solidFill>
                <a:ea typeface="DejaVu Sans" charset="0"/>
                <a:cs typeface="DejaVu Sans" charset="0"/>
              </a:rPr>
              <a:t>salience 100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pt-BR">
                <a:solidFill>
                  <a:srgbClr val="000000"/>
                </a:solidFill>
                <a:ea typeface="DejaVu Sans" charset="0"/>
                <a:cs typeface="DejaVu Sans" charset="0"/>
              </a:rPr>
              <a:t>salience ($account.balance * 5)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759450" y="3600450"/>
            <a:ext cx="939800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</a:tabLst>
            </a:pPr>
            <a:r>
              <a:rPr lang="pt-BR">
                <a:solidFill>
                  <a:srgbClr val="000000"/>
                </a:solidFill>
                <a:ea typeface="DejaVu Sans" charset="0"/>
                <a:cs typeface="DejaVu Sans" charset="0"/>
              </a:rPr>
              <a:t>no-loop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759450" y="4152900"/>
            <a:ext cx="3033713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pt-BR">
                <a:solidFill>
                  <a:srgbClr val="000000"/>
                </a:solidFill>
                <a:ea typeface="DejaVu Sans" charset="0"/>
                <a:cs typeface="DejaVu Sans" charset="0"/>
              </a:rPr>
              <a:t>date-effective "01-Jan-2011"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759450" y="4679950"/>
            <a:ext cx="2922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pt-BR">
                <a:solidFill>
                  <a:srgbClr val="000000"/>
                </a:solidFill>
                <a:ea typeface="DejaVu Sans" charset="0"/>
                <a:cs typeface="DejaVu Sans" charset="0"/>
              </a:rPr>
              <a:t>date-expires "01-Jan-2011"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768975" y="5219700"/>
            <a:ext cx="1573213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</a:tabLst>
            </a:pPr>
            <a:r>
              <a:rPr lang="pt-BR">
                <a:solidFill>
                  <a:srgbClr val="000000"/>
                </a:solidFill>
                <a:ea typeface="DejaVu Sans" charset="0"/>
                <a:cs typeface="DejaVu Sans" charset="0"/>
              </a:rPr>
              <a:t>duration 3000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Drools Expert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8280400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Parte da API Drools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871788"/>
            <a:ext cx="8715375" cy="2970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Roteiro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Sobre o Drools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Módulos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Drools Expert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Regras DRL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API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Hello World</a:t>
            </a:r>
            <a:endParaRPr kumimoji="0" lang="pt-BR" sz="28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339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Aplicação bancária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Infraestrutura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Testes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Exercício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Roteiro</a:t>
            </a:r>
            <a:endParaRPr kumimoji="0" lang="pt-BR" sz="4300" b="0" i="0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Sobre o Drools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Módulos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Drools Expert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Regras DRL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API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Hello World</a:t>
            </a:r>
            <a:endParaRPr kumimoji="0" lang="pt-BR" sz="2800" b="0" i="0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33963" y="1979613"/>
            <a:ext cx="4040187" cy="3870325"/>
          </a:xfrm>
          <a:prstGeom prst="rect">
            <a:avLst/>
          </a:prstGeom>
          <a:ln/>
        </p:spPr>
        <p:txBody>
          <a:bodyPr tIns="24695"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1" i="0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Aplicação bancária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Infraestrutura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Testes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Exercício</a:t>
            </a:r>
            <a:endParaRPr kumimoji="0" lang="pt-BR" sz="3200" b="0" i="0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>
                <a:solidFill>
                  <a:schemeClr val="tx2">
                    <a:satMod val="130000"/>
                  </a:schemeClr>
                </a:solidFill>
              </a:rPr>
              <a:t>Lembrete sobre sistemas de produção</a:t>
            </a: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CFF13-8A02-4F51-9940-8BCB3D9D6DB8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5651500" y="1484313"/>
            <a:ext cx="208915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/>
              <a:t>Base de Fatos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547813" y="1484313"/>
            <a:ext cx="230505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/>
              <a:t>Base de Regras</a:t>
            </a:r>
          </a:p>
        </p:txBody>
      </p:sp>
      <p:sp>
        <p:nvSpPr>
          <p:cNvPr id="198661" name="AutoShape 5"/>
          <p:cNvSpPr>
            <a:spLocks noChangeArrowheads="1"/>
          </p:cNvSpPr>
          <p:nvPr/>
        </p:nvSpPr>
        <p:spPr bwMode="auto">
          <a:xfrm>
            <a:off x="5867400" y="1916113"/>
            <a:ext cx="1296988" cy="40322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9824 h 21600"/>
              <a:gd name="T20" fmla="*/ 1788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146" y="0"/>
                </a:moveTo>
                <a:lnTo>
                  <a:pt x="12692" y="2228"/>
                </a:lnTo>
                <a:lnTo>
                  <a:pt x="16411" y="2228"/>
                </a:lnTo>
                <a:lnTo>
                  <a:pt x="16411" y="19824"/>
                </a:lnTo>
                <a:lnTo>
                  <a:pt x="0" y="19824"/>
                </a:lnTo>
                <a:lnTo>
                  <a:pt x="0" y="21600"/>
                </a:lnTo>
                <a:lnTo>
                  <a:pt x="17881" y="21600"/>
                </a:lnTo>
                <a:lnTo>
                  <a:pt x="17881" y="2228"/>
                </a:lnTo>
                <a:lnTo>
                  <a:pt x="21600" y="2228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563938" y="1484313"/>
            <a:ext cx="2495550" cy="1296987"/>
            <a:chOff x="2245" y="1117"/>
            <a:chExt cx="1572" cy="817"/>
          </a:xfrm>
        </p:grpSpPr>
        <p:sp>
          <p:nvSpPr>
            <p:cNvPr id="26640" name="AutoShape 7"/>
            <p:cNvSpPr>
              <a:spLocks noChangeArrowheads="1"/>
            </p:cNvSpPr>
            <p:nvPr/>
          </p:nvSpPr>
          <p:spPr bwMode="auto">
            <a:xfrm>
              <a:off x="2426" y="1117"/>
              <a:ext cx="1134" cy="499"/>
            </a:xfrm>
            <a:prstGeom prst="downArrowCallout">
              <a:avLst>
                <a:gd name="adj1" fmla="val 56814"/>
                <a:gd name="adj2" fmla="val 56814"/>
                <a:gd name="adj3" fmla="val 16667"/>
                <a:gd name="adj4" fmla="val 4950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/>
                <a:t>unificação</a:t>
              </a:r>
            </a:p>
          </p:txBody>
        </p:sp>
        <p:sp>
          <p:nvSpPr>
            <p:cNvPr id="26641" name="Text Box 8"/>
            <p:cNvSpPr txBox="1">
              <a:spLocks noChangeArrowheads="1"/>
            </p:cNvSpPr>
            <p:nvPr/>
          </p:nvSpPr>
          <p:spPr bwMode="auto">
            <a:xfrm>
              <a:off x="2245" y="1678"/>
              <a:ext cx="1572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Conjunto de Conflito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995738" y="2995613"/>
            <a:ext cx="1511300" cy="1487487"/>
            <a:chOff x="2517" y="2069"/>
            <a:chExt cx="952" cy="937"/>
          </a:xfrm>
        </p:grpSpPr>
        <p:sp>
          <p:nvSpPr>
            <p:cNvPr id="26638" name="AutoShape 10"/>
            <p:cNvSpPr>
              <a:spLocks noChangeArrowheads="1"/>
            </p:cNvSpPr>
            <p:nvPr/>
          </p:nvSpPr>
          <p:spPr bwMode="auto">
            <a:xfrm>
              <a:off x="2517" y="2069"/>
              <a:ext cx="952" cy="635"/>
            </a:xfrm>
            <a:prstGeom prst="downArrowCallout">
              <a:avLst>
                <a:gd name="adj1" fmla="val 37480"/>
                <a:gd name="adj2" fmla="val 37480"/>
                <a:gd name="adj3" fmla="val 16667"/>
                <a:gd name="adj4" fmla="val 66667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/>
                <a:t>resolução</a:t>
              </a:r>
            </a:p>
            <a:p>
              <a:pPr algn="ctr"/>
              <a:r>
                <a:rPr lang="pt-BR"/>
                <a:t>de conflitos</a:t>
              </a:r>
            </a:p>
          </p:txBody>
        </p:sp>
        <p:sp>
          <p:nvSpPr>
            <p:cNvPr id="26639" name="Text Box 11"/>
            <p:cNvSpPr txBox="1">
              <a:spLocks noChangeArrowheads="1"/>
            </p:cNvSpPr>
            <p:nvPr/>
          </p:nvSpPr>
          <p:spPr bwMode="auto">
            <a:xfrm>
              <a:off x="2699" y="2750"/>
              <a:ext cx="558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Regra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970338" y="4652963"/>
            <a:ext cx="1609725" cy="1331912"/>
            <a:chOff x="2501" y="3113"/>
            <a:chExt cx="1014" cy="839"/>
          </a:xfrm>
        </p:grpSpPr>
        <p:sp>
          <p:nvSpPr>
            <p:cNvPr id="26636" name="Text Box 13"/>
            <p:cNvSpPr txBox="1">
              <a:spLocks noChangeArrowheads="1"/>
            </p:cNvSpPr>
            <p:nvPr/>
          </p:nvSpPr>
          <p:spPr bwMode="auto">
            <a:xfrm>
              <a:off x="2501" y="3702"/>
              <a:ext cx="101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/>
                <a:t>Novos Fatos</a:t>
              </a:r>
            </a:p>
          </p:txBody>
        </p:sp>
        <p:sp>
          <p:nvSpPr>
            <p:cNvPr id="26637" name="AutoShape 14"/>
            <p:cNvSpPr>
              <a:spLocks noChangeArrowheads="1"/>
            </p:cNvSpPr>
            <p:nvPr/>
          </p:nvSpPr>
          <p:spPr bwMode="auto">
            <a:xfrm>
              <a:off x="2517" y="3113"/>
              <a:ext cx="952" cy="499"/>
            </a:xfrm>
            <a:prstGeom prst="downArrowCallout">
              <a:avLst>
                <a:gd name="adj1" fmla="val 47695"/>
                <a:gd name="adj2" fmla="val 47695"/>
                <a:gd name="adj3" fmla="val 16667"/>
                <a:gd name="adj4" fmla="val 51301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pt-BR"/>
                <a:t>execução</a:t>
              </a:r>
            </a:p>
          </p:txBody>
        </p:sp>
      </p:grpSp>
      <p:sp>
        <p:nvSpPr>
          <p:cNvPr id="26634" name="Rectangle 15"/>
          <p:cNvSpPr>
            <a:spLocks noChangeArrowheads="1"/>
          </p:cNvSpPr>
          <p:nvPr/>
        </p:nvSpPr>
        <p:spPr bwMode="auto">
          <a:xfrm>
            <a:off x="1258888" y="3640138"/>
            <a:ext cx="10874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pt-BR" sz="3200">
                <a:solidFill>
                  <a:schemeClr val="tx2"/>
                </a:solidFill>
              </a:rPr>
              <a:t>Ciclo</a:t>
            </a:r>
          </a:p>
        </p:txBody>
      </p:sp>
      <p:sp>
        <p:nvSpPr>
          <p:cNvPr id="198672" name="Text Box 16"/>
          <p:cNvSpPr txBox="1">
            <a:spLocks noChangeArrowheads="1"/>
          </p:cNvSpPr>
          <p:nvPr/>
        </p:nvSpPr>
        <p:spPr bwMode="auto">
          <a:xfrm>
            <a:off x="1095375" y="6088063"/>
            <a:ext cx="77247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31825" indent="-631825"/>
            <a:r>
              <a:rPr lang="pt-BR" i="1">
                <a:solidFill>
                  <a:srgbClr val="996633"/>
                </a:solidFill>
              </a:rPr>
              <a:t>Obs: para não ter de re-testar a cada ciclo, só testa os fatos modificados (retirados, adicionados)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1" grpId="0" animBg="1"/>
      <p:bldP spid="198672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54038"/>
            <a:ext cx="8856662" cy="1262062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Aplicação Bancária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8280400" cy="3960812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Modelo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513013"/>
            <a:ext cx="6118225" cy="425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Roteiro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Sobre o Drools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Módulos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Drools Expert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Regras DRL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API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Hello World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339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Aplicação bancária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Infraestrutura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Testes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Exercício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Roteiro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Sobre o Drools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Módulos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Drools Expert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Regras DRL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API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Hello World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339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Aplicação bancária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Infraestrutura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Testes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Exercício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Roteiro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Sobre o Drools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Módulos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Drools Expert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Regras DRL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API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Hello World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339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Aplicação bancária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Infraestrutura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Testes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Exercício</a:t>
            </a:r>
            <a:endParaRPr kumimoji="0" lang="pt-BR" sz="32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54038"/>
            <a:ext cx="8856662" cy="1262062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Exercício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20725" y="1516063"/>
            <a:ext cx="8280400" cy="4591050"/>
          </a:xfrm>
          <a:prstGeom prst="rect">
            <a:avLst/>
          </a:prstGeom>
          <a:ln/>
        </p:spPr>
        <p:txBody>
          <a:bodyPr tIns="15876"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Criar regra suggestInvestment, onde ela verifica se o saldo de uma conta é maior que 100.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Criar regra suggestLoan, onde ela verifica se o saldo de uma conta é menor que 0.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Criar regra insertTransaction, que diz assim: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Sendo uma conta1 do tipo JOINT e uma conta2 do tipo SAVINGS, e as contas pertencem ao cliente Paulo Farias, então crie uma transação da conta1 para a conta2 cujo total é a metade do saldo da conta1 e coloque seu status como INIT. Insira a transação na memória de trabalho.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Criar regra highTransaction, que diz assim: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 uma transação com um total maior que 10000 e status INIT, então coloque seu status para PENDING e atualize o objeto.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final desta regra coloque a seguinte linha:</a:t>
            </a: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339752" y="5733256"/>
            <a:ext cx="4921250" cy="858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report.addMessage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("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highTransaction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" + 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$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transaction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.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getAccountFrom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().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getNumber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() + </a:t>
            </a:r>
          </a:p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$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transaction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.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getAccountTo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().</a:t>
            </a:r>
            <a:r>
              <a:rPr lang="pt-BR" dirty="0" err="1">
                <a:solidFill>
                  <a:srgbClr val="000000"/>
                </a:solidFill>
                <a:ea typeface="DejaVu Sans" charset="0"/>
                <a:cs typeface="DejaVu Sans" charset="0"/>
              </a:rPr>
              <a:t>getNumber</a:t>
            </a:r>
            <a:r>
              <a:rPr lang="pt-BR" dirty="0">
                <a:solidFill>
                  <a:srgbClr val="000000"/>
                </a:solidFill>
                <a:ea typeface="DejaVu Sans" charset="0"/>
                <a:cs typeface="DejaVu Sans" charset="0"/>
              </a:rPr>
              <a:t>());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4121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>
                <a:solidFill>
                  <a:schemeClr val="tx2">
                    <a:satMod val="130000"/>
                  </a:schemeClr>
                </a:solidFill>
              </a:rPr>
              <a:t>Integração Objetos/Regras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>
          <a:xfrm>
            <a:off x="500063" y="1143000"/>
            <a:ext cx="8445500" cy="2786063"/>
          </a:xfrm>
        </p:spPr>
        <p:txBody>
          <a:bodyPr/>
          <a:lstStyle/>
          <a:p>
            <a:pPr eaLnBrk="1" hangingPunct="1"/>
            <a:r>
              <a:rPr lang="pt-BR" sz="2800" smtClean="0"/>
              <a:t>Mudança filosófica </a:t>
            </a:r>
          </a:p>
          <a:p>
            <a:pPr lvl="1" eaLnBrk="1" hangingPunct="1"/>
            <a:r>
              <a:rPr lang="pt-BR" sz="2400" smtClean="0"/>
              <a:t>Fatos: string =&gt; Objetos</a:t>
            </a:r>
          </a:p>
          <a:p>
            <a:pPr lvl="1" eaLnBrk="1" hangingPunct="1"/>
            <a:r>
              <a:rPr lang="pt-BR" sz="2400" smtClean="0"/>
              <a:t>Predicados: string =&gt; métodos dos objetos</a:t>
            </a:r>
          </a:p>
          <a:p>
            <a:pPr lvl="1" eaLnBrk="1" hangingPunct="1"/>
            <a:r>
              <a:rPr lang="pt-BR" sz="2400" smtClean="0"/>
              <a:t>Casamento estrutural =&gt; Casamento comportamental (pertinência a classes + veracidade dos predicados)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" y="4786313"/>
            <a:ext cx="4495800" cy="1857375"/>
            <a:chOff x="48" y="2670"/>
            <a:chExt cx="3415" cy="1515"/>
          </a:xfrm>
        </p:grpSpPr>
        <p:sp>
          <p:nvSpPr>
            <p:cNvPr id="27659" name="AutoShape 5"/>
            <p:cNvSpPr>
              <a:spLocks noChangeArrowheads="1"/>
            </p:cNvSpPr>
            <p:nvPr/>
          </p:nvSpPr>
          <p:spPr bwMode="auto">
            <a:xfrm rot="5481613">
              <a:off x="1632" y="2622"/>
              <a:ext cx="240" cy="3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30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8" y="3072"/>
              <a:ext cx="3415" cy="1113"/>
              <a:chOff x="1488" y="3015"/>
              <a:chExt cx="3415" cy="1113"/>
            </a:xfrm>
          </p:grpSpPr>
          <p:sp>
            <p:nvSpPr>
              <p:cNvPr id="27661" name="AutoShape 7"/>
              <p:cNvSpPr>
                <a:spLocks noChangeArrowheads="1"/>
              </p:cNvSpPr>
              <p:nvPr/>
            </p:nvSpPr>
            <p:spPr bwMode="auto">
              <a:xfrm>
                <a:off x="1497" y="3018"/>
                <a:ext cx="849" cy="8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5 w 21600"/>
                  <a:gd name="T25" fmla="*/ 3151 h 21600"/>
                  <a:gd name="T26" fmla="*/ 18445 w 21600"/>
                  <a:gd name="T27" fmla="*/ 18449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250" y="10800"/>
                    </a:moveTo>
                    <a:cubicBezTo>
                      <a:pt x="2250" y="15522"/>
                      <a:pt x="6078" y="19350"/>
                      <a:pt x="10800" y="19350"/>
                    </a:cubicBezTo>
                    <a:cubicBezTo>
                      <a:pt x="15522" y="19350"/>
                      <a:pt x="19350" y="15522"/>
                      <a:pt x="19350" y="10800"/>
                    </a:cubicBezTo>
                    <a:cubicBezTo>
                      <a:pt x="19350" y="6078"/>
                      <a:pt x="15522" y="2250"/>
                      <a:pt x="10800" y="2250"/>
                    </a:cubicBezTo>
                    <a:cubicBezTo>
                      <a:pt x="6078" y="2250"/>
                      <a:pt x="2250" y="6078"/>
                      <a:pt x="2250" y="10800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pt-BR" sz="1600"/>
                  <a:t>Nome:</a:t>
                </a:r>
              </a:p>
              <a:p>
                <a:pPr algn="ctr"/>
                <a:r>
                  <a:rPr lang="pt-BR" sz="1600"/>
                  <a:t>Marcos</a:t>
                </a:r>
              </a:p>
            </p:txBody>
          </p:sp>
          <p:sp>
            <p:nvSpPr>
              <p:cNvPr id="27662" name="Rectangle 8"/>
              <p:cNvSpPr>
                <a:spLocks noChangeArrowheads="1"/>
              </p:cNvSpPr>
              <p:nvPr/>
            </p:nvSpPr>
            <p:spPr bwMode="auto">
              <a:xfrm>
                <a:off x="1678" y="3447"/>
                <a:ext cx="487" cy="16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3" name="AutoShape 9"/>
              <p:cNvSpPr>
                <a:spLocks noChangeArrowheads="1"/>
              </p:cNvSpPr>
              <p:nvPr/>
            </p:nvSpPr>
            <p:spPr bwMode="auto">
              <a:xfrm>
                <a:off x="2771" y="3018"/>
                <a:ext cx="849" cy="8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5 w 21600"/>
                  <a:gd name="T25" fmla="*/ 3151 h 21600"/>
                  <a:gd name="T26" fmla="*/ 18445 w 21600"/>
                  <a:gd name="T27" fmla="*/ 18449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250" y="10800"/>
                    </a:moveTo>
                    <a:cubicBezTo>
                      <a:pt x="2250" y="15522"/>
                      <a:pt x="6078" y="19350"/>
                      <a:pt x="10800" y="19350"/>
                    </a:cubicBezTo>
                    <a:cubicBezTo>
                      <a:pt x="15522" y="19350"/>
                      <a:pt x="19350" y="15522"/>
                      <a:pt x="19350" y="10800"/>
                    </a:cubicBezTo>
                    <a:cubicBezTo>
                      <a:pt x="19350" y="6078"/>
                      <a:pt x="15522" y="2250"/>
                      <a:pt x="10800" y="2250"/>
                    </a:cubicBezTo>
                    <a:cubicBezTo>
                      <a:pt x="6078" y="2250"/>
                      <a:pt x="2250" y="6078"/>
                      <a:pt x="2250" y="10800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pt-BR" sz="1600"/>
                  <a:t>Nome:</a:t>
                </a:r>
              </a:p>
              <a:p>
                <a:pPr algn="ctr"/>
                <a:r>
                  <a:rPr lang="pt-BR" sz="1600"/>
                  <a:t>José</a:t>
                </a:r>
              </a:p>
            </p:txBody>
          </p:sp>
          <p:sp>
            <p:nvSpPr>
              <p:cNvPr id="27664" name="Rectangle 10"/>
              <p:cNvSpPr>
                <a:spLocks noChangeArrowheads="1"/>
              </p:cNvSpPr>
              <p:nvPr/>
            </p:nvSpPr>
            <p:spPr bwMode="auto">
              <a:xfrm>
                <a:off x="2983" y="3447"/>
                <a:ext cx="424" cy="16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5" name="AutoShape 11"/>
              <p:cNvSpPr>
                <a:spLocks noChangeArrowheads="1"/>
              </p:cNvSpPr>
              <p:nvPr/>
            </p:nvSpPr>
            <p:spPr bwMode="auto">
              <a:xfrm>
                <a:off x="4044" y="3018"/>
                <a:ext cx="849" cy="857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3155 w 21600"/>
                  <a:gd name="T25" fmla="*/ 3151 h 21600"/>
                  <a:gd name="T26" fmla="*/ 18445 w 21600"/>
                  <a:gd name="T27" fmla="*/ 18449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2250" y="10800"/>
                    </a:moveTo>
                    <a:cubicBezTo>
                      <a:pt x="2250" y="15522"/>
                      <a:pt x="6078" y="19350"/>
                      <a:pt x="10800" y="19350"/>
                    </a:cubicBezTo>
                    <a:cubicBezTo>
                      <a:pt x="15522" y="19350"/>
                      <a:pt x="19350" y="15522"/>
                      <a:pt x="19350" y="10800"/>
                    </a:cubicBezTo>
                    <a:cubicBezTo>
                      <a:pt x="19350" y="6078"/>
                      <a:pt x="15522" y="2250"/>
                      <a:pt x="10800" y="2250"/>
                    </a:cubicBezTo>
                    <a:cubicBezTo>
                      <a:pt x="6078" y="2250"/>
                      <a:pt x="2250" y="6078"/>
                      <a:pt x="2250" y="10800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pt-BR" sz="1600"/>
                  <a:t>Nome:</a:t>
                </a:r>
              </a:p>
              <a:p>
                <a:pPr algn="ctr"/>
                <a:r>
                  <a:rPr lang="pt-BR" sz="1600"/>
                  <a:t>João</a:t>
                </a:r>
              </a:p>
            </p:txBody>
          </p:sp>
          <p:sp>
            <p:nvSpPr>
              <p:cNvPr id="27666" name="Rectangle 12"/>
              <p:cNvSpPr>
                <a:spLocks noChangeArrowheads="1"/>
              </p:cNvSpPr>
              <p:nvPr/>
            </p:nvSpPr>
            <p:spPr bwMode="auto">
              <a:xfrm>
                <a:off x="4256" y="3447"/>
                <a:ext cx="425" cy="16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67" name="Line 13"/>
              <p:cNvSpPr>
                <a:spLocks noChangeShapeType="1"/>
              </p:cNvSpPr>
              <p:nvPr/>
            </p:nvSpPr>
            <p:spPr bwMode="auto">
              <a:xfrm>
                <a:off x="2346" y="3447"/>
                <a:ext cx="4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668" name="Line 14"/>
              <p:cNvSpPr>
                <a:spLocks noChangeShapeType="1"/>
              </p:cNvSpPr>
              <p:nvPr/>
            </p:nvSpPr>
            <p:spPr bwMode="auto">
              <a:xfrm>
                <a:off x="3620" y="3447"/>
                <a:ext cx="4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7669" name="Text Box 15"/>
              <p:cNvSpPr txBox="1">
                <a:spLocks noChangeArrowheads="1"/>
              </p:cNvSpPr>
              <p:nvPr/>
            </p:nvSpPr>
            <p:spPr bwMode="auto">
              <a:xfrm>
                <a:off x="2400" y="3216"/>
                <a:ext cx="2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sz="1800">
                    <a:latin typeface="Times New Roman" pitchFamily="18" charset="0"/>
                  </a:rPr>
                  <a:t>pai</a:t>
                </a:r>
              </a:p>
            </p:txBody>
          </p:sp>
          <p:sp>
            <p:nvSpPr>
              <p:cNvPr id="27670" name="Text Box 16"/>
              <p:cNvSpPr txBox="1">
                <a:spLocks noChangeArrowheads="1"/>
              </p:cNvSpPr>
              <p:nvPr/>
            </p:nvSpPr>
            <p:spPr bwMode="auto">
              <a:xfrm>
                <a:off x="3696" y="3216"/>
                <a:ext cx="2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sz="1800">
                    <a:latin typeface="Times New Roman" pitchFamily="18" charset="0"/>
                  </a:rPr>
                  <a:t>pai</a:t>
                </a:r>
              </a:p>
            </p:txBody>
          </p:sp>
          <p:grpSp>
            <p:nvGrpSpPr>
              <p:cNvPr id="4" name="Group 17"/>
              <p:cNvGrpSpPr>
                <a:grpSpLocks/>
              </p:cNvGrpSpPr>
              <p:nvPr/>
            </p:nvGrpSpPr>
            <p:grpSpPr bwMode="auto">
              <a:xfrm>
                <a:off x="1488" y="3015"/>
                <a:ext cx="865" cy="873"/>
                <a:chOff x="1824" y="2352"/>
                <a:chExt cx="1248" cy="1248"/>
              </a:xfrm>
            </p:grpSpPr>
            <p:sp>
              <p:nvSpPr>
                <p:cNvPr id="27685" name="AutoShape 18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248" cy="124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67 w 21600"/>
                    <a:gd name="T25" fmla="*/ 3167 h 21600"/>
                    <a:gd name="T26" fmla="*/ 18433 w 21600"/>
                    <a:gd name="T27" fmla="*/ 18433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237" y="10800"/>
                      </a:moveTo>
                      <a:cubicBezTo>
                        <a:pt x="3237" y="14977"/>
                        <a:pt x="6623" y="18363"/>
                        <a:pt x="10800" y="18363"/>
                      </a:cubicBezTo>
                      <a:cubicBezTo>
                        <a:pt x="14977" y="18363"/>
                        <a:pt x="18363" y="14977"/>
                        <a:pt x="18363" y="10800"/>
                      </a:cubicBezTo>
                      <a:cubicBezTo>
                        <a:pt x="18363" y="6623"/>
                        <a:pt x="14977" y="3237"/>
                        <a:pt x="10800" y="3237"/>
                      </a:cubicBezTo>
                      <a:cubicBezTo>
                        <a:pt x="6623" y="3237"/>
                        <a:pt x="3237" y="6623"/>
                        <a:pt x="3237" y="108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6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448" y="2352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7" name="Line 20"/>
                <p:cNvSpPr>
                  <a:spLocks noChangeShapeType="1"/>
                </p:cNvSpPr>
                <p:nvPr/>
              </p:nvSpPr>
              <p:spPr bwMode="auto">
                <a:xfrm>
                  <a:off x="2812" y="3224"/>
                  <a:ext cx="160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8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1940" y="3239"/>
                  <a:ext cx="168" cy="9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5" name="Group 22"/>
              <p:cNvGrpSpPr>
                <a:grpSpLocks/>
              </p:cNvGrpSpPr>
              <p:nvPr/>
            </p:nvGrpSpPr>
            <p:grpSpPr bwMode="auto">
              <a:xfrm>
                <a:off x="2764" y="3015"/>
                <a:ext cx="866" cy="873"/>
                <a:chOff x="1824" y="2352"/>
                <a:chExt cx="1248" cy="1248"/>
              </a:xfrm>
            </p:grpSpPr>
            <p:sp>
              <p:nvSpPr>
                <p:cNvPr id="27681" name="AutoShape 23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248" cy="124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67 w 21600"/>
                    <a:gd name="T25" fmla="*/ 3167 h 21600"/>
                    <a:gd name="T26" fmla="*/ 18433 w 21600"/>
                    <a:gd name="T27" fmla="*/ 18433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237" y="10800"/>
                      </a:moveTo>
                      <a:cubicBezTo>
                        <a:pt x="3237" y="14977"/>
                        <a:pt x="6623" y="18363"/>
                        <a:pt x="10800" y="18363"/>
                      </a:cubicBezTo>
                      <a:cubicBezTo>
                        <a:pt x="14977" y="18363"/>
                        <a:pt x="18363" y="14977"/>
                        <a:pt x="18363" y="10800"/>
                      </a:cubicBezTo>
                      <a:cubicBezTo>
                        <a:pt x="18363" y="6623"/>
                        <a:pt x="14977" y="3237"/>
                        <a:pt x="10800" y="3237"/>
                      </a:cubicBezTo>
                      <a:cubicBezTo>
                        <a:pt x="6623" y="3237"/>
                        <a:pt x="3237" y="6623"/>
                        <a:pt x="3237" y="108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2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448" y="2352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3" name="Line 25"/>
                <p:cNvSpPr>
                  <a:spLocks noChangeShapeType="1"/>
                </p:cNvSpPr>
                <p:nvPr/>
              </p:nvSpPr>
              <p:spPr bwMode="auto">
                <a:xfrm>
                  <a:off x="2812" y="3224"/>
                  <a:ext cx="160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4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1940" y="3239"/>
                  <a:ext cx="168" cy="9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6" name="Group 27"/>
              <p:cNvGrpSpPr>
                <a:grpSpLocks/>
              </p:cNvGrpSpPr>
              <p:nvPr/>
            </p:nvGrpSpPr>
            <p:grpSpPr bwMode="auto">
              <a:xfrm>
                <a:off x="4038" y="3015"/>
                <a:ext cx="865" cy="873"/>
                <a:chOff x="1824" y="2352"/>
                <a:chExt cx="1248" cy="1248"/>
              </a:xfrm>
            </p:grpSpPr>
            <p:sp>
              <p:nvSpPr>
                <p:cNvPr id="27677" name="AutoShape 28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248" cy="124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w 21600"/>
                    <a:gd name="T9" fmla="*/ 0 h 21600"/>
                    <a:gd name="T10" fmla="*/ 0 w 21600"/>
                    <a:gd name="T11" fmla="*/ 0 h 21600"/>
                    <a:gd name="T12" fmla="*/ 0 w 21600"/>
                    <a:gd name="T13" fmla="*/ 0 h 21600"/>
                    <a:gd name="T14" fmla="*/ 0 w 21600"/>
                    <a:gd name="T15" fmla="*/ 0 h 2160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3167 w 21600"/>
                    <a:gd name="T25" fmla="*/ 3167 h 21600"/>
                    <a:gd name="T26" fmla="*/ 18433 w 21600"/>
                    <a:gd name="T27" fmla="*/ 18433 h 2160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600" h="21600">
                      <a:moveTo>
                        <a:pt x="0" y="10800"/>
                      </a:moveTo>
                      <a:cubicBezTo>
                        <a:pt x="0" y="4835"/>
                        <a:pt x="4835" y="0"/>
                        <a:pt x="10800" y="0"/>
                      </a:cubicBezTo>
                      <a:cubicBezTo>
                        <a:pt x="16765" y="0"/>
                        <a:pt x="21600" y="4835"/>
                        <a:pt x="21600" y="10800"/>
                      </a:cubicBezTo>
                      <a:cubicBezTo>
                        <a:pt x="21600" y="16765"/>
                        <a:pt x="16765" y="21600"/>
                        <a:pt x="10800" y="21600"/>
                      </a:cubicBezTo>
                      <a:cubicBezTo>
                        <a:pt x="4835" y="21600"/>
                        <a:pt x="0" y="16765"/>
                        <a:pt x="0" y="10800"/>
                      </a:cubicBezTo>
                      <a:close/>
                      <a:moveTo>
                        <a:pt x="3237" y="10800"/>
                      </a:moveTo>
                      <a:cubicBezTo>
                        <a:pt x="3237" y="14977"/>
                        <a:pt x="6623" y="18363"/>
                        <a:pt x="10800" y="18363"/>
                      </a:cubicBezTo>
                      <a:cubicBezTo>
                        <a:pt x="14977" y="18363"/>
                        <a:pt x="18363" y="14977"/>
                        <a:pt x="18363" y="10800"/>
                      </a:cubicBezTo>
                      <a:cubicBezTo>
                        <a:pt x="18363" y="6623"/>
                        <a:pt x="14977" y="3237"/>
                        <a:pt x="10800" y="3237"/>
                      </a:cubicBezTo>
                      <a:cubicBezTo>
                        <a:pt x="6623" y="3237"/>
                        <a:pt x="3237" y="6623"/>
                        <a:pt x="3237" y="1080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78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448" y="2352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79" name="Line 30"/>
                <p:cNvSpPr>
                  <a:spLocks noChangeShapeType="1"/>
                </p:cNvSpPr>
                <p:nvPr/>
              </p:nvSpPr>
              <p:spPr bwMode="auto">
                <a:xfrm>
                  <a:off x="2812" y="3224"/>
                  <a:ext cx="160" cy="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680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1940" y="3239"/>
                  <a:ext cx="168" cy="9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27674" name="Text Box 32"/>
              <p:cNvSpPr txBox="1">
                <a:spLocks noChangeArrowheads="1"/>
              </p:cNvSpPr>
              <p:nvPr/>
            </p:nvSpPr>
            <p:spPr bwMode="auto">
              <a:xfrm>
                <a:off x="1584" y="3878"/>
                <a:ext cx="67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b="1"/>
                  <a:t>Pessoa</a:t>
                </a:r>
              </a:p>
            </p:txBody>
          </p:sp>
          <p:sp>
            <p:nvSpPr>
              <p:cNvPr id="27675" name="Text Box 33"/>
              <p:cNvSpPr txBox="1">
                <a:spLocks noChangeArrowheads="1"/>
              </p:cNvSpPr>
              <p:nvPr/>
            </p:nvSpPr>
            <p:spPr bwMode="auto">
              <a:xfrm>
                <a:off x="2880" y="3878"/>
                <a:ext cx="67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b="1"/>
                  <a:t>Pessoa</a:t>
                </a:r>
              </a:p>
            </p:txBody>
          </p:sp>
          <p:sp>
            <p:nvSpPr>
              <p:cNvPr id="27676" name="Text Box 34"/>
              <p:cNvSpPr txBox="1">
                <a:spLocks noChangeArrowheads="1"/>
              </p:cNvSpPr>
              <p:nvPr/>
            </p:nvSpPr>
            <p:spPr bwMode="auto">
              <a:xfrm>
                <a:off x="4080" y="3878"/>
                <a:ext cx="67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pt-BR" b="1"/>
                  <a:t>Pessoa</a:t>
                </a:r>
              </a:p>
            </p:txBody>
          </p:sp>
        </p:grp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1571625" y="3786188"/>
            <a:ext cx="7169150" cy="654050"/>
            <a:chOff x="1100" y="2141"/>
            <a:chExt cx="4516" cy="412"/>
          </a:xfrm>
        </p:grpSpPr>
        <p:sp>
          <p:nvSpPr>
            <p:cNvPr id="27657" name="Rectangle 36"/>
            <p:cNvSpPr>
              <a:spLocks noChangeArrowheads="1"/>
            </p:cNvSpPr>
            <p:nvPr/>
          </p:nvSpPr>
          <p:spPr bwMode="auto">
            <a:xfrm>
              <a:off x="1100" y="2143"/>
              <a:ext cx="1282" cy="41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800" i="1"/>
                <a:t>Pai(João, José)</a:t>
              </a:r>
            </a:p>
            <a:p>
              <a:r>
                <a:rPr lang="pt-BR" sz="1800" i="1"/>
                <a:t>Pai(José, Marcos)</a:t>
              </a:r>
            </a:p>
          </p:txBody>
        </p:sp>
        <p:sp>
          <p:nvSpPr>
            <p:cNvPr id="27658" name="Text Box 37"/>
            <p:cNvSpPr txBox="1">
              <a:spLocks noChangeArrowheads="1"/>
            </p:cNvSpPr>
            <p:nvPr/>
          </p:nvSpPr>
          <p:spPr bwMode="auto">
            <a:xfrm>
              <a:off x="3312" y="2141"/>
              <a:ext cx="2304" cy="41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r>
                <a:rPr lang="pt-BR" sz="1800" i="1">
                  <a:sym typeface="Symbol" pitchFamily="18" charset="2"/>
                </a:rPr>
                <a:t> p1, p2, p3: Pai(p1,p2)  Pai(p2,p3)  Avo(p1,p3)</a:t>
              </a:r>
              <a:endParaRPr lang="pt-BR" sz="1800"/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5796707" y="4467226"/>
            <a:ext cx="3095625" cy="2319338"/>
            <a:chOff x="3651" y="2670"/>
            <a:chExt cx="1950" cy="1461"/>
          </a:xfrm>
        </p:grpSpPr>
        <p:sp>
          <p:nvSpPr>
            <p:cNvPr id="27655" name="Rectangle 39"/>
            <p:cNvSpPr>
              <a:spLocks noChangeArrowheads="1"/>
            </p:cNvSpPr>
            <p:nvPr/>
          </p:nvSpPr>
          <p:spPr bwMode="auto">
            <a:xfrm>
              <a:off x="3651" y="2832"/>
              <a:ext cx="1950" cy="12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 sz="1600" b="1" dirty="0"/>
                <a:t>Regra Avo</a:t>
              </a:r>
            </a:p>
            <a:p>
              <a:r>
                <a:rPr lang="pt-BR" sz="1600" b="1" dirty="0"/>
                <a:t>  Para todo objeto p1, p2 e p3 </a:t>
              </a:r>
              <a:br>
                <a:rPr lang="pt-BR" sz="1600" b="1" dirty="0"/>
              </a:br>
              <a:r>
                <a:rPr lang="pt-BR" sz="1600" b="1" dirty="0"/>
                <a:t>  da classe Pessoa, </a:t>
              </a:r>
            </a:p>
            <a:p>
              <a:r>
                <a:rPr lang="pt-BR" sz="1600" b="1" dirty="0"/>
                <a:t>SE</a:t>
              </a:r>
            </a:p>
            <a:p>
              <a:r>
                <a:rPr lang="pt-BR" sz="1600" b="1" dirty="0"/>
                <a:t>  p1.</a:t>
              </a:r>
              <a:r>
                <a:rPr lang="pt-BR" sz="1600" b="1" dirty="0" err="1"/>
                <a:t>ehPai</a:t>
              </a:r>
              <a:r>
                <a:rPr lang="pt-BR" sz="1600" b="1" dirty="0"/>
                <a:t>(p2);</a:t>
              </a:r>
            </a:p>
            <a:p>
              <a:r>
                <a:rPr lang="pt-BR" sz="1600" b="1" dirty="0"/>
                <a:t>  p2.</a:t>
              </a:r>
              <a:r>
                <a:rPr lang="pt-BR" sz="1600" b="1" dirty="0" err="1"/>
                <a:t>ehPai</a:t>
              </a:r>
              <a:r>
                <a:rPr lang="pt-BR" sz="1600" b="1" dirty="0"/>
                <a:t>(p3);</a:t>
              </a:r>
            </a:p>
            <a:p>
              <a:r>
                <a:rPr lang="pt-BR" sz="1600" b="1" dirty="0" smtClean="0"/>
                <a:t>ENTÃO</a:t>
              </a:r>
            </a:p>
            <a:p>
              <a:endParaRPr lang="pt-BR" sz="1600" b="1" dirty="0">
                <a:latin typeface="Courier New" pitchFamily="49" charset="0"/>
              </a:endParaRPr>
            </a:p>
          </p:txBody>
        </p:sp>
        <p:sp>
          <p:nvSpPr>
            <p:cNvPr id="27656" name="AutoShape 40"/>
            <p:cNvSpPr>
              <a:spLocks noChangeArrowheads="1"/>
            </p:cNvSpPr>
            <p:nvPr/>
          </p:nvSpPr>
          <p:spPr bwMode="auto">
            <a:xfrm rot="5481613">
              <a:off x="4560" y="2622"/>
              <a:ext cx="240" cy="3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30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3633788" y="4140200"/>
            <a:ext cx="2813050" cy="487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9695" rIns="90000" bIns="45000"/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pt-BR" sz="2800">
                <a:solidFill>
                  <a:srgbClr val="000000"/>
                </a:solidFill>
                <a:ea typeface="DejaVu Sans" charset="0"/>
                <a:cs typeface="DejaVu Sans" charset="0"/>
              </a:rPr>
              <a:t>Anderson Neves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05275" y="4679950"/>
            <a:ext cx="1871663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60876" rIns="90000" bIns="45000"/>
          <a:lstStyle/>
          <a:p>
            <a:pPr>
              <a:tabLst>
                <a:tab pos="723900" algn="l"/>
                <a:tab pos="1447800" algn="l"/>
              </a:tabLst>
            </a:pPr>
            <a:r>
              <a:rPr lang="pt-BR">
                <a:solidFill>
                  <a:srgbClr val="000000"/>
                </a:solidFill>
                <a:ea typeface="DejaVu Sans" charset="0"/>
                <a:cs typeface="DejaVu Sans" charset="0"/>
              </a:rPr>
              <a:t>afrn@cin.ufpe.br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2088" y="2189163"/>
            <a:ext cx="4614862" cy="1590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Roteiro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Sobre o Drools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Módulos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Drools Expert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Regras DRL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API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Hello World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033963" y="1979613"/>
            <a:ext cx="4040187" cy="3870325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Aplicação bancária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Infraestrutura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Testes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Exercício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54038"/>
            <a:ext cx="8856662" cy="1262062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Sobre o Drools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8280400" cy="4906962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Business Logic integration Platform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Módulos integrados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Desde 2001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Semântica em 2011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Jboss e Red Hat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Open Source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Plugin para Eclipse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http://www.jboss.org/drools</a:t>
            </a:r>
            <a:endParaRPr kumimoji="0" lang="pt-BR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3240088"/>
            <a:ext cx="2743200" cy="3467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Sobre o Drools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8280400" cy="4929187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Implementa ferramentas para decisões complexas de negócio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Problemas dos métodos tradicionais: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If-else (Código espaguete)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Uma pequena alteração precisa de recompilação e redeploy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Não separa código de infraestrutura das regras de negócio</a:t>
            </a:r>
          </a:p>
          <a:p>
            <a:pPr marL="2590800" marR="0" lvl="2" indent="-4302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que: requisitos de negócio</a:t>
            </a:r>
          </a:p>
          <a:p>
            <a:pPr marL="2590800" marR="0" lvl="2" indent="-4302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Como: algoritmo</a:t>
            </a: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03238" y="598488"/>
            <a:ext cx="8856662" cy="1171575"/>
          </a:xfrm>
          <a:prstGeom prst="rect">
            <a:avLst/>
          </a:prstGeom>
          <a:ln/>
        </p:spPr>
        <p:txBody>
          <a:bodyPr tIns="38807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pt-BR" sz="43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Sobre o Drools</a:t>
            </a:r>
            <a:endParaRPr kumimoji="0" lang="pt-BR" sz="4300" b="0" i="0" u="none" strike="noStrike" kern="1200" cap="none" spc="0" normalizeH="0" baseline="0" noProof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92163" y="1979613"/>
            <a:ext cx="8280400" cy="4751387"/>
          </a:xfrm>
          <a:prstGeom prst="rect">
            <a:avLst/>
          </a:prstGeom>
          <a:ln/>
        </p:spPr>
        <p:txBody>
          <a:bodyPr/>
          <a:lstStyle/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Permite implementar a lógica de negócio de uma maneira mais declarativa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Separa o conhecimento, do código de infraestrutura</a:t>
            </a:r>
          </a:p>
          <a:p>
            <a:pPr marL="431800" marR="0" lvl="0" indent="-3238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Fornece diferentes ferramentas para cada tipo de lógica de negócio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Decisões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Processos de negócio</a:t>
            </a:r>
          </a:p>
          <a:p>
            <a:pPr marL="1727200" marR="0" lvl="1" indent="-573088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kumimoji="0" lang="pt-B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Eventos</a:t>
            </a:r>
            <a:endParaRPr kumimoji="0" lang="pt-BR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1212</Words>
  <Application>Microsoft Office PowerPoint</Application>
  <PresentationFormat>Apresentação na tela (4:3)</PresentationFormat>
  <Paragraphs>338</Paragraphs>
  <Slides>34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2</vt:i4>
      </vt:variant>
      <vt:variant>
        <vt:lpstr>Títulos de slides</vt:lpstr>
      </vt:variant>
      <vt:variant>
        <vt:i4>34</vt:i4>
      </vt:variant>
    </vt:vector>
  </HeadingPairs>
  <TitlesOfParts>
    <vt:vector size="37" baseType="lpstr">
      <vt:lpstr>Solstício</vt:lpstr>
      <vt:lpstr>Clip</vt:lpstr>
      <vt:lpstr>Bitmap Image</vt:lpstr>
      <vt:lpstr>Sistemas de Produção</vt:lpstr>
      <vt:lpstr>Lembrete sobre sistemas de produção</vt:lpstr>
      <vt:lpstr>Lembrete sobre sistemas de produção</vt:lpstr>
      <vt:lpstr>Integração Objetos/Regras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de Produção</dc:title>
  <dc:creator>Paxi</dc:creator>
  <cp:lastModifiedBy>Paxi</cp:lastModifiedBy>
  <cp:revision>35</cp:revision>
  <dcterms:created xsi:type="dcterms:W3CDTF">2011-04-13T21:54:09Z</dcterms:created>
  <dcterms:modified xsi:type="dcterms:W3CDTF">2011-04-14T11:55:07Z</dcterms:modified>
</cp:coreProperties>
</file>