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49"/>
  </p:notesMasterIdLst>
  <p:handoutMasterIdLst>
    <p:handoutMasterId r:id="rId50"/>
  </p:handoutMasterIdLst>
  <p:sldIdLst>
    <p:sldId id="397" r:id="rId2"/>
    <p:sldId id="466" r:id="rId3"/>
    <p:sldId id="403" r:id="rId4"/>
    <p:sldId id="494" r:id="rId5"/>
    <p:sldId id="434" r:id="rId6"/>
    <p:sldId id="411" r:id="rId7"/>
    <p:sldId id="479" r:id="rId8"/>
    <p:sldId id="495" r:id="rId9"/>
    <p:sldId id="485" r:id="rId10"/>
    <p:sldId id="473" r:id="rId11"/>
    <p:sldId id="476" r:id="rId12"/>
    <p:sldId id="484" r:id="rId13"/>
    <p:sldId id="474" r:id="rId14"/>
    <p:sldId id="475" r:id="rId15"/>
    <p:sldId id="478" r:id="rId16"/>
    <p:sldId id="486" r:id="rId17"/>
    <p:sldId id="481" r:id="rId18"/>
    <p:sldId id="482" r:id="rId19"/>
    <p:sldId id="490" r:id="rId20"/>
    <p:sldId id="489" r:id="rId21"/>
    <p:sldId id="439" r:id="rId22"/>
    <p:sldId id="391" r:id="rId23"/>
    <p:sldId id="401" r:id="rId24"/>
    <p:sldId id="393" r:id="rId25"/>
    <p:sldId id="496" r:id="rId26"/>
    <p:sldId id="405" r:id="rId27"/>
    <p:sldId id="441" r:id="rId28"/>
    <p:sldId id="395" r:id="rId29"/>
    <p:sldId id="492" r:id="rId30"/>
    <p:sldId id="444" r:id="rId31"/>
    <p:sldId id="497" r:id="rId32"/>
    <p:sldId id="498" r:id="rId33"/>
    <p:sldId id="499" r:id="rId34"/>
    <p:sldId id="500" r:id="rId35"/>
    <p:sldId id="501" r:id="rId36"/>
    <p:sldId id="502" r:id="rId37"/>
    <p:sldId id="503" r:id="rId38"/>
    <p:sldId id="504" r:id="rId39"/>
    <p:sldId id="505" r:id="rId40"/>
    <p:sldId id="506" r:id="rId41"/>
    <p:sldId id="507" r:id="rId42"/>
    <p:sldId id="508" r:id="rId43"/>
    <p:sldId id="509" r:id="rId44"/>
    <p:sldId id="510" r:id="rId45"/>
    <p:sldId id="511" r:id="rId46"/>
    <p:sldId id="512" r:id="rId47"/>
    <p:sldId id="493" r:id="rId48"/>
  </p:sldIdLst>
  <p:sldSz cx="9906000" cy="6858000" type="A4"/>
  <p:notesSz cx="6718300" cy="9855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3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00CC"/>
    <a:srgbClr val="0066CC"/>
    <a:srgbClr val="FFCC99"/>
    <a:srgbClr val="C80445"/>
    <a:srgbClr val="CA4002"/>
    <a:srgbClr val="08091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806" autoAdjust="0"/>
    <p:restoredTop sz="9466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6678"/>
    </p:cViewPr>
  </p:sorterViewPr>
  <p:notesViewPr>
    <p:cSldViewPr>
      <p:cViewPr varScale="1">
        <p:scale>
          <a:sx n="42" d="100"/>
          <a:sy n="42" d="100"/>
        </p:scale>
        <p:origin x="-1446" y="-90"/>
      </p:cViewPr>
      <p:guideLst>
        <p:guide orient="horz" pos="3103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1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A366A8D-1F74-44F4-9242-91BABBAD371D}" type="datetime1">
              <a:rPr lang="pt-BR"/>
              <a:pPr>
                <a:defRPr/>
              </a:pPr>
              <a:t>23/10/2014</a:t>
            </a:fld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52CA503-20FA-455A-8AB8-C7008B8D5F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6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CFC2B73-2E11-471D-84E5-BA83AEB3A06B}" type="datetime1">
              <a:rPr lang="pt-BR"/>
              <a:pPr>
                <a:defRPr/>
              </a:pPr>
              <a:t>23/10/2014</a:t>
            </a:fld>
            <a:endParaRPr lang="pt-BR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42950"/>
            <a:ext cx="5326062" cy="3689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81538"/>
            <a:ext cx="49276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1F62D44-651C-4BD6-80A1-B65D841B7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8652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15C0676-8D85-4EE3-8F66-243B6BCC8374}" type="datetime1">
              <a:rPr lang="pt-BR" smtClean="0"/>
              <a:pPr/>
              <a:t>23/10/2014</a:t>
            </a:fld>
            <a:endParaRPr lang="pt-BR" smtClean="0"/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5DE3C0-DB0C-471C-AC20-F847FF0B6AF9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096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/>
          </a:p>
        </p:txBody>
      </p:sp>
    </p:spTree>
    <p:extLst>
      <p:ext uri="{BB962C8B-B14F-4D97-AF65-F5344CB8AC3E}">
        <p14:creationId xmlns:p14="http://schemas.microsoft.com/office/powerpoint/2010/main" val="232456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0" y="86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53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161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161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6D84D6-941B-4F3B-806F-4F371509BA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08825" y="304800"/>
            <a:ext cx="214947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29602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2445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2053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0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15045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6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7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8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49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0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1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2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3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4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5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6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7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8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59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0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1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2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3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4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5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6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061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1506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6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7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8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509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215097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98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6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15100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101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102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Microsoft_Word_97_-_2003_Document1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71625"/>
            <a:ext cx="8420100" cy="1143000"/>
          </a:xfrm>
        </p:spPr>
        <p:txBody>
          <a:bodyPr/>
          <a:lstStyle/>
          <a:p>
            <a:pPr eaLnBrk="1" hangingPunct="1"/>
            <a:r>
              <a:rPr lang="pt-BR" smtClean="0"/>
              <a:t>Sistemas Inteligentes</a:t>
            </a:r>
          </a:p>
        </p:txBody>
      </p:sp>
      <p:sp>
        <p:nvSpPr>
          <p:cNvPr id="4099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7737475" cy="2047875"/>
          </a:xfrm>
        </p:spPr>
        <p:txBody>
          <a:bodyPr/>
          <a:lstStyle/>
          <a:p>
            <a:pPr eaLnBrk="1" hangingPunct="1"/>
            <a:r>
              <a:rPr lang="pt-BR" sz="2400" smtClean="0"/>
              <a:t>Aula: Sistemas Baseados em Conhecimento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</p:txBody>
      </p:sp>
      <p:sp>
        <p:nvSpPr>
          <p:cNvPr id="410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12730-A2C1-4FCF-B1A3-6554555515D3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“Tipos” de Conhecimento</a:t>
            </a:r>
            <a:endParaRPr lang="en-US" smtClean="0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20100" cy="4648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Estático x Dinâmico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Em intenção x Em extensão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Declarativo x Procedimental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Do problema x Meta-conhecimento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Diagnóstico x Causal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Dedutivo x Terminológico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Síncrono x Diacrônico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Certo x Incerto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Preciso x Vago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 senso comum x Especialista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Explicito x Implícito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11200"/>
          </a:xfrm>
        </p:spPr>
        <p:txBody>
          <a:bodyPr/>
          <a:lstStyle/>
          <a:p>
            <a:pPr eaLnBrk="1" hangingPunct="1"/>
            <a:r>
              <a:rPr lang="pt-BR" smtClean="0"/>
              <a:t>Conhecimento em Intenção </a:t>
            </a:r>
            <a:r>
              <a:rPr lang="pt-BR" i="1" smtClean="0"/>
              <a:t>x</a:t>
            </a:r>
            <a:r>
              <a:rPr lang="pt-BR" smtClean="0"/>
              <a:t> Extensão</a:t>
            </a:r>
            <a:endParaRPr lang="en-US" smtClean="0"/>
          </a:p>
        </p:txBody>
      </p:sp>
      <p:sp>
        <p:nvSpPr>
          <p:cNvPr id="16387" name="Rectangle 307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992688"/>
          </a:xfrm>
        </p:spPr>
        <p:txBody>
          <a:bodyPr/>
          <a:lstStyle/>
          <a:p>
            <a:pPr eaLnBrk="1" hangingPunct="1"/>
            <a:r>
              <a:rPr lang="pt-BR" smtClean="0"/>
              <a:t> Conhecimento em intenção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Definição do conceito</a:t>
            </a:r>
            <a:r>
              <a:rPr lang="pt-BR" smtClean="0"/>
              <a:t> (ou ação), normalmente </a:t>
            </a:r>
            <a:r>
              <a:rPr lang="pt-BR" smtClean="0">
                <a:solidFill>
                  <a:srgbClr val="800080"/>
                </a:solidFill>
              </a:rPr>
              <a:t>usando regras</a:t>
            </a:r>
            <a:r>
              <a:rPr lang="pt-BR" smtClean="0"/>
              <a:t>, em termos de sua função, estrutura, etc.</a:t>
            </a:r>
          </a:p>
          <a:p>
            <a:pPr lvl="2" eaLnBrk="1" hangingPunct="1"/>
            <a:r>
              <a:rPr lang="pt-BR" smtClean="0"/>
              <a:t>ex. </a:t>
            </a:r>
            <a:r>
              <a:rPr lang="pt-BR" smtClean="0">
                <a:sym typeface="Symbol" pitchFamily="18" charset="2"/>
              </a:rPr>
              <a:t> X, cadeira(X)  assento(X).</a:t>
            </a:r>
            <a:endParaRPr lang="pt-BR" smtClean="0"/>
          </a:p>
          <a:p>
            <a:pPr lvl="3" eaLnBrk="1" hangingPunct="1"/>
            <a:r>
              <a:rPr lang="pt-BR" smtClean="0"/>
              <a:t>cadeira: serve para sentar, tem assento, ...</a:t>
            </a:r>
          </a:p>
          <a:p>
            <a:pPr lvl="2" eaLnBrk="1" hangingPunct="1"/>
            <a:r>
              <a:rPr lang="pt-BR" smtClean="0"/>
              <a:t>ex. </a:t>
            </a:r>
            <a:r>
              <a:rPr lang="pt-BR" smtClean="0">
                <a:sym typeface="Symbol" pitchFamily="18" charset="2"/>
              </a:rPr>
              <a:t> X, tem-dengue(X)  tem-dores(X)  tem-febre(X).</a:t>
            </a:r>
            <a:endParaRPr lang="pt-BR" smtClean="0"/>
          </a:p>
          <a:p>
            <a:pPr lvl="3" eaLnBrk="1" hangingPunct="1"/>
            <a:r>
              <a:rPr lang="pt-BR" smtClean="0"/>
              <a:t>quem tem dengue tem febre, dores, ...</a:t>
            </a:r>
          </a:p>
          <a:p>
            <a:pPr eaLnBrk="1" hangingPunct="1"/>
            <a:r>
              <a:rPr lang="pt-BR" smtClean="0"/>
              <a:t>Conhecimento em extensão 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Instâncias do conceito</a:t>
            </a:r>
          </a:p>
          <a:p>
            <a:pPr lvl="1" eaLnBrk="1" hangingPunct="1"/>
            <a:r>
              <a:rPr lang="pt-BR" smtClean="0"/>
              <a:t>ex. cadeira 1, cadeira 21, cadeira 613, .... </a:t>
            </a:r>
          </a:p>
          <a:p>
            <a:pPr lvl="1" eaLnBrk="1" hangingPunct="1"/>
            <a:r>
              <a:rPr lang="pt-BR" smtClean="0"/>
              <a:t>ex. os sintomas de dengue de João, de Zé, 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536575" y="404813"/>
            <a:ext cx="8880475" cy="611187"/>
          </a:xfrm>
        </p:spPr>
        <p:txBody>
          <a:bodyPr/>
          <a:lstStyle/>
          <a:p>
            <a:pPr eaLnBrk="1" hangingPunct="1"/>
            <a:r>
              <a:rPr lang="pt-BR" sz="3200" smtClean="0"/>
              <a:t>Conhecimento Declarativo </a:t>
            </a:r>
            <a:r>
              <a:rPr lang="pt-BR" sz="3200" i="1" smtClean="0"/>
              <a:t>X</a:t>
            </a:r>
            <a:r>
              <a:rPr lang="pt-BR" sz="3200" smtClean="0"/>
              <a:t> Procedimental </a:t>
            </a:r>
          </a:p>
        </p:txBody>
      </p:sp>
      <p:sp>
        <p:nvSpPr>
          <p:cNvPr id="1741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/>
            <a:r>
              <a:rPr lang="pt-BR" sz="2400" smtClean="0"/>
              <a:t>Conhecimento representado de modo:</a:t>
            </a:r>
          </a:p>
          <a:p>
            <a:pPr lvl="1" eaLnBrk="1" hangingPunct="1"/>
            <a:r>
              <a:rPr lang="pt-BR" smtClean="0"/>
              <a:t>Procedimental</a:t>
            </a:r>
          </a:p>
          <a:p>
            <a:pPr lvl="2" eaLnBrk="1" hangingPunct="1"/>
            <a:r>
              <a:rPr lang="pt-BR" smtClean="0"/>
              <a:t>fatos e seqüências de instruções para manipular esses fatos</a:t>
            </a:r>
          </a:p>
          <a:p>
            <a:pPr lvl="3" eaLnBrk="1" hangingPunct="1"/>
            <a:r>
              <a:rPr lang="pt-BR" smtClean="0"/>
              <a:t>ex.: como desmontar uma bicicleta</a:t>
            </a:r>
          </a:p>
          <a:p>
            <a:pPr lvl="1" eaLnBrk="1" hangingPunct="1"/>
            <a:r>
              <a:rPr lang="pt-BR" smtClean="0"/>
              <a:t>Declarativo</a:t>
            </a:r>
          </a:p>
          <a:p>
            <a:pPr lvl="2" eaLnBrk="1" hangingPunct="1"/>
            <a:r>
              <a:rPr lang="pt-BR" smtClean="0"/>
              <a:t>representação descritiva dos fatos, relacionamentos e regras</a:t>
            </a:r>
          </a:p>
          <a:p>
            <a:pPr lvl="3" eaLnBrk="1" hangingPunct="1"/>
            <a:r>
              <a:rPr lang="pt-BR" smtClean="0"/>
              <a:t>as partes de uma bicicleta e seus relacionamentos </a:t>
            </a:r>
          </a:p>
          <a:p>
            <a:pPr lvl="3" eaLnBrk="1" hangingPunct="1"/>
            <a:r>
              <a:rPr lang="pt-BR" smtClean="0"/>
              <a:t>o pai do pai é o avô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742950"/>
          </a:xfrm>
        </p:spPr>
        <p:txBody>
          <a:bodyPr/>
          <a:lstStyle/>
          <a:p>
            <a:pPr eaLnBrk="1" hangingPunct="1"/>
            <a:r>
              <a:rPr lang="pt-BR" smtClean="0"/>
              <a:t>Conhecimento Estático </a:t>
            </a:r>
            <a:r>
              <a:rPr lang="pt-BR" i="1" smtClean="0"/>
              <a:t>x</a:t>
            </a:r>
            <a:r>
              <a:rPr lang="pt-BR" smtClean="0"/>
              <a:t> Dinâmico</a:t>
            </a:r>
            <a:endParaRPr lang="en-US" smtClean="0"/>
          </a:p>
        </p:txBody>
      </p:sp>
      <p:sp>
        <p:nvSpPr>
          <p:cNvPr id="184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Conhecimento estático: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Aquele que já existe na BC e não mudará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Hierarquia de conceitos (classes de fatos)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 ex, </a:t>
            </a:r>
            <a:r>
              <a:rPr lang="pt-BR" smtClean="0">
                <a:sym typeface="Symbol" pitchFamily="18" charset="2"/>
              </a:rPr>
              <a:t> X, gato(X)  felino(X).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Restrições de integridades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 ex, </a:t>
            </a:r>
            <a:r>
              <a:rPr lang="pt-BR" smtClean="0">
                <a:sym typeface="Symbol" pitchFamily="18" charset="2"/>
              </a:rPr>
              <a:t> X,Y estrela-dalva(X)  vênus(Y)  X = Y.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Regras de dedução sobre o domínio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  ex, </a:t>
            </a:r>
            <a:r>
              <a:rPr lang="pt-BR" smtClean="0">
                <a:sym typeface="Symbol" pitchFamily="18" charset="2"/>
              </a:rPr>
              <a:t> X,Y chefe(X,Y)  empregado(Y,X)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Meta-regras para controle e explicação do raciocínio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smtClean="0"/>
              <a:t>ex. preferir </a:t>
            </a:r>
            <a:r>
              <a:rPr lang="pt-BR" smtClean="0">
                <a:solidFill>
                  <a:srgbClr val="800080"/>
                </a:solidFill>
              </a:rPr>
              <a:t>ir para direita</a:t>
            </a:r>
            <a:r>
              <a:rPr lang="pt-BR" smtClean="0"/>
              <a:t> caso tenha mais de uma escolha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smtClean="0"/>
              <a:t>Conhecimento Estático x Dinâmico</a:t>
            </a:r>
            <a:endParaRPr lang="en-US" smtClean="0"/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2743200"/>
          </a:xfrm>
        </p:spPr>
        <p:txBody>
          <a:bodyPr/>
          <a:lstStyle/>
          <a:p>
            <a:pPr eaLnBrk="1" hangingPunct="1"/>
            <a:r>
              <a:rPr lang="pt-BR" sz="3200" smtClean="0"/>
              <a:t> </a:t>
            </a:r>
            <a:r>
              <a:rPr lang="pt-BR" sz="2400" smtClean="0"/>
              <a:t>Conhecimento dinâmico:</a:t>
            </a:r>
          </a:p>
          <a:p>
            <a:pPr lvl="1" eaLnBrk="1" hangingPunct="1"/>
            <a:r>
              <a:rPr lang="pt-BR" sz="2000" smtClean="0"/>
              <a:t>só existe durante a resolução de uma instância particular do problema</a:t>
            </a:r>
          </a:p>
          <a:p>
            <a:pPr lvl="1" eaLnBrk="1" hangingPunct="1"/>
            <a:r>
              <a:rPr lang="pt-BR" sz="2000" smtClean="0"/>
              <a:t>descrição da instância, hipóteses atuais, fatos novos,...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38200" y="4038600"/>
          <a:ext cx="85344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o" r:id="rId4" imgW="8542080" imgH="2286000" progId="Word.Document.8">
                  <p:embed/>
                </p:oleObj>
              </mc:Choice>
              <mc:Fallback>
                <p:oleObj name="Documento" r:id="rId4" imgW="8542080" imgH="2286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038600"/>
                        <a:ext cx="85344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Meta-conhecimento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Regras sobre “como” manipular as regras de conhecimento que estão em uma base</a:t>
            </a:r>
          </a:p>
          <a:p>
            <a:pPr lvl="1" eaLnBrk="1" hangingPunct="1"/>
            <a:r>
              <a:rPr lang="pt-BR" smtClean="0"/>
              <a:t>Exemplos:</a:t>
            </a:r>
          </a:p>
          <a:p>
            <a:pPr lvl="2" eaLnBrk="1" hangingPunct="1"/>
            <a:r>
              <a:rPr lang="pt-BR" sz="2000" smtClean="0"/>
              <a:t>Se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  <a:r>
              <a:rPr lang="pt-BR" sz="2000" smtClean="0"/>
              <a:t> podem ser disparadas,  escolha sempre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</a:p>
          <a:p>
            <a:pPr lvl="3" eaLnBrk="1" hangingPunct="1"/>
            <a:r>
              <a:rPr lang="pt-BR" sz="1800" smtClean="0"/>
              <a:t>Ordem da regra na BC</a:t>
            </a:r>
          </a:p>
          <a:p>
            <a:pPr lvl="2" eaLnBrk="1" hangingPunct="1"/>
            <a:r>
              <a:rPr lang="pt-BR" sz="2000" smtClean="0"/>
              <a:t>Se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  <a:r>
              <a:rPr lang="pt-BR" sz="2000" smtClean="0"/>
              <a:t> podem ser disparadas e </a:t>
            </a:r>
            <a:r>
              <a:rPr lang="pt-BR" sz="2000" smtClean="0">
                <a:solidFill>
                  <a:srgbClr val="800080"/>
                </a:solidFill>
              </a:rPr>
              <a:t>R1</a:t>
            </a:r>
            <a:r>
              <a:rPr lang="pt-BR" sz="2000" smtClean="0"/>
              <a:t> foi disparada mais recentemente que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  <a:r>
              <a:rPr lang="pt-BR" sz="2000" smtClean="0"/>
              <a:t>, escolha </a:t>
            </a:r>
            <a:r>
              <a:rPr lang="pt-BR" sz="2000" smtClean="0">
                <a:solidFill>
                  <a:srgbClr val="800080"/>
                </a:solidFill>
              </a:rPr>
              <a:t>R2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9C81C-E495-442D-B3CE-2C084BFE3069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950" y="1600200"/>
            <a:ext cx="8420100" cy="9906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1825" y="1716088"/>
            <a:ext cx="8875713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Dedução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>
                <a:solidFill>
                  <a:srgbClr val="800080"/>
                </a:solidFill>
              </a:rPr>
              <a:t>fatos + regras de inferência =&gt; novos fatos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causa -&gt; efeito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Se há </a:t>
            </a:r>
            <a:r>
              <a:rPr lang="pt-BR" sz="2000" smtClean="0">
                <a:solidFill>
                  <a:srgbClr val="800080"/>
                </a:solidFill>
              </a:rPr>
              <a:t>fogo (causa)</a:t>
            </a:r>
            <a:r>
              <a:rPr lang="pt-BR" sz="2000" smtClean="0"/>
              <a:t>, há </a:t>
            </a:r>
            <a:r>
              <a:rPr lang="pt-BR" sz="2000" smtClean="0">
                <a:solidFill>
                  <a:srgbClr val="800080"/>
                </a:solidFill>
              </a:rPr>
              <a:t>fumaça (efeito)</a:t>
            </a:r>
            <a:r>
              <a:rPr lang="pt-BR" sz="2000" smtClean="0"/>
              <a:t>. Aqui tem fogo, logo, </a:t>
            </a:r>
            <a:r>
              <a:rPr lang="pt-BR" sz="2000" smtClean="0">
                <a:solidFill>
                  <a:srgbClr val="800080"/>
                </a:solidFill>
              </a:rPr>
              <a:t>aqui tem fumaça (novo fato)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É o único tipo de inferência que preserva a verdade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i="1" smtClean="0"/>
              <a:t>truth-preserving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Abdução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>
                <a:solidFill>
                  <a:srgbClr val="800080"/>
                </a:solidFill>
              </a:rPr>
              <a:t>inverso da dedução: do efeito para a causa</a:t>
            </a:r>
            <a:r>
              <a:rPr lang="pt-BR" sz="20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Se há fumaça, há fogo. Eu vi </a:t>
            </a:r>
            <a:r>
              <a:rPr lang="pt-BR" sz="2000" smtClean="0">
                <a:solidFill>
                  <a:srgbClr val="800080"/>
                </a:solidFill>
              </a:rPr>
              <a:t>fumaça (efeito),</a:t>
            </a:r>
            <a:r>
              <a:rPr lang="pt-BR" sz="2000" smtClean="0"/>
              <a:t> logo aqui tem </a:t>
            </a:r>
            <a:r>
              <a:rPr lang="pt-BR" sz="2000" smtClean="0">
                <a:solidFill>
                  <a:srgbClr val="800080"/>
                </a:solidFill>
              </a:rPr>
              <a:t>fogo (causa)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Ex. </a:t>
            </a:r>
            <a:r>
              <a:rPr lang="pt-BR" sz="2000" smtClean="0"/>
              <a:t>Se há febre e dor, a doença é dengue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Este tipo de inferência preserva a </a:t>
            </a:r>
            <a:r>
              <a:rPr lang="pt-BR" sz="2200" smtClean="0">
                <a:solidFill>
                  <a:srgbClr val="800080"/>
                </a:solidFill>
              </a:rPr>
              <a:t>falsidade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8675" y="1816100"/>
            <a:ext cx="7796213" cy="4205288"/>
          </a:xfrm>
        </p:spPr>
        <p:txBody>
          <a:bodyPr/>
          <a:lstStyle/>
          <a:p>
            <a:pPr eaLnBrk="1" hangingPunct="1"/>
            <a:r>
              <a:rPr lang="pt-BR" smtClean="0"/>
              <a:t>Indução 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parte dos fatos para gerar regras</a:t>
            </a:r>
          </a:p>
          <a:p>
            <a:pPr lvl="2" eaLnBrk="1" hangingPunct="1"/>
            <a:r>
              <a:rPr lang="pt-BR" sz="2000" smtClean="0"/>
              <a:t>fato1 + fato2 + fato 3 =&gt; regra! </a:t>
            </a:r>
          </a:p>
          <a:p>
            <a:pPr lvl="2" eaLnBrk="1" hangingPunct="1"/>
            <a:r>
              <a:rPr lang="pt-BR" sz="2000" smtClean="0"/>
              <a:t>ex. Sr. Antônio, assim como D. Maria, tem dor de cabeça e dengue, então </a:t>
            </a:r>
            <a:r>
              <a:rPr lang="pt-BR" sz="2000" smtClean="0">
                <a:solidFill>
                  <a:srgbClr val="800080"/>
                </a:solidFill>
              </a:rPr>
              <a:t>todo mundo que tem dengue, tem dor de cabeça</a:t>
            </a:r>
          </a:p>
          <a:p>
            <a:pPr lvl="1" eaLnBrk="1" hangingPunct="1"/>
            <a:r>
              <a:rPr lang="pt-BR" smtClean="0"/>
              <a:t>Transforma conhecimento em </a:t>
            </a:r>
            <a:r>
              <a:rPr lang="pt-BR" smtClean="0">
                <a:solidFill>
                  <a:srgbClr val="800080"/>
                </a:solidFill>
              </a:rPr>
              <a:t>extensão</a:t>
            </a:r>
            <a:r>
              <a:rPr lang="pt-BR" smtClean="0"/>
              <a:t> em conhecimento em </a:t>
            </a:r>
            <a:r>
              <a:rPr lang="pt-BR" smtClean="0">
                <a:solidFill>
                  <a:srgbClr val="800080"/>
                </a:solidFill>
              </a:rPr>
              <a:t>intenção</a:t>
            </a:r>
            <a:r>
              <a:rPr lang="pt-BR" smtClean="0"/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Categorias de Raciocínio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43913" cy="3484563"/>
          </a:xfrm>
        </p:spPr>
        <p:txBody>
          <a:bodyPr/>
          <a:lstStyle/>
          <a:p>
            <a:pPr eaLnBrk="1" hangingPunct="1"/>
            <a:r>
              <a:rPr lang="pt-BR" sz="3600" smtClean="0"/>
              <a:t> </a:t>
            </a:r>
            <a:r>
              <a:rPr lang="pt-BR" smtClean="0"/>
              <a:t>Raciocínio Analógico</a:t>
            </a:r>
          </a:p>
          <a:p>
            <a:pPr lvl="1" eaLnBrk="1" hangingPunct="1"/>
            <a:r>
              <a:rPr lang="pt-BR" smtClean="0">
                <a:solidFill>
                  <a:srgbClr val="800080"/>
                </a:solidFill>
              </a:rPr>
              <a:t>fatos + similaridades + regras de adaptação +...</a:t>
            </a:r>
          </a:p>
          <a:p>
            <a:pPr lvl="1" eaLnBrk="1" hangingPunct="1"/>
            <a:r>
              <a:rPr lang="pt-BR" smtClean="0"/>
              <a:t>a partir de fatos (conhecimento em extensão), a da similaridade entre eles, resolve o problema </a:t>
            </a:r>
            <a:r>
              <a:rPr lang="pt-BR" smtClean="0">
                <a:solidFill>
                  <a:srgbClr val="800080"/>
                </a:solidFill>
              </a:rPr>
              <a:t>sem gerar regras</a:t>
            </a:r>
          </a:p>
          <a:p>
            <a:pPr lvl="2" eaLnBrk="1" hangingPunct="1"/>
            <a:r>
              <a:rPr lang="pt-BR" smtClean="0"/>
              <a:t>ex.: Naquele caso de dengue, eu passei aspirina e não deu certo, logo vou evitar receitar aspirina neste caso semelhante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827087"/>
          </a:xfrm>
        </p:spPr>
        <p:txBody>
          <a:bodyPr/>
          <a:lstStyle/>
          <a:p>
            <a:pPr eaLnBrk="1" hangingPunct="1"/>
            <a:r>
              <a:rPr lang="pt-BR" smtClean="0"/>
              <a:t>Plano de aula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4201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Sistemas Baseados em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definição geral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“Tipos”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Como raciocinar?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Linguagens de representação do conhecimento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Engenharia do Conhecimento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/>
              <a:t>muito de leve...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Raciocínio na Máquina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2488" y="1747838"/>
            <a:ext cx="7700962" cy="4633912"/>
          </a:xfrm>
        </p:spPr>
        <p:txBody>
          <a:bodyPr/>
          <a:lstStyle/>
          <a:p>
            <a:pPr eaLnBrk="1" hangingPunct="1"/>
            <a:r>
              <a:rPr lang="pt-BR" sz="2400" dirty="0" smtClean="0"/>
              <a:t>Dedução e Abdução (via dedução) </a:t>
            </a:r>
          </a:p>
          <a:p>
            <a:pPr lvl="1" eaLnBrk="1" hangingPunct="1"/>
            <a:r>
              <a:rPr lang="pt-BR" sz="2000" dirty="0" smtClean="0"/>
              <a:t>usadas nos sistemas baseados em </a:t>
            </a:r>
            <a:r>
              <a:rPr lang="pt-BR" sz="2000" dirty="0" smtClean="0">
                <a:solidFill>
                  <a:srgbClr val="800080"/>
                </a:solidFill>
              </a:rPr>
              <a:t>conhecimento declarativo</a:t>
            </a:r>
          </a:p>
          <a:p>
            <a:pPr eaLnBrk="1" hangingPunct="1"/>
            <a:r>
              <a:rPr lang="pt-BR" sz="2400" dirty="0" smtClean="0"/>
              <a:t>Indução e Analogia </a:t>
            </a:r>
          </a:p>
          <a:p>
            <a:pPr lvl="1" eaLnBrk="1" hangingPunct="1"/>
            <a:r>
              <a:rPr lang="pt-BR" sz="2000" dirty="0" smtClean="0"/>
              <a:t>usadas na </a:t>
            </a:r>
            <a:r>
              <a:rPr lang="pt-BR" sz="2000" dirty="0" smtClean="0">
                <a:solidFill>
                  <a:srgbClr val="800080"/>
                </a:solidFill>
              </a:rPr>
              <a:t>aprendizagem automática</a:t>
            </a:r>
          </a:p>
          <a:p>
            <a:pPr lvl="1" eaLnBrk="1" hangingPunct="1"/>
            <a:endParaRPr lang="pt-BR" sz="2000" dirty="0" smtClean="0">
              <a:solidFill>
                <a:srgbClr val="9900CC"/>
              </a:solidFill>
            </a:endParaRPr>
          </a:p>
          <a:p>
            <a:pPr eaLnBrk="1" hangingPunct="1"/>
            <a:r>
              <a:rPr lang="pt-BR" sz="2400" dirty="0" smtClean="0">
                <a:solidFill>
                  <a:srgbClr val="800080"/>
                </a:solidFill>
              </a:rPr>
              <a:t>Dedução: </a:t>
            </a:r>
            <a:r>
              <a:rPr lang="pt-BR" sz="2400" dirty="0" smtClean="0"/>
              <a:t>dois grandes grupos</a:t>
            </a:r>
          </a:p>
          <a:p>
            <a:pPr lvl="1" eaLnBrk="1" hangingPunct="1"/>
            <a:r>
              <a:rPr lang="pt-BR" sz="2200" dirty="0" smtClean="0"/>
              <a:t>Lógica e afins</a:t>
            </a:r>
          </a:p>
          <a:p>
            <a:pPr lvl="1" eaLnBrk="1" hangingPunct="1"/>
            <a:r>
              <a:rPr lang="pt-BR" sz="2200" dirty="0" smtClean="0"/>
              <a:t>Tratamento de incerteza</a:t>
            </a:r>
          </a:p>
          <a:p>
            <a:pPr lvl="2" eaLnBrk="1" hangingPunct="1"/>
            <a:r>
              <a:rPr lang="pt-BR" sz="2000" dirty="0" smtClean="0"/>
              <a:t>Probabilístico ou difuso (</a:t>
            </a:r>
            <a:r>
              <a:rPr lang="pt-BR" sz="2000" i="1" dirty="0" err="1" smtClean="0"/>
              <a:t>fuzzy</a:t>
            </a:r>
            <a:r>
              <a:rPr lang="pt-BR" sz="2000" dirty="0" smtClean="0"/>
              <a:t>)</a:t>
            </a:r>
          </a:p>
          <a:p>
            <a:pPr lvl="1" eaLnBrk="1" hangingPunct="1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B49BC1-7345-4DEC-AE6E-0A33C64E462E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pt-BR" sz="3200" smtClean="0"/>
              <a:t>Como Representar Conhecimento </a:t>
            </a:r>
            <a:br>
              <a:rPr lang="pt-BR" sz="3200" smtClean="0"/>
            </a:br>
            <a:r>
              <a:rPr lang="pt-BR" sz="3200" smtClean="0"/>
              <a:t>e Raciocinar?</a:t>
            </a:r>
          </a:p>
        </p:txBody>
      </p:sp>
      <p:sp>
        <p:nvSpPr>
          <p:cNvPr id="256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581400"/>
            <a:ext cx="6934200" cy="1752600"/>
          </a:xfrm>
        </p:spPr>
        <p:txBody>
          <a:bodyPr/>
          <a:lstStyle/>
          <a:p>
            <a:pPr algn="r" eaLnBrk="1" hangingPunct="1">
              <a:spcBef>
                <a:spcPct val="20000"/>
              </a:spcBef>
            </a:pPr>
            <a:r>
              <a:rPr lang="pt-BR" smtClean="0"/>
              <a:t>Linguagens de Representação </a:t>
            </a:r>
          </a:p>
          <a:p>
            <a:pPr algn="r" eaLnBrk="1" hangingPunct="1">
              <a:spcBef>
                <a:spcPct val="20000"/>
              </a:spcBef>
            </a:pPr>
            <a:r>
              <a:rPr lang="pt-BR" smtClean="0"/>
              <a:t>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81000"/>
            <a:ext cx="8685212" cy="1066800"/>
          </a:xfrm>
        </p:spPr>
        <p:txBody>
          <a:bodyPr/>
          <a:lstStyle/>
          <a:p>
            <a:pPr eaLnBrk="1" hangingPunct="1"/>
            <a:r>
              <a:rPr lang="pt-BR" sz="3200" smtClean="0"/>
              <a:t>Linguagens de Representação </a:t>
            </a:r>
            <a:br>
              <a:rPr lang="pt-BR" sz="3200" smtClean="0"/>
            </a:br>
            <a:r>
              <a:rPr lang="pt-BR" sz="3200" smtClean="0"/>
              <a:t>do Conhecimento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pt-BR" sz="2400" smtClean="0"/>
              <a:t>Uma </a:t>
            </a:r>
            <a:r>
              <a:rPr lang="pt-BR" sz="2400" smtClean="0">
                <a:solidFill>
                  <a:srgbClr val="800080"/>
                </a:solidFill>
              </a:rPr>
              <a:t>Linguagem de Representação do Conhecimento (LRC)</a:t>
            </a:r>
            <a:r>
              <a:rPr lang="pt-BR" sz="2400" smtClean="0"/>
              <a:t> é definida por: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sz="2000" smtClean="0"/>
              <a:t>1) uma </a:t>
            </a:r>
            <a:r>
              <a:rPr lang="pt-BR" sz="2000" smtClean="0">
                <a:solidFill>
                  <a:srgbClr val="800080"/>
                </a:solidFill>
              </a:rPr>
              <a:t>sintaxe</a:t>
            </a:r>
            <a:r>
              <a:rPr lang="pt-BR" sz="2000" smtClean="0"/>
              <a:t>, que descreve as configurações que podem constituir sentenças daquela linguagem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2) uma </a:t>
            </a:r>
            <a:r>
              <a:rPr lang="pt-BR" sz="2000" smtClean="0">
                <a:solidFill>
                  <a:srgbClr val="800080"/>
                </a:solidFill>
              </a:rPr>
              <a:t>semântica</a:t>
            </a:r>
            <a:r>
              <a:rPr lang="pt-BR" sz="2000" smtClean="0"/>
              <a:t>, que liga cada sentença aos fatos do mundo que ela representa</a:t>
            </a:r>
          </a:p>
          <a:p>
            <a:pPr lvl="2" eaLnBrk="1" hangingPunct="1"/>
            <a:r>
              <a:rPr lang="pt-BR" sz="2000" smtClean="0"/>
              <a:t>cada sentença faz uma </a:t>
            </a:r>
            <a:r>
              <a:rPr lang="pt-BR" sz="2000" smtClean="0">
                <a:solidFill>
                  <a:srgbClr val="800080"/>
                </a:solidFill>
              </a:rPr>
              <a:t>afirmação</a:t>
            </a:r>
            <a:r>
              <a:rPr lang="pt-BR" sz="2000" smtClean="0"/>
              <a:t> a respeito do mundo</a:t>
            </a:r>
          </a:p>
          <a:p>
            <a:pPr lvl="2" eaLnBrk="1" hangingPunct="1">
              <a:spcAft>
                <a:spcPct val="40000"/>
              </a:spcAft>
            </a:pPr>
            <a:r>
              <a:rPr lang="pt-BR" sz="2000" smtClean="0"/>
              <a:t>o Agente BC </a:t>
            </a:r>
            <a:r>
              <a:rPr lang="pt-BR" sz="2000" smtClean="0">
                <a:solidFill>
                  <a:srgbClr val="800080"/>
                </a:solidFill>
              </a:rPr>
              <a:t>acredita</a:t>
            </a:r>
            <a:r>
              <a:rPr lang="pt-BR" sz="2000" smtClean="0"/>
              <a:t> nas sentenças armazenadas na sua base de conhecimento</a:t>
            </a:r>
          </a:p>
          <a:p>
            <a:pPr eaLnBrk="1" hangingPunct="1"/>
            <a:r>
              <a:rPr lang="pt-BR" sz="2200" smtClean="0"/>
              <a:t>Toda LRC deve ter um mecanismo de inferência associado =&gt;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55625"/>
            <a:ext cx="84201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Representação &amp; Raciocínio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600200"/>
            <a:ext cx="8972550" cy="2590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5000"/>
              </a:lnSpc>
            </a:pPr>
            <a:r>
              <a:rPr lang="pt-BR" sz="2000" smtClean="0">
                <a:solidFill>
                  <a:srgbClr val="800080"/>
                </a:solidFill>
              </a:rPr>
              <a:t>Raciocínio</a:t>
            </a:r>
            <a:r>
              <a:rPr lang="pt-BR" sz="2000" smtClean="0"/>
              <a:t> 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sz="1800" smtClean="0"/>
              <a:t>processo de construção de novas sentenças a partir de sentenças existentes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Raciocínio plausível</a:t>
            </a:r>
            <a:r>
              <a:rPr lang="pt-BR" sz="2000" b="1" smtClean="0"/>
              <a:t> </a:t>
            </a:r>
            <a:r>
              <a:rPr lang="pt-BR" sz="2000" smtClean="0"/>
              <a:t>(sound):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1800" smtClean="0"/>
              <a:t>garante que as novas sentenças representam fatos que se seguem dos fatos representados pelas sentenças existentes na BC.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sz="1800" smtClean="0"/>
              <a:t>implementa a relação de “</a:t>
            </a:r>
            <a:r>
              <a:rPr lang="pt-BR" sz="1800" i="1" smtClean="0"/>
              <a:t>implicação</a:t>
            </a:r>
            <a:r>
              <a:rPr lang="pt-BR" sz="1800" smtClean="0"/>
              <a:t>” entre sentenças</a:t>
            </a:r>
          </a:p>
        </p:txBody>
      </p:sp>
      <p:grpSp>
        <p:nvGrpSpPr>
          <p:cNvPr id="27652" name="Group 24"/>
          <p:cNvGrpSpPr>
            <a:grpSpLocks/>
          </p:cNvGrpSpPr>
          <p:nvPr/>
        </p:nvGrpSpPr>
        <p:grpSpPr bwMode="auto">
          <a:xfrm>
            <a:off x="1649413" y="4341813"/>
            <a:ext cx="6808787" cy="2211387"/>
            <a:chOff x="1039" y="2735"/>
            <a:chExt cx="4289" cy="1393"/>
          </a:xfrm>
        </p:grpSpPr>
        <p:sp>
          <p:nvSpPr>
            <p:cNvPr id="27653" name="Line 4"/>
            <p:cNvSpPr>
              <a:spLocks noChangeShapeType="1"/>
            </p:cNvSpPr>
            <p:nvPr/>
          </p:nvSpPr>
          <p:spPr bwMode="auto">
            <a:xfrm>
              <a:off x="1050" y="3457"/>
              <a:ext cx="427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7654" name="Group 5"/>
            <p:cNvGrpSpPr>
              <a:grpSpLocks/>
            </p:cNvGrpSpPr>
            <p:nvPr/>
          </p:nvGrpSpPr>
          <p:grpSpPr bwMode="auto">
            <a:xfrm>
              <a:off x="3397" y="3791"/>
              <a:ext cx="1877" cy="337"/>
              <a:chOff x="3602" y="3398"/>
              <a:chExt cx="1957" cy="337"/>
            </a:xfrm>
          </p:grpSpPr>
          <p:sp>
            <p:nvSpPr>
              <p:cNvPr id="27670" name="Line 6"/>
              <p:cNvSpPr>
                <a:spLocks noChangeShapeType="1"/>
              </p:cNvSpPr>
              <p:nvPr/>
            </p:nvSpPr>
            <p:spPr bwMode="auto">
              <a:xfrm>
                <a:off x="3602" y="3640"/>
                <a:ext cx="10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71" name="Rectangle 7"/>
              <p:cNvSpPr>
                <a:spLocks noChangeArrowheads="1"/>
              </p:cNvSpPr>
              <p:nvPr/>
            </p:nvSpPr>
            <p:spPr bwMode="auto">
              <a:xfrm>
                <a:off x="3782" y="3398"/>
                <a:ext cx="58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i="1">
                    <a:latin typeface="Arial" charset="0"/>
                  </a:rPr>
                  <a:t>implica</a:t>
                </a:r>
              </a:p>
            </p:txBody>
          </p:sp>
          <p:sp>
            <p:nvSpPr>
              <p:cNvPr id="27672" name="Rectangle 8"/>
              <p:cNvSpPr>
                <a:spLocks noChangeArrowheads="1"/>
              </p:cNvSpPr>
              <p:nvPr/>
            </p:nvSpPr>
            <p:spPr bwMode="auto">
              <a:xfrm>
                <a:off x="4704" y="3504"/>
                <a:ext cx="855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sz="1800" b="1">
                    <a:latin typeface="Arial" charset="0"/>
                  </a:rPr>
                  <a:t>sentenças</a:t>
                </a:r>
              </a:p>
            </p:txBody>
          </p:sp>
        </p:grpSp>
        <p:grpSp>
          <p:nvGrpSpPr>
            <p:cNvPr id="27655" name="Group 9"/>
            <p:cNvGrpSpPr>
              <a:grpSpLocks/>
            </p:cNvGrpSpPr>
            <p:nvPr/>
          </p:nvGrpSpPr>
          <p:grpSpPr bwMode="auto">
            <a:xfrm>
              <a:off x="1039" y="3122"/>
              <a:ext cx="2256" cy="989"/>
              <a:chOff x="1142" y="2729"/>
              <a:chExt cx="2353" cy="989"/>
            </a:xfrm>
          </p:grpSpPr>
          <p:sp>
            <p:nvSpPr>
              <p:cNvPr id="27666" name="Rectangle 10"/>
              <p:cNvSpPr>
                <a:spLocks noChangeArrowheads="1"/>
              </p:cNvSpPr>
              <p:nvPr/>
            </p:nvSpPr>
            <p:spPr bwMode="auto">
              <a:xfrm>
                <a:off x="1142" y="3350"/>
                <a:ext cx="119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b="1">
                    <a:latin typeface="Arial" charset="0"/>
                  </a:rPr>
                  <a:t>Representação</a:t>
                </a:r>
              </a:p>
            </p:txBody>
          </p:sp>
          <p:sp>
            <p:nvSpPr>
              <p:cNvPr id="27667" name="Line 11"/>
              <p:cNvSpPr>
                <a:spLocks noChangeShapeType="1"/>
              </p:cNvSpPr>
              <p:nvPr/>
            </p:nvSpPr>
            <p:spPr bwMode="auto">
              <a:xfrm flipV="1">
                <a:off x="3072" y="2729"/>
                <a:ext cx="0" cy="7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68" name="Rectangle 12"/>
              <p:cNvSpPr>
                <a:spLocks noChangeArrowheads="1"/>
              </p:cNvSpPr>
              <p:nvPr/>
            </p:nvSpPr>
            <p:spPr bwMode="auto">
              <a:xfrm rot="-5280000">
                <a:off x="2539" y="3007"/>
                <a:ext cx="772" cy="2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i="1">
                    <a:latin typeface="Arial" charset="0"/>
                  </a:rPr>
                  <a:t>semântica</a:t>
                </a:r>
              </a:p>
            </p:txBody>
          </p:sp>
          <p:sp>
            <p:nvSpPr>
              <p:cNvPr id="27669" name="Text Box 13"/>
              <p:cNvSpPr txBox="1">
                <a:spLocks noChangeArrowheads="1"/>
              </p:cNvSpPr>
              <p:nvPr/>
            </p:nvSpPr>
            <p:spPr bwMode="auto">
              <a:xfrm>
                <a:off x="2640" y="3504"/>
                <a:ext cx="855" cy="21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pt-BR" sz="1800" b="1">
                    <a:latin typeface="Arial" charset="0"/>
                  </a:rPr>
                  <a:t>sentenças</a:t>
                </a:r>
                <a:endParaRPr lang="pt-BR" sz="1400">
                  <a:latin typeface="Arial Black" pitchFamily="34" charset="0"/>
                </a:endParaRPr>
              </a:p>
            </p:txBody>
          </p:sp>
        </p:grpSp>
        <p:grpSp>
          <p:nvGrpSpPr>
            <p:cNvPr id="27656" name="Group 14"/>
            <p:cNvGrpSpPr>
              <a:grpSpLocks/>
            </p:cNvGrpSpPr>
            <p:nvPr/>
          </p:nvGrpSpPr>
          <p:grpSpPr bwMode="auto">
            <a:xfrm>
              <a:off x="1315" y="2841"/>
              <a:ext cx="1758" cy="396"/>
              <a:chOff x="1430" y="2448"/>
              <a:chExt cx="1834" cy="396"/>
            </a:xfrm>
          </p:grpSpPr>
          <p:sp>
            <p:nvSpPr>
              <p:cNvPr id="27664" name="Rectangle 15"/>
              <p:cNvSpPr>
                <a:spLocks noChangeArrowheads="1"/>
              </p:cNvSpPr>
              <p:nvPr/>
            </p:nvSpPr>
            <p:spPr bwMode="auto">
              <a:xfrm>
                <a:off x="1430" y="2630"/>
                <a:ext cx="613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b="1">
                    <a:latin typeface="Arial" charset="0"/>
                  </a:rPr>
                  <a:t>Mundo</a:t>
                </a:r>
              </a:p>
            </p:txBody>
          </p:sp>
          <p:sp>
            <p:nvSpPr>
              <p:cNvPr id="27665" name="Rectangle 16"/>
              <p:cNvSpPr>
                <a:spLocks noChangeArrowheads="1"/>
              </p:cNvSpPr>
              <p:nvPr/>
            </p:nvSpPr>
            <p:spPr bwMode="auto">
              <a:xfrm>
                <a:off x="2784" y="2448"/>
                <a:ext cx="48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sz="1800" b="1">
                    <a:latin typeface="Arial" charset="0"/>
                  </a:rPr>
                  <a:t>fatos</a:t>
                </a:r>
              </a:p>
            </p:txBody>
          </p:sp>
        </p:grpSp>
        <p:grpSp>
          <p:nvGrpSpPr>
            <p:cNvPr id="27657" name="Group 17"/>
            <p:cNvGrpSpPr>
              <a:grpSpLocks/>
            </p:cNvGrpSpPr>
            <p:nvPr/>
          </p:nvGrpSpPr>
          <p:grpSpPr bwMode="auto">
            <a:xfrm>
              <a:off x="3259" y="2735"/>
              <a:ext cx="1628" cy="1163"/>
              <a:chOff x="3458" y="2342"/>
              <a:chExt cx="1698" cy="1163"/>
            </a:xfrm>
          </p:grpSpPr>
          <p:sp>
            <p:nvSpPr>
              <p:cNvPr id="27658" name="Line 18"/>
              <p:cNvSpPr>
                <a:spLocks noChangeShapeType="1"/>
              </p:cNvSpPr>
              <p:nvPr/>
            </p:nvSpPr>
            <p:spPr bwMode="auto">
              <a:xfrm flipV="1">
                <a:off x="4944" y="2681"/>
                <a:ext cx="0" cy="8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59" name="Rectangle 19"/>
              <p:cNvSpPr>
                <a:spLocks noChangeArrowheads="1"/>
              </p:cNvSpPr>
              <p:nvPr/>
            </p:nvSpPr>
            <p:spPr bwMode="auto">
              <a:xfrm rot="-5280000">
                <a:off x="4408" y="3007"/>
                <a:ext cx="772" cy="22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sz="1800" i="1">
                    <a:latin typeface="Arial" charset="0"/>
                  </a:rPr>
                  <a:t>semântica</a:t>
                </a:r>
              </a:p>
            </p:txBody>
          </p:sp>
          <p:grpSp>
            <p:nvGrpSpPr>
              <p:cNvPr id="27660" name="Group 20"/>
              <p:cNvGrpSpPr>
                <a:grpSpLocks/>
              </p:cNvGrpSpPr>
              <p:nvPr/>
            </p:nvGrpSpPr>
            <p:grpSpPr bwMode="auto">
              <a:xfrm>
                <a:off x="3458" y="2342"/>
                <a:ext cx="1698" cy="298"/>
                <a:chOff x="3458" y="2342"/>
                <a:chExt cx="1698" cy="298"/>
              </a:xfrm>
            </p:grpSpPr>
            <p:sp>
              <p:nvSpPr>
                <p:cNvPr id="27661" name="Line 21"/>
                <p:cNvSpPr>
                  <a:spLocks noChangeShapeType="1"/>
                </p:cNvSpPr>
                <p:nvPr/>
              </p:nvSpPr>
              <p:spPr bwMode="auto">
                <a:xfrm>
                  <a:off x="3458" y="2536"/>
                  <a:ext cx="115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2" name="Rectangle 22"/>
                <p:cNvSpPr>
                  <a:spLocks noChangeArrowheads="1"/>
                </p:cNvSpPr>
                <p:nvPr/>
              </p:nvSpPr>
              <p:spPr bwMode="auto">
                <a:xfrm>
                  <a:off x="3734" y="2342"/>
                  <a:ext cx="739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 eaLnBrk="0" hangingPunct="0">
                    <a:lnSpc>
                      <a:spcPct val="90000"/>
                    </a:lnSpc>
                  </a:pPr>
                  <a:r>
                    <a:rPr lang="pt-BR" sz="1800" i="1">
                      <a:latin typeface="Arial" charset="0"/>
                    </a:rPr>
                    <a:t>segue-se</a:t>
                  </a:r>
                </a:p>
              </p:txBody>
            </p:sp>
            <p:sp>
              <p:nvSpPr>
                <p:cNvPr id="27663" name="Rectangle 23"/>
                <p:cNvSpPr>
                  <a:spLocks noChangeArrowheads="1"/>
                </p:cNvSpPr>
                <p:nvPr/>
              </p:nvSpPr>
              <p:spPr bwMode="auto">
                <a:xfrm>
                  <a:off x="4676" y="2409"/>
                  <a:ext cx="48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sz="1800" b="1">
                      <a:latin typeface="Arial" charset="0"/>
                    </a:rPr>
                    <a:t>fatos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304800"/>
            <a:ext cx="8396287" cy="1066800"/>
          </a:xfrm>
        </p:spPr>
        <p:txBody>
          <a:bodyPr/>
          <a:lstStyle/>
          <a:p>
            <a:pPr eaLnBrk="1" hangingPunct="1"/>
            <a:r>
              <a:rPr lang="pt-BR" smtClean="0"/>
              <a:t>Linguagens de Representação </a:t>
            </a:r>
            <a:br>
              <a:rPr lang="pt-BR" smtClean="0"/>
            </a:br>
            <a:r>
              <a:rPr lang="pt-BR" smtClean="0"/>
              <a:t>do Conhecimento</a:t>
            </a:r>
          </a:p>
        </p:txBody>
      </p:sp>
      <p:sp>
        <p:nvSpPr>
          <p:cNvPr id="2867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7244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Linguagens de programação:</a:t>
            </a:r>
          </a:p>
          <a:p>
            <a:pPr lvl="1" eaLnBrk="1" hangingPunct="1"/>
            <a:r>
              <a:rPr lang="pt-BR" sz="2000" dirty="0" smtClean="0"/>
              <a:t>são precisas, porém não são suficientemente expressivas</a:t>
            </a:r>
          </a:p>
          <a:p>
            <a:pPr eaLnBrk="1" hangingPunct="1"/>
            <a:r>
              <a:rPr lang="pt-BR" sz="2400" dirty="0" smtClean="0"/>
              <a:t>Linguagens naturais:</a:t>
            </a:r>
          </a:p>
          <a:p>
            <a:pPr lvl="1" eaLnBrk="1" hangingPunct="1"/>
            <a:r>
              <a:rPr lang="pt-BR" sz="2000" dirty="0" smtClean="0"/>
              <a:t>são muito expressivas, porém são ambíguas</a:t>
            </a:r>
          </a:p>
          <a:p>
            <a:pPr eaLnBrk="1" hangingPunct="1"/>
            <a:r>
              <a:rPr lang="pt-BR" sz="2400" dirty="0" smtClean="0"/>
              <a:t>Linguagens de representação de conhecimento:</a:t>
            </a:r>
          </a:p>
          <a:p>
            <a:pPr lvl="1" eaLnBrk="1" hangingPunct="1"/>
            <a:r>
              <a:rPr lang="pt-BR" sz="2000" dirty="0" smtClean="0"/>
              <a:t>utilizadas para expressar as sentenças das BC</a:t>
            </a:r>
          </a:p>
          <a:p>
            <a:pPr lvl="1" eaLnBrk="1" hangingPunct="1"/>
            <a:r>
              <a:rPr lang="pt-BR" sz="2000" dirty="0" smtClean="0"/>
              <a:t>Suficientemente expressivas e não-ambíguas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9213" y="76200"/>
            <a:ext cx="7599362" cy="41592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2400" smtClean="0"/>
              <a:t>Solucionando o caso do cap. West (</a:t>
            </a:r>
            <a:r>
              <a:rPr lang="pt-BR" sz="2400" smtClean="0">
                <a:solidFill>
                  <a:schemeClr val="hlink"/>
                </a:solidFill>
              </a:rPr>
              <a:t>Linguagem Natural</a:t>
            </a:r>
            <a:r>
              <a:rPr lang="pt-BR" sz="2400" smtClean="0"/>
              <a:t>)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838200" y="685800"/>
            <a:ext cx="8077200" cy="29718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pt-BR" sz="1800" b="1">
                <a:latin typeface="Arial" charset="0"/>
              </a:rPr>
              <a:t>A) </a:t>
            </a:r>
            <a:r>
              <a:rPr lang="pt-BR" sz="1800" b="1">
                <a:latin typeface="Symbol" pitchFamily="18" charset="2"/>
              </a:rPr>
              <a:t>T</a:t>
            </a:r>
            <a:r>
              <a:rPr lang="pt-BR" sz="1800" b="1">
                <a:latin typeface="Arial" charset="0"/>
              </a:rPr>
              <a:t>odo americano que vende uma arma a uma nação hostil é criminoso</a:t>
            </a:r>
          </a:p>
          <a:p>
            <a:pPr eaLnBrk="0" hangingPunct="0"/>
            <a:r>
              <a:rPr lang="pt-BR" sz="1800" b="1">
                <a:latin typeface="Arial" charset="0"/>
              </a:rPr>
              <a:t>B) Todo país em guerra com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C) Todo país inimigo político de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D) Todo míssil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E) Toda bomba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F) Cuba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G) USA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H) Cuba é inimigo político dos USA</a:t>
            </a:r>
          </a:p>
          <a:p>
            <a:pPr eaLnBrk="0" hangingPunct="0"/>
            <a:r>
              <a:rPr lang="pt-BR" sz="1800" b="1">
                <a:latin typeface="Arial" charset="0"/>
              </a:rPr>
              <a:t>I) Irã é inimigo político dos USA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 rot="-5400000">
            <a:off x="-890588" y="1928813"/>
            <a:ext cx="3000375" cy="457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CECFF"/>
                </a:solidFill>
                <a:latin typeface="Arial" charset="0"/>
              </a:rPr>
              <a:t>conhecimento prévio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16"/>
            <a:chExt cx="5760" cy="1366"/>
          </a:xfrm>
        </p:grpSpPr>
        <p:sp>
          <p:nvSpPr>
            <p:cNvPr id="30729" name="Rectangle 8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J) West é americano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K) Existem mísseis em Cuba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L) Os mísseis de Cuba foram vendidos por West </a:t>
              </a:r>
            </a:p>
          </p:txBody>
        </p:sp>
        <p:sp>
          <p:nvSpPr>
            <p:cNvPr id="30730" name="Text Box 9"/>
            <p:cNvSpPr txBox="1">
              <a:spLocks noChangeArrowheads="1"/>
            </p:cNvSpPr>
            <p:nvPr/>
          </p:nvSpPr>
          <p:spPr bwMode="auto">
            <a:xfrm rot="-5400000">
              <a:off x="5250" y="2040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30727" name="Text Box 11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30728" name="Rectangle 12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M) Cuba possui um míssel M1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N) M1 é um míssil	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O) M1 é uma arma			- de D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P) Cuba é hostil aos USA			- de F, G, H e C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Q) M1 foi vendido a Cuba por West	- de L, M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R) West é crimonoso			- de A, J, O, P e Q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63688" y="76200"/>
            <a:ext cx="7099300" cy="477838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2800" smtClean="0"/>
              <a:t>Solucionando o caso do cap. West (em LPO)</a:t>
            </a:r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381000" y="638175"/>
            <a:ext cx="8534400" cy="3019425"/>
            <a:chOff x="288" y="317"/>
            <a:chExt cx="5376" cy="1902"/>
          </a:xfrm>
        </p:grpSpPr>
        <p:sp>
          <p:nvSpPr>
            <p:cNvPr id="31754" name="Rectangle 1030"/>
            <p:cNvSpPr>
              <a:spLocks noChangeArrowheads="1"/>
            </p:cNvSpPr>
            <p:nvPr/>
          </p:nvSpPr>
          <p:spPr bwMode="auto">
            <a:xfrm>
              <a:off x="576" y="336"/>
              <a:ext cx="5088" cy="1872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Rectangle 1027"/>
            <p:cNvSpPr>
              <a:spLocks noChangeArrowheads="1"/>
            </p:cNvSpPr>
            <p:nvPr/>
          </p:nvSpPr>
          <p:spPr bwMode="auto">
            <a:xfrm>
              <a:off x="662" y="431"/>
              <a:ext cx="4967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pt-BR" sz="1800" b="1">
                  <a:latin typeface="Arial" charset="0"/>
                </a:rPr>
                <a:t>A)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x,y,z Americano(x)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Arma(y)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Nação(z)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Hostil(z)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Vende(x,z,y) </a:t>
              </a:r>
            </a:p>
            <a:p>
              <a:pPr defTabSz="762000" eaLnBrk="0" hangingPunct="0"/>
              <a:r>
                <a:rPr lang="pt-BR" sz="1800" b="1">
                  <a:latin typeface="Symbol" pitchFamily="18" charset="2"/>
                </a:rPr>
                <a:t>	Þ</a:t>
              </a:r>
              <a:r>
                <a:rPr lang="pt-BR" sz="1800" b="1">
                  <a:latin typeface="Arial" charset="0"/>
                </a:rPr>
                <a:t> Criminoso(x)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B)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Guerra(x,USA)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C)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InimigoPolítico(x,USA)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D)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Míssil(x) 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E)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Bomba(x)  </a:t>
              </a:r>
              <a:r>
                <a:rPr lang="pt-BR" sz="1800" b="1">
                  <a:latin typeface="Symbol" pitchFamily="18" charset="2"/>
                </a:rPr>
                <a:t>Þ </a:t>
              </a:r>
              <a:r>
                <a:rPr 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F) Nação(Cuba)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G) Nação(USA)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H) InimigoPolítico(Cuba,USA)</a:t>
              </a:r>
            </a:p>
            <a:p>
              <a:pPr defTabSz="762000" eaLnBrk="0" hangingPunct="0"/>
              <a:r>
                <a:rPr lang="pt-BR" sz="1800" b="1">
                  <a:latin typeface="Arial" charset="0"/>
                </a:rPr>
                <a:t>I) InimigoPolítico(Irã,USA)</a:t>
              </a:r>
            </a:p>
          </p:txBody>
        </p:sp>
        <p:sp>
          <p:nvSpPr>
            <p:cNvPr id="31756" name="Text Box 1031"/>
            <p:cNvSpPr txBox="1">
              <a:spLocks noChangeArrowheads="1"/>
            </p:cNvSpPr>
            <p:nvPr/>
          </p:nvSpPr>
          <p:spPr bwMode="auto">
            <a:xfrm rot="-5400000">
              <a:off x="-513" y="1118"/>
              <a:ext cx="1890" cy="28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ECFF"/>
                  </a:solidFill>
                  <a:latin typeface="Arial" charset="0"/>
                </a:rPr>
                <a:t>conhecimento prévio</a:t>
              </a: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25"/>
            <a:chExt cx="5760" cy="1366"/>
          </a:xfrm>
        </p:grpSpPr>
        <p:sp>
          <p:nvSpPr>
            <p:cNvPr id="31752" name="Rectangle 1032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J) Americano(West)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K) </a:t>
              </a:r>
              <a:r>
                <a:rPr lang="pt-BR" sz="1800" b="1">
                  <a:latin typeface="Symbol" pitchFamily="18" charset="2"/>
                </a:rPr>
                <a:t>$</a:t>
              </a:r>
              <a:r>
                <a:rPr lang="pt-BR" sz="1800" b="1">
                  <a:latin typeface="Arial" charset="0"/>
                </a:rPr>
                <a:t> x Possui(Cuba,x)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Míssil(x) 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L) </a:t>
              </a:r>
              <a:r>
                <a:rPr lang="pt-BR" sz="1800" b="1">
                  <a:latin typeface="Symbol" pitchFamily="18" charset="2"/>
                </a:rPr>
                <a:t>"</a:t>
              </a:r>
              <a:r>
                <a:rPr lang="pt-BR" sz="1800" b="1">
                  <a:latin typeface="Arial" charset="0"/>
                </a:rPr>
                <a:t> x Possui(Cuba,x) </a:t>
              </a:r>
              <a:r>
                <a:rPr lang="pt-BR" sz="1800" b="1">
                  <a:latin typeface="Symbol" pitchFamily="18" charset="2"/>
                </a:rPr>
                <a:t>Ù </a:t>
              </a:r>
              <a:r>
                <a:rPr lang="pt-BR" sz="1800" b="1">
                  <a:latin typeface="Arial" charset="0"/>
                </a:rPr>
                <a:t>Míssil(x) </a:t>
              </a:r>
              <a:r>
                <a:rPr lang="pt-BR" sz="1800" b="1">
                  <a:latin typeface="Symbol" pitchFamily="18" charset="2"/>
                </a:rPr>
                <a:t>Þ</a:t>
              </a:r>
              <a:r>
                <a:rPr lang="pt-BR" sz="1800" b="1">
                  <a:latin typeface="Arial" charset="0"/>
                </a:rPr>
                <a:t> Vende(West, Cuba,x)</a:t>
              </a:r>
            </a:p>
          </p:txBody>
        </p:sp>
        <p:sp>
          <p:nvSpPr>
            <p:cNvPr id="31753" name="Text Box 1033"/>
            <p:cNvSpPr txBox="1">
              <a:spLocks noChangeArrowheads="1"/>
            </p:cNvSpPr>
            <p:nvPr/>
          </p:nvSpPr>
          <p:spPr bwMode="auto">
            <a:xfrm rot="-5400000">
              <a:off x="5250" y="2049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31750" name="Text Box 1035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31751" name="Rectangle 1036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M)  Possui(Cuba,M1)		- </a:t>
              </a:r>
              <a:r>
                <a:rPr lang="pt-BR" sz="1800" b="1" i="1">
                  <a:latin typeface="Arial" charset="0"/>
                </a:rPr>
                <a:t>Eliminação: quantificador existencial e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N)  Míssil(M1)			   </a:t>
              </a:r>
              <a:r>
                <a:rPr lang="pt-BR" sz="1800" b="1" i="1">
                  <a:latin typeface="Arial" charset="0"/>
                </a:rPr>
                <a:t>conjunção de K</a:t>
              </a:r>
              <a:endParaRPr lang="pt-BR" sz="1800" b="1">
                <a:latin typeface="Arial" charset="0"/>
              </a:endParaRPr>
            </a:p>
            <a:p>
              <a:pPr eaLnBrk="0" hangingPunct="0"/>
              <a:r>
                <a:rPr lang="pt-BR" sz="1800" b="1">
                  <a:latin typeface="Arial" charset="0"/>
                </a:rPr>
                <a:t>O)  Arma(M1)			- </a:t>
              </a:r>
              <a:r>
                <a:rPr lang="pt-BR" sz="1800" b="1" i="1">
                  <a:latin typeface="Arial" charset="0"/>
                </a:rPr>
                <a:t>Modus Ponens a partir de D e N</a:t>
              </a:r>
              <a:endParaRPr lang="pt-BR" sz="1800" b="1">
                <a:latin typeface="Arial" charset="0"/>
              </a:endParaRPr>
            </a:p>
            <a:p>
              <a:pPr eaLnBrk="0" hangingPunct="0"/>
              <a:r>
                <a:rPr lang="pt-BR" sz="1800" b="1">
                  <a:latin typeface="Arial" charset="0"/>
                </a:rPr>
                <a:t>P)  Hostil(Cuba)			- </a:t>
              </a:r>
              <a:r>
                <a:rPr lang="pt-BR" sz="1800" b="1" i="1">
                  <a:latin typeface="Arial" charset="0"/>
                </a:rPr>
                <a:t>Modus Ponens a partir de C e H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Q) Vende(West,Cuba,M1)		- </a:t>
              </a:r>
              <a:r>
                <a:rPr lang="pt-BR" sz="1800" b="1" i="1">
                  <a:latin typeface="Arial" charset="0"/>
                </a:rPr>
                <a:t>Modus Ponens a partir de L, M e N</a:t>
              </a:r>
              <a:endParaRPr lang="pt-BR" sz="1800" b="1">
                <a:latin typeface="Arial" charset="0"/>
              </a:endParaRPr>
            </a:p>
            <a:p>
              <a:pPr eaLnBrk="0" hangingPunct="0"/>
              <a:r>
                <a:rPr lang="pt-BR" sz="1800" b="1">
                  <a:latin typeface="Arial" charset="0"/>
                </a:rPr>
                <a:t>R)  Criminoso(West)		- </a:t>
              </a:r>
              <a:r>
                <a:rPr lang="pt-BR" sz="1800" b="1" i="1">
                  <a:latin typeface="Arial" charset="0"/>
                </a:rPr>
                <a:t>Modus Ponens a partir de A, J, O, F, P e Q</a:t>
              </a:r>
              <a:endParaRPr lang="pt-BR" sz="1800" b="1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Observações sobre </a:t>
            </a:r>
            <a:br>
              <a:rPr lang="pt-BR" smtClean="0"/>
            </a:br>
            <a:r>
              <a:rPr lang="pt-BR" smtClean="0"/>
              <a:t>Linguagem e Raciocínio</a:t>
            </a:r>
          </a:p>
        </p:txBody>
      </p:sp>
      <p:sp>
        <p:nvSpPr>
          <p:cNvPr id="32771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23313" cy="4800600"/>
          </a:xfrm>
        </p:spPr>
        <p:txBody>
          <a:bodyPr/>
          <a:lstStyle/>
          <a:p>
            <a:pPr eaLnBrk="1" hangingPunct="1"/>
            <a:r>
              <a:rPr lang="pt-BR" dirty="0" smtClean="0"/>
              <a:t>Separação entre </a:t>
            </a:r>
            <a:r>
              <a:rPr lang="pt-BR" dirty="0" smtClean="0">
                <a:solidFill>
                  <a:srgbClr val="800080"/>
                </a:solidFill>
              </a:rPr>
              <a:t>controle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800080"/>
                </a:solidFill>
              </a:rPr>
              <a:t>conhecimento</a:t>
            </a:r>
            <a:r>
              <a:rPr lang="pt-BR" dirty="0" smtClean="0"/>
              <a:t> </a:t>
            </a:r>
          </a:p>
          <a:p>
            <a:pPr lvl="1" eaLnBrk="1" hangingPunct="1"/>
            <a:r>
              <a:rPr lang="pt-BR" dirty="0" smtClean="0"/>
              <a:t>Seja lá qual for a </a:t>
            </a:r>
            <a:r>
              <a:rPr lang="pt-BR" dirty="0" smtClean="0">
                <a:solidFill>
                  <a:srgbClr val="800080"/>
                </a:solidFill>
              </a:rPr>
              <a:t>categoria do raciocínio</a:t>
            </a:r>
            <a:r>
              <a:rPr lang="pt-BR" dirty="0" smtClean="0"/>
              <a:t>, haverá sempre um motor geral que o implementará </a:t>
            </a:r>
          </a:p>
          <a:p>
            <a:pPr lvl="1" eaLnBrk="1" hangingPunct="1"/>
            <a:r>
              <a:rPr lang="pt-BR" dirty="0" smtClean="0"/>
              <a:t>A tarefa do engenheiro de conhecimento é “apenas” </a:t>
            </a:r>
            <a:r>
              <a:rPr lang="pt-BR" dirty="0" smtClean="0">
                <a:solidFill>
                  <a:srgbClr val="800080"/>
                </a:solidFill>
              </a:rPr>
              <a:t>codificar corretamente o conhecimento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Critérios para avaliação das LRC</a:t>
            </a:r>
          </a:p>
        </p:txBody>
      </p:sp>
      <p:sp>
        <p:nvSpPr>
          <p:cNvPr id="120841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Expressividade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o que é possível dizer facilmente na linguagem? 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Inferência disponível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que tipo de inferência é possível fazer na linguagem?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Corretude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inferência é plausível? A semântica é bem definida?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Eficiência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inferência se realiza em um tempo razoável?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Critérios para avaliação das LRC</a:t>
            </a:r>
          </a:p>
        </p:txBody>
      </p:sp>
      <p:sp>
        <p:nvSpPr>
          <p:cNvPr id="2488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Modularidade:</a:t>
            </a:r>
          </a:p>
          <a:p>
            <a:pPr lvl="1" eaLnBrk="1" hangingPunct="1"/>
            <a:r>
              <a:rPr lang="pt-BR" smtClean="0"/>
              <a:t>é fácil identificar e reutilizar partes do conhecimento? </a:t>
            </a:r>
          </a:p>
          <a:p>
            <a:pPr eaLnBrk="1" hangingPunct="1"/>
            <a:r>
              <a:rPr lang="pt-BR" smtClean="0"/>
              <a:t>Legibilidade: </a:t>
            </a:r>
          </a:p>
          <a:p>
            <a:pPr lvl="1" eaLnBrk="1" hangingPunct="1"/>
            <a:r>
              <a:rPr lang="pt-BR" smtClean="0"/>
              <a:t>é fácil de ler e entender o que está escrito?</a:t>
            </a:r>
          </a:p>
          <a:p>
            <a:pPr eaLnBrk="1" hangingPunct="1"/>
            <a:r>
              <a:rPr lang="pt-BR" smtClean="0"/>
              <a:t>Eficiência aquisicional: </a:t>
            </a:r>
          </a:p>
          <a:p>
            <a:pPr lvl="1" eaLnBrk="1" hangingPunct="1"/>
            <a:r>
              <a:rPr lang="pt-BR" smtClean="0"/>
              <a:t>é fácil adicionar conhecimento?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27100"/>
          </a:xfrm>
        </p:spPr>
        <p:txBody>
          <a:bodyPr/>
          <a:lstStyle/>
          <a:p>
            <a:pPr eaLnBrk="1" hangingPunct="1"/>
            <a:r>
              <a:rPr lang="pt-BR" smtClean="0"/>
              <a:t>O problema do capitão West...</a:t>
            </a:r>
          </a:p>
        </p:txBody>
      </p:sp>
      <p:sp>
        <p:nvSpPr>
          <p:cNvPr id="132104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9900CC"/>
                </a:solidFill>
              </a:rPr>
              <a:t>West é criminoso ou não? 	</a:t>
            </a:r>
          </a:p>
          <a:p>
            <a:pPr lvl="1" eaLnBrk="1" hangingPunct="1"/>
            <a:r>
              <a:rPr lang="pt-BR" smtClean="0"/>
              <a:t>“A lei americana diz que é proibido vender armas a uma nação hostil. Cuba possui alguns mísseis, e todos eles foram vendidos pelo Capitão West, que é americano”</a:t>
            </a:r>
          </a:p>
          <a:p>
            <a:pPr lvl="1" eaLnBrk="1" hangingPunct="1"/>
            <a:endParaRPr lang="pt-BR" smtClean="0"/>
          </a:p>
          <a:p>
            <a:pPr eaLnBrk="1" hangingPunct="1"/>
            <a:r>
              <a:rPr lang="pt-BR" smtClean="0"/>
              <a:t>Como você resolveria este problema de classificação?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4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154423-EA6E-499A-AD7F-9C940753EC91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Muito de leve...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990600"/>
          </a:xfrm>
        </p:spPr>
        <p:txBody>
          <a:bodyPr/>
          <a:lstStyle/>
          <a:p>
            <a:pPr eaLnBrk="1" hangingPunct="1"/>
            <a:r>
              <a:rPr lang="pt-BR" smtClean="0"/>
              <a:t>Engenharia 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AA1540F-62DC-4560-990E-611EBB60D236}" type="slidenum">
              <a:rPr lang="pt-BR" altLang="pt-BR" sz="1400"/>
              <a:pPr eaLnBrk="1" hangingPunct="1"/>
              <a:t>31</a:t>
            </a:fld>
            <a:endParaRPr lang="pt-BR" altLang="pt-BR" sz="140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 - EC</a:t>
            </a:r>
          </a:p>
        </p:txBody>
      </p:sp>
    </p:spTree>
    <p:extLst>
      <p:ext uri="{BB962C8B-B14F-4D97-AF65-F5344CB8AC3E}">
        <p14:creationId xmlns:p14="http://schemas.microsoft.com/office/powerpoint/2010/main" val="24336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5E6048-8FA2-4D22-8EE6-DF46FABBC720}" type="slidenum">
              <a:rPr lang="pt-BR" altLang="pt-BR" sz="1400"/>
              <a:pPr eaLnBrk="1" hangingPunct="1"/>
              <a:t>32</a:t>
            </a:fld>
            <a:endParaRPr lang="pt-BR" altLang="pt-BR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14313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 - EC</a:t>
            </a:r>
          </a:p>
        </p:txBody>
      </p:sp>
      <p:sp>
        <p:nvSpPr>
          <p:cNvPr id="717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52600"/>
            <a:ext cx="850265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 Área de pesquisa preocupada com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desenvolver </a:t>
            </a:r>
            <a:r>
              <a:rPr lang="pt-BR" altLang="pt-BR" sz="2400" smtClean="0">
                <a:solidFill>
                  <a:srgbClr val="990099"/>
                </a:solidFill>
              </a:rPr>
              <a:t>Métodos, Linguagens e Ferramentas</a:t>
            </a:r>
            <a:r>
              <a:rPr lang="pt-BR" altLang="pt-BR" sz="2400" smtClean="0"/>
              <a:t>  adequados para o desenvolvimento de sistemas BC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Foco principal: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como adquirir e analisar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como validar e manter uma </a:t>
            </a:r>
            <a:r>
              <a:rPr lang="pt-BR" altLang="pt-BR" sz="2400" smtClean="0">
                <a:solidFill>
                  <a:srgbClr val="990099"/>
                </a:solidFill>
              </a:rPr>
              <a:t>Base de Conhecimento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>
              <a:solidFill>
                <a:srgbClr val="99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mtClean="0">
                <a:solidFill>
                  <a:srgbClr val="990099"/>
                </a:solidFill>
              </a:rPr>
              <a:t>Construção da Base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Processo de acumular, transferir e transformar alguma fonte de conhecimento para um computador</a:t>
            </a:r>
          </a:p>
        </p:txBody>
      </p:sp>
    </p:spTree>
    <p:extLst>
      <p:ext uri="{BB962C8B-B14F-4D97-AF65-F5344CB8AC3E}">
        <p14:creationId xmlns:p14="http://schemas.microsoft.com/office/powerpoint/2010/main" val="100447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9AA953F-F47E-4E4F-9A13-F541BEC93204}" type="slidenum">
              <a:rPr lang="pt-BR" altLang="pt-BR" sz="1400"/>
              <a:pPr eaLnBrk="1" hangingPunct="1"/>
              <a:t>33</a:t>
            </a:fld>
            <a:endParaRPr lang="pt-BR" altLang="pt-BR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46088"/>
            <a:ext cx="8420100" cy="620712"/>
          </a:xfrm>
        </p:spPr>
        <p:txBody>
          <a:bodyPr/>
          <a:lstStyle/>
          <a:p>
            <a:pPr eaLnBrk="1" hangingPunct="1"/>
            <a:r>
              <a:rPr lang="pt-BR" altLang="pt-BR" smtClean="0"/>
              <a:t>EC - Definições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591550" cy="5029200"/>
          </a:xfrm>
        </p:spPr>
        <p:txBody>
          <a:bodyPr/>
          <a:lstStyle/>
          <a:p>
            <a:pPr eaLnBrk="1" hangingPunct="1"/>
            <a:r>
              <a:rPr lang="pt-BR" altLang="pt-BR" smtClean="0">
                <a:solidFill>
                  <a:srgbClr val="990099"/>
                </a:solidFill>
              </a:rPr>
              <a:t>Engenheiro de conhecimento</a:t>
            </a:r>
          </a:p>
          <a:p>
            <a:pPr lvl="1" eaLnBrk="1" hangingPunct="1"/>
            <a:r>
              <a:rPr lang="pt-BR" altLang="pt-BR" sz="2400" smtClean="0"/>
              <a:t>Guia a aquisição, a criação da representação do conhecimento especializado, a implementação e o refinamento do SBC</a:t>
            </a:r>
          </a:p>
          <a:p>
            <a:pPr eaLnBrk="1" hangingPunct="1"/>
            <a:r>
              <a:rPr lang="pt-BR" altLang="pt-BR" i="1" smtClean="0">
                <a:solidFill>
                  <a:srgbClr val="990099"/>
                </a:solidFill>
              </a:rPr>
              <a:t>Expertise</a:t>
            </a:r>
            <a:endParaRPr lang="pt-BR" altLang="pt-BR" smtClean="0">
              <a:solidFill>
                <a:srgbClr val="990099"/>
              </a:solidFill>
            </a:endParaRPr>
          </a:p>
          <a:p>
            <a:pPr lvl="1" eaLnBrk="1" hangingPunct="1"/>
            <a:r>
              <a:rPr lang="pt-BR" altLang="pt-BR" sz="2400" smtClean="0"/>
              <a:t>conhecimento especializado adquirido por longo treinamento, leitura e experiência</a:t>
            </a:r>
          </a:p>
          <a:p>
            <a:pPr eaLnBrk="1" hangingPunct="1"/>
            <a:r>
              <a:rPr lang="pt-BR" altLang="pt-BR" smtClean="0">
                <a:solidFill>
                  <a:srgbClr val="990099"/>
                </a:solidFill>
              </a:rPr>
              <a:t>Especialista (</a:t>
            </a:r>
            <a:r>
              <a:rPr lang="pt-BR" altLang="pt-BR" i="1" smtClean="0">
                <a:solidFill>
                  <a:srgbClr val="990099"/>
                </a:solidFill>
              </a:rPr>
              <a:t>Expert </a:t>
            </a:r>
            <a:r>
              <a:rPr lang="pt-BR" altLang="pt-BR" smtClean="0">
                <a:solidFill>
                  <a:srgbClr val="990099"/>
                </a:solidFill>
              </a:rPr>
              <a:t>)</a:t>
            </a:r>
          </a:p>
          <a:p>
            <a:pPr lvl="1" eaLnBrk="1" hangingPunct="1"/>
            <a:r>
              <a:rPr lang="pt-BR" altLang="pt-BR" sz="2400" smtClean="0"/>
              <a:t>Quem possui conhecimento especializado , experiência e métodos, e a habilidade de aplicá-los para dar “conselhos” e resolver problemas</a:t>
            </a:r>
          </a:p>
        </p:txBody>
      </p:sp>
    </p:spTree>
    <p:extLst>
      <p:ext uri="{BB962C8B-B14F-4D97-AF65-F5344CB8AC3E}">
        <p14:creationId xmlns:p14="http://schemas.microsoft.com/office/powerpoint/2010/main" val="6823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2F889F2-DEFF-4595-8688-A1F0EB3A87BF}" type="slidenum">
              <a:rPr lang="pt-BR" altLang="pt-BR" sz="1400"/>
              <a:pPr eaLnBrk="1" hangingPunct="1"/>
              <a:t>34</a:t>
            </a:fld>
            <a:endParaRPr lang="pt-BR" altLang="pt-BR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Desenvolvimento de SBCs</a:t>
            </a:r>
          </a:p>
        </p:txBody>
      </p:sp>
      <p:sp>
        <p:nvSpPr>
          <p:cNvPr id="92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10547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9788" y="404813"/>
            <a:ext cx="8391525" cy="635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pt-BR" altLang="pt-BR" sz="3200" smtClean="0"/>
              <a:t>Etapas de desenvolvimento de SBCs</a:t>
            </a:r>
          </a:p>
        </p:txBody>
      </p:sp>
      <p:sp>
        <p:nvSpPr>
          <p:cNvPr id="10243" name="Text Box 27"/>
          <p:cNvSpPr txBox="1">
            <a:spLocks noChangeArrowheads="1"/>
          </p:cNvSpPr>
          <p:nvPr/>
        </p:nvSpPr>
        <p:spPr bwMode="auto">
          <a:xfrm>
            <a:off x="6788150" y="2879725"/>
            <a:ext cx="21447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2000"/>
              <a:t>Linguagens de </a:t>
            </a:r>
            <a:br>
              <a:rPr lang="pt-BR" altLang="pt-BR" sz="2000"/>
            </a:br>
            <a:r>
              <a:rPr lang="pt-BR" altLang="pt-BR" sz="2000"/>
              <a:t>representação do</a:t>
            </a:r>
          </a:p>
          <a:p>
            <a:pPr eaLnBrk="1" hangingPunct="1"/>
            <a:r>
              <a:rPr lang="pt-BR" altLang="pt-BR" sz="2000"/>
              <a:t>conhecimento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533400" y="1676400"/>
            <a:ext cx="2362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200"/>
              <a:t>Nível de Conhecimento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508000" y="3141663"/>
            <a:ext cx="16748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2200"/>
              <a:t>Nível Lógico</a:t>
            </a:r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4662488" y="2590800"/>
            <a:ext cx="581025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pt-BR"/>
          </a:p>
        </p:txBody>
      </p:sp>
      <p:sp>
        <p:nvSpPr>
          <p:cNvPr id="10247" name="AutoShape 8"/>
          <p:cNvSpPr>
            <a:spLocks noChangeArrowheads="1"/>
          </p:cNvSpPr>
          <p:nvPr/>
        </p:nvSpPr>
        <p:spPr bwMode="auto">
          <a:xfrm>
            <a:off x="4738688" y="3886200"/>
            <a:ext cx="508000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pt-BR"/>
          </a:p>
        </p:txBody>
      </p:sp>
      <p:sp>
        <p:nvSpPr>
          <p:cNvPr id="10248" name="AutoShape 9"/>
          <p:cNvSpPr>
            <a:spLocks noChangeArrowheads="1"/>
          </p:cNvSpPr>
          <p:nvPr/>
        </p:nvSpPr>
        <p:spPr bwMode="auto">
          <a:xfrm>
            <a:off x="4738688" y="5195888"/>
            <a:ext cx="508000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pt-BR"/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558800" y="4149725"/>
            <a:ext cx="28336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2200"/>
              <a:t>Nível de Implementação</a:t>
            </a:r>
          </a:p>
        </p:txBody>
      </p:sp>
      <p:sp>
        <p:nvSpPr>
          <p:cNvPr id="10250" name="Freeform 29"/>
          <p:cNvSpPr>
            <a:spLocks/>
          </p:cNvSpPr>
          <p:nvPr/>
        </p:nvSpPr>
        <p:spPr bwMode="auto">
          <a:xfrm>
            <a:off x="6591300" y="5370513"/>
            <a:ext cx="796925" cy="788987"/>
          </a:xfrm>
          <a:custGeom>
            <a:avLst/>
            <a:gdLst>
              <a:gd name="T0" fmla="*/ 2147483647 w 502"/>
              <a:gd name="T1" fmla="*/ 0 h 993"/>
              <a:gd name="T2" fmla="*/ 2147483647 w 502"/>
              <a:gd name="T3" fmla="*/ 2147483647 h 993"/>
              <a:gd name="T4" fmla="*/ 2147483647 w 502"/>
              <a:gd name="T5" fmla="*/ 2147483647 h 993"/>
              <a:gd name="T6" fmla="*/ 2147483647 w 502"/>
              <a:gd name="T7" fmla="*/ 2147483647 h 993"/>
              <a:gd name="T8" fmla="*/ 2147483647 w 502"/>
              <a:gd name="T9" fmla="*/ 2147483647 h 993"/>
              <a:gd name="T10" fmla="*/ 2147483647 w 502"/>
              <a:gd name="T11" fmla="*/ 2147483647 h 993"/>
              <a:gd name="T12" fmla="*/ 2147483647 w 502"/>
              <a:gd name="T13" fmla="*/ 2147483647 h 993"/>
              <a:gd name="T14" fmla="*/ 2147483647 w 502"/>
              <a:gd name="T15" fmla="*/ 2147483647 h 993"/>
              <a:gd name="T16" fmla="*/ 2147483647 w 502"/>
              <a:gd name="T17" fmla="*/ 2147483647 h 993"/>
              <a:gd name="T18" fmla="*/ 2147483647 w 502"/>
              <a:gd name="T19" fmla="*/ 2147483647 h 993"/>
              <a:gd name="T20" fmla="*/ 2147483647 w 502"/>
              <a:gd name="T21" fmla="*/ 2147483647 h 993"/>
              <a:gd name="T22" fmla="*/ 2147483647 w 502"/>
              <a:gd name="T23" fmla="*/ 2147483647 h 993"/>
              <a:gd name="T24" fmla="*/ 2147483647 w 502"/>
              <a:gd name="T25" fmla="*/ 2147483647 h 993"/>
              <a:gd name="T26" fmla="*/ 2147483647 w 502"/>
              <a:gd name="T27" fmla="*/ 2147483647 h 993"/>
              <a:gd name="T28" fmla="*/ 0 w 502"/>
              <a:gd name="T29" fmla="*/ 2147483647 h 993"/>
              <a:gd name="T30" fmla="*/ 0 w 502"/>
              <a:gd name="T31" fmla="*/ 2147483647 h 993"/>
              <a:gd name="T32" fmla="*/ 2147483647 w 502"/>
              <a:gd name="T33" fmla="*/ 2147483647 h 993"/>
              <a:gd name="T34" fmla="*/ 2147483647 w 502"/>
              <a:gd name="T35" fmla="*/ 2147483647 h 993"/>
              <a:gd name="T36" fmla="*/ 2147483647 w 502"/>
              <a:gd name="T37" fmla="*/ 2147483647 h 993"/>
              <a:gd name="T38" fmla="*/ 2147483647 w 502"/>
              <a:gd name="T39" fmla="*/ 2147483647 h 993"/>
              <a:gd name="T40" fmla="*/ 2147483647 w 502"/>
              <a:gd name="T41" fmla="*/ 2147483647 h 993"/>
              <a:gd name="T42" fmla="*/ 2147483647 w 502"/>
              <a:gd name="T43" fmla="*/ 2147483647 h 993"/>
              <a:gd name="T44" fmla="*/ 2147483647 w 502"/>
              <a:gd name="T45" fmla="*/ 2147483647 h 993"/>
              <a:gd name="T46" fmla="*/ 2147483647 w 502"/>
              <a:gd name="T47" fmla="*/ 2147483647 h 993"/>
              <a:gd name="T48" fmla="*/ 2147483647 w 502"/>
              <a:gd name="T49" fmla="*/ 2147483647 h 993"/>
              <a:gd name="T50" fmla="*/ 2147483647 w 502"/>
              <a:gd name="T51" fmla="*/ 2147483647 h 993"/>
              <a:gd name="T52" fmla="*/ 2147483647 w 502"/>
              <a:gd name="T53" fmla="*/ 2147483647 h 993"/>
              <a:gd name="T54" fmla="*/ 2147483647 w 502"/>
              <a:gd name="T55" fmla="*/ 2147483647 h 993"/>
              <a:gd name="T56" fmla="*/ 2147483647 w 502"/>
              <a:gd name="T57" fmla="*/ 2147483647 h 993"/>
              <a:gd name="T58" fmla="*/ 2147483647 w 502"/>
              <a:gd name="T59" fmla="*/ 2147483647 h 993"/>
              <a:gd name="T60" fmla="*/ 2147483647 w 502"/>
              <a:gd name="T61" fmla="*/ 2147483647 h 993"/>
              <a:gd name="T62" fmla="*/ 2147483647 w 502"/>
              <a:gd name="T63" fmla="*/ 2147483647 h 993"/>
              <a:gd name="T64" fmla="*/ 2147483647 w 502"/>
              <a:gd name="T65" fmla="*/ 2147483647 h 993"/>
              <a:gd name="T66" fmla="*/ 2147483647 w 502"/>
              <a:gd name="T67" fmla="*/ 2147483647 h 993"/>
              <a:gd name="T68" fmla="*/ 2147483647 w 502"/>
              <a:gd name="T69" fmla="*/ 2147483647 h 993"/>
              <a:gd name="T70" fmla="*/ 2147483647 w 502"/>
              <a:gd name="T71" fmla="*/ 2147483647 h 993"/>
              <a:gd name="T72" fmla="*/ 2147483647 w 502"/>
              <a:gd name="T73" fmla="*/ 2147483647 h 993"/>
              <a:gd name="T74" fmla="*/ 2147483647 w 502"/>
              <a:gd name="T75" fmla="*/ 2147483647 h 993"/>
              <a:gd name="T76" fmla="*/ 2147483647 w 502"/>
              <a:gd name="T77" fmla="*/ 2147483647 h 993"/>
              <a:gd name="T78" fmla="*/ 2147483647 w 502"/>
              <a:gd name="T79" fmla="*/ 2147483647 h 993"/>
              <a:gd name="T80" fmla="*/ 2147483647 w 502"/>
              <a:gd name="T81" fmla="*/ 2147483647 h 993"/>
              <a:gd name="T82" fmla="*/ 2147483647 w 502"/>
              <a:gd name="T83" fmla="*/ 2147483647 h 993"/>
              <a:gd name="T84" fmla="*/ 2147483647 w 502"/>
              <a:gd name="T85" fmla="*/ 2147483647 h 993"/>
              <a:gd name="T86" fmla="*/ 2147483647 w 502"/>
              <a:gd name="T87" fmla="*/ 2147483647 h 993"/>
              <a:gd name="T88" fmla="*/ 2147483647 w 502"/>
              <a:gd name="T89" fmla="*/ 2147483647 h 993"/>
              <a:gd name="T90" fmla="*/ 2147483647 w 502"/>
              <a:gd name="T91" fmla="*/ 2147483647 h 993"/>
              <a:gd name="T92" fmla="*/ 2147483647 w 502"/>
              <a:gd name="T93" fmla="*/ 2147483647 h 993"/>
              <a:gd name="T94" fmla="*/ 2147483647 w 502"/>
              <a:gd name="T95" fmla="*/ 2147483647 h 993"/>
              <a:gd name="T96" fmla="*/ 2147483647 w 502"/>
              <a:gd name="T97" fmla="*/ 2147483647 h 993"/>
              <a:gd name="T98" fmla="*/ 2147483647 w 502"/>
              <a:gd name="T99" fmla="*/ 2147483647 h 993"/>
              <a:gd name="T100" fmla="*/ 2147483647 w 502"/>
              <a:gd name="T101" fmla="*/ 2147483647 h 993"/>
              <a:gd name="T102" fmla="*/ 2147483647 w 502"/>
              <a:gd name="T103" fmla="*/ 2147483647 h 993"/>
              <a:gd name="T104" fmla="*/ 2147483647 w 502"/>
              <a:gd name="T105" fmla="*/ 2147483647 h 993"/>
              <a:gd name="T106" fmla="*/ 2147483647 w 502"/>
              <a:gd name="T107" fmla="*/ 2147483647 h 993"/>
              <a:gd name="T108" fmla="*/ 2147483647 w 502"/>
              <a:gd name="T109" fmla="*/ 2147483647 h 993"/>
              <a:gd name="T110" fmla="*/ 2147483647 w 502"/>
              <a:gd name="T111" fmla="*/ 2147483647 h 993"/>
              <a:gd name="T112" fmla="*/ 2147483647 w 502"/>
              <a:gd name="T113" fmla="*/ 2147483647 h 993"/>
              <a:gd name="T114" fmla="*/ 2147483647 w 502"/>
              <a:gd name="T115" fmla="*/ 2147483647 h 993"/>
              <a:gd name="T116" fmla="*/ 2147483647 w 502"/>
              <a:gd name="T117" fmla="*/ 0 h 9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2"/>
              <a:gd name="T178" fmla="*/ 0 h 993"/>
              <a:gd name="T179" fmla="*/ 502 w 502"/>
              <a:gd name="T180" fmla="*/ 993 h 9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2" h="993">
                <a:moveTo>
                  <a:pt x="251" y="0"/>
                </a:move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lnTo>
                  <a:pt x="0" y="869"/>
                </a:lnTo>
                <a:lnTo>
                  <a:pt x="1" y="882"/>
                </a:lnTo>
                <a:lnTo>
                  <a:pt x="4" y="894"/>
                </a:lnTo>
                <a:lnTo>
                  <a:pt x="11" y="905"/>
                </a:lnTo>
                <a:lnTo>
                  <a:pt x="19" y="918"/>
                </a:lnTo>
                <a:lnTo>
                  <a:pt x="30" y="928"/>
                </a:lnTo>
                <a:lnTo>
                  <a:pt x="43" y="939"/>
                </a:lnTo>
                <a:lnTo>
                  <a:pt x="57" y="948"/>
                </a:lnTo>
                <a:lnTo>
                  <a:pt x="73" y="958"/>
                </a:lnTo>
                <a:lnTo>
                  <a:pt x="92" y="965"/>
                </a:lnTo>
                <a:lnTo>
                  <a:pt x="110" y="973"/>
                </a:lnTo>
                <a:lnTo>
                  <a:pt x="131" y="978"/>
                </a:lnTo>
                <a:lnTo>
                  <a:pt x="153" y="984"/>
                </a:lnTo>
                <a:lnTo>
                  <a:pt x="201" y="992"/>
                </a:lnTo>
                <a:lnTo>
                  <a:pt x="251" y="993"/>
                </a:lnTo>
                <a:lnTo>
                  <a:pt x="301" y="992"/>
                </a:lnTo>
                <a:lnTo>
                  <a:pt x="349" y="984"/>
                </a:lnTo>
                <a:lnTo>
                  <a:pt x="371" y="978"/>
                </a:lnTo>
                <a:lnTo>
                  <a:pt x="392" y="973"/>
                </a:lnTo>
                <a:lnTo>
                  <a:pt x="410" y="965"/>
                </a:lnTo>
                <a:lnTo>
                  <a:pt x="429" y="958"/>
                </a:lnTo>
                <a:lnTo>
                  <a:pt x="445" y="948"/>
                </a:lnTo>
                <a:lnTo>
                  <a:pt x="459" y="939"/>
                </a:lnTo>
                <a:lnTo>
                  <a:pt x="472" y="928"/>
                </a:lnTo>
                <a:lnTo>
                  <a:pt x="482" y="918"/>
                </a:lnTo>
                <a:lnTo>
                  <a:pt x="490" y="905"/>
                </a:lnTo>
                <a:lnTo>
                  <a:pt x="497" y="894"/>
                </a:lnTo>
                <a:lnTo>
                  <a:pt x="501" y="882"/>
                </a:lnTo>
                <a:lnTo>
                  <a:pt x="502" y="869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51" name="Freeform 30"/>
          <p:cNvSpPr>
            <a:spLocks/>
          </p:cNvSpPr>
          <p:nvPr/>
        </p:nvSpPr>
        <p:spPr bwMode="auto">
          <a:xfrm>
            <a:off x="6591300" y="5370513"/>
            <a:ext cx="796925" cy="196850"/>
          </a:xfrm>
          <a:custGeom>
            <a:avLst/>
            <a:gdLst>
              <a:gd name="T0" fmla="*/ 0 w 502"/>
              <a:gd name="T1" fmla="*/ 2147483647 h 248"/>
              <a:gd name="T2" fmla="*/ 2147483647 w 502"/>
              <a:gd name="T3" fmla="*/ 2147483647 h 248"/>
              <a:gd name="T4" fmla="*/ 2147483647 w 502"/>
              <a:gd name="T5" fmla="*/ 2147483647 h 248"/>
              <a:gd name="T6" fmla="*/ 2147483647 w 502"/>
              <a:gd name="T7" fmla="*/ 2147483647 h 248"/>
              <a:gd name="T8" fmla="*/ 2147483647 w 502"/>
              <a:gd name="T9" fmla="*/ 2147483647 h 248"/>
              <a:gd name="T10" fmla="*/ 2147483647 w 502"/>
              <a:gd name="T11" fmla="*/ 2147483647 h 248"/>
              <a:gd name="T12" fmla="*/ 2147483647 w 502"/>
              <a:gd name="T13" fmla="*/ 2147483647 h 248"/>
              <a:gd name="T14" fmla="*/ 2147483647 w 502"/>
              <a:gd name="T15" fmla="*/ 2147483647 h 248"/>
              <a:gd name="T16" fmla="*/ 2147483647 w 502"/>
              <a:gd name="T17" fmla="*/ 2147483647 h 248"/>
              <a:gd name="T18" fmla="*/ 2147483647 w 502"/>
              <a:gd name="T19" fmla="*/ 2147483647 h 248"/>
              <a:gd name="T20" fmla="*/ 2147483647 w 502"/>
              <a:gd name="T21" fmla="*/ 2147483647 h 248"/>
              <a:gd name="T22" fmla="*/ 2147483647 w 502"/>
              <a:gd name="T23" fmla="*/ 2147483647 h 248"/>
              <a:gd name="T24" fmla="*/ 2147483647 w 502"/>
              <a:gd name="T25" fmla="*/ 2147483647 h 248"/>
              <a:gd name="T26" fmla="*/ 2147483647 w 502"/>
              <a:gd name="T27" fmla="*/ 2147483647 h 248"/>
              <a:gd name="T28" fmla="*/ 2147483647 w 502"/>
              <a:gd name="T29" fmla="*/ 2147483647 h 248"/>
              <a:gd name="T30" fmla="*/ 2147483647 w 502"/>
              <a:gd name="T31" fmla="*/ 2147483647 h 248"/>
              <a:gd name="T32" fmla="*/ 2147483647 w 502"/>
              <a:gd name="T33" fmla="*/ 2147483647 h 248"/>
              <a:gd name="T34" fmla="*/ 2147483647 w 502"/>
              <a:gd name="T35" fmla="*/ 2147483647 h 248"/>
              <a:gd name="T36" fmla="*/ 2147483647 w 502"/>
              <a:gd name="T37" fmla="*/ 2147483647 h 248"/>
              <a:gd name="T38" fmla="*/ 2147483647 w 502"/>
              <a:gd name="T39" fmla="*/ 2147483647 h 248"/>
              <a:gd name="T40" fmla="*/ 2147483647 w 502"/>
              <a:gd name="T41" fmla="*/ 2147483647 h 248"/>
              <a:gd name="T42" fmla="*/ 2147483647 w 502"/>
              <a:gd name="T43" fmla="*/ 2147483647 h 248"/>
              <a:gd name="T44" fmla="*/ 2147483647 w 502"/>
              <a:gd name="T45" fmla="*/ 2147483647 h 248"/>
              <a:gd name="T46" fmla="*/ 2147483647 w 502"/>
              <a:gd name="T47" fmla="*/ 2147483647 h 248"/>
              <a:gd name="T48" fmla="*/ 2147483647 w 502"/>
              <a:gd name="T49" fmla="*/ 2147483647 h 248"/>
              <a:gd name="T50" fmla="*/ 2147483647 w 502"/>
              <a:gd name="T51" fmla="*/ 2147483647 h 248"/>
              <a:gd name="T52" fmla="*/ 2147483647 w 502"/>
              <a:gd name="T53" fmla="*/ 2147483647 h 248"/>
              <a:gd name="T54" fmla="*/ 2147483647 w 502"/>
              <a:gd name="T55" fmla="*/ 2147483647 h 248"/>
              <a:gd name="T56" fmla="*/ 2147483647 w 502"/>
              <a:gd name="T57" fmla="*/ 2147483647 h 248"/>
              <a:gd name="T58" fmla="*/ 2147483647 w 502"/>
              <a:gd name="T59" fmla="*/ 2147483647 h 248"/>
              <a:gd name="T60" fmla="*/ 2147483647 w 502"/>
              <a:gd name="T61" fmla="*/ 2147483647 h 248"/>
              <a:gd name="T62" fmla="*/ 2147483647 w 502"/>
              <a:gd name="T63" fmla="*/ 2147483647 h 248"/>
              <a:gd name="T64" fmla="*/ 2147483647 w 502"/>
              <a:gd name="T65" fmla="*/ 2147483647 h 248"/>
              <a:gd name="T66" fmla="*/ 2147483647 w 502"/>
              <a:gd name="T67" fmla="*/ 2147483647 h 248"/>
              <a:gd name="T68" fmla="*/ 2147483647 w 502"/>
              <a:gd name="T69" fmla="*/ 2147483647 h 248"/>
              <a:gd name="T70" fmla="*/ 2147483647 w 502"/>
              <a:gd name="T71" fmla="*/ 2147483647 h 248"/>
              <a:gd name="T72" fmla="*/ 2147483647 w 502"/>
              <a:gd name="T73" fmla="*/ 2147483647 h 248"/>
              <a:gd name="T74" fmla="*/ 2147483647 w 502"/>
              <a:gd name="T75" fmla="*/ 2147483647 h 248"/>
              <a:gd name="T76" fmla="*/ 2147483647 w 502"/>
              <a:gd name="T77" fmla="*/ 2147483647 h 248"/>
              <a:gd name="T78" fmla="*/ 2147483647 w 502"/>
              <a:gd name="T79" fmla="*/ 2147483647 h 248"/>
              <a:gd name="T80" fmla="*/ 2147483647 w 502"/>
              <a:gd name="T81" fmla="*/ 2147483647 h 248"/>
              <a:gd name="T82" fmla="*/ 2147483647 w 502"/>
              <a:gd name="T83" fmla="*/ 2147483647 h 248"/>
              <a:gd name="T84" fmla="*/ 2147483647 w 502"/>
              <a:gd name="T85" fmla="*/ 0 h 248"/>
              <a:gd name="T86" fmla="*/ 2147483647 w 502"/>
              <a:gd name="T87" fmla="*/ 2147483647 h 248"/>
              <a:gd name="T88" fmla="*/ 2147483647 w 502"/>
              <a:gd name="T89" fmla="*/ 2147483647 h 248"/>
              <a:gd name="T90" fmla="*/ 2147483647 w 502"/>
              <a:gd name="T91" fmla="*/ 2147483647 h 248"/>
              <a:gd name="T92" fmla="*/ 2147483647 w 502"/>
              <a:gd name="T93" fmla="*/ 2147483647 h 248"/>
              <a:gd name="T94" fmla="*/ 2147483647 w 502"/>
              <a:gd name="T95" fmla="*/ 2147483647 h 248"/>
              <a:gd name="T96" fmla="*/ 2147483647 w 502"/>
              <a:gd name="T97" fmla="*/ 2147483647 h 248"/>
              <a:gd name="T98" fmla="*/ 2147483647 w 502"/>
              <a:gd name="T99" fmla="*/ 2147483647 h 248"/>
              <a:gd name="T100" fmla="*/ 2147483647 w 502"/>
              <a:gd name="T101" fmla="*/ 2147483647 h 248"/>
              <a:gd name="T102" fmla="*/ 2147483647 w 502"/>
              <a:gd name="T103" fmla="*/ 2147483647 h 248"/>
              <a:gd name="T104" fmla="*/ 2147483647 w 502"/>
              <a:gd name="T105" fmla="*/ 2147483647 h 248"/>
              <a:gd name="T106" fmla="*/ 2147483647 w 502"/>
              <a:gd name="T107" fmla="*/ 2147483647 h 248"/>
              <a:gd name="T108" fmla="*/ 2147483647 w 502"/>
              <a:gd name="T109" fmla="*/ 2147483647 h 248"/>
              <a:gd name="T110" fmla="*/ 2147483647 w 502"/>
              <a:gd name="T111" fmla="*/ 2147483647 h 248"/>
              <a:gd name="T112" fmla="*/ 0 w 502"/>
              <a:gd name="T113" fmla="*/ 2147483647 h 24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02"/>
              <a:gd name="T172" fmla="*/ 0 h 248"/>
              <a:gd name="T173" fmla="*/ 502 w 502"/>
              <a:gd name="T174" fmla="*/ 248 h 24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02" h="248">
                <a:moveTo>
                  <a:pt x="0" y="124"/>
                </a:moveTo>
                <a:lnTo>
                  <a:pt x="1" y="137"/>
                </a:lnTo>
                <a:lnTo>
                  <a:pt x="4" y="148"/>
                </a:lnTo>
                <a:lnTo>
                  <a:pt x="11" y="160"/>
                </a:lnTo>
                <a:lnTo>
                  <a:pt x="19" y="173"/>
                </a:lnTo>
                <a:lnTo>
                  <a:pt x="30" y="182"/>
                </a:lnTo>
                <a:lnTo>
                  <a:pt x="43" y="193"/>
                </a:lnTo>
                <a:lnTo>
                  <a:pt x="57" y="203"/>
                </a:lnTo>
                <a:lnTo>
                  <a:pt x="73" y="212"/>
                </a:lnTo>
                <a:lnTo>
                  <a:pt x="92" y="220"/>
                </a:lnTo>
                <a:lnTo>
                  <a:pt x="110" y="227"/>
                </a:lnTo>
                <a:lnTo>
                  <a:pt x="131" y="233"/>
                </a:lnTo>
                <a:lnTo>
                  <a:pt x="153" y="239"/>
                </a:lnTo>
                <a:lnTo>
                  <a:pt x="201" y="246"/>
                </a:lnTo>
                <a:lnTo>
                  <a:pt x="251" y="248"/>
                </a:lnTo>
                <a:lnTo>
                  <a:pt x="301" y="246"/>
                </a:lnTo>
                <a:lnTo>
                  <a:pt x="349" y="239"/>
                </a:lnTo>
                <a:lnTo>
                  <a:pt x="371" y="233"/>
                </a:lnTo>
                <a:lnTo>
                  <a:pt x="392" y="227"/>
                </a:lnTo>
                <a:lnTo>
                  <a:pt x="410" y="220"/>
                </a:lnTo>
                <a:lnTo>
                  <a:pt x="429" y="212"/>
                </a:lnTo>
                <a:lnTo>
                  <a:pt x="445" y="203"/>
                </a:lnTo>
                <a:lnTo>
                  <a:pt x="459" y="193"/>
                </a:lnTo>
                <a:lnTo>
                  <a:pt x="472" y="182"/>
                </a:lnTo>
                <a:lnTo>
                  <a:pt x="482" y="173"/>
                </a:lnTo>
                <a:lnTo>
                  <a:pt x="490" y="160"/>
                </a:lnTo>
                <a:lnTo>
                  <a:pt x="497" y="148"/>
                </a:lnTo>
                <a:lnTo>
                  <a:pt x="501" y="137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close/>
              </a:path>
            </a:pathLst>
          </a:custGeom>
          <a:solidFill>
            <a:srgbClr val="00990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52" name="Freeform 31"/>
          <p:cNvSpPr>
            <a:spLocks/>
          </p:cNvSpPr>
          <p:nvPr/>
        </p:nvSpPr>
        <p:spPr bwMode="auto">
          <a:xfrm>
            <a:off x="6591300" y="5300663"/>
            <a:ext cx="796925" cy="788987"/>
          </a:xfrm>
          <a:custGeom>
            <a:avLst/>
            <a:gdLst>
              <a:gd name="T0" fmla="*/ 2147483647 w 502"/>
              <a:gd name="T1" fmla="*/ 0 h 993"/>
              <a:gd name="T2" fmla="*/ 2147483647 w 502"/>
              <a:gd name="T3" fmla="*/ 2147483647 h 993"/>
              <a:gd name="T4" fmla="*/ 2147483647 w 502"/>
              <a:gd name="T5" fmla="*/ 2147483647 h 993"/>
              <a:gd name="T6" fmla="*/ 2147483647 w 502"/>
              <a:gd name="T7" fmla="*/ 2147483647 h 993"/>
              <a:gd name="T8" fmla="*/ 2147483647 w 502"/>
              <a:gd name="T9" fmla="*/ 2147483647 h 993"/>
              <a:gd name="T10" fmla="*/ 2147483647 w 502"/>
              <a:gd name="T11" fmla="*/ 2147483647 h 993"/>
              <a:gd name="T12" fmla="*/ 2147483647 w 502"/>
              <a:gd name="T13" fmla="*/ 2147483647 h 993"/>
              <a:gd name="T14" fmla="*/ 2147483647 w 502"/>
              <a:gd name="T15" fmla="*/ 2147483647 h 993"/>
              <a:gd name="T16" fmla="*/ 2147483647 w 502"/>
              <a:gd name="T17" fmla="*/ 2147483647 h 993"/>
              <a:gd name="T18" fmla="*/ 2147483647 w 502"/>
              <a:gd name="T19" fmla="*/ 2147483647 h 993"/>
              <a:gd name="T20" fmla="*/ 2147483647 w 502"/>
              <a:gd name="T21" fmla="*/ 2147483647 h 993"/>
              <a:gd name="T22" fmla="*/ 2147483647 w 502"/>
              <a:gd name="T23" fmla="*/ 2147483647 h 993"/>
              <a:gd name="T24" fmla="*/ 2147483647 w 502"/>
              <a:gd name="T25" fmla="*/ 2147483647 h 993"/>
              <a:gd name="T26" fmla="*/ 2147483647 w 502"/>
              <a:gd name="T27" fmla="*/ 2147483647 h 993"/>
              <a:gd name="T28" fmla="*/ 0 w 502"/>
              <a:gd name="T29" fmla="*/ 2147483647 h 993"/>
              <a:gd name="T30" fmla="*/ 0 w 502"/>
              <a:gd name="T31" fmla="*/ 2147483647 h 993"/>
              <a:gd name="T32" fmla="*/ 2147483647 w 502"/>
              <a:gd name="T33" fmla="*/ 2147483647 h 993"/>
              <a:gd name="T34" fmla="*/ 2147483647 w 502"/>
              <a:gd name="T35" fmla="*/ 2147483647 h 993"/>
              <a:gd name="T36" fmla="*/ 2147483647 w 502"/>
              <a:gd name="T37" fmla="*/ 2147483647 h 993"/>
              <a:gd name="T38" fmla="*/ 2147483647 w 502"/>
              <a:gd name="T39" fmla="*/ 2147483647 h 993"/>
              <a:gd name="T40" fmla="*/ 2147483647 w 502"/>
              <a:gd name="T41" fmla="*/ 2147483647 h 993"/>
              <a:gd name="T42" fmla="*/ 2147483647 w 502"/>
              <a:gd name="T43" fmla="*/ 2147483647 h 993"/>
              <a:gd name="T44" fmla="*/ 2147483647 w 502"/>
              <a:gd name="T45" fmla="*/ 2147483647 h 993"/>
              <a:gd name="T46" fmla="*/ 2147483647 w 502"/>
              <a:gd name="T47" fmla="*/ 2147483647 h 993"/>
              <a:gd name="T48" fmla="*/ 2147483647 w 502"/>
              <a:gd name="T49" fmla="*/ 2147483647 h 993"/>
              <a:gd name="T50" fmla="*/ 2147483647 w 502"/>
              <a:gd name="T51" fmla="*/ 2147483647 h 993"/>
              <a:gd name="T52" fmla="*/ 2147483647 w 502"/>
              <a:gd name="T53" fmla="*/ 2147483647 h 993"/>
              <a:gd name="T54" fmla="*/ 2147483647 w 502"/>
              <a:gd name="T55" fmla="*/ 2147483647 h 993"/>
              <a:gd name="T56" fmla="*/ 2147483647 w 502"/>
              <a:gd name="T57" fmla="*/ 2147483647 h 993"/>
              <a:gd name="T58" fmla="*/ 2147483647 w 502"/>
              <a:gd name="T59" fmla="*/ 2147483647 h 993"/>
              <a:gd name="T60" fmla="*/ 2147483647 w 502"/>
              <a:gd name="T61" fmla="*/ 2147483647 h 993"/>
              <a:gd name="T62" fmla="*/ 2147483647 w 502"/>
              <a:gd name="T63" fmla="*/ 2147483647 h 993"/>
              <a:gd name="T64" fmla="*/ 2147483647 w 502"/>
              <a:gd name="T65" fmla="*/ 2147483647 h 993"/>
              <a:gd name="T66" fmla="*/ 2147483647 w 502"/>
              <a:gd name="T67" fmla="*/ 2147483647 h 993"/>
              <a:gd name="T68" fmla="*/ 2147483647 w 502"/>
              <a:gd name="T69" fmla="*/ 2147483647 h 993"/>
              <a:gd name="T70" fmla="*/ 2147483647 w 502"/>
              <a:gd name="T71" fmla="*/ 2147483647 h 993"/>
              <a:gd name="T72" fmla="*/ 2147483647 w 502"/>
              <a:gd name="T73" fmla="*/ 2147483647 h 993"/>
              <a:gd name="T74" fmla="*/ 2147483647 w 502"/>
              <a:gd name="T75" fmla="*/ 2147483647 h 993"/>
              <a:gd name="T76" fmla="*/ 2147483647 w 502"/>
              <a:gd name="T77" fmla="*/ 2147483647 h 993"/>
              <a:gd name="T78" fmla="*/ 2147483647 w 502"/>
              <a:gd name="T79" fmla="*/ 2147483647 h 993"/>
              <a:gd name="T80" fmla="*/ 2147483647 w 502"/>
              <a:gd name="T81" fmla="*/ 2147483647 h 993"/>
              <a:gd name="T82" fmla="*/ 2147483647 w 502"/>
              <a:gd name="T83" fmla="*/ 2147483647 h 993"/>
              <a:gd name="T84" fmla="*/ 2147483647 w 502"/>
              <a:gd name="T85" fmla="*/ 2147483647 h 993"/>
              <a:gd name="T86" fmla="*/ 2147483647 w 502"/>
              <a:gd name="T87" fmla="*/ 2147483647 h 993"/>
              <a:gd name="T88" fmla="*/ 2147483647 w 502"/>
              <a:gd name="T89" fmla="*/ 2147483647 h 993"/>
              <a:gd name="T90" fmla="*/ 2147483647 w 502"/>
              <a:gd name="T91" fmla="*/ 2147483647 h 993"/>
              <a:gd name="T92" fmla="*/ 2147483647 w 502"/>
              <a:gd name="T93" fmla="*/ 2147483647 h 993"/>
              <a:gd name="T94" fmla="*/ 2147483647 w 502"/>
              <a:gd name="T95" fmla="*/ 2147483647 h 993"/>
              <a:gd name="T96" fmla="*/ 2147483647 w 502"/>
              <a:gd name="T97" fmla="*/ 2147483647 h 993"/>
              <a:gd name="T98" fmla="*/ 2147483647 w 502"/>
              <a:gd name="T99" fmla="*/ 2147483647 h 993"/>
              <a:gd name="T100" fmla="*/ 2147483647 w 502"/>
              <a:gd name="T101" fmla="*/ 2147483647 h 993"/>
              <a:gd name="T102" fmla="*/ 2147483647 w 502"/>
              <a:gd name="T103" fmla="*/ 2147483647 h 993"/>
              <a:gd name="T104" fmla="*/ 2147483647 w 502"/>
              <a:gd name="T105" fmla="*/ 2147483647 h 993"/>
              <a:gd name="T106" fmla="*/ 2147483647 w 502"/>
              <a:gd name="T107" fmla="*/ 2147483647 h 993"/>
              <a:gd name="T108" fmla="*/ 2147483647 w 502"/>
              <a:gd name="T109" fmla="*/ 2147483647 h 993"/>
              <a:gd name="T110" fmla="*/ 2147483647 w 502"/>
              <a:gd name="T111" fmla="*/ 2147483647 h 993"/>
              <a:gd name="T112" fmla="*/ 2147483647 w 502"/>
              <a:gd name="T113" fmla="*/ 2147483647 h 993"/>
              <a:gd name="T114" fmla="*/ 2147483647 w 502"/>
              <a:gd name="T115" fmla="*/ 2147483647 h 993"/>
              <a:gd name="T116" fmla="*/ 2147483647 w 502"/>
              <a:gd name="T117" fmla="*/ 0 h 9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2"/>
              <a:gd name="T178" fmla="*/ 0 h 993"/>
              <a:gd name="T179" fmla="*/ 502 w 502"/>
              <a:gd name="T180" fmla="*/ 993 h 9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2" h="993">
                <a:moveTo>
                  <a:pt x="251" y="0"/>
                </a:move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lnTo>
                  <a:pt x="0" y="869"/>
                </a:lnTo>
                <a:lnTo>
                  <a:pt x="1" y="882"/>
                </a:lnTo>
                <a:lnTo>
                  <a:pt x="4" y="894"/>
                </a:lnTo>
                <a:lnTo>
                  <a:pt x="11" y="905"/>
                </a:lnTo>
                <a:lnTo>
                  <a:pt x="19" y="918"/>
                </a:lnTo>
                <a:lnTo>
                  <a:pt x="30" y="928"/>
                </a:lnTo>
                <a:lnTo>
                  <a:pt x="43" y="939"/>
                </a:lnTo>
                <a:lnTo>
                  <a:pt x="57" y="948"/>
                </a:lnTo>
                <a:lnTo>
                  <a:pt x="73" y="958"/>
                </a:lnTo>
                <a:lnTo>
                  <a:pt x="92" y="965"/>
                </a:lnTo>
                <a:lnTo>
                  <a:pt x="110" y="973"/>
                </a:lnTo>
                <a:lnTo>
                  <a:pt x="131" y="978"/>
                </a:lnTo>
                <a:lnTo>
                  <a:pt x="153" y="984"/>
                </a:lnTo>
                <a:lnTo>
                  <a:pt x="201" y="992"/>
                </a:lnTo>
                <a:lnTo>
                  <a:pt x="251" y="993"/>
                </a:lnTo>
                <a:lnTo>
                  <a:pt x="301" y="992"/>
                </a:lnTo>
                <a:lnTo>
                  <a:pt x="349" y="984"/>
                </a:lnTo>
                <a:lnTo>
                  <a:pt x="371" y="978"/>
                </a:lnTo>
                <a:lnTo>
                  <a:pt x="392" y="973"/>
                </a:lnTo>
                <a:lnTo>
                  <a:pt x="410" y="965"/>
                </a:lnTo>
                <a:lnTo>
                  <a:pt x="429" y="958"/>
                </a:lnTo>
                <a:lnTo>
                  <a:pt x="445" y="948"/>
                </a:lnTo>
                <a:lnTo>
                  <a:pt x="459" y="939"/>
                </a:lnTo>
                <a:lnTo>
                  <a:pt x="472" y="928"/>
                </a:lnTo>
                <a:lnTo>
                  <a:pt x="482" y="918"/>
                </a:lnTo>
                <a:lnTo>
                  <a:pt x="490" y="905"/>
                </a:lnTo>
                <a:lnTo>
                  <a:pt x="497" y="894"/>
                </a:lnTo>
                <a:lnTo>
                  <a:pt x="501" y="882"/>
                </a:lnTo>
                <a:lnTo>
                  <a:pt x="502" y="869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close/>
              </a:path>
            </a:pathLst>
          </a:custGeom>
          <a:solidFill>
            <a:srgbClr val="990099"/>
          </a:solidFill>
          <a:ln w="14351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53" name="Freeform 32"/>
          <p:cNvSpPr>
            <a:spLocks/>
          </p:cNvSpPr>
          <p:nvPr/>
        </p:nvSpPr>
        <p:spPr bwMode="auto">
          <a:xfrm>
            <a:off x="6591300" y="5468938"/>
            <a:ext cx="796925" cy="98425"/>
          </a:xfrm>
          <a:custGeom>
            <a:avLst/>
            <a:gdLst>
              <a:gd name="T0" fmla="*/ 0 w 502"/>
              <a:gd name="T1" fmla="*/ 0 h 124"/>
              <a:gd name="T2" fmla="*/ 2147483647 w 502"/>
              <a:gd name="T3" fmla="*/ 2147483647 h 124"/>
              <a:gd name="T4" fmla="*/ 2147483647 w 502"/>
              <a:gd name="T5" fmla="*/ 2147483647 h 124"/>
              <a:gd name="T6" fmla="*/ 2147483647 w 502"/>
              <a:gd name="T7" fmla="*/ 2147483647 h 124"/>
              <a:gd name="T8" fmla="*/ 2147483647 w 502"/>
              <a:gd name="T9" fmla="*/ 2147483647 h 124"/>
              <a:gd name="T10" fmla="*/ 2147483647 w 502"/>
              <a:gd name="T11" fmla="*/ 2147483647 h 124"/>
              <a:gd name="T12" fmla="*/ 2147483647 w 502"/>
              <a:gd name="T13" fmla="*/ 2147483647 h 124"/>
              <a:gd name="T14" fmla="*/ 2147483647 w 502"/>
              <a:gd name="T15" fmla="*/ 2147483647 h 124"/>
              <a:gd name="T16" fmla="*/ 2147483647 w 502"/>
              <a:gd name="T17" fmla="*/ 2147483647 h 124"/>
              <a:gd name="T18" fmla="*/ 2147483647 w 502"/>
              <a:gd name="T19" fmla="*/ 2147483647 h 124"/>
              <a:gd name="T20" fmla="*/ 2147483647 w 502"/>
              <a:gd name="T21" fmla="*/ 2147483647 h 124"/>
              <a:gd name="T22" fmla="*/ 2147483647 w 502"/>
              <a:gd name="T23" fmla="*/ 2147483647 h 124"/>
              <a:gd name="T24" fmla="*/ 2147483647 w 502"/>
              <a:gd name="T25" fmla="*/ 2147483647 h 124"/>
              <a:gd name="T26" fmla="*/ 2147483647 w 502"/>
              <a:gd name="T27" fmla="*/ 2147483647 h 124"/>
              <a:gd name="T28" fmla="*/ 2147483647 w 502"/>
              <a:gd name="T29" fmla="*/ 2147483647 h 124"/>
              <a:gd name="T30" fmla="*/ 2147483647 w 502"/>
              <a:gd name="T31" fmla="*/ 2147483647 h 124"/>
              <a:gd name="T32" fmla="*/ 2147483647 w 502"/>
              <a:gd name="T33" fmla="*/ 2147483647 h 124"/>
              <a:gd name="T34" fmla="*/ 2147483647 w 502"/>
              <a:gd name="T35" fmla="*/ 2147483647 h 124"/>
              <a:gd name="T36" fmla="*/ 2147483647 w 502"/>
              <a:gd name="T37" fmla="*/ 2147483647 h 124"/>
              <a:gd name="T38" fmla="*/ 2147483647 w 502"/>
              <a:gd name="T39" fmla="*/ 2147483647 h 124"/>
              <a:gd name="T40" fmla="*/ 2147483647 w 502"/>
              <a:gd name="T41" fmla="*/ 2147483647 h 124"/>
              <a:gd name="T42" fmla="*/ 2147483647 w 502"/>
              <a:gd name="T43" fmla="*/ 2147483647 h 124"/>
              <a:gd name="T44" fmla="*/ 2147483647 w 502"/>
              <a:gd name="T45" fmla="*/ 2147483647 h 124"/>
              <a:gd name="T46" fmla="*/ 2147483647 w 502"/>
              <a:gd name="T47" fmla="*/ 2147483647 h 124"/>
              <a:gd name="T48" fmla="*/ 2147483647 w 502"/>
              <a:gd name="T49" fmla="*/ 2147483647 h 124"/>
              <a:gd name="T50" fmla="*/ 2147483647 w 502"/>
              <a:gd name="T51" fmla="*/ 2147483647 h 124"/>
              <a:gd name="T52" fmla="*/ 2147483647 w 502"/>
              <a:gd name="T53" fmla="*/ 2147483647 h 124"/>
              <a:gd name="T54" fmla="*/ 2147483647 w 502"/>
              <a:gd name="T55" fmla="*/ 2147483647 h 124"/>
              <a:gd name="T56" fmla="*/ 2147483647 w 502"/>
              <a:gd name="T57" fmla="*/ 0 h 12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02"/>
              <a:gd name="T88" fmla="*/ 0 h 124"/>
              <a:gd name="T89" fmla="*/ 502 w 502"/>
              <a:gd name="T90" fmla="*/ 124 h 12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02" h="124">
                <a:moveTo>
                  <a:pt x="0" y="0"/>
                </a:moveTo>
                <a:lnTo>
                  <a:pt x="1" y="13"/>
                </a:lnTo>
                <a:lnTo>
                  <a:pt x="4" y="24"/>
                </a:lnTo>
                <a:lnTo>
                  <a:pt x="11" y="36"/>
                </a:lnTo>
                <a:lnTo>
                  <a:pt x="19" y="49"/>
                </a:lnTo>
                <a:lnTo>
                  <a:pt x="30" y="58"/>
                </a:lnTo>
                <a:lnTo>
                  <a:pt x="43" y="69"/>
                </a:lnTo>
                <a:lnTo>
                  <a:pt x="57" y="79"/>
                </a:lnTo>
                <a:lnTo>
                  <a:pt x="73" y="88"/>
                </a:lnTo>
                <a:lnTo>
                  <a:pt x="92" y="96"/>
                </a:lnTo>
                <a:lnTo>
                  <a:pt x="110" y="103"/>
                </a:lnTo>
                <a:lnTo>
                  <a:pt x="131" y="109"/>
                </a:lnTo>
                <a:lnTo>
                  <a:pt x="153" y="115"/>
                </a:lnTo>
                <a:lnTo>
                  <a:pt x="201" y="122"/>
                </a:lnTo>
                <a:lnTo>
                  <a:pt x="251" y="124"/>
                </a:lnTo>
                <a:lnTo>
                  <a:pt x="301" y="122"/>
                </a:lnTo>
                <a:lnTo>
                  <a:pt x="349" y="115"/>
                </a:lnTo>
                <a:lnTo>
                  <a:pt x="371" y="109"/>
                </a:lnTo>
                <a:lnTo>
                  <a:pt x="392" y="103"/>
                </a:lnTo>
                <a:lnTo>
                  <a:pt x="410" y="96"/>
                </a:lnTo>
                <a:lnTo>
                  <a:pt x="429" y="88"/>
                </a:lnTo>
                <a:lnTo>
                  <a:pt x="445" y="79"/>
                </a:lnTo>
                <a:lnTo>
                  <a:pt x="459" y="69"/>
                </a:lnTo>
                <a:lnTo>
                  <a:pt x="472" y="58"/>
                </a:lnTo>
                <a:lnTo>
                  <a:pt x="482" y="49"/>
                </a:lnTo>
                <a:lnTo>
                  <a:pt x="490" y="36"/>
                </a:lnTo>
                <a:lnTo>
                  <a:pt x="497" y="24"/>
                </a:lnTo>
                <a:lnTo>
                  <a:pt x="501" y="13"/>
                </a:lnTo>
                <a:lnTo>
                  <a:pt x="502" y="0"/>
                </a:lnTo>
              </a:path>
            </a:pathLst>
          </a:custGeom>
          <a:noFill/>
          <a:ln w="14288">
            <a:solidFill>
              <a:srgbClr val="99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6705600" y="5592763"/>
            <a:ext cx="566738" cy="431800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chemeClr val="bg1"/>
                </a:solidFill>
              </a:rPr>
              <a:t>BC</a:t>
            </a:r>
            <a:endParaRPr lang="pt-BR" altLang="pt-BR" sz="2000" b="1">
              <a:solidFill>
                <a:srgbClr val="000000"/>
              </a:solidFill>
            </a:endParaRPr>
          </a:p>
        </p:txBody>
      </p:sp>
      <p:sp>
        <p:nvSpPr>
          <p:cNvPr id="10255" name="Freeform 16"/>
          <p:cNvSpPr>
            <a:spLocks/>
          </p:cNvSpPr>
          <p:nvPr/>
        </p:nvSpPr>
        <p:spPr bwMode="auto">
          <a:xfrm>
            <a:off x="6356350" y="4941888"/>
            <a:ext cx="515938" cy="379412"/>
          </a:xfrm>
          <a:custGeom>
            <a:avLst/>
            <a:gdLst>
              <a:gd name="T0" fmla="*/ 2147483647 w 325"/>
              <a:gd name="T1" fmla="*/ 2147483647 h 239"/>
              <a:gd name="T2" fmla="*/ 2147483647 w 325"/>
              <a:gd name="T3" fmla="*/ 2147483647 h 239"/>
              <a:gd name="T4" fmla="*/ 2147483647 w 325"/>
              <a:gd name="T5" fmla="*/ 2147483647 h 239"/>
              <a:gd name="T6" fmla="*/ 2147483647 w 325"/>
              <a:gd name="T7" fmla="*/ 2147483647 h 239"/>
              <a:gd name="T8" fmla="*/ 2147483647 w 325"/>
              <a:gd name="T9" fmla="*/ 2147483647 h 239"/>
              <a:gd name="T10" fmla="*/ 2147483647 w 325"/>
              <a:gd name="T11" fmla="*/ 2147483647 h 239"/>
              <a:gd name="T12" fmla="*/ 2147483647 w 325"/>
              <a:gd name="T13" fmla="*/ 2147483647 h 239"/>
              <a:gd name="T14" fmla="*/ 2147483647 w 325"/>
              <a:gd name="T15" fmla="*/ 2147483647 h 239"/>
              <a:gd name="T16" fmla="*/ 2147483647 w 325"/>
              <a:gd name="T17" fmla="*/ 2147483647 h 239"/>
              <a:gd name="T18" fmla="*/ 2147483647 w 325"/>
              <a:gd name="T19" fmla="*/ 2147483647 h 239"/>
              <a:gd name="T20" fmla="*/ 2147483647 w 325"/>
              <a:gd name="T21" fmla="*/ 2147483647 h 239"/>
              <a:gd name="T22" fmla="*/ 2147483647 w 325"/>
              <a:gd name="T23" fmla="*/ 0 h 239"/>
              <a:gd name="T24" fmla="*/ 0 w 325"/>
              <a:gd name="T25" fmla="*/ 2147483647 h 239"/>
              <a:gd name="T26" fmla="*/ 2147483647 w 325"/>
              <a:gd name="T27" fmla="*/ 2147483647 h 239"/>
              <a:gd name="T28" fmla="*/ 2147483647 w 325"/>
              <a:gd name="T29" fmla="*/ 2147483647 h 239"/>
              <a:gd name="T30" fmla="*/ 2147483647 w 325"/>
              <a:gd name="T31" fmla="*/ 2147483647 h 239"/>
              <a:gd name="T32" fmla="*/ 2147483647 w 325"/>
              <a:gd name="T33" fmla="*/ 2147483647 h 239"/>
              <a:gd name="T34" fmla="*/ 2147483647 w 325"/>
              <a:gd name="T35" fmla="*/ 2147483647 h 239"/>
              <a:gd name="T36" fmla="*/ 2147483647 w 325"/>
              <a:gd name="T37" fmla="*/ 2147483647 h 239"/>
              <a:gd name="T38" fmla="*/ 2147483647 w 325"/>
              <a:gd name="T39" fmla="*/ 2147483647 h 239"/>
              <a:gd name="T40" fmla="*/ 2147483647 w 325"/>
              <a:gd name="T41" fmla="*/ 2147483647 h 23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5"/>
              <a:gd name="T64" fmla="*/ 0 h 239"/>
              <a:gd name="T65" fmla="*/ 325 w 325"/>
              <a:gd name="T66" fmla="*/ 239 h 23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5" h="239">
                <a:moveTo>
                  <a:pt x="233" y="238"/>
                </a:moveTo>
                <a:lnTo>
                  <a:pt x="324" y="168"/>
                </a:lnTo>
                <a:lnTo>
                  <a:pt x="283" y="168"/>
                </a:lnTo>
                <a:lnTo>
                  <a:pt x="283" y="139"/>
                </a:lnTo>
                <a:lnTo>
                  <a:pt x="274" y="87"/>
                </a:lnTo>
                <a:lnTo>
                  <a:pt x="258" y="64"/>
                </a:lnTo>
                <a:lnTo>
                  <a:pt x="241" y="43"/>
                </a:lnTo>
                <a:lnTo>
                  <a:pt x="225" y="26"/>
                </a:lnTo>
                <a:lnTo>
                  <a:pt x="200" y="15"/>
                </a:lnTo>
                <a:lnTo>
                  <a:pt x="175" y="6"/>
                </a:lnTo>
                <a:lnTo>
                  <a:pt x="150" y="3"/>
                </a:lnTo>
                <a:lnTo>
                  <a:pt x="9" y="0"/>
                </a:lnTo>
                <a:lnTo>
                  <a:pt x="0" y="69"/>
                </a:lnTo>
                <a:lnTo>
                  <a:pt x="141" y="73"/>
                </a:lnTo>
                <a:lnTo>
                  <a:pt x="158" y="78"/>
                </a:lnTo>
                <a:lnTo>
                  <a:pt x="175" y="93"/>
                </a:lnTo>
                <a:lnTo>
                  <a:pt x="183" y="114"/>
                </a:lnTo>
                <a:lnTo>
                  <a:pt x="183" y="137"/>
                </a:lnTo>
                <a:lnTo>
                  <a:pt x="183" y="165"/>
                </a:lnTo>
                <a:lnTo>
                  <a:pt x="141" y="165"/>
                </a:lnTo>
                <a:lnTo>
                  <a:pt x="233" y="238"/>
                </a:lnTo>
              </a:path>
            </a:pathLst>
          </a:custGeom>
          <a:solidFill>
            <a:schemeClr val="accent1"/>
          </a:solidFill>
          <a:ln w="12700" cap="rnd">
            <a:solidFill>
              <a:srgbClr val="9900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10256" name="Group 33"/>
          <p:cNvGrpSpPr>
            <a:grpSpLocks/>
          </p:cNvGrpSpPr>
          <p:nvPr/>
        </p:nvGrpSpPr>
        <p:grpSpPr bwMode="auto">
          <a:xfrm>
            <a:off x="3003550" y="2055813"/>
            <a:ext cx="361950" cy="3811587"/>
            <a:chOff x="2075" y="1103"/>
            <a:chExt cx="229" cy="2401"/>
          </a:xfrm>
        </p:grpSpPr>
        <p:sp>
          <p:nvSpPr>
            <p:cNvPr id="10267" name="Line 11"/>
            <p:cNvSpPr>
              <a:spLocks noChangeShapeType="1"/>
            </p:cNvSpPr>
            <p:nvPr/>
          </p:nvSpPr>
          <p:spPr bwMode="auto">
            <a:xfrm>
              <a:off x="2076" y="3503"/>
              <a:ext cx="225" cy="1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68" name="Line 12"/>
            <p:cNvSpPr>
              <a:spLocks noChangeShapeType="1"/>
            </p:cNvSpPr>
            <p:nvPr/>
          </p:nvSpPr>
          <p:spPr bwMode="auto">
            <a:xfrm>
              <a:off x="2079" y="1103"/>
              <a:ext cx="225" cy="1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69" name="Line 17"/>
            <p:cNvSpPr>
              <a:spLocks noChangeShapeType="1"/>
            </p:cNvSpPr>
            <p:nvPr/>
          </p:nvSpPr>
          <p:spPr bwMode="auto">
            <a:xfrm>
              <a:off x="2075" y="1104"/>
              <a:ext cx="0" cy="2399"/>
            </a:xfrm>
            <a:prstGeom prst="line">
              <a:avLst/>
            </a:prstGeom>
            <a:noFill/>
            <a:ln w="50800">
              <a:solidFill>
                <a:srgbClr val="99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257" name="Rectangle 18"/>
          <p:cNvSpPr>
            <a:spLocks noChangeArrowheads="1"/>
          </p:cNvSpPr>
          <p:nvPr/>
        </p:nvSpPr>
        <p:spPr bwMode="auto">
          <a:xfrm>
            <a:off x="3938588" y="1905000"/>
            <a:ext cx="1779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pt-BR" altLang="pt-BR" i="1"/>
              <a:t>AQUISIÇÃO</a:t>
            </a:r>
          </a:p>
        </p:txBody>
      </p:sp>
      <p:sp>
        <p:nvSpPr>
          <p:cNvPr id="10258" name="Rectangle 19"/>
          <p:cNvSpPr>
            <a:spLocks noChangeArrowheads="1"/>
          </p:cNvSpPr>
          <p:nvPr/>
        </p:nvSpPr>
        <p:spPr bwMode="auto">
          <a:xfrm>
            <a:off x="3549650" y="3213100"/>
            <a:ext cx="2389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pt-BR" altLang="pt-BR" i="1"/>
              <a:t>FORMALIZAÇÃO</a:t>
            </a:r>
          </a:p>
        </p:txBody>
      </p:sp>
      <p:sp>
        <p:nvSpPr>
          <p:cNvPr id="10259" name="Rectangle 20"/>
          <p:cNvSpPr>
            <a:spLocks noChangeArrowheads="1"/>
          </p:cNvSpPr>
          <p:nvPr/>
        </p:nvSpPr>
        <p:spPr bwMode="auto">
          <a:xfrm>
            <a:off x="3470275" y="4419600"/>
            <a:ext cx="2584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pt-BR" altLang="pt-BR" i="1"/>
              <a:t>IMPLEMENTAÇÃO</a:t>
            </a:r>
          </a:p>
        </p:txBody>
      </p:sp>
      <p:sp>
        <p:nvSpPr>
          <p:cNvPr id="10260" name="Rectangle 21"/>
          <p:cNvSpPr>
            <a:spLocks noChangeArrowheads="1"/>
          </p:cNvSpPr>
          <p:nvPr/>
        </p:nvSpPr>
        <p:spPr bwMode="auto">
          <a:xfrm>
            <a:off x="3705225" y="5715000"/>
            <a:ext cx="2220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pt-BR" altLang="pt-BR" i="1"/>
              <a:t>REFINAMENTO</a:t>
            </a:r>
          </a:p>
        </p:txBody>
      </p:sp>
      <p:sp>
        <p:nvSpPr>
          <p:cNvPr id="10261" name="Rectangle 22"/>
          <p:cNvSpPr>
            <a:spLocks noChangeArrowheads="1"/>
          </p:cNvSpPr>
          <p:nvPr/>
        </p:nvSpPr>
        <p:spPr bwMode="auto">
          <a:xfrm>
            <a:off x="3519488" y="1676400"/>
            <a:ext cx="2759075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BR"/>
          </a:p>
        </p:txBody>
      </p:sp>
      <p:sp>
        <p:nvSpPr>
          <p:cNvPr id="10262" name="Text Box 26"/>
          <p:cNvSpPr txBox="1">
            <a:spLocks noChangeArrowheads="1"/>
          </p:cNvSpPr>
          <p:nvPr/>
        </p:nvSpPr>
        <p:spPr bwMode="auto">
          <a:xfrm>
            <a:off x="6777038" y="1916113"/>
            <a:ext cx="2293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2000"/>
              <a:t>Linguagem natural</a:t>
            </a:r>
          </a:p>
        </p:txBody>
      </p:sp>
      <p:sp>
        <p:nvSpPr>
          <p:cNvPr id="10263" name="Text Box 28"/>
          <p:cNvSpPr txBox="1">
            <a:spLocks noChangeArrowheads="1"/>
          </p:cNvSpPr>
          <p:nvPr/>
        </p:nvSpPr>
        <p:spPr bwMode="auto">
          <a:xfrm>
            <a:off x="6826250" y="4267200"/>
            <a:ext cx="1901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2000"/>
              <a:t>Linguagens de </a:t>
            </a:r>
          </a:p>
          <a:p>
            <a:pPr eaLnBrk="1" hangingPunct="1"/>
            <a:r>
              <a:rPr lang="pt-BR" altLang="pt-BR" sz="2000"/>
              <a:t>programação</a:t>
            </a:r>
          </a:p>
        </p:txBody>
      </p:sp>
      <p:sp>
        <p:nvSpPr>
          <p:cNvPr id="10264" name="Rectangle 22"/>
          <p:cNvSpPr>
            <a:spLocks noChangeArrowheads="1"/>
          </p:cNvSpPr>
          <p:nvPr/>
        </p:nvSpPr>
        <p:spPr bwMode="auto">
          <a:xfrm>
            <a:off x="3549650" y="5589588"/>
            <a:ext cx="2760663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BR"/>
          </a:p>
        </p:txBody>
      </p:sp>
      <p:sp>
        <p:nvSpPr>
          <p:cNvPr id="10265" name="Rectangle 22"/>
          <p:cNvSpPr>
            <a:spLocks noChangeArrowheads="1"/>
          </p:cNvSpPr>
          <p:nvPr/>
        </p:nvSpPr>
        <p:spPr bwMode="auto">
          <a:xfrm>
            <a:off x="3549650" y="4292600"/>
            <a:ext cx="2760663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BR"/>
          </a:p>
        </p:txBody>
      </p:sp>
      <p:sp>
        <p:nvSpPr>
          <p:cNvPr id="10266" name="Rectangle 22"/>
          <p:cNvSpPr>
            <a:spLocks noChangeArrowheads="1"/>
          </p:cNvSpPr>
          <p:nvPr/>
        </p:nvSpPr>
        <p:spPr bwMode="auto">
          <a:xfrm>
            <a:off x="3549650" y="2997200"/>
            <a:ext cx="2760663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220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49F6DE0-3152-403F-B1E4-9865419557A7}" type="slidenum">
              <a:rPr lang="pt-BR" altLang="pt-BR" sz="1400"/>
              <a:pPr eaLnBrk="1" hangingPunct="1"/>
              <a:t>36</a:t>
            </a:fld>
            <a:endParaRPr lang="pt-BR" altLang="pt-BR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33375"/>
            <a:ext cx="8832850" cy="819150"/>
          </a:xfrm>
        </p:spPr>
        <p:txBody>
          <a:bodyPr/>
          <a:lstStyle/>
          <a:p>
            <a:pPr eaLnBrk="1" hangingPunct="1"/>
            <a:r>
              <a:rPr lang="pt-BR" altLang="pt-BR" smtClean="0"/>
              <a:t>Etapas do desenvolvimento de SBCs</a:t>
            </a:r>
            <a:endParaRPr lang="pt-BR" altLang="pt-BR" sz="3200" smtClean="0"/>
          </a:p>
        </p:txBody>
      </p:sp>
      <p:sp>
        <p:nvSpPr>
          <p:cNvPr id="112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750300" cy="4681537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pt-BR" altLang="pt-BR" smtClean="0">
                <a:solidFill>
                  <a:srgbClr val="990099"/>
                </a:solidFill>
              </a:rPr>
              <a:t>1. Aquisição (elicitação) do conhecimento</a:t>
            </a:r>
          </a:p>
          <a:p>
            <a:pPr marL="990600" lvl="1" indent="-533400" eaLnBrk="1" hangingPunct="1"/>
            <a:r>
              <a:rPr lang="pt-BR" altLang="pt-BR" sz="2400" smtClean="0"/>
              <a:t>Identificação do conhecimento a adquirir</a:t>
            </a:r>
          </a:p>
          <a:p>
            <a:pPr marL="990600" lvl="1" indent="-533400" eaLnBrk="1" hangingPunct="1"/>
            <a:r>
              <a:rPr lang="pt-BR" altLang="pt-BR" sz="2400" smtClean="0"/>
              <a:t>Registro do conhecimento em </a:t>
            </a:r>
            <a:r>
              <a:rPr lang="pt-BR" altLang="pt-BR" sz="2400" smtClean="0">
                <a:solidFill>
                  <a:srgbClr val="990099"/>
                </a:solidFill>
              </a:rPr>
              <a:t>linguagem natural </a:t>
            </a:r>
            <a:r>
              <a:rPr lang="pt-BR" altLang="pt-BR" sz="2400" smtClean="0"/>
              <a:t>ou</a:t>
            </a:r>
            <a:r>
              <a:rPr lang="pt-BR" altLang="pt-BR" sz="2400" smtClean="0">
                <a:solidFill>
                  <a:srgbClr val="990099"/>
                </a:solidFill>
              </a:rPr>
              <a:t> </a:t>
            </a:r>
            <a:r>
              <a:rPr lang="pt-BR" altLang="pt-BR" sz="2400" smtClean="0"/>
              <a:t>usando alguma </a:t>
            </a:r>
            <a:r>
              <a:rPr lang="pt-BR" altLang="pt-BR" sz="2400" smtClean="0">
                <a:solidFill>
                  <a:srgbClr val="990099"/>
                </a:solidFill>
              </a:rPr>
              <a:t>notação gráfica</a:t>
            </a:r>
          </a:p>
        </p:txBody>
      </p:sp>
    </p:spTree>
    <p:extLst>
      <p:ext uri="{BB962C8B-B14F-4D97-AF65-F5344CB8AC3E}">
        <p14:creationId xmlns:p14="http://schemas.microsoft.com/office/powerpoint/2010/main" val="16583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497FFE0-8DDA-4142-8541-2C1A9BBAE580}" type="slidenum">
              <a:rPr lang="pt-BR" altLang="pt-BR" sz="1400"/>
              <a:pPr eaLnBrk="1" hangingPunct="1"/>
              <a:t>37</a:t>
            </a:fld>
            <a:endParaRPr lang="pt-BR" altLang="pt-BR" sz="1400"/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5500" y="1676400"/>
            <a:ext cx="8809038" cy="47244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pt-BR" altLang="pt-BR" smtClean="0">
                <a:solidFill>
                  <a:srgbClr val="990099"/>
                </a:solidFill>
              </a:rPr>
              <a:t>2. Formalização da BC</a:t>
            </a:r>
          </a:p>
          <a:p>
            <a:pPr marL="990600" lvl="1" indent="-533400" eaLnBrk="1" hangingPunct="1"/>
            <a:r>
              <a:rPr lang="pt-BR" altLang="pt-BR" sz="2400" smtClean="0"/>
              <a:t>Nível semi-formal via</a:t>
            </a:r>
            <a:endParaRPr lang="pt-BR" altLang="pt-BR" sz="2400" smtClean="0">
              <a:solidFill>
                <a:srgbClr val="990099"/>
              </a:solidFill>
            </a:endParaRPr>
          </a:p>
          <a:p>
            <a:pPr marL="1371600" lvl="2" indent="-457200" eaLnBrk="1" hangingPunct="1"/>
            <a:r>
              <a:rPr lang="pt-BR" altLang="pt-BR" sz="2000" smtClean="0"/>
              <a:t>Notação textual estruturada padrão (XML) </a:t>
            </a:r>
          </a:p>
          <a:p>
            <a:pPr marL="1371600" lvl="2" indent="-457200" eaLnBrk="1" hangingPunct="1"/>
            <a:r>
              <a:rPr lang="pt-BR" altLang="pt-BR" sz="2000" smtClean="0"/>
              <a:t>Notação gráfica padrão (UML)</a:t>
            </a:r>
          </a:p>
          <a:p>
            <a:pPr marL="1371600" lvl="2" indent="-457200" eaLnBrk="1" hangingPunct="1"/>
            <a:r>
              <a:rPr lang="pt-BR" altLang="pt-BR" sz="2000" smtClean="0"/>
              <a:t>Ontologias</a:t>
            </a:r>
          </a:p>
          <a:p>
            <a:pPr marL="1371600" lvl="2" indent="-457200" eaLnBrk="1" hangingPunct="1"/>
            <a:r>
              <a:rPr lang="pt-BR" altLang="pt-BR" sz="2000" smtClean="0">
                <a:solidFill>
                  <a:srgbClr val="333399"/>
                </a:solidFill>
              </a:rPr>
              <a:t>Objetivo: </a:t>
            </a:r>
            <a:r>
              <a:rPr lang="pt-BR" altLang="pt-BR" sz="2000" i="1" smtClean="0">
                <a:solidFill>
                  <a:srgbClr val="990099"/>
                </a:solidFill>
              </a:rPr>
              <a:t>validação com especialista</a:t>
            </a:r>
          </a:p>
          <a:p>
            <a:pPr marL="990600" lvl="1" indent="-533400" eaLnBrk="1" hangingPunct="1">
              <a:spcBef>
                <a:spcPct val="60000"/>
              </a:spcBef>
            </a:pPr>
            <a:r>
              <a:rPr lang="pt-BR" altLang="pt-BR" sz="2400" smtClean="0"/>
              <a:t>Nível formal </a:t>
            </a:r>
          </a:p>
          <a:p>
            <a:pPr marL="1371600" lvl="2" indent="-457200" eaLnBrk="1" hangingPunct="1"/>
            <a:r>
              <a:rPr lang="pt-BR" altLang="pt-BR" sz="2000" smtClean="0"/>
              <a:t>Via linguagens formais (e.g., LPO)</a:t>
            </a:r>
          </a:p>
          <a:p>
            <a:pPr marL="1371600" lvl="2" indent="-457200" eaLnBrk="1" hangingPunct="1"/>
            <a:r>
              <a:rPr lang="pt-BR" altLang="pt-BR" sz="2000" smtClean="0"/>
              <a:t>Notação sem ambigüidade com</a:t>
            </a:r>
          </a:p>
          <a:p>
            <a:pPr marL="1371600" lvl="2" indent="-457200" eaLnBrk="1" hangingPunct="1"/>
            <a:r>
              <a:rPr lang="pt-BR" altLang="pt-BR" sz="2000" smtClean="0">
                <a:solidFill>
                  <a:srgbClr val="333399"/>
                </a:solidFill>
              </a:rPr>
              <a:t>Objetivo:</a:t>
            </a:r>
            <a:r>
              <a:rPr lang="pt-BR" altLang="pt-BR" sz="2000" smtClean="0"/>
              <a:t> </a:t>
            </a:r>
            <a:r>
              <a:rPr lang="pt-BR" altLang="pt-BR" sz="2000" i="1" smtClean="0">
                <a:solidFill>
                  <a:srgbClr val="990099"/>
                </a:solidFill>
              </a:rPr>
              <a:t>verificação de consistência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60400" y="333375"/>
            <a:ext cx="88328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tx2"/>
                </a:solidFill>
              </a:rPr>
              <a:t>Etapas do desenvolvimento de SBCs</a:t>
            </a:r>
            <a:endParaRPr lang="pt-BR" altLang="pt-BR" sz="3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4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3081068-195C-4B55-A92C-DA5AA419005C}" type="slidenum">
              <a:rPr lang="pt-BR" altLang="pt-BR" sz="1400"/>
              <a:pPr eaLnBrk="1" hangingPunct="1"/>
              <a:t>38</a:t>
            </a:fld>
            <a:endParaRPr lang="pt-BR" altLang="pt-BR" sz="1400"/>
          </a:p>
        </p:txBody>
      </p:sp>
      <p:sp>
        <p:nvSpPr>
          <p:cNvPr id="1331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5500" y="1676400"/>
            <a:ext cx="8809038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mtClean="0">
                <a:solidFill>
                  <a:srgbClr val="990099"/>
                </a:solidFill>
              </a:rPr>
              <a:t>3. Implementação da BC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Uso (ou criação) de um sistema (máquina de inferência) capaz de ler a BC e realizar dedução usando </a:t>
            </a:r>
            <a:r>
              <a:rPr lang="pt-BR" altLang="pt-BR" sz="2400" smtClean="0">
                <a:solidFill>
                  <a:srgbClr val="990099"/>
                </a:solidFill>
              </a:rPr>
              <a:t>linguagens de programação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Implementação da Interface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Teste de protótipo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mtClean="0">
              <a:solidFill>
                <a:srgbClr val="990099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mtClean="0">
                <a:solidFill>
                  <a:srgbClr val="990099"/>
                </a:solidFill>
              </a:rPr>
              <a:t>4. Validação e Refinamento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Validação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Refinamento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pt-BR" altLang="pt-BR" sz="2000" smtClean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660400" y="333375"/>
            <a:ext cx="88328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tx2"/>
                </a:solidFill>
              </a:rPr>
              <a:t>Etapas do desenvolvimento de SBCs</a:t>
            </a:r>
            <a:endParaRPr lang="pt-BR" altLang="pt-BR" sz="3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8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BA0DE01-BEF9-4B08-8BD0-8FAE4811C6CC}" type="slidenum">
              <a:rPr lang="pt-BR" altLang="pt-BR" sz="1400"/>
              <a:pPr eaLnBrk="1" hangingPunct="1"/>
              <a:t>39</a:t>
            </a:fld>
            <a:endParaRPr lang="pt-BR" altLang="pt-BR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Etapas de desenvolvimento de SBCs</a:t>
            </a:r>
          </a:p>
        </p:txBody>
      </p:sp>
      <p:sp>
        <p:nvSpPr>
          <p:cNvPr id="143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73238"/>
            <a:ext cx="8420100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 Veremos a seguir</a:t>
            </a:r>
          </a:p>
          <a:p>
            <a:pPr lvl="1" eaLnBrk="1" hangingPunct="1"/>
            <a:r>
              <a:rPr lang="pt-BR" altLang="pt-BR" sz="2400" smtClean="0"/>
              <a:t>Aquisição do conhecimento</a:t>
            </a:r>
          </a:p>
          <a:p>
            <a:pPr lvl="1" eaLnBrk="1" hangingPunct="1"/>
            <a:r>
              <a:rPr lang="pt-BR" altLang="pt-BR" sz="2400" smtClean="0"/>
              <a:t>Formalização do conhecimento</a:t>
            </a:r>
          </a:p>
          <a:p>
            <a:pPr lvl="2" eaLnBrk="1" hangingPunct="1"/>
            <a:r>
              <a:rPr lang="pt-BR" altLang="pt-BR" sz="2000" smtClean="0">
                <a:solidFill>
                  <a:srgbClr val="990099"/>
                </a:solidFill>
              </a:rPr>
              <a:t>Ontologias</a:t>
            </a:r>
          </a:p>
          <a:p>
            <a:pPr lvl="3" eaLnBrk="1" hangingPunct="1"/>
            <a:r>
              <a:rPr lang="pt-BR" altLang="pt-BR" sz="1800" smtClean="0">
                <a:solidFill>
                  <a:srgbClr val="990099"/>
                </a:solidFill>
              </a:rPr>
              <a:t>Nível “semi”-formal </a:t>
            </a:r>
          </a:p>
        </p:txBody>
      </p:sp>
    </p:spTree>
    <p:extLst>
      <p:ext uri="{BB962C8B-B14F-4D97-AF65-F5344CB8AC3E}">
        <p14:creationId xmlns:p14="http://schemas.microsoft.com/office/powerpoint/2010/main" val="248060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Limitações da resolução de </a:t>
            </a:r>
            <a:br>
              <a:rPr lang="pt-BR" smtClean="0"/>
            </a:br>
            <a:r>
              <a:rPr lang="pt-BR" smtClean="0"/>
              <a:t>problemas por Busca</a:t>
            </a:r>
          </a:p>
        </p:txBody>
      </p:sp>
      <p:sp>
        <p:nvSpPr>
          <p:cNvPr id="7171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04850" y="1747838"/>
            <a:ext cx="8867775" cy="470535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Agentes de Busca são muito eficientes na solução de problemas que podem ser formalizados por:</a:t>
            </a:r>
          </a:p>
          <a:p>
            <a:pPr lvl="1" eaLnBrk="1" hangingPunct="1"/>
            <a:r>
              <a:rPr lang="pt-BR" sz="2200" dirty="0" smtClean="0"/>
              <a:t>um estado inicial; ações; um conjunto de estados finais.</a:t>
            </a:r>
          </a:p>
          <a:p>
            <a:pPr eaLnBrk="1" hangingPunct="1"/>
            <a:r>
              <a:rPr lang="pt-BR" sz="2400" dirty="0" smtClean="0"/>
              <a:t>Porém, não são capazes de resolver problemas que exigem </a:t>
            </a:r>
            <a:r>
              <a:rPr lang="pt-BR" sz="2400" dirty="0" smtClean="0">
                <a:solidFill>
                  <a:srgbClr val="9900CC"/>
                </a:solidFill>
              </a:rPr>
              <a:t>raciocínio baseado em conhecimento</a:t>
            </a:r>
            <a:r>
              <a:rPr lang="pt-BR" sz="2400" dirty="0" smtClean="0"/>
              <a:t> sobre o mundo:</a:t>
            </a:r>
          </a:p>
          <a:p>
            <a:pPr lvl="1" eaLnBrk="1" hangingPunct="1"/>
            <a:r>
              <a:rPr lang="pt-BR" sz="2200" dirty="0" smtClean="0"/>
              <a:t>Porque seu modelo do mundo é pobre e o raciocínio é limitado</a:t>
            </a:r>
          </a:p>
          <a:p>
            <a:pPr lvl="2" eaLnBrk="1" hangingPunct="1"/>
            <a:r>
              <a:rPr lang="pt-BR" sz="2000" dirty="0" smtClean="0"/>
              <a:t>e.g., diagnóstico médico, controle aeroespacial, prova de teoremas, sistemas especialistas em geral,...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31E3DD9-57F2-4229-A167-D7260C587E8C}" type="slidenum">
              <a:rPr lang="pt-BR" altLang="pt-BR" sz="1400"/>
              <a:pPr eaLnBrk="1" hangingPunct="1"/>
              <a:t>40</a:t>
            </a:fld>
            <a:endParaRPr lang="pt-BR" altLang="pt-BR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Aquisição do Conhecimento</a:t>
            </a:r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 gargalo na construção dos SBCs</a:t>
            </a:r>
          </a:p>
        </p:txBody>
      </p:sp>
    </p:spTree>
    <p:extLst>
      <p:ext uri="{BB962C8B-B14F-4D97-AF65-F5344CB8AC3E}">
        <p14:creationId xmlns:p14="http://schemas.microsoft.com/office/powerpoint/2010/main" val="17937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45FA114-A29C-452A-A53C-F3BE29CB6550}" type="slidenum">
              <a:rPr lang="pt-BR" altLang="pt-BR" sz="1400"/>
              <a:pPr eaLnBrk="1" hangingPunct="1"/>
              <a:t>41</a:t>
            </a:fld>
            <a:endParaRPr lang="pt-BR" altLang="pt-BR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Aquisição do Conhecimento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76400"/>
            <a:ext cx="8420100" cy="4560888"/>
          </a:xfrm>
        </p:spPr>
        <p:txBody>
          <a:bodyPr/>
          <a:lstStyle/>
          <a:p>
            <a:pPr eaLnBrk="1" hangingPunct="1"/>
            <a:r>
              <a:rPr lang="pt-BR" altLang="pt-BR" smtClean="0"/>
              <a:t>Principais fases da aquisição</a:t>
            </a:r>
          </a:p>
          <a:p>
            <a:pPr lvl="1" eaLnBrk="1" hangingPunct="1"/>
            <a:r>
              <a:rPr lang="pt-BR" altLang="pt-BR" sz="2400" smtClean="0"/>
              <a:t>Identificar características do problema</a:t>
            </a:r>
          </a:p>
          <a:p>
            <a:pPr lvl="2" eaLnBrk="1" hangingPunct="1"/>
            <a:r>
              <a:rPr lang="pt-BR" altLang="pt-BR" sz="2000" smtClean="0"/>
              <a:t>Do domínio da aplicação</a:t>
            </a:r>
          </a:p>
          <a:p>
            <a:pPr lvl="1" eaLnBrk="1" hangingPunct="1"/>
            <a:r>
              <a:rPr lang="pt-BR" altLang="pt-BR" sz="2400" smtClean="0"/>
              <a:t>Isolar e representar os conceitos principais e suas relações</a:t>
            </a:r>
          </a:p>
          <a:p>
            <a:pPr lvl="2" eaLnBrk="1" hangingPunct="1"/>
            <a:r>
              <a:rPr lang="pt-BR" altLang="pt-BR" sz="2000" smtClean="0"/>
              <a:t>através de uma </a:t>
            </a:r>
            <a:r>
              <a:rPr lang="pt-BR" altLang="pt-BR" sz="2000" smtClean="0">
                <a:solidFill>
                  <a:srgbClr val="FF0000"/>
                </a:solidFill>
              </a:rPr>
              <a:t>Ontologia</a:t>
            </a:r>
            <a:r>
              <a:rPr lang="pt-BR" altLang="pt-BR" sz="2000" smtClean="0"/>
              <a:t>, por exemplo</a:t>
            </a:r>
          </a:p>
          <a:p>
            <a:pPr lvl="1" eaLnBrk="1" hangingPunct="1"/>
            <a:r>
              <a:rPr lang="pt-BR" altLang="pt-BR" sz="2400" smtClean="0"/>
              <a:t>Identificar inferências sobre estes conceitos (</a:t>
            </a:r>
            <a:r>
              <a:rPr lang="pt-BR" altLang="pt-BR" sz="2400" smtClean="0">
                <a:solidFill>
                  <a:srgbClr val="FF0000"/>
                </a:solidFill>
              </a:rPr>
              <a:t>regras</a:t>
            </a:r>
            <a:r>
              <a:rPr lang="pt-BR" altLang="pt-BR" sz="2400" smtClean="0"/>
              <a:t>)</a:t>
            </a:r>
          </a:p>
          <a:p>
            <a:pPr eaLnBrk="1" hangingPunct="1"/>
            <a:r>
              <a:rPr lang="pt-BR" altLang="pt-BR" smtClean="0">
                <a:sym typeface="Wingdings" panose="05000000000000000000" pitchFamily="2" charset="2"/>
              </a:rPr>
              <a:t>O conhecimento pode originar-se de várias fontes: </a:t>
            </a:r>
          </a:p>
          <a:p>
            <a:pPr lvl="1" eaLnBrk="1" hangingPunct="1"/>
            <a:r>
              <a:rPr lang="pt-BR" altLang="pt-BR" sz="2400" smtClean="0">
                <a:solidFill>
                  <a:schemeClr val="tx2"/>
                </a:solidFill>
                <a:sym typeface="Wingdings" panose="05000000000000000000" pitchFamily="2" charset="2"/>
              </a:rPr>
              <a:t>especialistas</a:t>
            </a:r>
            <a:r>
              <a:rPr lang="pt-BR" altLang="pt-BR" sz="2400" smtClean="0">
                <a:sym typeface="Wingdings" panose="05000000000000000000" pitchFamily="2" charset="2"/>
              </a:rPr>
              <a:t>, livros e documentos, filmes, etc. </a:t>
            </a:r>
            <a:endParaRPr lang="pt-BR" altLang="pt-BR" sz="2400" smtClean="0"/>
          </a:p>
        </p:txBody>
      </p:sp>
    </p:spTree>
    <p:extLst>
      <p:ext uri="{BB962C8B-B14F-4D97-AF65-F5344CB8AC3E}">
        <p14:creationId xmlns:p14="http://schemas.microsoft.com/office/powerpoint/2010/main" val="16361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A1FE7B3-51E3-4CCE-88A9-63EB3063B152}" type="slidenum">
              <a:rPr lang="pt-BR" altLang="pt-BR" sz="1400"/>
              <a:pPr eaLnBrk="1" hangingPunct="1"/>
              <a:t>42</a:t>
            </a:fld>
            <a:endParaRPr lang="pt-BR" altLang="pt-BR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-76200"/>
            <a:ext cx="883285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Gargalo na Aquisição do Conhecimento</a:t>
            </a:r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585200" cy="4267200"/>
          </a:xfrm>
        </p:spPr>
        <p:txBody>
          <a:bodyPr/>
          <a:lstStyle/>
          <a:p>
            <a:pPr eaLnBrk="1" hangingPunct="1"/>
            <a:r>
              <a:rPr lang="pt-BR" altLang="pt-BR" smtClean="0"/>
              <a:t> A maior parte do conhecimento está na cabeça dos especialistas...</a:t>
            </a:r>
          </a:p>
          <a:p>
            <a:pPr eaLnBrk="1" hangingPunct="1"/>
            <a:r>
              <a:rPr lang="pt-BR" altLang="pt-BR" smtClean="0">
                <a:solidFill>
                  <a:srgbClr val="A50021"/>
                </a:solidFill>
              </a:rPr>
              <a:t> </a:t>
            </a:r>
            <a:r>
              <a:rPr lang="pt-BR" altLang="pt-BR" smtClean="0">
                <a:solidFill>
                  <a:srgbClr val="990099"/>
                </a:solidFill>
              </a:rPr>
              <a:t>Especialistas</a:t>
            </a:r>
            <a:r>
              <a:rPr lang="pt-BR" altLang="pt-BR" smtClean="0">
                <a:solidFill>
                  <a:schemeClr val="tx2"/>
                </a:solidFill>
              </a:rPr>
              <a:t> </a:t>
            </a:r>
          </a:p>
          <a:p>
            <a:pPr lvl="1" eaLnBrk="1" hangingPunct="1"/>
            <a:r>
              <a:rPr lang="pt-BR" altLang="pt-BR" sz="2400" smtClean="0"/>
              <a:t>têm muito conhecimento empírico</a:t>
            </a:r>
          </a:p>
          <a:p>
            <a:pPr lvl="2" eaLnBrk="1" hangingPunct="1"/>
            <a:r>
              <a:rPr lang="pt-BR" altLang="pt-BR" sz="2000" smtClean="0"/>
              <a:t>Difícil de ser capturado e representado formalmente</a:t>
            </a:r>
          </a:p>
          <a:p>
            <a:pPr lvl="1" eaLnBrk="1" hangingPunct="1"/>
            <a:r>
              <a:rPr lang="pt-BR" altLang="pt-BR" sz="2400" smtClean="0"/>
              <a:t>são “caros” mas </a:t>
            </a:r>
            <a:r>
              <a:rPr lang="pt-BR" altLang="pt-BR" sz="2400" smtClean="0">
                <a:solidFill>
                  <a:srgbClr val="990099"/>
                </a:solidFill>
              </a:rPr>
              <a:t>não sabem de tudo!</a:t>
            </a:r>
          </a:p>
          <a:p>
            <a:pPr lvl="1" eaLnBrk="1" hangingPunct="1"/>
            <a:r>
              <a:rPr lang="pt-BR" altLang="pt-BR" sz="2400" smtClean="0">
                <a:sym typeface="Wingdings" panose="05000000000000000000" pitchFamily="2" charset="2"/>
              </a:rPr>
              <a:t>têm d</a:t>
            </a:r>
            <a:r>
              <a:rPr lang="pt-BR" altLang="pt-BR" sz="2400" smtClean="0"/>
              <a:t>ificuldade de verbalizar sob pressão</a:t>
            </a:r>
          </a:p>
          <a:p>
            <a:pPr lvl="1" eaLnBrk="1" hangingPunct="1"/>
            <a:r>
              <a:rPr lang="pt-BR" altLang="pt-BR" sz="2400" smtClean="0"/>
              <a:t>usam vocabulário próprio (jargão)</a:t>
            </a:r>
          </a:p>
          <a:p>
            <a:pPr lvl="1" eaLnBrk="1" hangingPunct="1"/>
            <a:r>
              <a:rPr lang="pt-BR" altLang="pt-BR" sz="2400" smtClean="0"/>
              <a:t>Podem expressar conhecimento incorreto e incompleto</a:t>
            </a:r>
          </a:p>
        </p:txBody>
      </p:sp>
    </p:spTree>
    <p:extLst>
      <p:ext uri="{BB962C8B-B14F-4D97-AF65-F5344CB8AC3E}">
        <p14:creationId xmlns:p14="http://schemas.microsoft.com/office/powerpoint/2010/main" val="18566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A2E38BB-CDE1-4EC4-BAB3-DA2168B6B457}" type="slidenum">
              <a:rPr lang="pt-BR" altLang="pt-BR" sz="1400"/>
              <a:pPr eaLnBrk="1" hangingPunct="1"/>
              <a:t>43</a:t>
            </a:fld>
            <a:endParaRPr lang="pt-BR" altLang="pt-BR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42875"/>
            <a:ext cx="8832850" cy="896938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Como minimizar o gargalo da Aquisição?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Métodos de aquisição</a:t>
            </a:r>
          </a:p>
          <a:p>
            <a:pPr lvl="1" eaLnBrk="1" hangingPunct="1"/>
            <a:r>
              <a:rPr lang="pt-BR" altLang="pt-BR" smtClean="0">
                <a:sym typeface="Wingdings" panose="05000000000000000000" pitchFamily="2" charset="2"/>
              </a:rPr>
              <a:t>Três categorias</a:t>
            </a:r>
          </a:p>
          <a:p>
            <a:pPr lvl="2" eaLnBrk="1" hangingPunct="1"/>
            <a:r>
              <a:rPr lang="pt-BR" altLang="pt-BR" smtClean="0"/>
              <a:t>Manual</a:t>
            </a:r>
          </a:p>
          <a:p>
            <a:pPr lvl="2" eaLnBrk="1" hangingPunct="1"/>
            <a:r>
              <a:rPr lang="pt-BR" altLang="pt-BR" smtClean="0"/>
              <a:t>Semi-automático</a:t>
            </a:r>
          </a:p>
          <a:p>
            <a:pPr lvl="2" eaLnBrk="1" hangingPunct="1"/>
            <a:r>
              <a:rPr lang="pt-BR" altLang="pt-BR" smtClean="0"/>
              <a:t>Automático</a:t>
            </a:r>
          </a:p>
        </p:txBody>
      </p:sp>
    </p:spTree>
    <p:extLst>
      <p:ext uri="{BB962C8B-B14F-4D97-AF65-F5344CB8AC3E}">
        <p14:creationId xmlns:p14="http://schemas.microsoft.com/office/powerpoint/2010/main" val="36108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B3ACE65-D934-4998-AB85-C2C8A4BC42B1}" type="slidenum">
              <a:rPr lang="pt-BR" altLang="pt-BR" sz="1400"/>
              <a:pPr eaLnBrk="1" hangingPunct="1"/>
              <a:t>44</a:t>
            </a:fld>
            <a:endParaRPr lang="pt-BR" altLang="pt-BR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46088"/>
            <a:ext cx="8420100" cy="620712"/>
          </a:xfrm>
        </p:spPr>
        <p:txBody>
          <a:bodyPr/>
          <a:lstStyle/>
          <a:p>
            <a:pPr eaLnBrk="1" hangingPunct="1"/>
            <a:r>
              <a:rPr lang="pt-BR" altLang="pt-BR" smtClean="0"/>
              <a:t>Método de Aquisição Manual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76400"/>
            <a:ext cx="84201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Entrevistas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estruturadas ou não estruturadas</a:t>
            </a:r>
          </a:p>
          <a:p>
            <a:pPr eaLnBrk="1" hangingPunct="1">
              <a:lnSpc>
                <a:spcPct val="90000"/>
              </a:lnSpc>
            </a:pPr>
            <a:endParaRPr lang="pt-BR" altLang="pt-BR" sz="1800" i="1" smtClean="0"/>
          </a:p>
          <a:p>
            <a:pPr eaLnBrk="1" hangingPunct="1">
              <a:lnSpc>
                <a:spcPct val="90000"/>
              </a:lnSpc>
            </a:pPr>
            <a:r>
              <a:rPr lang="pt-BR" altLang="pt-BR" i="1" smtClean="0"/>
              <a:t>Tracking methods</a:t>
            </a:r>
            <a:r>
              <a:rPr lang="pt-BR" altLang="pt-BR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análise de protocolos e observação</a:t>
            </a:r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660400" y="4038600"/>
            <a:ext cx="8915400" cy="1828800"/>
            <a:chOff x="432" y="816"/>
            <a:chExt cx="5184" cy="1152"/>
          </a:xfrm>
        </p:grpSpPr>
        <p:sp>
          <p:nvSpPr>
            <p:cNvPr id="19462" name="AutoShape 5"/>
            <p:cNvSpPr>
              <a:spLocks noChangeArrowheads="1"/>
            </p:cNvSpPr>
            <p:nvPr/>
          </p:nvSpPr>
          <p:spPr bwMode="auto">
            <a:xfrm>
              <a:off x="432" y="816"/>
              <a:ext cx="5184" cy="115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pt-BR"/>
            </a:p>
          </p:txBody>
        </p:sp>
        <p:sp>
          <p:nvSpPr>
            <p:cNvPr id="19463" name="Text Box 6"/>
            <p:cNvSpPr txBox="1">
              <a:spLocks noChangeArrowheads="1"/>
            </p:cNvSpPr>
            <p:nvPr/>
          </p:nvSpPr>
          <p:spPr bwMode="auto">
            <a:xfrm>
              <a:off x="528" y="957"/>
              <a:ext cx="783" cy="23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pt-BR" altLang="pt-BR" sz="1800"/>
                <a:t>especialista</a:t>
              </a:r>
            </a:p>
          </p:txBody>
        </p:sp>
        <p:sp>
          <p:nvSpPr>
            <p:cNvPr id="19464" name="Text Box 7"/>
            <p:cNvSpPr txBox="1">
              <a:spLocks noChangeArrowheads="1"/>
            </p:cNvSpPr>
            <p:nvPr/>
          </p:nvSpPr>
          <p:spPr bwMode="auto">
            <a:xfrm>
              <a:off x="4505" y="1245"/>
              <a:ext cx="929" cy="407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 sz="1800"/>
                <a:t>Base de </a:t>
              </a:r>
            </a:p>
            <a:p>
              <a:pPr algn="ctr"/>
              <a:r>
                <a:rPr lang="pt-BR" altLang="pt-BR" sz="1800"/>
                <a:t>conhecimento</a:t>
              </a:r>
            </a:p>
          </p:txBody>
        </p:sp>
        <p:sp>
          <p:nvSpPr>
            <p:cNvPr id="19465" name="Line 8"/>
            <p:cNvSpPr>
              <a:spLocks noChangeShapeType="1"/>
            </p:cNvSpPr>
            <p:nvPr/>
          </p:nvSpPr>
          <p:spPr bwMode="auto">
            <a:xfrm>
              <a:off x="1488" y="1056"/>
              <a:ext cx="96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6" name="Line 9"/>
            <p:cNvSpPr>
              <a:spLocks noChangeShapeType="1"/>
            </p:cNvSpPr>
            <p:nvPr/>
          </p:nvSpPr>
          <p:spPr bwMode="auto">
            <a:xfrm>
              <a:off x="3628" y="144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7" name="Text Box 10"/>
            <p:cNvSpPr txBox="1">
              <a:spLocks noChangeArrowheads="1"/>
            </p:cNvSpPr>
            <p:nvPr/>
          </p:nvSpPr>
          <p:spPr bwMode="auto">
            <a:xfrm>
              <a:off x="2515" y="1197"/>
              <a:ext cx="1003" cy="407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 sz="1800"/>
                <a:t>Engenheiro de </a:t>
              </a:r>
            </a:p>
            <a:p>
              <a:pPr algn="ctr"/>
              <a:r>
                <a:rPr lang="pt-BR" altLang="pt-BR" sz="1800"/>
                <a:t>conhecimento</a:t>
              </a:r>
            </a:p>
          </p:txBody>
        </p:sp>
        <p:sp>
          <p:nvSpPr>
            <p:cNvPr id="19468" name="Line 11"/>
            <p:cNvSpPr>
              <a:spLocks noChangeShapeType="1"/>
            </p:cNvSpPr>
            <p:nvPr/>
          </p:nvSpPr>
          <p:spPr bwMode="auto">
            <a:xfrm flipH="1">
              <a:off x="3052" y="1392"/>
              <a:ext cx="0" cy="24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9" name="Text Box 12"/>
            <p:cNvSpPr txBox="1">
              <a:spLocks noChangeArrowheads="1"/>
            </p:cNvSpPr>
            <p:nvPr/>
          </p:nvSpPr>
          <p:spPr bwMode="auto">
            <a:xfrm>
              <a:off x="528" y="1572"/>
              <a:ext cx="970" cy="23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pt-BR" altLang="pt-BR" sz="1800"/>
                <a:t>documentação</a:t>
              </a:r>
            </a:p>
          </p:txBody>
        </p:sp>
        <p:sp>
          <p:nvSpPr>
            <p:cNvPr id="19470" name="Line 13"/>
            <p:cNvSpPr>
              <a:spLocks noChangeShapeType="1"/>
            </p:cNvSpPr>
            <p:nvPr/>
          </p:nvSpPr>
          <p:spPr bwMode="auto">
            <a:xfrm flipV="1">
              <a:off x="1680" y="1488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1" name="Text Box 14"/>
            <p:cNvSpPr txBox="1">
              <a:spLocks noChangeArrowheads="1"/>
            </p:cNvSpPr>
            <p:nvPr/>
          </p:nvSpPr>
          <p:spPr bwMode="auto">
            <a:xfrm>
              <a:off x="3628" y="1149"/>
              <a:ext cx="758" cy="23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pt-BR" altLang="pt-BR" sz="1800"/>
                <a:t>codificação</a:t>
              </a:r>
            </a:p>
          </p:txBody>
        </p:sp>
        <p:sp>
          <p:nvSpPr>
            <p:cNvPr id="19472" name="Text Box 15"/>
            <p:cNvSpPr txBox="1">
              <a:spLocks noChangeArrowheads="1"/>
            </p:cNvSpPr>
            <p:nvPr/>
          </p:nvSpPr>
          <p:spPr bwMode="auto">
            <a:xfrm rot="1314061">
              <a:off x="1599" y="999"/>
              <a:ext cx="798" cy="23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pt-BR" altLang="pt-BR" sz="1800"/>
                <a:t>Explicitação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17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A0029AD-F81B-4037-B14B-CF388A0F9D6D}" type="slidenum">
              <a:rPr lang="pt-BR" altLang="pt-BR" sz="1400"/>
              <a:pPr eaLnBrk="1" hangingPunct="1"/>
              <a:t>45</a:t>
            </a:fld>
            <a:endParaRPr lang="pt-BR" altLang="pt-BR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19088"/>
            <a:ext cx="8420100" cy="752475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Métodos de Aquisição Semi-automática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5500" y="1600200"/>
            <a:ext cx="8591550" cy="2209800"/>
          </a:xfrm>
        </p:spPr>
        <p:txBody>
          <a:bodyPr/>
          <a:lstStyle/>
          <a:p>
            <a:pPr eaLnBrk="1" hangingPunct="1"/>
            <a:r>
              <a:rPr lang="pt-BR" altLang="pt-BR" smtClean="0"/>
              <a:t>Baseado em ferramentas de </a:t>
            </a:r>
            <a:r>
              <a:rPr lang="pt-BR" altLang="pt-BR" sz="2400" smtClean="0"/>
              <a:t>ajuda ao especialista e ao engenheiro de conhecimento </a:t>
            </a:r>
          </a:p>
          <a:p>
            <a:pPr lvl="1" eaLnBrk="1" hangingPunct="1"/>
            <a:r>
              <a:rPr lang="pt-BR" altLang="pt-BR" sz="2400" i="1" smtClean="0"/>
              <a:t>Repertory grid analysis</a:t>
            </a:r>
            <a:endParaRPr lang="pt-BR" altLang="pt-BR" sz="2200" i="1" smtClean="0"/>
          </a:p>
        </p:txBody>
      </p:sp>
      <p:grpSp>
        <p:nvGrpSpPr>
          <p:cNvPr id="20485" name="Group 4"/>
          <p:cNvGrpSpPr>
            <a:grpSpLocks/>
          </p:cNvGrpSpPr>
          <p:nvPr/>
        </p:nvGrpSpPr>
        <p:grpSpPr bwMode="auto">
          <a:xfrm>
            <a:off x="825500" y="4572000"/>
            <a:ext cx="8667750" cy="1828800"/>
            <a:chOff x="528" y="1632"/>
            <a:chExt cx="5040" cy="1152"/>
          </a:xfrm>
        </p:grpSpPr>
        <p:sp>
          <p:nvSpPr>
            <p:cNvPr id="20486" name="AutoShape 5"/>
            <p:cNvSpPr>
              <a:spLocks noChangeArrowheads="1"/>
            </p:cNvSpPr>
            <p:nvPr/>
          </p:nvSpPr>
          <p:spPr bwMode="auto">
            <a:xfrm>
              <a:off x="528" y="1632"/>
              <a:ext cx="5040" cy="115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pt-BR"/>
            </a:p>
          </p:txBody>
        </p:sp>
        <p:grpSp>
          <p:nvGrpSpPr>
            <p:cNvPr id="20487" name="Group 6"/>
            <p:cNvGrpSpPr>
              <a:grpSpLocks/>
            </p:cNvGrpSpPr>
            <p:nvPr/>
          </p:nvGrpSpPr>
          <p:grpSpPr bwMode="auto">
            <a:xfrm>
              <a:off x="624" y="1776"/>
              <a:ext cx="4711" cy="896"/>
              <a:chOff x="672" y="2304"/>
              <a:chExt cx="4711" cy="896"/>
            </a:xfrm>
          </p:grpSpPr>
          <p:sp>
            <p:nvSpPr>
              <p:cNvPr id="20488" name="Text Box 7"/>
              <p:cNvSpPr txBox="1">
                <a:spLocks noChangeArrowheads="1"/>
              </p:cNvSpPr>
              <p:nvPr/>
            </p:nvSpPr>
            <p:spPr bwMode="auto">
              <a:xfrm>
                <a:off x="672" y="2304"/>
                <a:ext cx="868" cy="233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r>
                  <a:rPr lang="pt-BR" altLang="pt-BR" sz="1800" b="1">
                    <a:latin typeface="Arial" panose="020B0604020202020204" pitchFamily="34" charset="0"/>
                  </a:rPr>
                  <a:t>especialista</a:t>
                </a:r>
              </a:p>
            </p:txBody>
          </p:sp>
          <p:sp>
            <p:nvSpPr>
              <p:cNvPr id="20489" name="Text Box 8"/>
              <p:cNvSpPr txBox="1">
                <a:spLocks noChangeArrowheads="1"/>
              </p:cNvSpPr>
              <p:nvPr/>
            </p:nvSpPr>
            <p:spPr bwMode="auto">
              <a:xfrm>
                <a:off x="2114" y="2304"/>
                <a:ext cx="1658" cy="407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pt-BR" altLang="pt-BR" sz="1800" b="1">
                    <a:latin typeface="Arial" panose="020B0604020202020204" pitchFamily="34" charset="0"/>
                  </a:rPr>
                  <a:t>Ferramentas interativas </a:t>
                </a:r>
              </a:p>
              <a:p>
                <a:pPr algn="ctr"/>
                <a:r>
                  <a:rPr lang="pt-BR" altLang="pt-BR" sz="1800" b="1">
                    <a:latin typeface="Arial" panose="020B0604020202020204" pitchFamily="34" charset="0"/>
                  </a:rPr>
                  <a:t>de entrevista</a:t>
                </a:r>
              </a:p>
            </p:txBody>
          </p:sp>
          <p:sp>
            <p:nvSpPr>
              <p:cNvPr id="20490" name="Text Box 9"/>
              <p:cNvSpPr txBox="1">
                <a:spLocks noChangeArrowheads="1"/>
              </p:cNvSpPr>
              <p:nvPr/>
            </p:nvSpPr>
            <p:spPr bwMode="auto">
              <a:xfrm>
                <a:off x="4366" y="2304"/>
                <a:ext cx="1017" cy="407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pt-BR" altLang="pt-BR" sz="1800" b="1">
                    <a:latin typeface="Arial" panose="020B0604020202020204" pitchFamily="34" charset="0"/>
                  </a:rPr>
                  <a:t>Base de </a:t>
                </a:r>
              </a:p>
              <a:p>
                <a:pPr algn="ctr"/>
                <a:r>
                  <a:rPr lang="pt-BR" altLang="pt-BR" sz="1800" b="1">
                    <a:latin typeface="Arial" panose="020B0604020202020204" pitchFamily="34" charset="0"/>
                  </a:rPr>
                  <a:t>conhecimento</a:t>
                </a:r>
              </a:p>
            </p:txBody>
          </p:sp>
          <p:sp>
            <p:nvSpPr>
              <p:cNvPr id="20491" name="Line 10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2" name="Line 11"/>
              <p:cNvSpPr>
                <a:spLocks noChangeShapeType="1"/>
              </p:cNvSpPr>
              <p:nvPr/>
            </p:nvSpPr>
            <p:spPr bwMode="auto">
              <a:xfrm>
                <a:off x="398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3" name="Text Box 12"/>
              <p:cNvSpPr txBox="1">
                <a:spLocks noChangeArrowheads="1"/>
              </p:cNvSpPr>
              <p:nvPr/>
            </p:nvSpPr>
            <p:spPr bwMode="auto">
              <a:xfrm>
                <a:off x="1920" y="2967"/>
                <a:ext cx="1986" cy="233"/>
              </a:xfrm>
              <a:prstGeom prst="rect">
                <a:avLst/>
              </a:prstGeom>
              <a:solidFill>
                <a:srgbClr val="CCECFF"/>
              </a:solidFill>
              <a:ln w="28575">
                <a:pattFill prst="wdDnDiag">
                  <a:fgClr>
                    <a:schemeClr val="tx1"/>
                  </a:fgClr>
                  <a:bgClr>
                    <a:srgbClr val="FFFFFF"/>
                  </a:bgClr>
                </a:patt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pt-BR" altLang="pt-BR" sz="1800" b="1">
                    <a:latin typeface="Arial" panose="020B0604020202020204" pitchFamily="34" charset="0"/>
                  </a:rPr>
                  <a:t>Engenheiro de conhecimento</a:t>
                </a:r>
              </a:p>
            </p:txBody>
          </p:sp>
          <p:sp>
            <p:nvSpPr>
              <p:cNvPr id="20494" name="Line 13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336" cy="576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5" name="Line 14"/>
              <p:cNvSpPr>
                <a:spLocks noChangeShapeType="1"/>
              </p:cNvSpPr>
              <p:nvPr/>
            </p:nvSpPr>
            <p:spPr bwMode="auto">
              <a:xfrm flipH="1">
                <a:off x="4080" y="2448"/>
                <a:ext cx="288" cy="576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6" name="Line 15"/>
              <p:cNvSpPr>
                <a:spLocks noChangeShapeType="1"/>
              </p:cNvSpPr>
              <p:nvPr/>
            </p:nvSpPr>
            <p:spPr bwMode="auto">
              <a:xfrm flipH="1">
                <a:off x="2976" y="2736"/>
                <a:ext cx="0" cy="24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970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3BAC82B-E7D3-4BE0-9645-CDA25F6A6FBC}" type="slidenum">
              <a:rPr lang="pt-BR" altLang="pt-BR" sz="1400"/>
              <a:pPr eaLnBrk="1" hangingPunct="1"/>
              <a:t>46</a:t>
            </a:fld>
            <a:endParaRPr lang="pt-BR" altLang="pt-BR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-71438"/>
            <a:ext cx="8420100" cy="1143001"/>
          </a:xfrm>
        </p:spPr>
        <p:txBody>
          <a:bodyPr/>
          <a:lstStyle/>
          <a:p>
            <a:pPr eaLnBrk="1" hangingPunct="1"/>
            <a:r>
              <a:rPr lang="pt-BR" altLang="pt-BR" smtClean="0"/>
              <a:t>Métodos de Aquisição Automática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t-BR" altLang="pt-BR" smtClean="0"/>
              <a:t> Aprendizado de máquina </a:t>
            </a:r>
          </a:p>
          <a:p>
            <a:pPr lvl="1" eaLnBrk="1" hangingPunct="1"/>
            <a:r>
              <a:rPr lang="pt-BR" altLang="pt-BR" i="1" smtClean="0"/>
              <a:t>Machine learning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t-BR" altLang="pt-BR" i="1" smtClean="0"/>
          </a:p>
        </p:txBody>
      </p:sp>
      <p:grpSp>
        <p:nvGrpSpPr>
          <p:cNvPr id="21509" name="Group 4"/>
          <p:cNvGrpSpPr>
            <a:grpSpLocks/>
          </p:cNvGrpSpPr>
          <p:nvPr/>
        </p:nvGrpSpPr>
        <p:grpSpPr bwMode="auto">
          <a:xfrm>
            <a:off x="825500" y="4114800"/>
            <a:ext cx="8502650" cy="838200"/>
            <a:chOff x="528" y="3264"/>
            <a:chExt cx="4944" cy="528"/>
          </a:xfrm>
        </p:grpSpPr>
        <p:sp>
          <p:nvSpPr>
            <p:cNvPr id="21510" name="AutoShape 5"/>
            <p:cNvSpPr>
              <a:spLocks noChangeArrowheads="1"/>
            </p:cNvSpPr>
            <p:nvPr/>
          </p:nvSpPr>
          <p:spPr bwMode="auto">
            <a:xfrm>
              <a:off x="528" y="3264"/>
              <a:ext cx="4944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pt-BR"/>
            </a:p>
          </p:txBody>
        </p:sp>
        <p:grpSp>
          <p:nvGrpSpPr>
            <p:cNvPr id="21511" name="Group 6"/>
            <p:cNvGrpSpPr>
              <a:grpSpLocks/>
            </p:cNvGrpSpPr>
            <p:nvPr/>
          </p:nvGrpSpPr>
          <p:grpSpPr bwMode="auto">
            <a:xfrm>
              <a:off x="772" y="3408"/>
              <a:ext cx="4256" cy="233"/>
              <a:chOff x="770" y="3696"/>
              <a:chExt cx="4256" cy="233"/>
            </a:xfrm>
          </p:grpSpPr>
          <p:sp>
            <p:nvSpPr>
              <p:cNvPr id="21512" name="Text Box 7"/>
              <p:cNvSpPr txBox="1">
                <a:spLocks noChangeArrowheads="1"/>
              </p:cNvSpPr>
              <p:nvPr/>
            </p:nvSpPr>
            <p:spPr bwMode="auto">
              <a:xfrm>
                <a:off x="770" y="3696"/>
                <a:ext cx="1278" cy="233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r>
                  <a:rPr lang="pt-BR" altLang="pt-BR" sz="1800" b="1">
                    <a:latin typeface="Arial" panose="020B0604020202020204" pitchFamily="34" charset="0"/>
                  </a:rPr>
                  <a:t>Casos e exemplos</a:t>
                </a:r>
              </a:p>
            </p:txBody>
          </p:sp>
          <p:sp>
            <p:nvSpPr>
              <p:cNvPr id="21513" name="Text Box 8"/>
              <p:cNvSpPr txBox="1">
                <a:spLocks noChangeArrowheads="1"/>
              </p:cNvSpPr>
              <p:nvPr/>
            </p:nvSpPr>
            <p:spPr bwMode="auto">
              <a:xfrm>
                <a:off x="2580" y="3696"/>
                <a:ext cx="1368" cy="233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r>
                  <a:rPr lang="pt-BR" altLang="pt-BR" sz="1800" b="1">
                    <a:latin typeface="Arial" panose="020B0604020202020204" pitchFamily="34" charset="0"/>
                  </a:rPr>
                  <a:t>Indução automática</a:t>
                </a:r>
              </a:p>
            </p:txBody>
          </p:sp>
          <p:sp>
            <p:nvSpPr>
              <p:cNvPr id="21514" name="Text Box 9"/>
              <p:cNvSpPr txBox="1">
                <a:spLocks noChangeArrowheads="1"/>
              </p:cNvSpPr>
              <p:nvPr/>
            </p:nvSpPr>
            <p:spPr bwMode="auto">
              <a:xfrm>
                <a:off x="4464" y="3696"/>
                <a:ext cx="562" cy="233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r>
                  <a:rPr lang="pt-BR" altLang="pt-BR" sz="1800" b="1">
                    <a:latin typeface="Arial" panose="020B0604020202020204" pitchFamily="34" charset="0"/>
                  </a:rPr>
                  <a:t>Regras</a:t>
                </a:r>
              </a:p>
            </p:txBody>
          </p:sp>
          <p:sp>
            <p:nvSpPr>
              <p:cNvPr id="21515" name="Line 10"/>
              <p:cNvSpPr>
                <a:spLocks noChangeShapeType="1"/>
              </p:cNvSpPr>
              <p:nvPr/>
            </p:nvSpPr>
            <p:spPr bwMode="auto">
              <a:xfrm>
                <a:off x="2160" y="37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516" name="Line 11"/>
              <p:cNvSpPr>
                <a:spLocks noChangeShapeType="1"/>
              </p:cNvSpPr>
              <p:nvPr/>
            </p:nvSpPr>
            <p:spPr bwMode="auto">
              <a:xfrm>
                <a:off x="4080" y="37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9033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420100" cy="611188"/>
          </a:xfrm>
        </p:spPr>
        <p:txBody>
          <a:bodyPr/>
          <a:lstStyle/>
          <a:p>
            <a:pPr eaLnBrk="1" hangingPunct="1"/>
            <a:r>
              <a:rPr lang="pt-BR" sz="3200" smtClean="0"/>
              <a:t>Próxima aula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Sistemas baseados em Regras de Produção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81000"/>
            <a:ext cx="8396287" cy="1066800"/>
          </a:xfrm>
        </p:spPr>
        <p:txBody>
          <a:bodyPr/>
          <a:lstStyle/>
          <a:p>
            <a:pPr eaLnBrk="1" hangingPunct="1"/>
            <a:r>
              <a:rPr lang="pt-BR" smtClean="0"/>
              <a:t>Como a máquina poderia resolver o caso do cap. West?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Segundo a IA simbólica, é necessário</a:t>
            </a:r>
          </a:p>
          <a:p>
            <a:pPr lvl="1" eaLnBrk="1" hangingPunct="1"/>
            <a:r>
              <a:rPr lang="pt-BR" sz="2000" dirty="0" smtClean="0"/>
              <a:t>Identificar o </a:t>
            </a:r>
            <a:r>
              <a:rPr lang="pt-BR" sz="2000" dirty="0" smtClean="0">
                <a:solidFill>
                  <a:srgbClr val="9900CC"/>
                </a:solidFill>
              </a:rPr>
              <a:t>conhecimento</a:t>
            </a:r>
            <a:r>
              <a:rPr lang="pt-BR" sz="2000" dirty="0" smtClean="0"/>
              <a:t> do domínio</a:t>
            </a:r>
          </a:p>
          <a:p>
            <a:pPr lvl="1" eaLnBrk="1" hangingPunct="1"/>
            <a:r>
              <a:rPr lang="pt-BR" sz="2000" dirty="0" smtClean="0"/>
              <a:t>Representá-lo em uma </a:t>
            </a:r>
            <a:r>
              <a:rPr lang="pt-BR" sz="2000" dirty="0" smtClean="0">
                <a:solidFill>
                  <a:srgbClr val="9900CC"/>
                </a:solidFill>
              </a:rPr>
              <a:t>linguagem</a:t>
            </a:r>
            <a:r>
              <a:rPr lang="pt-BR" sz="2000" dirty="0" smtClean="0"/>
              <a:t> formal</a:t>
            </a:r>
          </a:p>
          <a:p>
            <a:pPr lvl="1" eaLnBrk="1" hangingPunct="1"/>
            <a:r>
              <a:rPr lang="pt-BR" sz="2000" dirty="0" smtClean="0"/>
              <a:t>Implementar um mecanismo de </a:t>
            </a:r>
            <a:r>
              <a:rPr lang="pt-BR" sz="2000" dirty="0" smtClean="0">
                <a:solidFill>
                  <a:srgbClr val="9900CC"/>
                </a:solidFill>
              </a:rPr>
              <a:t>inferência</a:t>
            </a:r>
            <a:r>
              <a:rPr lang="pt-BR" sz="2000" dirty="0" smtClean="0"/>
              <a:t> para utilizá-lo</a:t>
            </a:r>
          </a:p>
          <a:p>
            <a:pPr eaLnBrk="1" hangingPunct="1">
              <a:spcBef>
                <a:spcPct val="65000"/>
              </a:spcBef>
            </a:pPr>
            <a:r>
              <a:rPr lang="pt-BR" sz="2400" dirty="0" smtClean="0"/>
              <a:t>Questões-chave</a:t>
            </a:r>
          </a:p>
          <a:p>
            <a:pPr lvl="1" eaLnBrk="1" hangingPunct="1"/>
            <a:r>
              <a:rPr lang="pt-BR" sz="2000" dirty="0" smtClean="0"/>
              <a:t>Como </a:t>
            </a:r>
            <a:r>
              <a:rPr lang="pt-BR" sz="2000" dirty="0" smtClean="0">
                <a:solidFill>
                  <a:srgbClr val="9900CC"/>
                </a:solidFill>
              </a:rPr>
              <a:t>adquirir</a:t>
            </a:r>
            <a:r>
              <a:rPr lang="pt-BR" sz="2000" dirty="0" smtClean="0"/>
              <a:t> esse conhecimento?</a:t>
            </a:r>
          </a:p>
          <a:p>
            <a:pPr lvl="1" eaLnBrk="1" hangingPunct="1"/>
            <a:r>
              <a:rPr lang="pt-BR" sz="2000" dirty="0" smtClean="0"/>
              <a:t>Como </a:t>
            </a:r>
            <a:r>
              <a:rPr lang="pt-BR" sz="2000" dirty="0" smtClean="0">
                <a:solidFill>
                  <a:srgbClr val="9900CC"/>
                </a:solidFill>
              </a:rPr>
              <a:t>representá-lo</a:t>
            </a:r>
            <a:r>
              <a:rPr lang="pt-BR" sz="2000" dirty="0" smtClean="0"/>
              <a:t> adequadamente?</a:t>
            </a:r>
          </a:p>
          <a:p>
            <a:pPr lvl="1" eaLnBrk="1" hangingPunct="1"/>
            <a:r>
              <a:rPr lang="pt-BR" sz="2000" dirty="0" smtClean="0"/>
              <a:t>Como </a:t>
            </a:r>
            <a:r>
              <a:rPr lang="pt-BR" sz="2000" dirty="0" smtClean="0">
                <a:solidFill>
                  <a:srgbClr val="9900CC"/>
                </a:solidFill>
              </a:rPr>
              <a:t>raciocinar</a:t>
            </a:r>
            <a:r>
              <a:rPr lang="pt-BR" sz="2000" dirty="0" smtClean="0"/>
              <a:t> com ele correta e eficientemente?</a:t>
            </a:r>
          </a:p>
          <a:p>
            <a:pPr lvl="1" eaLnBrk="1" hangingPunct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19213" y="76200"/>
            <a:ext cx="7599362" cy="41592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2400" smtClean="0"/>
              <a:t>Solucionando o caso do cap. West (</a:t>
            </a:r>
            <a:r>
              <a:rPr lang="pt-BR" sz="2400" smtClean="0">
                <a:solidFill>
                  <a:schemeClr val="hlink"/>
                </a:solidFill>
              </a:rPr>
              <a:t>Linguagem Natural</a:t>
            </a:r>
            <a:r>
              <a:rPr lang="pt-BR" sz="2400" smtClean="0"/>
              <a:t>)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838200" y="685800"/>
            <a:ext cx="8077200" cy="29718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pt-BR" sz="1800" b="1">
                <a:latin typeface="Arial" charset="0"/>
              </a:rPr>
              <a:t>A) </a:t>
            </a:r>
            <a:r>
              <a:rPr lang="pt-BR" sz="1800" b="1">
                <a:latin typeface="Symbol" pitchFamily="18" charset="2"/>
              </a:rPr>
              <a:t>T</a:t>
            </a:r>
            <a:r>
              <a:rPr lang="pt-BR" sz="1800" b="1">
                <a:latin typeface="Arial" charset="0"/>
              </a:rPr>
              <a:t>odo americano que vende uma arma a uma nação hostil é criminoso</a:t>
            </a:r>
          </a:p>
          <a:p>
            <a:pPr eaLnBrk="0" hangingPunct="0"/>
            <a:r>
              <a:rPr lang="pt-BR" sz="1800" b="1">
                <a:latin typeface="Arial" charset="0"/>
              </a:rPr>
              <a:t>B) Todo país em guerra com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C) Todo país inimigo político de uma nação X é hostil a X</a:t>
            </a:r>
          </a:p>
          <a:p>
            <a:pPr eaLnBrk="0" hangingPunct="0"/>
            <a:r>
              <a:rPr lang="pt-BR" sz="1800" b="1">
                <a:latin typeface="Arial" charset="0"/>
              </a:rPr>
              <a:t>D) Todo míssil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E) Toda bomba é um arma</a:t>
            </a:r>
          </a:p>
          <a:p>
            <a:pPr eaLnBrk="0" hangingPunct="0"/>
            <a:r>
              <a:rPr lang="pt-BR" sz="1800" b="1">
                <a:latin typeface="Arial" charset="0"/>
              </a:rPr>
              <a:t>F) Cuba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G) USA é uma nação</a:t>
            </a:r>
          </a:p>
          <a:p>
            <a:pPr eaLnBrk="0" hangingPunct="0"/>
            <a:r>
              <a:rPr lang="pt-BR" sz="1800" b="1">
                <a:latin typeface="Arial" charset="0"/>
              </a:rPr>
              <a:t>H) Cuba é inimigo político dos USA</a:t>
            </a:r>
          </a:p>
          <a:p>
            <a:pPr eaLnBrk="0" hangingPunct="0"/>
            <a:r>
              <a:rPr lang="pt-BR" sz="1800" b="1">
                <a:latin typeface="Arial" charset="0"/>
              </a:rPr>
              <a:t>I) Irã é inimigo político dos USA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 rot="-5400000">
            <a:off x="-890588" y="1928813"/>
            <a:ext cx="3000375" cy="457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CECFF"/>
                </a:solidFill>
                <a:latin typeface="Arial" charset="0"/>
              </a:rPr>
              <a:t>conhecimento prévio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16"/>
            <a:chExt cx="5760" cy="1366"/>
          </a:xfrm>
        </p:grpSpPr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J) West é americano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K) Existem mísseis em Cuba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L) Os mísseis de Cuba foram vendidos por West </a:t>
              </a:r>
            </a:p>
          </p:txBody>
        </p:sp>
        <p:sp>
          <p:nvSpPr>
            <p:cNvPr id="9226" name="Text Box 9"/>
            <p:cNvSpPr txBox="1">
              <a:spLocks noChangeArrowheads="1"/>
            </p:cNvSpPr>
            <p:nvPr/>
          </p:nvSpPr>
          <p:spPr bwMode="auto">
            <a:xfrm rot="-5400000">
              <a:off x="5250" y="2040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9223" name="Text Box 11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9224" name="Rectangle 12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sz="1800" b="1">
                  <a:latin typeface="Arial" charset="0"/>
                </a:rPr>
                <a:t>M) Cuba possui um míssel M1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N) M1 é um míssil			- de K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O) M1 é uma arma			- de D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P) Cuba é hostil aos USA			- de F, G, H e C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Q) M1 foi vendido a Cuba por West	- de L, M e N</a:t>
              </a:r>
            </a:p>
            <a:p>
              <a:pPr eaLnBrk="0" hangingPunct="0"/>
              <a:r>
                <a:rPr lang="pt-BR" sz="1800" b="1">
                  <a:latin typeface="Arial" charset="0"/>
                </a:rPr>
                <a:t>R) West é crimonoso			- de A, J, O, P e Q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33375"/>
            <a:ext cx="8396287" cy="827088"/>
          </a:xfrm>
        </p:spPr>
        <p:txBody>
          <a:bodyPr/>
          <a:lstStyle/>
          <a:p>
            <a:pPr eaLnBrk="1" hangingPunct="1"/>
            <a:r>
              <a:rPr lang="pt-BR" smtClean="0"/>
              <a:t>Sistemas Baseados em Conhecimento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4850" y="1600200"/>
            <a:ext cx="859155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 smtClean="0"/>
              <a:t>Possuem dois componentes principais (separados):</a:t>
            </a:r>
          </a:p>
          <a:p>
            <a:pPr lvl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Base de Conhecimento</a:t>
            </a:r>
          </a:p>
          <a:p>
            <a:pPr lvl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Mecanismo de Inferência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Base de Conhecimento (BC):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Contém sentenças em uma </a:t>
            </a:r>
            <a:r>
              <a:rPr lang="pt-BR" sz="2000" smtClean="0">
                <a:solidFill>
                  <a:srgbClr val="800080"/>
                </a:solidFill>
              </a:rPr>
              <a:t>Linguagem de Representação de Conhecimento</a:t>
            </a:r>
            <a:r>
              <a:rPr lang="pt-BR" sz="2000" b="1" i="1" smtClean="0">
                <a:solidFill>
                  <a:schemeClr val="accent2"/>
                </a:solidFill>
              </a:rPr>
              <a:t> </a:t>
            </a:r>
            <a:r>
              <a:rPr lang="pt-BR" sz="2000" smtClean="0"/>
              <a:t>“tratável” pelo computador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representações de regras e fatos</a:t>
            </a:r>
          </a:p>
          <a:p>
            <a:pPr lvl="2">
              <a:lnSpc>
                <a:spcPct val="90000"/>
              </a:lnSpc>
            </a:pPr>
            <a:r>
              <a:rPr lang="pt-BR" sz="2000" smtClean="0"/>
              <a:t>ex., </a:t>
            </a:r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 x Míssil(x) </a:t>
            </a:r>
            <a:r>
              <a:rPr lang="pt-BR" sz="2000" smtClean="0">
                <a:latin typeface="Symbol" pitchFamily="18" charset="2"/>
              </a:rPr>
              <a:t>Þ </a:t>
            </a:r>
            <a:r>
              <a:rPr lang="pt-BR" sz="2000" smtClean="0"/>
              <a:t>Arma(x) 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Mecanismo (máquina) de Inferência associado:</a:t>
            </a:r>
          </a:p>
          <a:p>
            <a:pPr lvl="1">
              <a:lnSpc>
                <a:spcPct val="90000"/>
              </a:lnSpc>
            </a:pPr>
            <a:r>
              <a:rPr lang="pt-BR" sz="2000" smtClean="0"/>
              <a:t>responsável por </a:t>
            </a:r>
            <a:r>
              <a:rPr lang="pt-BR" sz="2000" smtClean="0">
                <a:solidFill>
                  <a:srgbClr val="800080"/>
                </a:solidFill>
              </a:rPr>
              <a:t>inferir</a:t>
            </a:r>
            <a:r>
              <a:rPr lang="pt-BR" sz="2000" i="1" smtClean="0"/>
              <a:t>,</a:t>
            </a:r>
            <a:r>
              <a:rPr lang="pt-BR" sz="2000" smtClean="0"/>
              <a:t> a partir do conhecimento da BC, novos fatos ou hipóteses intermediárias/temporárias</a:t>
            </a:r>
          </a:p>
          <a:p>
            <a:pPr lvl="2">
              <a:lnSpc>
                <a:spcPct val="90000"/>
              </a:lnSpc>
            </a:pPr>
            <a:r>
              <a:rPr lang="pt-BR" sz="2000" smtClean="0"/>
              <a:t>ex., M1 é uma 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Arquitetura dos Sistemas BC</a:t>
            </a:r>
          </a:p>
        </p:txBody>
      </p:sp>
      <p:sp>
        <p:nvSpPr>
          <p:cNvPr id="11267" name="Rectangle 25"/>
          <p:cNvSpPr>
            <a:spLocks noChangeArrowheads="1"/>
          </p:cNvSpPr>
          <p:nvPr/>
        </p:nvSpPr>
        <p:spPr bwMode="auto">
          <a:xfrm>
            <a:off x="217488" y="2551113"/>
            <a:ext cx="3648075" cy="21526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90500" indent="-1905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Conhecimento Permanente</a:t>
            </a: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sz="1800">
                <a:latin typeface="Arial" charset="0"/>
              </a:rPr>
              <a:t> fatos</a:t>
            </a: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sz="1800">
                <a:latin typeface="Arial" charset="0"/>
              </a:rPr>
              <a:t> regras de produção</a:t>
            </a:r>
          </a:p>
          <a:p>
            <a:pPr marL="190500" indent="-190500" eaLnBrk="0" hangingPunct="0">
              <a:lnSpc>
                <a:spcPct val="90000"/>
              </a:lnSpc>
            </a:pP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</a:pP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Meta-conhecimento</a:t>
            </a:r>
            <a:endParaRPr 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sz="1800">
                <a:latin typeface="Arial" charset="0"/>
              </a:rPr>
              <a:t> estratégias para resolução de conflito</a:t>
            </a:r>
          </a:p>
        </p:txBody>
      </p:sp>
      <p:sp>
        <p:nvSpPr>
          <p:cNvPr id="11268" name="Rectangle 26"/>
          <p:cNvSpPr>
            <a:spLocks noChangeArrowheads="1"/>
          </p:cNvSpPr>
          <p:nvPr/>
        </p:nvSpPr>
        <p:spPr bwMode="auto">
          <a:xfrm>
            <a:off x="230188" y="1981200"/>
            <a:ext cx="247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b="1">
                <a:latin typeface="Arial" charset="0"/>
              </a:rPr>
              <a:t>Base de Regras</a:t>
            </a:r>
          </a:p>
        </p:txBody>
      </p:sp>
      <p:sp>
        <p:nvSpPr>
          <p:cNvPr id="11269" name="Rectangle 28"/>
          <p:cNvSpPr>
            <a:spLocks noChangeArrowheads="1"/>
          </p:cNvSpPr>
          <p:nvPr/>
        </p:nvSpPr>
        <p:spPr bwMode="auto">
          <a:xfrm>
            <a:off x="6659563" y="2457450"/>
            <a:ext cx="2984500" cy="2392066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pt-BR" sz="2000" b="1" dirty="0">
                <a:latin typeface="Arial" charset="0"/>
              </a:rPr>
              <a:t>Conhecimento volátil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sz="1800" dirty="0">
                <a:latin typeface="Arial" charset="0"/>
              </a:rPr>
              <a:t> descrição da instância do problema </a:t>
            </a:r>
            <a:r>
              <a:rPr lang="pt-BR" sz="1800" dirty="0" smtClean="0">
                <a:latin typeface="Arial" charset="0"/>
              </a:rPr>
              <a:t>atual</a:t>
            </a:r>
            <a:endParaRPr lang="pt-BR" sz="1800" dirty="0">
              <a:latin typeface="Arial" charset="0"/>
            </a:endParaRP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sz="1800" dirty="0">
                <a:latin typeface="Arial" charset="0"/>
              </a:rPr>
              <a:t> objetivos atuais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sz="1800" dirty="0">
                <a:latin typeface="Arial" charset="0"/>
              </a:rPr>
              <a:t> resultados intermediários </a:t>
            </a:r>
          </a:p>
          <a:p>
            <a:pPr eaLnBrk="0" hangingPunct="0">
              <a:lnSpc>
                <a:spcPct val="90000"/>
              </a:lnSpc>
            </a:pPr>
            <a:endParaRPr lang="pt-BR" sz="1800" dirty="0">
              <a:latin typeface="Arial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pt-BR" sz="2000" b="1" dirty="0">
                <a:latin typeface="Arial" charset="0"/>
              </a:rPr>
              <a:t>Conjunto de conflito</a:t>
            </a:r>
            <a:r>
              <a:rPr lang="pt-BR" sz="1800" dirty="0">
                <a:latin typeface="Arial" charset="0"/>
              </a:rPr>
              <a:t> conjunto de possíveis     regras a serem disparadas</a:t>
            </a:r>
          </a:p>
        </p:txBody>
      </p:sp>
      <p:sp>
        <p:nvSpPr>
          <p:cNvPr id="11270" name="Rectangle 29"/>
          <p:cNvSpPr>
            <a:spLocks noChangeArrowheads="1"/>
          </p:cNvSpPr>
          <p:nvPr/>
        </p:nvSpPr>
        <p:spPr bwMode="auto">
          <a:xfrm>
            <a:off x="6324600" y="1905000"/>
            <a:ext cx="341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pt-BR" b="1">
                <a:latin typeface="Arial" charset="0"/>
              </a:rPr>
              <a:t>Memória de Trabalho</a:t>
            </a:r>
          </a:p>
        </p:txBody>
      </p:sp>
      <p:grpSp>
        <p:nvGrpSpPr>
          <p:cNvPr id="11271" name="Group 31"/>
          <p:cNvGrpSpPr>
            <a:grpSpLocks/>
          </p:cNvGrpSpPr>
          <p:nvPr/>
        </p:nvGrpSpPr>
        <p:grpSpPr bwMode="auto">
          <a:xfrm>
            <a:off x="5715000" y="2951163"/>
            <a:ext cx="874713" cy="1371600"/>
            <a:chOff x="3600" y="1392"/>
            <a:chExt cx="551" cy="864"/>
          </a:xfrm>
        </p:grpSpPr>
        <p:sp>
          <p:nvSpPr>
            <p:cNvPr id="11277" name="Line 32"/>
            <p:cNvSpPr>
              <a:spLocks noChangeShapeType="1"/>
            </p:cNvSpPr>
            <p:nvPr/>
          </p:nvSpPr>
          <p:spPr bwMode="auto">
            <a:xfrm>
              <a:off x="3600" y="1392"/>
              <a:ext cx="5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8" name="Line 33"/>
            <p:cNvSpPr>
              <a:spLocks noChangeShapeType="1"/>
            </p:cNvSpPr>
            <p:nvPr/>
          </p:nvSpPr>
          <p:spPr bwMode="auto">
            <a:xfrm>
              <a:off x="3600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9" name="Line 34"/>
            <p:cNvSpPr>
              <a:spLocks noChangeShapeType="1"/>
            </p:cNvSpPr>
            <p:nvPr/>
          </p:nvSpPr>
          <p:spPr bwMode="auto">
            <a:xfrm>
              <a:off x="3600" y="2256"/>
              <a:ext cx="5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1272" name="Group 35"/>
          <p:cNvGrpSpPr>
            <a:grpSpLocks/>
          </p:cNvGrpSpPr>
          <p:nvPr/>
        </p:nvGrpSpPr>
        <p:grpSpPr bwMode="auto">
          <a:xfrm>
            <a:off x="3886200" y="2951163"/>
            <a:ext cx="762000" cy="1371600"/>
            <a:chOff x="2448" y="1392"/>
            <a:chExt cx="480" cy="864"/>
          </a:xfrm>
        </p:grpSpPr>
        <p:sp>
          <p:nvSpPr>
            <p:cNvPr id="11274" name="Line 36"/>
            <p:cNvSpPr>
              <a:spLocks noChangeShapeType="1"/>
            </p:cNvSpPr>
            <p:nvPr/>
          </p:nvSpPr>
          <p:spPr bwMode="auto">
            <a:xfrm>
              <a:off x="2928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5" name="Line 37"/>
            <p:cNvSpPr>
              <a:spLocks noChangeShapeType="1"/>
            </p:cNvSpPr>
            <p:nvPr/>
          </p:nvSpPr>
          <p:spPr bwMode="auto">
            <a:xfrm flipV="1">
              <a:off x="2448" y="1392"/>
              <a:ext cx="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6" name="Line 38"/>
            <p:cNvSpPr>
              <a:spLocks noChangeShapeType="1"/>
            </p:cNvSpPr>
            <p:nvPr/>
          </p:nvSpPr>
          <p:spPr bwMode="auto">
            <a:xfrm flipV="1">
              <a:off x="2448" y="2256"/>
              <a:ext cx="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1273" name="Rectangle 39"/>
          <p:cNvSpPr>
            <a:spLocks noChangeArrowheads="1"/>
          </p:cNvSpPr>
          <p:nvPr/>
        </p:nvSpPr>
        <p:spPr bwMode="auto">
          <a:xfrm>
            <a:off x="4325938" y="3103563"/>
            <a:ext cx="1693862" cy="103187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pt-BR" sz="2000" b="1">
                <a:solidFill>
                  <a:schemeClr val="tx2"/>
                </a:solidFill>
                <a:latin typeface="Arial" charset="0"/>
              </a:rPr>
              <a:t>Mecanismo de </a:t>
            </a:r>
          </a:p>
          <a:p>
            <a:pPr algn="ctr" eaLnBrk="0" hangingPunct="0"/>
            <a:r>
              <a:rPr lang="pt-BR" sz="2000" b="1">
                <a:solidFill>
                  <a:schemeClr val="tx2"/>
                </a:solidFill>
                <a:latin typeface="Arial" charset="0"/>
              </a:rPr>
              <a:t>Inferência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7F0AB-5252-4E04-86F4-1E600E9CB591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850" y="1717675"/>
            <a:ext cx="8420100" cy="990600"/>
          </a:xfrm>
        </p:spPr>
        <p:txBody>
          <a:bodyPr/>
          <a:lstStyle/>
          <a:p>
            <a:pPr eaLnBrk="1" hangingPunct="1"/>
            <a:r>
              <a:rPr lang="pt-BR" smtClean="0"/>
              <a:t>Tipos de Conhecimento na Máquina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5321</TotalTime>
  <Words>2139</Words>
  <Application>Microsoft Office PowerPoint</Application>
  <PresentationFormat>Papel A4 (210 x 297 mm)</PresentationFormat>
  <Paragraphs>418</Paragraphs>
  <Slides>47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5" baseType="lpstr">
      <vt:lpstr>Arial</vt:lpstr>
      <vt:lpstr>Arial Black</vt:lpstr>
      <vt:lpstr>Symbol</vt:lpstr>
      <vt:lpstr>Tahoma</vt:lpstr>
      <vt:lpstr>Times New Roman</vt:lpstr>
      <vt:lpstr>Wingdings</vt:lpstr>
      <vt:lpstr>Plano grafico</vt:lpstr>
      <vt:lpstr>Documento</vt:lpstr>
      <vt:lpstr>Sistemas Inteligentes</vt:lpstr>
      <vt:lpstr>Plano de aula </vt:lpstr>
      <vt:lpstr>O problema do capitão West...</vt:lpstr>
      <vt:lpstr>Limitações da resolução de  problemas por Busca</vt:lpstr>
      <vt:lpstr>Como a máquina poderia resolver o caso do cap. West?</vt:lpstr>
      <vt:lpstr>Solucionando o caso do cap. West (Linguagem Natural)</vt:lpstr>
      <vt:lpstr>Sistemas Baseados em Conhecimento</vt:lpstr>
      <vt:lpstr>Arquitetura dos Sistemas BC</vt:lpstr>
      <vt:lpstr>Tipos de Conhecimento na Máquina</vt:lpstr>
      <vt:lpstr>“Tipos” de Conhecimento</vt:lpstr>
      <vt:lpstr>Conhecimento em Intenção x Extensão</vt:lpstr>
      <vt:lpstr>Conhecimento Declarativo X Procedimental </vt:lpstr>
      <vt:lpstr>Conhecimento Estático x Dinâmico</vt:lpstr>
      <vt:lpstr>Conhecimento Estático x Dinâmico</vt:lpstr>
      <vt:lpstr>Meta-conhecimento</vt:lpstr>
      <vt:lpstr>Categorias de Raciocínio</vt:lpstr>
      <vt:lpstr>Categorias de Raciocínio</vt:lpstr>
      <vt:lpstr>Categorias de Raciocínio</vt:lpstr>
      <vt:lpstr>Categorias de Raciocínio</vt:lpstr>
      <vt:lpstr>Raciocínio na Máquina</vt:lpstr>
      <vt:lpstr>Como Representar Conhecimento  e Raciocinar?</vt:lpstr>
      <vt:lpstr>Linguagens de Representação  do Conhecimento</vt:lpstr>
      <vt:lpstr>Representação &amp; Raciocínio</vt:lpstr>
      <vt:lpstr>Linguagens de Representação  do Conhecimento</vt:lpstr>
      <vt:lpstr>Solucionando o caso do cap. West (Linguagem Natural)</vt:lpstr>
      <vt:lpstr>Solucionando o caso do cap. West (em LPO)</vt:lpstr>
      <vt:lpstr>Observações sobre  Linguagem e Raciocínio</vt:lpstr>
      <vt:lpstr>Critérios para avaliação das LRC</vt:lpstr>
      <vt:lpstr>Critérios para avaliação das LRC</vt:lpstr>
      <vt:lpstr>Engenharia do Conhecimento</vt:lpstr>
      <vt:lpstr>Engenharia do Conhecimento - EC</vt:lpstr>
      <vt:lpstr>Engenharia do Conhecimento - EC</vt:lpstr>
      <vt:lpstr>EC - Definições</vt:lpstr>
      <vt:lpstr>Desenvolvimento de SBCs</vt:lpstr>
      <vt:lpstr>Etapas de desenvolvimento de SBCs</vt:lpstr>
      <vt:lpstr>Etapas do desenvolvimento de SBCs</vt:lpstr>
      <vt:lpstr>Apresentação do PowerPoint</vt:lpstr>
      <vt:lpstr>Apresentação do PowerPoint</vt:lpstr>
      <vt:lpstr>Etapas de desenvolvimento de SBCs</vt:lpstr>
      <vt:lpstr>Aquisição do Conhecimento</vt:lpstr>
      <vt:lpstr>Aquisição do Conhecimento</vt:lpstr>
      <vt:lpstr>Gargalo na Aquisição do Conhecimento</vt:lpstr>
      <vt:lpstr>Como minimizar o gargalo da Aquisição?</vt:lpstr>
      <vt:lpstr>Método de Aquisição Manual</vt:lpstr>
      <vt:lpstr>Métodos de Aquisição Semi-automática</vt:lpstr>
      <vt:lpstr>Métodos de Aquisição Automática</vt:lpstr>
      <vt:lpstr>Próxima aula</vt:lpstr>
    </vt:vector>
  </TitlesOfParts>
  <Company>Teichrieb's Co.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sobre</dc:title>
  <dc:creator>Veronica Teichrieb</dc:creator>
  <cp:lastModifiedBy>Patricia Tedesco</cp:lastModifiedBy>
  <cp:revision>504</cp:revision>
  <cp:lastPrinted>1998-10-19T20:20:45Z</cp:lastPrinted>
  <dcterms:created xsi:type="dcterms:W3CDTF">1998-04-10T12:29:23Z</dcterms:created>
  <dcterms:modified xsi:type="dcterms:W3CDTF">2014-10-23T16:34:21Z</dcterms:modified>
</cp:coreProperties>
</file>