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62" r:id="rId4"/>
    <p:sldId id="264" r:id="rId5"/>
    <p:sldId id="265" r:id="rId6"/>
    <p:sldId id="263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0" r:id="rId16"/>
    <p:sldId id="275" r:id="rId17"/>
    <p:sldId id="302" r:id="rId18"/>
    <p:sldId id="304" r:id="rId19"/>
    <p:sldId id="277" r:id="rId20"/>
    <p:sldId id="278" r:id="rId21"/>
    <p:sldId id="279" r:id="rId22"/>
    <p:sldId id="280" r:id="rId23"/>
    <p:sldId id="281" r:id="rId24"/>
    <p:sldId id="284" r:id="rId25"/>
    <p:sldId id="286" r:id="rId26"/>
    <p:sldId id="288" r:id="rId27"/>
    <p:sldId id="303" r:id="rId28"/>
    <p:sldId id="301" r:id="rId29"/>
    <p:sldId id="295" r:id="rId30"/>
    <p:sldId id="297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D5A497-75FC-4DE6-8F9B-39B9843645E1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07699F-5CCC-440E-AFB9-8FA4CF7463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9B69B-8343-4E3F-A7F4-0EC6AD6F95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511CC-E09F-400D-B443-9A7AB3D7A2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04683-16BF-41C3-9226-6D5773C796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B956D9-20D8-419C-99A6-F75D845553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B924D-06AE-41A3-A82C-0B7188D493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A52D95-5AFF-477A-88A1-7E3427BC65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0727D-B65B-4F13-8476-BA475B068F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19B4D-1A21-482A-9F51-83C6BEA5A6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598EC-6E2B-4714-8EAF-D15B418923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7ECED-DA81-433D-B1E5-60612D6C5E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5BA20-EAA8-492F-BD81-E33913F4E7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84D0A-E3DA-4636-A420-B139FD29EC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3514B-663C-41D8-849C-20A5E45024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2FFAA-92BD-4782-8706-7C991AE969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58F734-2E38-4747-AF4B-147153FE59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8B5545-2104-47B3-B2E7-C34647C234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355CE-F269-468E-9846-AB15F0ABA1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A5377D-1EE2-4446-A08D-70A4F1C710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A7A51E-61C5-4CEB-9DA2-9749282D36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F476A-2039-48ED-B61F-E112E2E3E6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3F2924BB-4FF2-4A0D-BD6E-B01A104993FA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6848-FC3E-48C3-BA6F-551D3378CF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6A8A-43FB-470C-9857-999568C405F9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0DD1-9737-4574-BE92-8F3C93D2CD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ector reto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AE9-92BD-4A0D-ACE0-F9BFF36F61CA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3114-6109-4755-A337-8B9D95BCC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963C-41E9-4155-BDA0-982C0D5D86BF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DE6D-2683-46CF-BC3E-34A7A4114F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2195-FACE-4048-B1B4-F441FE96400E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5416-719A-4913-9CB9-F6C50A75BE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653A-9936-4940-AA19-B41E43802E81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5E1C-0530-44CB-A748-BEE13E98C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9482-5447-4E8E-9A96-EE4C1B0D5039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2765-9869-4189-BA1B-2508E43782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5FC2-C8FF-40C9-B956-E487103E67E9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3D0D-6F65-44DE-AEF5-9A11633B97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A5C8-9B30-40EA-A510-BE4D94BDD2ED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082A-988B-4808-8015-4B27B0F59B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Conector reto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E436-7A83-4DEF-963B-FB6C4CF705B6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9CC1-86CB-4100-AF58-4278C98F59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A3A1-8D2F-4B3C-BAA9-63660FD6C9AE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1D24-780D-443A-A56C-7B1FDD4A68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D3C4F5-BB7C-4CD2-B362-45895DB3DAAA}" type="datetimeFigureOut">
              <a:rPr lang="pt-BR"/>
              <a:pPr>
                <a:defRPr/>
              </a:pPr>
              <a:t>28/04/2011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A7530D-FE01-4F4D-AB48-1732B00283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2" r:id="rId2"/>
    <p:sldLayoutId id="2147483757" r:id="rId3"/>
    <p:sldLayoutId id="2147483753" r:id="rId4"/>
    <p:sldLayoutId id="2147483754" r:id="rId5"/>
    <p:sldLayoutId id="2147483758" r:id="rId6"/>
    <p:sldLayoutId id="2147483759" r:id="rId7"/>
    <p:sldLayoutId id="2147483760" r:id="rId8"/>
    <p:sldLayoutId id="2147483761" r:id="rId9"/>
    <p:sldLayoutId id="2147483755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ge.stanford.edu/doc/owl/getting-starte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wl.cs.manchester.ac.uk/tutorials/protegeowltutorial/resources/ProtegeOWLTutorialP4_v1_3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Sistemas Inteligentes</a:t>
            </a:r>
            <a:br>
              <a:rPr lang="pt-BR" dirty="0" smtClean="0"/>
            </a:br>
            <a:r>
              <a:rPr lang="pt-BR" dirty="0" smtClean="0"/>
              <a:t>Ontologia e </a:t>
            </a:r>
            <a:r>
              <a:rPr lang="pt-BR" dirty="0" err="1" smtClean="0"/>
              <a:t>Protegé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8048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pt-BR" dirty="0" smtClean="0"/>
              <a:t>Bruno Rodrigo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pt-BR" dirty="0" smtClean="0"/>
              <a:t>Patrícia </a:t>
            </a:r>
            <a:r>
              <a:rPr lang="pt-BR" dirty="0" err="1" smtClean="0"/>
              <a:t>Tedesco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Compartilha-se existência de..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pt-BR" sz="2400" smtClean="0">
                <a:cs typeface="Times New Roman" pitchFamily="18" charset="0"/>
              </a:rPr>
              <a:t>Tipos de Documentos: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Aula;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Exercícios;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Artigo Científico;</a:t>
            </a:r>
          </a:p>
          <a:p>
            <a:pPr lvl="1" algn="just">
              <a:lnSpc>
                <a:spcPct val="90000"/>
              </a:lnSpc>
            </a:pPr>
            <a:r>
              <a:rPr lang="pt-BR" sz="2400" smtClean="0">
                <a:cs typeface="Times New Roman" pitchFamily="18" charset="0"/>
              </a:rPr>
              <a:t>Informações sobre o autor: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Nome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Titulação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Instituição com Vinculo</a:t>
            </a:r>
          </a:p>
          <a:p>
            <a:pPr lvl="1" algn="just">
              <a:lnSpc>
                <a:spcPct val="90000"/>
              </a:lnSpc>
            </a:pPr>
            <a:r>
              <a:rPr lang="pt-BR" sz="2400" smtClean="0">
                <a:cs typeface="Times New Roman" pitchFamily="18" charset="0"/>
              </a:rPr>
              <a:t>Informações sobre o documento: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Tipo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Data de publicação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Nome da disciplina</a:t>
            </a:r>
          </a:p>
          <a:p>
            <a:pPr lvl="2" algn="just">
              <a:lnSpc>
                <a:spcPct val="90000"/>
              </a:lnSpc>
            </a:pPr>
            <a:r>
              <a:rPr lang="pt-BR" smtClean="0">
                <a:cs typeface="Times New Roman" pitchFamily="18" charset="0"/>
              </a:rPr>
              <a:t>Autor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850900"/>
          </a:xfrm>
        </p:spPr>
        <p:txBody>
          <a:bodyPr/>
          <a:lstStyle/>
          <a:p>
            <a:r>
              <a:rPr lang="pt-BR" smtClean="0"/>
              <a:t>1- Enumerar os termos importantes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Documentos: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Aula;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Exercícios;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Artigo Científico;</a:t>
            </a:r>
          </a:p>
          <a:p>
            <a:pPr>
              <a:lnSpc>
                <a:spcPct val="90000"/>
              </a:lnSpc>
            </a:pPr>
            <a:r>
              <a:rPr lang="pt-BR" smtClean="0"/>
              <a:t>Informações sobre os documentos: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Data de atualização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Disciplina do documento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Autor do documento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Autor: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Informações sobre autor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Nome Autor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Titulação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Vinculo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Disciplina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Informações sobre a Disciplina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Código da disciplina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Nome da disciplina</a:t>
            </a:r>
            <a:br>
              <a:rPr lang="pt-BR" sz="2400" smtClean="0"/>
            </a:br>
            <a:endParaRPr lang="pt-BR" sz="240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2-Definir classes e hierarquias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Existem as seguintes classes de objetos: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Documentos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Exercícios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Aula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Artigo Científico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Autor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Disciplina</a:t>
            </a:r>
          </a:p>
          <a:p>
            <a:pPr>
              <a:lnSpc>
                <a:spcPct val="90000"/>
              </a:lnSpc>
            </a:pPr>
            <a:r>
              <a:rPr lang="pt-BR" sz="2800" smtClean="0"/>
              <a:t>Exercícios, aula e artigo científico são especializações da classe documentos. Autor e disciplina constituem classes separadas. (Disjunção)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3-Definir atributos e relações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305800" cy="4267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smtClean="0"/>
              <a:t>A classe documentos e suas especializações possuem os seguintes atributos: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Data de atualização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Disciplina do documento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Autor do documento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smtClean="0"/>
              <a:t>A classe Autor tem os seguintes atributos: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Nome Autor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Titulação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Vinculo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smtClean="0"/>
              <a:t>A classe Disciplina tem os seguintes atributos: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Código da disciplina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smtClean="0"/>
              <a:t>Nome da disciplina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Propriedades</a:t>
            </a:r>
          </a:p>
        </p:txBody>
      </p:sp>
      <p:sp>
        <p:nvSpPr>
          <p:cNvPr id="3789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Funcionais – relação de um indivíduo com no máximo um indivíduo (*-1) – é mãe</a:t>
            </a:r>
          </a:p>
          <a:p>
            <a:r>
              <a:rPr lang="pt-BR" smtClean="0"/>
              <a:t>Funcionais Inversas (1-*)</a:t>
            </a:r>
          </a:p>
          <a:p>
            <a:r>
              <a:rPr lang="pt-BR" smtClean="0"/>
              <a:t>Transitivas – A-B-C -&gt; A-C – tem parentesco</a:t>
            </a:r>
          </a:p>
          <a:p>
            <a:r>
              <a:rPr lang="pt-BR" smtClean="0"/>
              <a:t>Simétricas - A esta relacionado com B, B esta relacionado com A</a:t>
            </a:r>
          </a:p>
          <a:p>
            <a:r>
              <a:rPr lang="pt-BR" smtClean="0"/>
              <a:t>Assimétricas</a:t>
            </a:r>
          </a:p>
          <a:p>
            <a:r>
              <a:rPr lang="pt-BR" smtClean="0"/>
              <a:t>Reflexivas</a:t>
            </a:r>
          </a:p>
          <a:p>
            <a:r>
              <a:rPr lang="pt-BR" smtClean="0"/>
              <a:t>Irreflexivas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r>
              <a:rPr lang="pt-BR" b="1" smtClean="0">
                <a:cs typeface="Times New Roman" pitchFamily="18" charset="0"/>
              </a:rPr>
              <a:t>4- Definir restrições (cardinalidade, tipo…)</a:t>
            </a:r>
          </a:p>
        </p:txBody>
      </p:sp>
      <p:grpSp>
        <p:nvGrpSpPr>
          <p:cNvPr id="38914" name="Group 111"/>
          <p:cNvGrpSpPr>
            <a:grpSpLocks/>
          </p:cNvGrpSpPr>
          <p:nvPr/>
        </p:nvGrpSpPr>
        <p:grpSpPr bwMode="auto">
          <a:xfrm>
            <a:off x="838200" y="1600200"/>
            <a:ext cx="7315200" cy="4791075"/>
            <a:chOff x="-3" y="-3"/>
            <a:chExt cx="3686" cy="4266"/>
          </a:xfrm>
        </p:grpSpPr>
        <p:grpSp>
          <p:nvGrpSpPr>
            <p:cNvPr id="38915" name="Group 109"/>
            <p:cNvGrpSpPr>
              <a:grpSpLocks/>
            </p:cNvGrpSpPr>
            <p:nvPr/>
          </p:nvGrpSpPr>
          <p:grpSpPr bwMode="auto">
            <a:xfrm>
              <a:off x="0" y="0"/>
              <a:ext cx="3680" cy="4260"/>
              <a:chOff x="0" y="0"/>
              <a:chExt cx="3680" cy="4260"/>
            </a:xfrm>
          </p:grpSpPr>
          <p:grpSp>
            <p:nvGrpSpPr>
              <p:cNvPr id="38917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1226" cy="403"/>
                <a:chOff x="0" y="0"/>
                <a:chExt cx="1226" cy="403"/>
              </a:xfrm>
            </p:grpSpPr>
            <p:sp>
              <p:nvSpPr>
                <p:cNvPr id="39005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 b="1">
                      <a:cs typeface="Times New Roman" pitchFamily="18" charset="0"/>
                    </a:rPr>
                    <a:t>Atributo</a:t>
                  </a:r>
                </a:p>
                <a:p>
                  <a:pPr algn="just" eaLnBrk="0" hangingPunct="0"/>
                  <a:endParaRPr lang="pt-BR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39006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18" name="Group 52"/>
              <p:cNvGrpSpPr>
                <a:grpSpLocks/>
              </p:cNvGrpSpPr>
              <p:nvPr/>
            </p:nvGrpSpPr>
            <p:grpSpPr bwMode="auto">
              <a:xfrm>
                <a:off x="1226" y="0"/>
                <a:ext cx="1227" cy="403"/>
                <a:chOff x="1226" y="0"/>
                <a:chExt cx="1227" cy="403"/>
              </a:xfrm>
            </p:grpSpPr>
            <p:sp>
              <p:nvSpPr>
                <p:cNvPr id="39003" name="Rectangle 20"/>
                <p:cNvSpPr>
                  <a:spLocks noChangeArrowheads="1"/>
                </p:cNvSpPr>
                <p:nvPr/>
              </p:nvSpPr>
              <p:spPr bwMode="auto">
                <a:xfrm>
                  <a:off x="1254" y="0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 b="1">
                      <a:cs typeface="Times New Roman" pitchFamily="18" charset="0"/>
                    </a:rPr>
                    <a:t>Tipo</a:t>
                  </a:r>
                </a:p>
                <a:p>
                  <a:pPr algn="just" eaLnBrk="0" hangingPunct="0"/>
                  <a:endParaRPr lang="pt-BR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39004" name="Rectangle 51"/>
                <p:cNvSpPr>
                  <a:spLocks noChangeArrowheads="1"/>
                </p:cNvSpPr>
                <p:nvPr/>
              </p:nvSpPr>
              <p:spPr bwMode="auto">
                <a:xfrm>
                  <a:off x="1226" y="0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19" name="Group 54"/>
              <p:cNvGrpSpPr>
                <a:grpSpLocks/>
              </p:cNvGrpSpPr>
              <p:nvPr/>
            </p:nvGrpSpPr>
            <p:grpSpPr bwMode="auto">
              <a:xfrm>
                <a:off x="2453" y="0"/>
                <a:ext cx="1227" cy="403"/>
                <a:chOff x="2453" y="0"/>
                <a:chExt cx="1227" cy="403"/>
              </a:xfrm>
            </p:grpSpPr>
            <p:sp>
              <p:nvSpPr>
                <p:cNvPr id="390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481" y="0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 b="1">
                      <a:cs typeface="Times New Roman" pitchFamily="18" charset="0"/>
                    </a:rPr>
                    <a:t>Cardinalidade</a:t>
                  </a:r>
                </a:p>
                <a:p>
                  <a:pPr algn="just" eaLnBrk="0" hangingPunct="0"/>
                  <a:endParaRPr lang="pt-BR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39002" name="Rectangle 53"/>
                <p:cNvSpPr>
                  <a:spLocks noChangeArrowheads="1"/>
                </p:cNvSpPr>
                <p:nvPr/>
              </p:nvSpPr>
              <p:spPr bwMode="auto">
                <a:xfrm>
                  <a:off x="2453" y="0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0" name="Group 56"/>
              <p:cNvGrpSpPr>
                <a:grpSpLocks/>
              </p:cNvGrpSpPr>
              <p:nvPr/>
            </p:nvGrpSpPr>
            <p:grpSpPr bwMode="auto">
              <a:xfrm>
                <a:off x="0" y="403"/>
                <a:ext cx="1226" cy="403"/>
                <a:chOff x="0" y="403"/>
                <a:chExt cx="1226" cy="403"/>
              </a:xfrm>
            </p:grpSpPr>
            <p:sp>
              <p:nvSpPr>
                <p:cNvPr id="38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Data_atualização</a:t>
                  </a:r>
                </a:p>
                <a:p>
                  <a:pPr algn="just" eaLnBrk="0" hangingPunct="0"/>
                  <a:endParaRPr lang="pt-BR" sz="1200" b="1">
                    <a:cs typeface="Arial" pitchFamily="34" charset="0"/>
                  </a:endParaRPr>
                </a:p>
              </p:txBody>
            </p:sp>
            <p:sp>
              <p:nvSpPr>
                <p:cNvPr id="39000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1" name="Group 58"/>
              <p:cNvGrpSpPr>
                <a:grpSpLocks/>
              </p:cNvGrpSpPr>
              <p:nvPr/>
            </p:nvGrpSpPr>
            <p:grpSpPr bwMode="auto">
              <a:xfrm>
                <a:off x="1226" y="403"/>
                <a:ext cx="1227" cy="403"/>
                <a:chOff x="1226" y="403"/>
                <a:chExt cx="1227" cy="403"/>
              </a:xfrm>
            </p:grpSpPr>
            <p:sp>
              <p:nvSpPr>
                <p:cNvPr id="38997" name="Rectangle 23"/>
                <p:cNvSpPr>
                  <a:spLocks noChangeArrowheads="1"/>
                </p:cNvSpPr>
                <p:nvPr/>
              </p:nvSpPr>
              <p:spPr bwMode="auto">
                <a:xfrm>
                  <a:off x="1254" y="403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String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98" name="Rectangle 57"/>
                <p:cNvSpPr>
                  <a:spLocks noChangeArrowheads="1"/>
                </p:cNvSpPr>
                <p:nvPr/>
              </p:nvSpPr>
              <p:spPr bwMode="auto">
                <a:xfrm>
                  <a:off x="1226" y="403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2" name="Group 60"/>
              <p:cNvGrpSpPr>
                <a:grpSpLocks/>
              </p:cNvGrpSpPr>
              <p:nvPr/>
            </p:nvGrpSpPr>
            <p:grpSpPr bwMode="auto">
              <a:xfrm>
                <a:off x="2453" y="403"/>
                <a:ext cx="1227" cy="403"/>
                <a:chOff x="2453" y="403"/>
                <a:chExt cx="1227" cy="403"/>
              </a:xfrm>
            </p:grpSpPr>
            <p:sp>
              <p:nvSpPr>
                <p:cNvPr id="38995" name="Rectangle 24"/>
                <p:cNvSpPr>
                  <a:spLocks noChangeArrowheads="1"/>
                </p:cNvSpPr>
                <p:nvPr/>
              </p:nvSpPr>
              <p:spPr bwMode="auto">
                <a:xfrm>
                  <a:off x="2481" y="403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96" name="Rectangle 59"/>
                <p:cNvSpPr>
                  <a:spLocks noChangeArrowheads="1"/>
                </p:cNvSpPr>
                <p:nvPr/>
              </p:nvSpPr>
              <p:spPr bwMode="auto">
                <a:xfrm>
                  <a:off x="2453" y="403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3" name="Group 62"/>
              <p:cNvGrpSpPr>
                <a:grpSpLocks/>
              </p:cNvGrpSpPr>
              <p:nvPr/>
            </p:nvGrpSpPr>
            <p:grpSpPr bwMode="auto">
              <a:xfrm>
                <a:off x="0" y="806"/>
                <a:ext cx="1226" cy="518"/>
                <a:chOff x="0" y="806"/>
                <a:chExt cx="1226" cy="518"/>
              </a:xfrm>
            </p:grpSpPr>
            <p:sp>
              <p:nvSpPr>
                <p:cNvPr id="38993" name="Rectangle 25"/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117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Disciplina_documento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94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2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4" name="Group 64"/>
              <p:cNvGrpSpPr>
                <a:grpSpLocks/>
              </p:cNvGrpSpPr>
              <p:nvPr/>
            </p:nvGrpSpPr>
            <p:grpSpPr bwMode="auto">
              <a:xfrm>
                <a:off x="1226" y="806"/>
                <a:ext cx="1227" cy="518"/>
                <a:chOff x="1226" y="806"/>
                <a:chExt cx="1227" cy="518"/>
              </a:xfrm>
            </p:grpSpPr>
            <p:sp>
              <p:nvSpPr>
                <p:cNvPr id="38991" name="Rectangle 26"/>
                <p:cNvSpPr>
                  <a:spLocks noChangeArrowheads="1"/>
                </p:cNvSpPr>
                <p:nvPr/>
              </p:nvSpPr>
              <p:spPr bwMode="auto">
                <a:xfrm>
                  <a:off x="1254" y="806"/>
                  <a:ext cx="117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Objeto Disciplina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92" name="Rectangle 63"/>
                <p:cNvSpPr>
                  <a:spLocks noChangeArrowheads="1"/>
                </p:cNvSpPr>
                <p:nvPr/>
              </p:nvSpPr>
              <p:spPr bwMode="auto">
                <a:xfrm>
                  <a:off x="1226" y="806"/>
                  <a:ext cx="12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5" name="Group 66"/>
              <p:cNvGrpSpPr>
                <a:grpSpLocks/>
              </p:cNvGrpSpPr>
              <p:nvPr/>
            </p:nvGrpSpPr>
            <p:grpSpPr bwMode="auto">
              <a:xfrm>
                <a:off x="2453" y="806"/>
                <a:ext cx="1227" cy="518"/>
                <a:chOff x="2453" y="806"/>
                <a:chExt cx="1227" cy="518"/>
              </a:xfrm>
            </p:grpSpPr>
            <p:sp>
              <p:nvSpPr>
                <p:cNvPr id="38989" name="Rectangle 27"/>
                <p:cNvSpPr>
                  <a:spLocks noChangeArrowheads="1"/>
                </p:cNvSpPr>
                <p:nvPr/>
              </p:nvSpPr>
              <p:spPr bwMode="auto">
                <a:xfrm>
                  <a:off x="2481" y="806"/>
                  <a:ext cx="117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Múltipla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90" name="Rectangle 65"/>
                <p:cNvSpPr>
                  <a:spLocks noChangeArrowheads="1"/>
                </p:cNvSpPr>
                <p:nvPr/>
              </p:nvSpPr>
              <p:spPr bwMode="auto">
                <a:xfrm>
                  <a:off x="2453" y="806"/>
                  <a:ext cx="12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6" name="Group 68"/>
              <p:cNvGrpSpPr>
                <a:grpSpLocks/>
              </p:cNvGrpSpPr>
              <p:nvPr/>
            </p:nvGrpSpPr>
            <p:grpSpPr bwMode="auto">
              <a:xfrm>
                <a:off x="0" y="1324"/>
                <a:ext cx="1226" cy="403"/>
                <a:chOff x="0" y="1324"/>
                <a:chExt cx="1226" cy="403"/>
              </a:xfrm>
            </p:grpSpPr>
            <p:sp>
              <p:nvSpPr>
                <p:cNvPr id="38987" name="Rectangle 28"/>
                <p:cNvSpPr>
                  <a:spLocks noChangeArrowheads="1"/>
                </p:cNvSpPr>
                <p:nvPr/>
              </p:nvSpPr>
              <p:spPr bwMode="auto">
                <a:xfrm>
                  <a:off x="28" y="1324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Autor_documento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88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7" name="Group 70"/>
              <p:cNvGrpSpPr>
                <a:grpSpLocks/>
              </p:cNvGrpSpPr>
              <p:nvPr/>
            </p:nvGrpSpPr>
            <p:grpSpPr bwMode="auto">
              <a:xfrm>
                <a:off x="1226" y="1324"/>
                <a:ext cx="1227" cy="403"/>
                <a:chOff x="1226" y="1324"/>
                <a:chExt cx="1227" cy="403"/>
              </a:xfrm>
            </p:grpSpPr>
            <p:sp>
              <p:nvSpPr>
                <p:cNvPr id="38985" name="Rectangle 29"/>
                <p:cNvSpPr>
                  <a:spLocks noChangeArrowheads="1"/>
                </p:cNvSpPr>
                <p:nvPr/>
              </p:nvSpPr>
              <p:spPr bwMode="auto">
                <a:xfrm>
                  <a:off x="1254" y="1324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Objeto Autor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86" name="Rectangle 69"/>
                <p:cNvSpPr>
                  <a:spLocks noChangeArrowheads="1"/>
                </p:cNvSpPr>
                <p:nvPr/>
              </p:nvSpPr>
              <p:spPr bwMode="auto">
                <a:xfrm>
                  <a:off x="1226" y="1324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8" name="Group 72"/>
              <p:cNvGrpSpPr>
                <a:grpSpLocks/>
              </p:cNvGrpSpPr>
              <p:nvPr/>
            </p:nvGrpSpPr>
            <p:grpSpPr bwMode="auto">
              <a:xfrm>
                <a:off x="2453" y="1324"/>
                <a:ext cx="1227" cy="403"/>
                <a:chOff x="2453" y="1324"/>
                <a:chExt cx="1227" cy="403"/>
              </a:xfrm>
            </p:grpSpPr>
            <p:sp>
              <p:nvSpPr>
                <p:cNvPr id="38983" name="Rectangle 30"/>
                <p:cNvSpPr>
                  <a:spLocks noChangeArrowheads="1"/>
                </p:cNvSpPr>
                <p:nvPr/>
              </p:nvSpPr>
              <p:spPr bwMode="auto">
                <a:xfrm>
                  <a:off x="2481" y="1324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84" name="Rectangle 71"/>
                <p:cNvSpPr>
                  <a:spLocks noChangeArrowheads="1"/>
                </p:cNvSpPr>
                <p:nvPr/>
              </p:nvSpPr>
              <p:spPr bwMode="auto">
                <a:xfrm>
                  <a:off x="2453" y="1324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29" name="Group 74"/>
              <p:cNvGrpSpPr>
                <a:grpSpLocks/>
              </p:cNvGrpSpPr>
              <p:nvPr/>
            </p:nvGrpSpPr>
            <p:grpSpPr bwMode="auto">
              <a:xfrm>
                <a:off x="0" y="1727"/>
                <a:ext cx="1226" cy="403"/>
                <a:chOff x="0" y="1727"/>
                <a:chExt cx="1226" cy="403"/>
              </a:xfrm>
            </p:grpSpPr>
            <p:sp>
              <p:nvSpPr>
                <p:cNvPr id="389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8" y="1727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Nome_ Autor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82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0" name="Group 76"/>
              <p:cNvGrpSpPr>
                <a:grpSpLocks/>
              </p:cNvGrpSpPr>
              <p:nvPr/>
            </p:nvGrpSpPr>
            <p:grpSpPr bwMode="auto">
              <a:xfrm>
                <a:off x="1226" y="1727"/>
                <a:ext cx="1227" cy="403"/>
                <a:chOff x="1226" y="1727"/>
                <a:chExt cx="1227" cy="403"/>
              </a:xfrm>
            </p:grpSpPr>
            <p:sp>
              <p:nvSpPr>
                <p:cNvPr id="38979" name="Rectangle 32"/>
                <p:cNvSpPr>
                  <a:spLocks noChangeArrowheads="1"/>
                </p:cNvSpPr>
                <p:nvPr/>
              </p:nvSpPr>
              <p:spPr bwMode="auto">
                <a:xfrm>
                  <a:off x="1254" y="1727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String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80" name="Rectangle 75"/>
                <p:cNvSpPr>
                  <a:spLocks noChangeArrowheads="1"/>
                </p:cNvSpPr>
                <p:nvPr/>
              </p:nvSpPr>
              <p:spPr bwMode="auto">
                <a:xfrm>
                  <a:off x="1226" y="1727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1" name="Group 78"/>
              <p:cNvGrpSpPr>
                <a:grpSpLocks/>
              </p:cNvGrpSpPr>
              <p:nvPr/>
            </p:nvGrpSpPr>
            <p:grpSpPr bwMode="auto">
              <a:xfrm>
                <a:off x="2453" y="1727"/>
                <a:ext cx="1227" cy="403"/>
                <a:chOff x="2453" y="1727"/>
                <a:chExt cx="1227" cy="403"/>
              </a:xfrm>
            </p:grpSpPr>
            <p:sp>
              <p:nvSpPr>
                <p:cNvPr id="38977" name="Rectangle 33"/>
                <p:cNvSpPr>
                  <a:spLocks noChangeArrowheads="1"/>
                </p:cNvSpPr>
                <p:nvPr/>
              </p:nvSpPr>
              <p:spPr bwMode="auto">
                <a:xfrm>
                  <a:off x="2481" y="1727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78" name="Rectangle 77"/>
                <p:cNvSpPr>
                  <a:spLocks noChangeArrowheads="1"/>
                </p:cNvSpPr>
                <p:nvPr/>
              </p:nvSpPr>
              <p:spPr bwMode="auto">
                <a:xfrm>
                  <a:off x="2453" y="1727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2" name="Group 80"/>
              <p:cNvGrpSpPr>
                <a:grpSpLocks/>
              </p:cNvGrpSpPr>
              <p:nvPr/>
            </p:nvGrpSpPr>
            <p:grpSpPr bwMode="auto">
              <a:xfrm>
                <a:off x="0" y="2130"/>
                <a:ext cx="1226" cy="403"/>
                <a:chOff x="0" y="2130"/>
                <a:chExt cx="1226" cy="403"/>
              </a:xfrm>
            </p:grpSpPr>
            <p:sp>
              <p:nvSpPr>
                <p:cNvPr id="38975" name="Rectangle 34"/>
                <p:cNvSpPr>
                  <a:spLocks noChangeArrowheads="1"/>
                </p:cNvSpPr>
                <p:nvPr/>
              </p:nvSpPr>
              <p:spPr bwMode="auto">
                <a:xfrm>
                  <a:off x="28" y="2130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Titulação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76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3" name="Group 82"/>
              <p:cNvGrpSpPr>
                <a:grpSpLocks/>
              </p:cNvGrpSpPr>
              <p:nvPr/>
            </p:nvGrpSpPr>
            <p:grpSpPr bwMode="auto">
              <a:xfrm>
                <a:off x="1226" y="2130"/>
                <a:ext cx="1227" cy="403"/>
                <a:chOff x="1226" y="2130"/>
                <a:chExt cx="1227" cy="403"/>
              </a:xfrm>
            </p:grpSpPr>
            <p:sp>
              <p:nvSpPr>
                <p:cNvPr id="38973" name="Rectangle 35"/>
                <p:cNvSpPr>
                  <a:spLocks noChangeArrowheads="1"/>
                </p:cNvSpPr>
                <p:nvPr/>
              </p:nvSpPr>
              <p:spPr bwMode="auto">
                <a:xfrm>
                  <a:off x="1254" y="2130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String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74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6" y="2130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4" name="Group 84"/>
              <p:cNvGrpSpPr>
                <a:grpSpLocks/>
              </p:cNvGrpSpPr>
              <p:nvPr/>
            </p:nvGrpSpPr>
            <p:grpSpPr bwMode="auto">
              <a:xfrm>
                <a:off x="2453" y="2130"/>
                <a:ext cx="1227" cy="403"/>
                <a:chOff x="2453" y="2130"/>
                <a:chExt cx="1227" cy="403"/>
              </a:xfrm>
            </p:grpSpPr>
            <p:sp>
              <p:nvSpPr>
                <p:cNvPr id="38971" name="Rectangle 36"/>
                <p:cNvSpPr>
                  <a:spLocks noChangeArrowheads="1"/>
                </p:cNvSpPr>
                <p:nvPr/>
              </p:nvSpPr>
              <p:spPr bwMode="auto">
                <a:xfrm>
                  <a:off x="2481" y="2130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72" name="Rectangle 83"/>
                <p:cNvSpPr>
                  <a:spLocks noChangeArrowheads="1"/>
                </p:cNvSpPr>
                <p:nvPr/>
              </p:nvSpPr>
              <p:spPr bwMode="auto">
                <a:xfrm>
                  <a:off x="2453" y="2130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5" name="Group 86"/>
              <p:cNvGrpSpPr>
                <a:grpSpLocks/>
              </p:cNvGrpSpPr>
              <p:nvPr/>
            </p:nvGrpSpPr>
            <p:grpSpPr bwMode="auto">
              <a:xfrm>
                <a:off x="0" y="2533"/>
                <a:ext cx="1226" cy="403"/>
                <a:chOff x="0" y="2533"/>
                <a:chExt cx="1226" cy="403"/>
              </a:xfrm>
            </p:grpSpPr>
            <p:sp>
              <p:nvSpPr>
                <p:cNvPr id="38969" name="Rectangle 37"/>
                <p:cNvSpPr>
                  <a:spLocks noChangeArrowheads="1"/>
                </p:cNvSpPr>
                <p:nvPr/>
              </p:nvSpPr>
              <p:spPr bwMode="auto">
                <a:xfrm>
                  <a:off x="28" y="2533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Vinculo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70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6" name="Group 88"/>
              <p:cNvGrpSpPr>
                <a:grpSpLocks/>
              </p:cNvGrpSpPr>
              <p:nvPr/>
            </p:nvGrpSpPr>
            <p:grpSpPr bwMode="auto">
              <a:xfrm>
                <a:off x="1226" y="2533"/>
                <a:ext cx="1227" cy="403"/>
                <a:chOff x="1226" y="2533"/>
                <a:chExt cx="1227" cy="403"/>
              </a:xfrm>
            </p:grpSpPr>
            <p:sp>
              <p:nvSpPr>
                <p:cNvPr id="38967" name="Rectangle 38"/>
                <p:cNvSpPr>
                  <a:spLocks noChangeArrowheads="1"/>
                </p:cNvSpPr>
                <p:nvPr/>
              </p:nvSpPr>
              <p:spPr bwMode="auto">
                <a:xfrm>
                  <a:off x="1254" y="2533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String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68" name="Rectangle 87"/>
                <p:cNvSpPr>
                  <a:spLocks noChangeArrowheads="1"/>
                </p:cNvSpPr>
                <p:nvPr/>
              </p:nvSpPr>
              <p:spPr bwMode="auto">
                <a:xfrm>
                  <a:off x="1226" y="2533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7" name="Group 90"/>
              <p:cNvGrpSpPr>
                <a:grpSpLocks/>
              </p:cNvGrpSpPr>
              <p:nvPr/>
            </p:nvGrpSpPr>
            <p:grpSpPr bwMode="auto">
              <a:xfrm>
                <a:off x="2453" y="2533"/>
                <a:ext cx="1227" cy="403"/>
                <a:chOff x="2453" y="2533"/>
                <a:chExt cx="1227" cy="403"/>
              </a:xfrm>
            </p:grpSpPr>
            <p:sp>
              <p:nvSpPr>
                <p:cNvPr id="38965" name="Rectangle 39"/>
                <p:cNvSpPr>
                  <a:spLocks noChangeArrowheads="1"/>
                </p:cNvSpPr>
                <p:nvPr/>
              </p:nvSpPr>
              <p:spPr bwMode="auto">
                <a:xfrm>
                  <a:off x="2481" y="2533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66" name="Rectangle 89"/>
                <p:cNvSpPr>
                  <a:spLocks noChangeArrowheads="1"/>
                </p:cNvSpPr>
                <p:nvPr/>
              </p:nvSpPr>
              <p:spPr bwMode="auto">
                <a:xfrm>
                  <a:off x="2453" y="2533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8" name="Group 92"/>
              <p:cNvGrpSpPr>
                <a:grpSpLocks/>
              </p:cNvGrpSpPr>
              <p:nvPr/>
            </p:nvGrpSpPr>
            <p:grpSpPr bwMode="auto">
              <a:xfrm>
                <a:off x="0" y="2936"/>
                <a:ext cx="1226" cy="403"/>
                <a:chOff x="0" y="2936"/>
                <a:chExt cx="1226" cy="403"/>
              </a:xfrm>
            </p:grpSpPr>
            <p:sp>
              <p:nvSpPr>
                <p:cNvPr id="38963" name="Rectangle 40"/>
                <p:cNvSpPr>
                  <a:spLocks noChangeArrowheads="1"/>
                </p:cNvSpPr>
                <p:nvPr/>
              </p:nvSpPr>
              <p:spPr bwMode="auto">
                <a:xfrm>
                  <a:off x="28" y="2936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Codigo_disciplina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64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39" name="Group 94"/>
              <p:cNvGrpSpPr>
                <a:grpSpLocks/>
              </p:cNvGrpSpPr>
              <p:nvPr/>
            </p:nvGrpSpPr>
            <p:grpSpPr bwMode="auto">
              <a:xfrm>
                <a:off x="1226" y="2936"/>
                <a:ext cx="1227" cy="403"/>
                <a:chOff x="1226" y="2936"/>
                <a:chExt cx="1227" cy="403"/>
              </a:xfrm>
            </p:grpSpPr>
            <p:sp>
              <p:nvSpPr>
                <p:cNvPr id="389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54" y="2936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Inteiro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62" name="Rectangle 93"/>
                <p:cNvSpPr>
                  <a:spLocks noChangeArrowheads="1"/>
                </p:cNvSpPr>
                <p:nvPr/>
              </p:nvSpPr>
              <p:spPr bwMode="auto">
                <a:xfrm>
                  <a:off x="1226" y="2936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0" name="Group 96"/>
              <p:cNvGrpSpPr>
                <a:grpSpLocks/>
              </p:cNvGrpSpPr>
              <p:nvPr/>
            </p:nvGrpSpPr>
            <p:grpSpPr bwMode="auto">
              <a:xfrm>
                <a:off x="2453" y="2936"/>
                <a:ext cx="1227" cy="403"/>
                <a:chOff x="2453" y="2936"/>
                <a:chExt cx="1227" cy="403"/>
              </a:xfrm>
            </p:grpSpPr>
            <p:sp>
              <p:nvSpPr>
                <p:cNvPr id="38959" name="Rectangle 42"/>
                <p:cNvSpPr>
                  <a:spLocks noChangeArrowheads="1"/>
                </p:cNvSpPr>
                <p:nvPr/>
              </p:nvSpPr>
              <p:spPr bwMode="auto">
                <a:xfrm>
                  <a:off x="2481" y="2936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60" name="Rectangle 95"/>
                <p:cNvSpPr>
                  <a:spLocks noChangeArrowheads="1"/>
                </p:cNvSpPr>
                <p:nvPr/>
              </p:nvSpPr>
              <p:spPr bwMode="auto">
                <a:xfrm>
                  <a:off x="2453" y="2936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1" name="Group 98"/>
              <p:cNvGrpSpPr>
                <a:grpSpLocks/>
              </p:cNvGrpSpPr>
              <p:nvPr/>
            </p:nvGrpSpPr>
            <p:grpSpPr bwMode="auto">
              <a:xfrm>
                <a:off x="0" y="3339"/>
                <a:ext cx="1226" cy="403"/>
                <a:chOff x="0" y="3339"/>
                <a:chExt cx="1226" cy="403"/>
              </a:xfrm>
            </p:grpSpPr>
            <p:sp>
              <p:nvSpPr>
                <p:cNvPr id="38957" name="Rectangle 43"/>
                <p:cNvSpPr>
                  <a:spLocks noChangeArrowheads="1"/>
                </p:cNvSpPr>
                <p:nvPr/>
              </p:nvSpPr>
              <p:spPr bwMode="auto">
                <a:xfrm>
                  <a:off x="28" y="3339"/>
                  <a:ext cx="11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Nome_disciplina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58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12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2" name="Group 100"/>
              <p:cNvGrpSpPr>
                <a:grpSpLocks/>
              </p:cNvGrpSpPr>
              <p:nvPr/>
            </p:nvGrpSpPr>
            <p:grpSpPr bwMode="auto">
              <a:xfrm>
                <a:off x="1226" y="3339"/>
                <a:ext cx="1227" cy="403"/>
                <a:chOff x="1226" y="3339"/>
                <a:chExt cx="1227" cy="403"/>
              </a:xfrm>
            </p:grpSpPr>
            <p:sp>
              <p:nvSpPr>
                <p:cNvPr id="38955" name="Rectangle 44"/>
                <p:cNvSpPr>
                  <a:spLocks noChangeArrowheads="1"/>
                </p:cNvSpPr>
                <p:nvPr/>
              </p:nvSpPr>
              <p:spPr bwMode="auto">
                <a:xfrm>
                  <a:off x="1254" y="3339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Stirng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56" name="Rectangle 99"/>
                <p:cNvSpPr>
                  <a:spLocks noChangeArrowheads="1"/>
                </p:cNvSpPr>
                <p:nvPr/>
              </p:nvSpPr>
              <p:spPr bwMode="auto">
                <a:xfrm>
                  <a:off x="1226" y="3339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3" name="Group 102"/>
              <p:cNvGrpSpPr>
                <a:grpSpLocks/>
              </p:cNvGrpSpPr>
              <p:nvPr/>
            </p:nvGrpSpPr>
            <p:grpSpPr bwMode="auto">
              <a:xfrm>
                <a:off x="2453" y="3339"/>
                <a:ext cx="1227" cy="403"/>
                <a:chOff x="2453" y="3339"/>
                <a:chExt cx="1227" cy="403"/>
              </a:xfrm>
            </p:grpSpPr>
            <p:sp>
              <p:nvSpPr>
                <p:cNvPr id="3895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81" y="3339"/>
                  <a:ext cx="117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1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5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53" y="3339"/>
                  <a:ext cx="122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4" name="Group 104"/>
              <p:cNvGrpSpPr>
                <a:grpSpLocks/>
              </p:cNvGrpSpPr>
              <p:nvPr/>
            </p:nvGrpSpPr>
            <p:grpSpPr bwMode="auto">
              <a:xfrm>
                <a:off x="0" y="3742"/>
                <a:ext cx="1226" cy="518"/>
                <a:chOff x="0" y="3742"/>
                <a:chExt cx="1226" cy="518"/>
              </a:xfrm>
            </p:grpSpPr>
            <p:sp>
              <p:nvSpPr>
                <p:cNvPr id="38951" name="Rectangle 46"/>
                <p:cNvSpPr>
                  <a:spLocks noChangeArrowheads="1"/>
                </p:cNvSpPr>
                <p:nvPr/>
              </p:nvSpPr>
              <p:spPr bwMode="auto">
                <a:xfrm>
                  <a:off x="28" y="3742"/>
                  <a:ext cx="117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inverso_disciplina_documento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3742"/>
                  <a:ext cx="12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5" name="Group 106"/>
              <p:cNvGrpSpPr>
                <a:grpSpLocks/>
              </p:cNvGrpSpPr>
              <p:nvPr/>
            </p:nvGrpSpPr>
            <p:grpSpPr bwMode="auto">
              <a:xfrm>
                <a:off x="1226" y="3742"/>
                <a:ext cx="1227" cy="518"/>
                <a:chOff x="1226" y="3742"/>
                <a:chExt cx="1227" cy="518"/>
              </a:xfrm>
            </p:grpSpPr>
            <p:sp>
              <p:nvSpPr>
                <p:cNvPr id="38949" name="Rectangle 47"/>
                <p:cNvSpPr>
                  <a:spLocks noChangeArrowheads="1"/>
                </p:cNvSpPr>
                <p:nvPr/>
              </p:nvSpPr>
              <p:spPr bwMode="auto">
                <a:xfrm>
                  <a:off x="1254" y="3742"/>
                  <a:ext cx="117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pt-BR" sz="1200">
                      <a:cs typeface="Arial" pitchFamily="34" charset="0"/>
                    </a:rPr>
                    <a:t>subclasses de documentos</a:t>
                  </a:r>
                  <a:endParaRPr lang="pt-BR" sz="1200"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50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26" y="3742"/>
                  <a:ext cx="12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8946" name="Group 108"/>
              <p:cNvGrpSpPr>
                <a:grpSpLocks/>
              </p:cNvGrpSpPr>
              <p:nvPr/>
            </p:nvGrpSpPr>
            <p:grpSpPr bwMode="auto">
              <a:xfrm>
                <a:off x="2453" y="3742"/>
                <a:ext cx="1227" cy="518"/>
                <a:chOff x="2453" y="3742"/>
                <a:chExt cx="1227" cy="518"/>
              </a:xfrm>
            </p:grpSpPr>
            <p:sp>
              <p:nvSpPr>
                <p:cNvPr id="38947" name="Rectangle 48"/>
                <p:cNvSpPr>
                  <a:spLocks noChangeArrowheads="1"/>
                </p:cNvSpPr>
                <p:nvPr/>
              </p:nvSpPr>
              <p:spPr bwMode="auto">
                <a:xfrm>
                  <a:off x="2481" y="3742"/>
                  <a:ext cx="117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pt-BR" sz="1200">
                      <a:cs typeface="Times New Roman" pitchFamily="18" charset="0"/>
                    </a:rPr>
                    <a:t>Múltipla</a:t>
                  </a:r>
                </a:p>
                <a:p>
                  <a:pPr algn="just" eaLnBrk="0" hangingPunct="0"/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38948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53" y="3742"/>
                  <a:ext cx="12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38916" name="Rectangle 110"/>
            <p:cNvSpPr>
              <a:spLocks noChangeArrowheads="1"/>
            </p:cNvSpPr>
            <p:nvPr/>
          </p:nvSpPr>
          <p:spPr bwMode="auto">
            <a:xfrm>
              <a:off x="-3" y="-3"/>
              <a:ext cx="3686" cy="426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 sz="2400" b="1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Raciocinador</a:t>
            </a:r>
          </a:p>
        </p:txBody>
      </p:sp>
      <p:sp>
        <p:nvSpPr>
          <p:cNvPr id="409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Infere </a:t>
            </a:r>
            <a:r>
              <a:rPr lang="pt-BR" b="1" smtClean="0"/>
              <a:t>conseqüêcias lógicas a partir de um </a:t>
            </a:r>
            <a:r>
              <a:rPr lang="pt-BR" smtClean="0"/>
              <a:t>conjunto de fatos ou </a:t>
            </a:r>
            <a:r>
              <a:rPr lang="pt-BR" b="1" smtClean="0"/>
              <a:t>axiomas.</a:t>
            </a:r>
          </a:p>
          <a:p>
            <a:r>
              <a:rPr lang="pt-BR" b="1" smtClean="0"/>
              <a:t>Checagem de consistência</a:t>
            </a:r>
          </a:p>
          <a:p>
            <a:r>
              <a:rPr lang="pt-BR" smtClean="0"/>
              <a:t>Checa se alguma classe não pode ser instânciada ou se é contraditória.</a:t>
            </a:r>
          </a:p>
          <a:p>
            <a:r>
              <a:rPr lang="pt-BR" b="1" smtClean="0"/>
              <a:t>Reclassificação da ontologia</a:t>
            </a:r>
          </a:p>
          <a:p>
            <a:r>
              <a:rPr lang="pt-BR" smtClean="0"/>
              <a:t>Reorganiza a hierarquia de classes a partir das classes definidas.</a:t>
            </a:r>
          </a:p>
          <a:p>
            <a:r>
              <a:rPr lang="pt-BR" b="1" smtClean="0"/>
              <a:t>Infere tipos</a:t>
            </a:r>
          </a:p>
          <a:p>
            <a:r>
              <a:rPr lang="pt-BR" smtClean="0"/>
              <a:t>Computa equilvalência entre classes a partir das propriedades.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Iniciar Raciocinador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pt-BR" smtClean="0"/>
              <a:t>Update Pellet Reasoner</a:t>
            </a:r>
          </a:p>
          <a:p>
            <a:r>
              <a:rPr lang="pt-BR" smtClean="0"/>
              <a:t>Iniciar Raciocinador</a:t>
            </a:r>
          </a:p>
          <a:p>
            <a:r>
              <a:rPr lang="pt-BR" smtClean="0"/>
              <a:t>Sincronizar – Ctrl R – Checar erros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cs typeface="Times New Roman" pitchFamily="18" charset="0"/>
              </a:rPr>
              <a:t>Criando as classes:</a:t>
            </a: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41987" name="Imagem 4" descr="class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43000"/>
            <a:ext cx="78581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Ontologia</a:t>
            </a:r>
          </a:p>
        </p:txBody>
      </p:sp>
      <p:sp>
        <p:nvSpPr>
          <p:cNvPr id="153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“Uma maneira de se conceitualizar de forma explícita e formal os conceitos e restrições relacionados a um domínio de interesse” Guarino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136650"/>
          </a:xfrm>
        </p:spPr>
        <p:txBody>
          <a:bodyPr/>
          <a:lstStyle/>
          <a:p>
            <a:r>
              <a:rPr lang="pt-BR" smtClean="0">
                <a:cs typeface="Times New Roman" pitchFamily="18" charset="0"/>
              </a:rPr>
              <a:t>Lista dos atributos, chamados de propriedades no Protégé</a:t>
            </a: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44035" name="Imagem 4" descr="propriedad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428750"/>
            <a:ext cx="63817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850900"/>
          </a:xfrm>
        </p:spPr>
        <p:txBody>
          <a:bodyPr/>
          <a:lstStyle/>
          <a:p>
            <a:r>
              <a:rPr lang="pt-BR" smtClean="0">
                <a:cs typeface="Times New Roman" pitchFamily="18" charset="0"/>
              </a:rPr>
              <a:t>Cardinalidade e tipos dos atributos</a:t>
            </a: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46083" name="Imagem 4" descr="cardinalida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03325"/>
            <a:ext cx="764381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cs typeface="Times New Roman" pitchFamily="18" charset="0"/>
              </a:rPr>
              <a:t>Atributo com inverso: 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48131" name="Imagem 4" descr="inver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154113"/>
            <a:ext cx="7715250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14313"/>
            <a:ext cx="8596313" cy="779462"/>
          </a:xfrm>
        </p:spPr>
        <p:txBody>
          <a:bodyPr/>
          <a:lstStyle/>
          <a:p>
            <a:r>
              <a:rPr lang="pt-BR" smtClean="0">
                <a:cs typeface="Times New Roman" pitchFamily="18" charset="0"/>
              </a:rPr>
              <a:t>Verificando Propriedades</a:t>
            </a: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50179" name="Imagem 4" descr="verificand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157288"/>
            <a:ext cx="771525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136650"/>
          </a:xfrm>
        </p:spPr>
        <p:txBody>
          <a:bodyPr/>
          <a:lstStyle/>
          <a:p>
            <a:r>
              <a:rPr lang="pt-BR" smtClean="0">
                <a:cs typeface="Times New Roman" pitchFamily="18" charset="0"/>
              </a:rPr>
              <a:t>Criando instancias ou indivíduos da classe Autor</a:t>
            </a: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52227" name="Imagem 4" descr="auto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54125"/>
            <a:ext cx="75723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cs typeface="Times New Roman" pitchFamily="18" charset="0"/>
              </a:rPr>
              <a:t>Criando Disciplinas</a:t>
            </a:r>
          </a:p>
        </p:txBody>
      </p:sp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54275" name="Imagem 4" descr="disciplin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150938"/>
            <a:ext cx="77152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cs typeface="Times New Roman" pitchFamily="18" charset="0"/>
              </a:rPr>
              <a:t>Criando uma aula</a:t>
            </a:r>
            <a:endParaRPr lang="pt-BR" smtClean="0"/>
          </a:p>
        </p:txBody>
      </p:sp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56323" name="Imagem 4" descr="a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157288"/>
            <a:ext cx="771525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Ontograf – Visualizando a Ontologia</a:t>
            </a:r>
          </a:p>
        </p:txBody>
      </p:sp>
      <p:pic>
        <p:nvPicPr>
          <p:cNvPr id="58370" name="Imagem 2" descr="ontogra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47763"/>
            <a:ext cx="771525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Atividade</a:t>
            </a:r>
          </a:p>
        </p:txBody>
      </p:sp>
      <p:sp>
        <p:nvSpPr>
          <p:cNvPr id="5939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Criar um novo tipo de Documento – Texto</a:t>
            </a:r>
          </a:p>
          <a:p>
            <a:r>
              <a:rPr lang="pt-BR" smtClean="0"/>
              <a:t>Incluir - titulo do documento</a:t>
            </a:r>
          </a:p>
          <a:p>
            <a:r>
              <a:rPr lang="pt-BR" smtClean="0"/>
              <a:t>Incluir Palavras-Chaves - Multivalorado</a:t>
            </a:r>
          </a:p>
          <a:p>
            <a:r>
              <a:rPr lang="pt-BR" smtClean="0"/>
              <a:t>Criar 3 novas disciplinas, 3 autores e 5 novos documentos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993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cs typeface="Times New Roman" pitchFamily="18" charset="0"/>
              </a:rPr>
              <a:t>Pesquisando na ontologia com a ferramenta </a:t>
            </a:r>
            <a:r>
              <a:rPr lang="pt-BR" dirty="0" err="1" smtClean="0">
                <a:cs typeface="Times New Roman" pitchFamily="18" charset="0"/>
              </a:rPr>
              <a:t>Queries</a:t>
            </a:r>
            <a:r>
              <a:rPr lang="pt-BR" dirty="0" smtClean="0">
                <a:cs typeface="Times New Roman" pitchFamily="18" charset="0"/>
              </a:rPr>
              <a:t> - </a:t>
            </a:r>
            <a:r>
              <a:rPr lang="pt-BR" dirty="0" err="1" smtClean="0">
                <a:cs typeface="Times New Roman" pitchFamily="18" charset="0"/>
              </a:rPr>
              <a:t>Raciocinador</a:t>
            </a:r>
            <a:r>
              <a:rPr lang="pt-BR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i="1" smtClean="0">
                <a:cs typeface="Arial" pitchFamily="34" charset="0"/>
              </a:rPr>
              <a:t>Quais os autores com vínculo com a UFPE?</a:t>
            </a:r>
          </a:p>
          <a:p>
            <a:r>
              <a:rPr lang="pt-BR" i="1" smtClean="0">
                <a:cs typeface="Times New Roman" pitchFamily="18" charset="0"/>
              </a:rPr>
              <a:t>Quais os documentos da disciplina Sistemas Inteligentes?</a:t>
            </a:r>
          </a:p>
          <a:p>
            <a:r>
              <a:rPr lang="pt-BR" i="1" smtClean="0">
                <a:cs typeface="Times New Roman" pitchFamily="18" charset="0"/>
              </a:rPr>
              <a:t>Quais as disciplinas que tem documentos com autor com vinculo com a UFPE?</a:t>
            </a:r>
          </a:p>
        </p:txBody>
      </p:sp>
      <p:sp>
        <p:nvSpPr>
          <p:cNvPr id="60419" name="AutoShape 4"/>
          <p:cNvSpPr>
            <a:spLocks noChangeArrowheads="1"/>
          </p:cNvSpPr>
          <p:nvPr/>
        </p:nvSpPr>
        <p:spPr bwMode="auto">
          <a:xfrm>
            <a:off x="5181600" y="5715000"/>
            <a:ext cx="2133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31110199 h 21600"/>
              <a:gd name="T4" fmla="*/ 2147483647 w 21600"/>
              <a:gd name="T5" fmla="*/ 1262220398 h 21600"/>
              <a:gd name="T6" fmla="*/ 2147483647 w 21600"/>
              <a:gd name="T7" fmla="*/ 6311101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638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Compartilhamento do conhecimento, aplicação de uma ontologia genérica para um domínio de conhecimento específico e compreensão semântica dos dados do domínio. </a:t>
            </a:r>
          </a:p>
          <a:p>
            <a:r>
              <a:rPr lang="pt-BR" smtClean="0"/>
              <a:t>Para garantir que uma ontologia seja construída com qualidade é necessário definir o domínio de conhecimento com objetividade, descrevendo o conhecimento essencial ao domínio e definindo um vocabulário que evite interpretações ambíguas (GRUBER, 1993).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136650"/>
          </a:xfrm>
        </p:spPr>
        <p:txBody>
          <a:bodyPr/>
          <a:lstStyle/>
          <a:p>
            <a:r>
              <a:rPr lang="pt-BR" i="1" smtClean="0">
                <a:cs typeface="Arial" pitchFamily="34" charset="0"/>
              </a:rPr>
              <a:t>Quais os autores com vínculo com a UFPE?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 b="3320"/>
          <a:stretch>
            <a:fillRect/>
          </a:stretch>
        </p:blipFill>
        <p:spPr bwMode="auto">
          <a:xfrm>
            <a:off x="1143000" y="1350963"/>
            <a:ext cx="74676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Elementos de uma ontologia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Conceitos (Classes) + hierarquia</a:t>
            </a:r>
          </a:p>
          <a:p>
            <a:pPr>
              <a:lnSpc>
                <a:spcPct val="90000"/>
              </a:lnSpc>
            </a:pPr>
            <a:r>
              <a:rPr lang="pt-BR" smtClean="0"/>
              <a:t>Propriedades dos conceitos (slots/atributos)</a:t>
            </a:r>
          </a:p>
          <a:p>
            <a:pPr>
              <a:lnSpc>
                <a:spcPct val="90000"/>
              </a:lnSpc>
            </a:pPr>
            <a:r>
              <a:rPr lang="pt-BR" smtClean="0"/>
              <a:t>Restrições sobre as propriedades (tipo, cardinalidade,...)</a:t>
            </a:r>
          </a:p>
          <a:p>
            <a:pPr>
              <a:lnSpc>
                <a:spcPct val="90000"/>
              </a:lnSpc>
            </a:pPr>
            <a:r>
              <a:rPr lang="pt-BR" smtClean="0"/>
              <a:t>Relações entre conceitos (Igualdades, disjunções,...)</a:t>
            </a:r>
          </a:p>
          <a:p>
            <a:pPr>
              <a:lnSpc>
                <a:spcPct val="90000"/>
              </a:lnSpc>
            </a:pPr>
            <a:r>
              <a:rPr lang="pt-BR" smtClean="0"/>
              <a:t>Instâncias de conceitos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Como construir uma ontologia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altLang="zh-TW" smtClean="0"/>
              <a:t>Determinar o domínio e o alcance</a:t>
            </a:r>
          </a:p>
          <a:p>
            <a:r>
              <a:rPr lang="pt-BR" altLang="zh-TW" smtClean="0"/>
              <a:t>Enumerar os termos importantes</a:t>
            </a:r>
          </a:p>
          <a:p>
            <a:r>
              <a:rPr lang="pt-BR" altLang="zh-TW" smtClean="0"/>
              <a:t>Definir classes e hierarquias</a:t>
            </a:r>
          </a:p>
          <a:p>
            <a:r>
              <a:rPr lang="pt-BR" altLang="zh-TW" smtClean="0"/>
              <a:t>Definir atributos e relações</a:t>
            </a:r>
          </a:p>
          <a:p>
            <a:r>
              <a:rPr lang="pt-BR" altLang="zh-TW" smtClean="0"/>
              <a:t>Definir restrições (cardinalidade, tipo…)</a:t>
            </a:r>
          </a:p>
          <a:p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Ontologia OWL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mtClean="0"/>
              <a:t>Modelar de forma declarativa um </a:t>
            </a:r>
            <a:r>
              <a:rPr lang="pt-BR" b="1" smtClean="0"/>
              <a:t>domínio.</a:t>
            </a:r>
          </a:p>
          <a:p>
            <a:pPr lvl="1"/>
            <a:r>
              <a:rPr lang="pt-BR" b="1" smtClean="0"/>
              <a:t>Hierarquia de conceitos e suas relações, restrições, axiomas e terminologia associada.</a:t>
            </a:r>
          </a:p>
          <a:p>
            <a:r>
              <a:rPr lang="pt-BR" b="1" smtClean="0"/>
              <a:t>OWL: Linguagem para representação de conhecimento criada pela w3c.</a:t>
            </a:r>
          </a:p>
          <a:p>
            <a:pPr lvl="1"/>
            <a:r>
              <a:rPr lang="pt-BR" smtClean="0"/>
              <a:t>Classes, propriedades e indivíduos.</a:t>
            </a:r>
          </a:p>
          <a:p>
            <a:pPr lvl="1"/>
            <a:r>
              <a:rPr lang="pt-BR" smtClean="0"/>
              <a:t>Hipótese de </a:t>
            </a:r>
            <a:r>
              <a:rPr lang="pt-BR" b="1" smtClean="0"/>
              <a:t>mundo aberto.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OWL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pt-BR" sz="2800" smtClean="0"/>
              <a:t>OWL-Lite - restrições e uma modelagem de hierarquia de classes simples</a:t>
            </a:r>
          </a:p>
          <a:p>
            <a:r>
              <a:rPr lang="pt-BR" sz="2800" b="1" smtClean="0"/>
              <a:t>OWL-DL</a:t>
            </a:r>
            <a:r>
              <a:rPr lang="pt-BR" sz="2800" smtClean="0"/>
              <a:t> - lógica descritiva,  verifica inconsistências na linguagem ontológica, classificação automática</a:t>
            </a:r>
          </a:p>
          <a:p>
            <a:r>
              <a:rPr lang="pt-BR" sz="2800" smtClean="0"/>
              <a:t>OWL-Full - maior dinamismo da linguagem, sem inferências</a:t>
            </a:r>
          </a:p>
        </p:txBody>
      </p:sp>
      <p:pic>
        <p:nvPicPr>
          <p:cNvPr id="22531" name="Imagem 3" descr="ow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3929063"/>
            <a:ext cx="51768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Protegé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Ferramenta para criar e gerenciar ontologias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Trabalha com várias linguagens inclusive OWL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É uma Plataforma Desenvolvida pelo grupo de </a:t>
            </a:r>
            <a:r>
              <a:rPr lang="pt-BR" dirty="0" smtClean="0"/>
              <a:t>pesquisa </a:t>
            </a:r>
            <a:r>
              <a:rPr lang="pt-BR" i="1" dirty="0" smtClean="0"/>
              <a:t>Stanford </a:t>
            </a:r>
            <a:r>
              <a:rPr lang="pt-BR" i="1" dirty="0"/>
              <a:t>Medical </a:t>
            </a:r>
            <a:r>
              <a:rPr lang="pt-BR" i="1" dirty="0" err="1"/>
              <a:t>Informatics</a:t>
            </a:r>
            <a:r>
              <a:rPr lang="pt-BR" i="1" dirty="0"/>
              <a:t> da escola de medicina </a:t>
            </a:r>
            <a:r>
              <a:rPr lang="pt-BR" i="1" dirty="0" smtClean="0"/>
              <a:t>da </a:t>
            </a:r>
            <a:r>
              <a:rPr lang="pt-BR" dirty="0" smtClean="0"/>
              <a:t>Universidade </a:t>
            </a:r>
            <a:r>
              <a:rPr lang="pt-BR" dirty="0"/>
              <a:t>de Stanford. </a:t>
            </a: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Seu </a:t>
            </a:r>
            <a:r>
              <a:rPr lang="pt-BR" dirty="0"/>
              <a:t>código em JAVA é de </a:t>
            </a:r>
            <a:r>
              <a:rPr lang="pt-BR" dirty="0" smtClean="0"/>
              <a:t>fonte aberta </a:t>
            </a:r>
            <a:r>
              <a:rPr lang="pt-BR" dirty="0"/>
              <a:t>e conta com uma comunidade de desenvolvedores</a:t>
            </a:r>
            <a:r>
              <a:rPr lang="pt-BR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hlinkClick r:id="rId3"/>
              </a:rPr>
              <a:t>http://protege.stanford.edu/doc/owl/getting-started.html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Tutorial - </a:t>
            </a:r>
            <a:r>
              <a:rPr lang="en-US" dirty="0" smtClean="0">
                <a:hlinkClick r:id="rId4"/>
              </a:rPr>
              <a:t>http://owl.cs.manchester.ac.uk/tutorials/protegeowltutorial/resources/ProtegeOWLTutorialP4_v1_3.pdf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8288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Exemplo de ontologia</a:t>
            </a:r>
            <a:endParaRPr lang="pt-BR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mtClean="0">
                <a:cs typeface="Times New Roman" pitchFamily="18" charset="0"/>
              </a:rPr>
              <a:t>Desenvolver uma ontologia de web semântica a ser utilizada para material didático disponibilizado na web por professores universitários.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1605</TotalTime>
  <Words>793</Words>
  <Application>Microsoft Office PowerPoint</Application>
  <PresentationFormat>Apresentação na tela (4:3)</PresentationFormat>
  <Paragraphs>181</Paragraphs>
  <Slides>30</Slides>
  <Notes>20</Notes>
  <HiddenSlides>5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Gill Sans MT</vt:lpstr>
      <vt:lpstr>Arial</vt:lpstr>
      <vt:lpstr>Bookman Old Style</vt:lpstr>
      <vt:lpstr>Wingdings 3</vt:lpstr>
      <vt:lpstr>Wingdings</vt:lpstr>
      <vt:lpstr>Calibri</vt:lpstr>
      <vt:lpstr>新細明體</vt:lpstr>
      <vt:lpstr>Times New Roman</vt:lpstr>
      <vt:lpstr>Tahoma</vt:lpstr>
      <vt:lpstr>Origem</vt:lpstr>
      <vt:lpstr>Sistemas Inteligentes Ontologia e Protegé</vt:lpstr>
      <vt:lpstr>Ontologia</vt:lpstr>
      <vt:lpstr>Slide 3</vt:lpstr>
      <vt:lpstr>Elementos de uma ontologia</vt:lpstr>
      <vt:lpstr>Como construir uma ontologia</vt:lpstr>
      <vt:lpstr>Ontologia OWL</vt:lpstr>
      <vt:lpstr>OWL</vt:lpstr>
      <vt:lpstr>Protegé</vt:lpstr>
      <vt:lpstr>Exemplo de ontologia</vt:lpstr>
      <vt:lpstr>Compartilha-se existência de..</vt:lpstr>
      <vt:lpstr>1- Enumerar os termos importantes</vt:lpstr>
      <vt:lpstr>Slide 12</vt:lpstr>
      <vt:lpstr>2-Definir classes e hierarquias</vt:lpstr>
      <vt:lpstr>3-Definir atributos e relações</vt:lpstr>
      <vt:lpstr>Propriedades</vt:lpstr>
      <vt:lpstr>4- Definir restrições (cardinalidade, tipo…)</vt:lpstr>
      <vt:lpstr>Raciocinador</vt:lpstr>
      <vt:lpstr>Iniciar Raciocinador</vt:lpstr>
      <vt:lpstr>Criando as classes:</vt:lpstr>
      <vt:lpstr>Lista dos atributos, chamados de propriedades no Protégé</vt:lpstr>
      <vt:lpstr>Cardinalidade e tipos dos atributos</vt:lpstr>
      <vt:lpstr>Atributo com inverso: </vt:lpstr>
      <vt:lpstr>Verificando Propriedades</vt:lpstr>
      <vt:lpstr>Criando instancias ou indivíduos da classe Autor</vt:lpstr>
      <vt:lpstr>Criando Disciplinas</vt:lpstr>
      <vt:lpstr>Criando uma aula</vt:lpstr>
      <vt:lpstr>Ontograf – Visualizando a Ontologia</vt:lpstr>
      <vt:lpstr>Atividade</vt:lpstr>
      <vt:lpstr>Pesquisando na ontologia com a ferramenta Queries - Raciocinador.</vt:lpstr>
      <vt:lpstr>Quais os autores com vínculo com a UFPE?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Ontologia e Protegé</dc:title>
  <dc:creator>Bruno Rodrigo</dc:creator>
  <cp:lastModifiedBy>Paxi</cp:lastModifiedBy>
  <cp:revision>48</cp:revision>
  <dcterms:created xsi:type="dcterms:W3CDTF">2010-09-28T12:21:23Z</dcterms:created>
  <dcterms:modified xsi:type="dcterms:W3CDTF">2011-04-28T16:24:58Z</dcterms:modified>
</cp:coreProperties>
</file>