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9"/>
  </p:notesMasterIdLst>
  <p:sldIdLst>
    <p:sldId id="256" r:id="rId2"/>
    <p:sldId id="266" r:id="rId3"/>
    <p:sldId id="296" r:id="rId4"/>
    <p:sldId id="297" r:id="rId5"/>
    <p:sldId id="298" r:id="rId6"/>
    <p:sldId id="344" r:id="rId7"/>
    <p:sldId id="343" r:id="rId8"/>
    <p:sldId id="299" r:id="rId9"/>
    <p:sldId id="300" r:id="rId10"/>
    <p:sldId id="345" r:id="rId11"/>
    <p:sldId id="301" r:id="rId12"/>
    <p:sldId id="302" r:id="rId13"/>
    <p:sldId id="332" r:id="rId14"/>
    <p:sldId id="303" r:id="rId15"/>
    <p:sldId id="304" r:id="rId16"/>
    <p:sldId id="305" r:id="rId17"/>
    <p:sldId id="339" r:id="rId18"/>
    <p:sldId id="341" r:id="rId19"/>
    <p:sldId id="342" r:id="rId20"/>
    <p:sldId id="306" r:id="rId21"/>
    <p:sldId id="330" r:id="rId22"/>
    <p:sldId id="307" r:id="rId23"/>
    <p:sldId id="331" r:id="rId24"/>
    <p:sldId id="309" r:id="rId25"/>
    <p:sldId id="310" r:id="rId26"/>
    <p:sldId id="328" r:id="rId27"/>
    <p:sldId id="334" r:id="rId28"/>
    <p:sldId id="312" r:id="rId29"/>
    <p:sldId id="313" r:id="rId30"/>
    <p:sldId id="314" r:id="rId31"/>
    <p:sldId id="315" r:id="rId32"/>
    <p:sldId id="316" r:id="rId33"/>
    <p:sldId id="317" r:id="rId34"/>
    <p:sldId id="318" r:id="rId35"/>
    <p:sldId id="319" r:id="rId36"/>
    <p:sldId id="320" r:id="rId37"/>
    <p:sldId id="321" r:id="rId38"/>
    <p:sldId id="340" r:id="rId39"/>
    <p:sldId id="335" r:id="rId40"/>
    <p:sldId id="336" r:id="rId41"/>
    <p:sldId id="323" r:id="rId42"/>
    <p:sldId id="324" r:id="rId43"/>
    <p:sldId id="337" r:id="rId44"/>
    <p:sldId id="325" r:id="rId45"/>
    <p:sldId id="326" r:id="rId46"/>
    <p:sldId id="327" r:id="rId47"/>
    <p:sldId id="338" r:id="rId4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CC00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6667" autoAdjust="0"/>
  </p:normalViewPr>
  <p:slideViewPr>
    <p:cSldViewPr>
      <p:cViewPr>
        <p:scale>
          <a:sx n="81" d="100"/>
          <a:sy n="81" d="100"/>
        </p:scale>
        <p:origin x="-156" y="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EAF13-D633-4C15-B15B-888A2DDACFA5}" type="datetimeFigureOut">
              <a:rPr lang="pt-BR" smtClean="0"/>
              <a:pPr/>
              <a:t>19/02/2019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83687-CB29-4F00-80C3-4D9838656D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72533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25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26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28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29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30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31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35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36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37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38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39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40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41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45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46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smtClean="0"/>
              <a:t>Clique para editar 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94043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1901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7283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157675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8012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355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1717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6706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332715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294742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Teoria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836712"/>
            <a:ext cx="6048375" cy="2041525"/>
          </a:xfrm>
        </p:spPr>
        <p:txBody>
          <a:bodyPr/>
          <a:lstStyle/>
          <a:p>
            <a:r>
              <a:rPr lang="pt-BR" dirty="0" smtClean="0"/>
              <a:t>Matemática Discreta – if670 </a:t>
            </a:r>
          </a:p>
          <a:p>
            <a:r>
              <a:rPr lang="pt-BR" dirty="0" err="1" smtClean="0"/>
              <a:t>Anjolina</a:t>
            </a:r>
            <a:r>
              <a:rPr lang="pt-BR" dirty="0" smtClean="0"/>
              <a:t> </a:t>
            </a:r>
            <a:r>
              <a:rPr lang="pt-BR" dirty="0" err="1" smtClean="0"/>
              <a:t>Grisi</a:t>
            </a:r>
            <a:r>
              <a:rPr lang="pt-BR" dirty="0" smtClean="0"/>
              <a:t> de Oliveira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		Provas e Proposições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4788024" y="5301208"/>
            <a:ext cx="4355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solidFill>
                  <a:srgbClr val="C00000"/>
                </a:solidFill>
                <a:latin typeface="+mj-lt"/>
              </a:rPr>
              <a:t>Produzido com a colaboração de Diogo Cabral</a:t>
            </a:r>
            <a:endParaRPr lang="pt-BR" b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Conectivos Lógicos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88640"/>
            <a:ext cx="8064896" cy="3168351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Implicação</a:t>
            </a:r>
            <a:r>
              <a:rPr lang="en-US" dirty="0" smtClean="0"/>
              <a:t> (→): P → Q é </a:t>
            </a:r>
            <a:r>
              <a:rPr lang="en-US" dirty="0" err="1" smtClean="0"/>
              <a:t>verdade</a:t>
            </a:r>
            <a:r>
              <a:rPr lang="en-US" dirty="0" smtClean="0"/>
              <a:t> se P é </a:t>
            </a:r>
            <a:r>
              <a:rPr lang="en-US" dirty="0" err="1" smtClean="0"/>
              <a:t>falsa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Q é </a:t>
            </a:r>
            <a:r>
              <a:rPr lang="en-US" dirty="0" err="1" smtClean="0"/>
              <a:t>verdadeira</a:t>
            </a:r>
            <a:r>
              <a:rPr lang="en-US" dirty="0" smtClean="0"/>
              <a:t>. P é </a:t>
            </a:r>
            <a:r>
              <a:rPr lang="en-US" dirty="0" err="1" smtClean="0"/>
              <a:t>chamado</a:t>
            </a:r>
            <a:r>
              <a:rPr lang="en-US" dirty="0" smtClean="0"/>
              <a:t> de </a:t>
            </a:r>
            <a:r>
              <a:rPr lang="en-US" b="1" dirty="0" err="1" smtClean="0"/>
              <a:t>antecedente</a:t>
            </a:r>
            <a:r>
              <a:rPr lang="en-US" dirty="0" smtClean="0"/>
              <a:t> e Q de </a:t>
            </a:r>
            <a:r>
              <a:rPr lang="en-US" b="1" dirty="0" err="1" smtClean="0"/>
              <a:t>consequente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“P </a:t>
            </a:r>
            <a:r>
              <a:rPr lang="en-US" b="1" i="1" dirty="0" err="1" smtClean="0">
                <a:solidFill>
                  <a:srgbClr val="FF0000"/>
                </a:solidFill>
              </a:rPr>
              <a:t>somente</a:t>
            </a:r>
            <a:r>
              <a:rPr lang="en-US" b="1" i="1" dirty="0" smtClean="0">
                <a:solidFill>
                  <a:srgbClr val="FF0000"/>
                </a:solidFill>
              </a:rPr>
              <a:t> se Q”</a:t>
            </a:r>
            <a:endParaRPr lang="en-US" b="1" i="1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611560" y="3717032"/>
            <a:ext cx="8399462" cy="2124075"/>
          </a:xfrm>
          <a:prstGeom prst="rect">
            <a:avLst/>
          </a:prstGeom>
          <a:solidFill>
            <a:srgbClr val="FFD173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200" b="1">
                <a:solidFill>
                  <a:srgbClr val="A50021"/>
                </a:solidFill>
              </a:rPr>
              <a:t>Se P então Q: P </a:t>
            </a:r>
            <a:r>
              <a:rPr lang="pt-BR" sz="2200" b="1">
                <a:solidFill>
                  <a:srgbClr val="A50021"/>
                </a:solidFill>
                <a:cs typeface="Arial" pitchFamily="34" charset="0"/>
              </a:rPr>
              <a:t>→ Q</a:t>
            </a:r>
          </a:p>
          <a:p>
            <a:pPr>
              <a:spcBef>
                <a:spcPct val="50000"/>
              </a:spcBef>
            </a:pPr>
            <a:r>
              <a:rPr lang="pt-BR" sz="2200">
                <a:solidFill>
                  <a:srgbClr val="390000"/>
                </a:solidFill>
                <a:cs typeface="Arial" pitchFamily="34" charset="0"/>
              </a:rPr>
              <a:t>P é </a:t>
            </a:r>
            <a:r>
              <a:rPr lang="pt-BR" sz="2200" b="1" u="sng">
                <a:solidFill>
                  <a:srgbClr val="390000"/>
                </a:solidFill>
                <a:cs typeface="Arial" pitchFamily="34" charset="0"/>
              </a:rPr>
              <a:t>condição suficiente</a:t>
            </a:r>
            <a:r>
              <a:rPr lang="pt-BR" sz="2200" b="1">
                <a:solidFill>
                  <a:srgbClr val="390000"/>
                </a:solidFill>
                <a:cs typeface="Arial" pitchFamily="34" charset="0"/>
              </a:rPr>
              <a:t> </a:t>
            </a:r>
            <a:r>
              <a:rPr lang="pt-BR" sz="2200">
                <a:solidFill>
                  <a:srgbClr val="390000"/>
                </a:solidFill>
                <a:cs typeface="Arial" pitchFamily="34" charset="0"/>
              </a:rPr>
              <a:t>para Q (basta que P ocorra para Q ocorrer)</a:t>
            </a:r>
          </a:p>
          <a:p>
            <a:pPr>
              <a:spcBef>
                <a:spcPct val="50000"/>
              </a:spcBef>
            </a:pPr>
            <a:r>
              <a:rPr lang="pt-BR" sz="2200">
                <a:solidFill>
                  <a:srgbClr val="390000"/>
                </a:solidFill>
                <a:cs typeface="Arial" pitchFamily="34" charset="0"/>
              </a:rPr>
              <a:t>Q é </a:t>
            </a:r>
            <a:r>
              <a:rPr lang="pt-BR" sz="2200" b="1" u="sng">
                <a:solidFill>
                  <a:srgbClr val="390000"/>
                </a:solidFill>
                <a:cs typeface="Arial" pitchFamily="34" charset="0"/>
              </a:rPr>
              <a:t>condição necessária</a:t>
            </a:r>
            <a:r>
              <a:rPr lang="pt-BR" sz="2200">
                <a:solidFill>
                  <a:srgbClr val="390000"/>
                </a:solidFill>
                <a:cs typeface="Arial" pitchFamily="34" charset="0"/>
              </a:rPr>
              <a:t> para P (se Q não ocorrer então P também não ocorrerá)</a:t>
            </a:r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Tabela-Verdade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836712"/>
            <a:ext cx="7918450" cy="3544267"/>
          </a:xfrm>
        </p:spPr>
        <p:txBody>
          <a:bodyPr/>
          <a:lstStyle/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07976" y="989112"/>
            <a:ext cx="7918450" cy="3544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Os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conectivos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lógicos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podem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ser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usados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para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construirmos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proposições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mais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complexas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Para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melhor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estudá-las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,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utilizamos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a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tabela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-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verdade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Imagem 5" descr="Captura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556792"/>
            <a:ext cx="7776864" cy="45142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Predicado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052736"/>
            <a:ext cx="7992888" cy="4968552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>
              <a:spcBef>
                <a:spcPct val="50000"/>
              </a:spcBef>
            </a:pPr>
            <a:r>
              <a:rPr lang="pt-BR" dirty="0" smtClean="0"/>
              <a:t>Algumas vezes temos uma lista de proposições</a:t>
            </a:r>
          </a:p>
          <a:p>
            <a:pPr>
              <a:spcBef>
                <a:spcPct val="50000"/>
              </a:spcBef>
            </a:pPr>
            <a:r>
              <a:rPr lang="pt-BR" dirty="0" smtClean="0"/>
              <a:t>Exemplo: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A = ``0</a:t>
            </a:r>
            <a:r>
              <a:rPr lang="en-US" baseline="30000" dirty="0" smtClean="0">
                <a:solidFill>
                  <a:srgbClr val="FFC000"/>
                </a:solidFill>
              </a:rPr>
              <a:t>2</a:t>
            </a:r>
            <a:r>
              <a:rPr lang="en-US" dirty="0" smtClean="0">
                <a:solidFill>
                  <a:srgbClr val="FFC000"/>
                </a:solidFill>
              </a:rPr>
              <a:t>+0+41´´ é primo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B = ``1</a:t>
            </a:r>
            <a:r>
              <a:rPr lang="en-US" baseline="30000" dirty="0" smtClean="0">
                <a:solidFill>
                  <a:srgbClr val="FFC000"/>
                </a:solidFill>
              </a:rPr>
              <a:t>2</a:t>
            </a:r>
            <a:r>
              <a:rPr lang="en-US" dirty="0" smtClean="0">
                <a:solidFill>
                  <a:srgbClr val="FFC000"/>
                </a:solidFill>
              </a:rPr>
              <a:t>+1+41´´ é primo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C = ``2</a:t>
            </a:r>
            <a:r>
              <a:rPr lang="en-US" baseline="30000" dirty="0" smtClean="0">
                <a:solidFill>
                  <a:srgbClr val="FFC000"/>
                </a:solidFill>
              </a:rPr>
              <a:t>2</a:t>
            </a:r>
            <a:r>
              <a:rPr lang="en-US" dirty="0" smtClean="0">
                <a:solidFill>
                  <a:srgbClr val="FFC000"/>
                </a:solidFill>
              </a:rPr>
              <a:t>+2+41´´ é primo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 …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</a:rPr>
              <a:t>Essa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</a:rPr>
              <a:t>lista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</a:rPr>
              <a:t>pode</a:t>
            </a:r>
            <a:r>
              <a:rPr lang="en-US" sz="2000" i="1" dirty="0" smtClean="0">
                <a:solidFill>
                  <a:srgbClr val="FF0000"/>
                </a:solidFill>
              </a:rPr>
              <a:t> ser </a:t>
            </a:r>
            <a:r>
              <a:rPr lang="en-US" sz="2000" i="1" dirty="0" err="1" smtClean="0">
                <a:solidFill>
                  <a:srgbClr val="FF0000"/>
                </a:solidFill>
              </a:rPr>
              <a:t>infinita</a:t>
            </a:r>
            <a:r>
              <a:rPr lang="en-US" sz="2000" i="1" dirty="0" smtClean="0">
                <a:solidFill>
                  <a:srgbClr val="FF0000"/>
                </a:solidFill>
              </a:rPr>
              <a:t>. </a:t>
            </a:r>
            <a:r>
              <a:rPr lang="en-US" sz="2000" i="1" dirty="0" err="1" smtClean="0">
                <a:solidFill>
                  <a:srgbClr val="FF0000"/>
                </a:solidFill>
              </a:rPr>
              <a:t>Nesse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</a:rPr>
              <a:t>caso</a:t>
            </a:r>
            <a:r>
              <a:rPr lang="en-US" sz="2000" i="1" dirty="0" smtClean="0">
                <a:solidFill>
                  <a:srgbClr val="FF0000"/>
                </a:solidFill>
              </a:rPr>
              <a:t>, </a:t>
            </a:r>
            <a:r>
              <a:rPr lang="en-US" sz="2000" i="1" dirty="0" err="1" smtClean="0">
                <a:solidFill>
                  <a:srgbClr val="FF0000"/>
                </a:solidFill>
              </a:rPr>
              <a:t>como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</a:rPr>
              <a:t>fazemos</a:t>
            </a:r>
            <a:r>
              <a:rPr lang="en-US" sz="2000" i="1" dirty="0" smtClean="0">
                <a:solidFill>
                  <a:srgbClr val="FF0000"/>
                </a:solidFill>
              </a:rPr>
              <a:t>?</a:t>
            </a:r>
          </a:p>
          <a:p>
            <a:pPr lvl="1">
              <a:buNone/>
            </a:pPr>
            <a:r>
              <a:rPr lang="en-US" sz="2000" dirty="0" smtClean="0">
                <a:solidFill>
                  <a:srgbClr val="3333FF"/>
                </a:solidFill>
              </a:rPr>
              <a:t> </a:t>
            </a:r>
          </a:p>
          <a:p>
            <a:pPr lvl="1"/>
            <a:r>
              <a:rPr lang="en-US" sz="2000" dirty="0" err="1" smtClean="0">
                <a:solidFill>
                  <a:srgbClr val="C00000"/>
                </a:solidFill>
              </a:rPr>
              <a:t>Seria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útil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termos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uma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noção</a:t>
            </a:r>
            <a:r>
              <a:rPr lang="en-US" sz="2000" dirty="0" smtClean="0">
                <a:solidFill>
                  <a:srgbClr val="C00000"/>
                </a:solidFill>
              </a:rPr>
              <a:t> de </a:t>
            </a:r>
            <a:r>
              <a:rPr lang="en-US" sz="2000" dirty="0" err="1" smtClean="0">
                <a:solidFill>
                  <a:srgbClr val="C00000"/>
                </a:solidFill>
              </a:rPr>
              <a:t>uma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função</a:t>
            </a:r>
            <a:r>
              <a:rPr lang="en-US" sz="2000" dirty="0" smtClean="0">
                <a:solidFill>
                  <a:srgbClr val="C00000"/>
                </a:solidFill>
              </a:rPr>
              <a:t>, </a:t>
            </a:r>
            <a:r>
              <a:rPr lang="en-US" sz="2000" dirty="0" err="1" smtClean="0">
                <a:solidFill>
                  <a:srgbClr val="C00000"/>
                </a:solidFill>
              </a:rPr>
              <a:t>que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para</a:t>
            </a:r>
            <a:r>
              <a:rPr lang="en-US" sz="2000" dirty="0" smtClean="0">
                <a:solidFill>
                  <a:srgbClr val="C00000"/>
                </a:solidFill>
              </a:rPr>
              <a:t> um dado </a:t>
            </a:r>
            <a:r>
              <a:rPr lang="en-US" sz="2000" dirty="0" err="1" smtClean="0">
                <a:solidFill>
                  <a:srgbClr val="C00000"/>
                </a:solidFill>
              </a:rPr>
              <a:t>número</a:t>
            </a:r>
            <a:r>
              <a:rPr lang="en-US" sz="2000" dirty="0" smtClean="0">
                <a:solidFill>
                  <a:srgbClr val="C00000"/>
                </a:solidFill>
              </a:rPr>
              <a:t> natural </a:t>
            </a:r>
            <a:r>
              <a:rPr lang="en-US" sz="2000" i="1" dirty="0" smtClean="0">
                <a:solidFill>
                  <a:srgbClr val="C00000"/>
                </a:solidFill>
              </a:rPr>
              <a:t>n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produzisse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uma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proposição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que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estabelecesse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algo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em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torno</a:t>
            </a:r>
            <a:r>
              <a:rPr lang="en-US" sz="2000" dirty="0" smtClean="0">
                <a:solidFill>
                  <a:srgbClr val="C00000"/>
                </a:solidFill>
              </a:rPr>
              <a:t> de </a:t>
            </a:r>
            <a:r>
              <a:rPr lang="en-US" sz="2000" i="1" dirty="0" smtClean="0">
                <a:solidFill>
                  <a:srgbClr val="C00000"/>
                </a:solidFill>
              </a:rPr>
              <a:t>n</a:t>
            </a:r>
            <a:r>
              <a:rPr lang="en-US" sz="2000" dirty="0" smtClean="0">
                <a:solidFill>
                  <a:srgbClr val="C00000"/>
                </a:solidFill>
              </a:rPr>
              <a:t>.</a:t>
            </a:r>
            <a:endParaRPr lang="en-US" sz="2000" i="1" dirty="0" smtClean="0">
              <a:solidFill>
                <a:srgbClr val="C00000"/>
              </a:solidFill>
            </a:endParaRPr>
          </a:p>
          <a:p>
            <a:pPr lvl="1"/>
            <a:endParaRPr lang="en-US" sz="2000" i="1" dirty="0" smtClean="0">
              <a:solidFill>
                <a:srgbClr val="FF0000"/>
              </a:solidFill>
            </a:endParaRPr>
          </a:p>
          <a:p>
            <a:pPr lvl="1"/>
            <a:endParaRPr lang="en-US" dirty="0" smtClean="0">
              <a:solidFill>
                <a:schemeClr val="folHlink"/>
              </a:solidFill>
            </a:endParaRPr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Predicado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>
              <a:spcBef>
                <a:spcPct val="50000"/>
              </a:spcBef>
            </a:pPr>
            <a:r>
              <a:rPr lang="pt-BR" dirty="0" smtClean="0"/>
              <a:t>É uma função que mapeia cada n para uma proposição que depende de n de alguma maneira</a:t>
            </a:r>
          </a:p>
          <a:p>
            <a:pPr>
              <a:spcBef>
                <a:spcPct val="50000"/>
              </a:spcBef>
            </a:pPr>
            <a:r>
              <a:rPr lang="pt-BR" dirty="0" smtClean="0"/>
              <a:t>Exemplo: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A = ``0</a:t>
            </a:r>
            <a:r>
              <a:rPr lang="en-US" baseline="30000" dirty="0" smtClean="0">
                <a:solidFill>
                  <a:srgbClr val="FFC000"/>
                </a:solidFill>
              </a:rPr>
              <a:t>2</a:t>
            </a:r>
            <a:r>
              <a:rPr lang="en-US" dirty="0" smtClean="0">
                <a:solidFill>
                  <a:srgbClr val="FFC000"/>
                </a:solidFill>
              </a:rPr>
              <a:t>+0+41´´ é primo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B = ``1</a:t>
            </a:r>
            <a:r>
              <a:rPr lang="en-US" baseline="30000" dirty="0" smtClean="0">
                <a:solidFill>
                  <a:srgbClr val="FFC000"/>
                </a:solidFill>
              </a:rPr>
              <a:t>2</a:t>
            </a:r>
            <a:r>
              <a:rPr lang="en-US" dirty="0" smtClean="0">
                <a:solidFill>
                  <a:srgbClr val="FFC000"/>
                </a:solidFill>
              </a:rPr>
              <a:t>+1+41´´ é primo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C = ``2</a:t>
            </a:r>
            <a:r>
              <a:rPr lang="en-US" baseline="30000" dirty="0" smtClean="0">
                <a:solidFill>
                  <a:srgbClr val="FFC000"/>
                </a:solidFill>
              </a:rPr>
              <a:t>2</a:t>
            </a:r>
            <a:r>
              <a:rPr lang="en-US" dirty="0" smtClean="0">
                <a:solidFill>
                  <a:srgbClr val="FFC000"/>
                </a:solidFill>
              </a:rPr>
              <a:t>+2+41´´ é primo</a:t>
            </a:r>
          </a:p>
          <a:p>
            <a:pPr lvl="1"/>
            <a:endParaRPr lang="en-US" dirty="0" smtClean="0">
              <a:solidFill>
                <a:srgbClr val="FFC000"/>
              </a:solidFill>
            </a:endParaRPr>
          </a:p>
          <a:p>
            <a:pPr lvl="1"/>
            <a:r>
              <a:rPr lang="en-US" sz="2000" i="1" dirty="0" smtClean="0">
                <a:solidFill>
                  <a:srgbClr val="FFC000"/>
                </a:solidFill>
              </a:rPr>
              <a:t>P(n): </a:t>
            </a:r>
            <a:r>
              <a:rPr lang="en-US" sz="2000" dirty="0" smtClean="0">
                <a:solidFill>
                  <a:srgbClr val="FFC000"/>
                </a:solidFill>
              </a:rPr>
              <a:t>``n</a:t>
            </a:r>
            <a:r>
              <a:rPr lang="en-US" sz="2000" baseline="30000" dirty="0" smtClean="0">
                <a:solidFill>
                  <a:srgbClr val="FFC000"/>
                </a:solidFill>
              </a:rPr>
              <a:t>2</a:t>
            </a:r>
            <a:r>
              <a:rPr lang="en-US" sz="2000" dirty="0" smtClean="0">
                <a:solidFill>
                  <a:srgbClr val="FFC000"/>
                </a:solidFill>
              </a:rPr>
              <a:t>+n+41´´ é primo (P(n) é o </a:t>
            </a:r>
            <a:r>
              <a:rPr lang="en-US" sz="2000" dirty="0" err="1" smtClean="0">
                <a:solidFill>
                  <a:srgbClr val="FFC000"/>
                </a:solidFill>
              </a:rPr>
              <a:t>predicado</a:t>
            </a:r>
            <a:r>
              <a:rPr lang="en-US" sz="2000" dirty="0" smtClean="0">
                <a:solidFill>
                  <a:srgbClr val="FFC000"/>
                </a:solidFill>
              </a:rPr>
              <a:t>)</a:t>
            </a:r>
            <a:endParaRPr lang="en-US" sz="2000" i="1" dirty="0" smtClean="0">
              <a:solidFill>
                <a:srgbClr val="FFC000"/>
              </a:solidFill>
            </a:endParaRPr>
          </a:p>
          <a:p>
            <a:pPr lvl="1"/>
            <a:endParaRPr lang="en-US" dirty="0" smtClean="0">
              <a:solidFill>
                <a:schemeClr val="folHlink"/>
              </a:solidFill>
            </a:endParaRPr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Predicado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>
              <a:spcBef>
                <a:spcPct val="50000"/>
              </a:spcBef>
            </a:pP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queremos</a:t>
            </a:r>
            <a:r>
              <a:rPr lang="en-US" dirty="0" smtClean="0"/>
              <a:t> </a:t>
            </a:r>
            <a:r>
              <a:rPr lang="en-US" dirty="0" err="1" smtClean="0"/>
              <a:t>falar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 </a:t>
            </a:r>
            <a:r>
              <a:rPr lang="en-US" dirty="0" err="1" smtClean="0"/>
              <a:t>possuem</a:t>
            </a:r>
            <a:r>
              <a:rPr lang="en-US" dirty="0" smtClean="0"/>
              <a:t> a </a:t>
            </a:r>
            <a:r>
              <a:rPr lang="en-US" dirty="0" err="1" smtClean="0"/>
              <a:t>propriedade</a:t>
            </a:r>
            <a:r>
              <a:rPr lang="en-US" dirty="0" smtClean="0"/>
              <a:t> </a:t>
            </a:r>
            <a:r>
              <a:rPr lang="en-US" dirty="0" err="1" smtClean="0"/>
              <a:t>estabelecida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predicado</a:t>
            </a:r>
            <a:r>
              <a:rPr lang="en-US" dirty="0" smtClean="0"/>
              <a:t> </a:t>
            </a:r>
            <a:r>
              <a:rPr lang="en-US" dirty="0" err="1" smtClean="0"/>
              <a:t>usamos</a:t>
            </a:r>
            <a:r>
              <a:rPr lang="en-US" dirty="0" smtClean="0"/>
              <a:t>  o </a:t>
            </a:r>
            <a:r>
              <a:rPr lang="en-US" dirty="0" err="1" smtClean="0">
                <a:solidFill>
                  <a:srgbClr val="FF0000"/>
                </a:solidFill>
              </a:rPr>
              <a:t>quantificador</a:t>
            </a:r>
            <a:r>
              <a:rPr lang="en-US" dirty="0" smtClean="0">
                <a:solidFill>
                  <a:srgbClr val="FF0000"/>
                </a:solidFill>
              </a:rPr>
              <a:t> universal : 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 </a:t>
            </a:r>
            <a:r>
              <a:rPr lang="en-US" dirty="0" smtClean="0"/>
              <a:t>(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lemos</a:t>
            </a:r>
            <a:r>
              <a:rPr lang="en-US" dirty="0" smtClean="0">
                <a:sym typeface="Symbol" pitchFamily="18" charset="2"/>
              </a:rPr>
              <a:t>: ``</a:t>
            </a:r>
            <a:r>
              <a:rPr lang="en-US" dirty="0" err="1" smtClean="0">
                <a:sym typeface="Symbol" pitchFamily="18" charset="2"/>
              </a:rPr>
              <a:t>para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todo</a:t>
            </a:r>
            <a:r>
              <a:rPr lang="en-US" dirty="0" smtClean="0">
                <a:sym typeface="Symbol" pitchFamily="18" charset="2"/>
              </a:rPr>
              <a:t>´´</a:t>
            </a:r>
            <a:r>
              <a:rPr lang="en-US" dirty="0" smtClean="0"/>
              <a:t>)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E</a:t>
            </a:r>
            <a:r>
              <a:rPr lang="pt-BR" dirty="0" err="1" smtClean="0"/>
              <a:t>xemplo</a:t>
            </a:r>
            <a:r>
              <a:rPr lang="pt-BR" dirty="0" smtClean="0"/>
              <a:t>:</a:t>
            </a:r>
          </a:p>
          <a:p>
            <a:pPr lvl="1"/>
            <a:r>
              <a:rPr lang="en-US" dirty="0" smtClean="0">
                <a:solidFill>
                  <a:srgbClr val="FFCC00"/>
                </a:solidFill>
                <a:sym typeface="Symbol" pitchFamily="18" charset="2"/>
              </a:rPr>
              <a:t>n </a:t>
            </a:r>
            <a:r>
              <a:rPr lang="en-US" dirty="0" smtClean="0">
                <a:solidFill>
                  <a:srgbClr val="FFCC00"/>
                </a:solidFill>
                <a:sym typeface="Symbol"/>
              </a:rPr>
              <a:t> N</a:t>
            </a:r>
            <a:r>
              <a:rPr lang="en-US" dirty="0" smtClean="0">
                <a:solidFill>
                  <a:srgbClr val="FFCC00"/>
                </a:solidFill>
                <a:sym typeface="Symbol" pitchFamily="18" charset="2"/>
              </a:rPr>
              <a:t>. n²+n+41 é primo</a:t>
            </a:r>
          </a:p>
          <a:p>
            <a:pPr lvl="1"/>
            <a:endParaRPr lang="en-US" dirty="0" smtClean="0">
              <a:solidFill>
                <a:srgbClr val="FFCC00"/>
              </a:solidFill>
              <a:sym typeface="Symbol" pitchFamily="18" charset="2"/>
            </a:endParaRPr>
          </a:p>
          <a:p>
            <a:pPr lvl="1"/>
            <a:r>
              <a:rPr lang="en-US" dirty="0" err="1" smtClean="0">
                <a:sym typeface="Symbol" pitchFamily="18" charset="2"/>
              </a:rPr>
              <a:t>Obs</a:t>
            </a:r>
            <a:r>
              <a:rPr lang="en-US" dirty="0" smtClean="0">
                <a:sym typeface="Symbol" pitchFamily="18" charset="2"/>
              </a:rPr>
              <a:t>: </a:t>
            </a:r>
            <a:r>
              <a:rPr lang="en-US" dirty="0" err="1" smtClean="0">
                <a:sym typeface="Symbol" pitchFamily="18" charset="2"/>
              </a:rPr>
              <a:t>quando</a:t>
            </a:r>
            <a:r>
              <a:rPr lang="en-US" dirty="0" smtClean="0">
                <a:sym typeface="Symbol" pitchFamily="18" charset="2"/>
              </a:rPr>
              <a:t> o </a:t>
            </a:r>
            <a:r>
              <a:rPr lang="en-US" dirty="0" err="1" smtClean="0">
                <a:sym typeface="Symbol" pitchFamily="18" charset="2"/>
              </a:rPr>
              <a:t>domínio</a:t>
            </a:r>
            <a:r>
              <a:rPr lang="en-US" dirty="0" smtClean="0">
                <a:sym typeface="Symbol" pitchFamily="18" charset="2"/>
              </a:rPr>
              <a:t> (no </a:t>
            </a:r>
            <a:r>
              <a:rPr lang="en-US" dirty="0" err="1" smtClean="0">
                <a:sym typeface="Symbol" pitchFamily="18" charset="2"/>
              </a:rPr>
              <a:t>caso</a:t>
            </a:r>
            <a:r>
              <a:rPr lang="en-US" dirty="0" smtClean="0">
                <a:sym typeface="Symbol" pitchFamily="18" charset="2"/>
              </a:rPr>
              <a:t>, </a:t>
            </a:r>
            <a:r>
              <a:rPr lang="en-US" dirty="0" err="1" smtClean="0">
                <a:sym typeface="Symbol" pitchFamily="18" charset="2"/>
              </a:rPr>
              <a:t>os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naturais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 err="1" smtClean="0">
                <a:sym typeface="Symbol" pitchFamily="18" charset="2"/>
              </a:rPr>
              <a:t>está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claro</a:t>
            </a:r>
            <a:r>
              <a:rPr lang="en-US" dirty="0" smtClean="0">
                <a:sym typeface="Symbol" pitchFamily="18" charset="2"/>
              </a:rPr>
              <a:t>, </a:t>
            </a:r>
            <a:r>
              <a:rPr lang="en-US" dirty="0" err="1" smtClean="0">
                <a:sym typeface="Symbol" pitchFamily="18" charset="2"/>
              </a:rPr>
              <a:t>então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podemos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omití</a:t>
            </a:r>
            <a:r>
              <a:rPr lang="en-US" dirty="0" smtClean="0">
                <a:sym typeface="Symbol" pitchFamily="18" charset="2"/>
              </a:rPr>
              <a:t>-lo:</a:t>
            </a:r>
          </a:p>
          <a:p>
            <a:pPr lvl="1"/>
            <a:r>
              <a:rPr lang="en-US" dirty="0" smtClean="0">
                <a:solidFill>
                  <a:srgbClr val="FFCC00"/>
                </a:solidFill>
                <a:sym typeface="Symbol" pitchFamily="18" charset="2"/>
              </a:rPr>
              <a:t>n. n²+n+41 é primo</a:t>
            </a:r>
          </a:p>
          <a:p>
            <a:pPr lvl="1"/>
            <a:endParaRPr lang="en-US" dirty="0" smtClean="0"/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Como podemos provar uma sentença universalmente quantificada?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>
              <a:spcBef>
                <a:spcPct val="50000"/>
              </a:spcBef>
            </a:pPr>
            <a:r>
              <a:rPr lang="en-US" dirty="0" err="1" smtClean="0"/>
              <a:t>Mas</a:t>
            </a:r>
            <a:r>
              <a:rPr lang="en-US" dirty="0" smtClean="0"/>
              <a:t>, </a:t>
            </a:r>
            <a:r>
              <a:rPr lang="en-US" dirty="0" err="1" smtClean="0"/>
              <a:t>nosso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 anterior é </a:t>
            </a:r>
            <a:r>
              <a:rPr lang="en-US" dirty="0" err="1" smtClean="0"/>
              <a:t>verdade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todo</a:t>
            </a:r>
            <a:r>
              <a:rPr lang="en-US" dirty="0" smtClean="0"/>
              <a:t> n de </a:t>
            </a:r>
            <a:r>
              <a:rPr lang="en-US" dirty="0" err="1" smtClean="0"/>
              <a:t>fato</a:t>
            </a:r>
            <a:r>
              <a:rPr lang="en-US" dirty="0" smtClean="0"/>
              <a:t>?</a:t>
            </a:r>
          </a:p>
          <a:p>
            <a:pPr>
              <a:spcBef>
                <a:spcPct val="50000"/>
              </a:spcBef>
            </a:pPr>
            <a:r>
              <a:rPr lang="en-US" dirty="0" err="1" smtClean="0"/>
              <a:t>Testaremos</a:t>
            </a:r>
            <a:r>
              <a:rPr lang="en-US" dirty="0" smtClean="0"/>
              <a:t> n = 40, e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resposta</a:t>
            </a:r>
            <a:r>
              <a:rPr lang="en-US" dirty="0" smtClean="0"/>
              <a:t> </a:t>
            </a:r>
            <a:r>
              <a:rPr lang="en-US" dirty="0" err="1" smtClean="0"/>
              <a:t>teremos</a:t>
            </a:r>
            <a:r>
              <a:rPr lang="en-US" dirty="0" smtClean="0"/>
              <a:t> 1641,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é um </a:t>
            </a:r>
            <a:r>
              <a:rPr lang="en-US" dirty="0" err="1" smtClean="0"/>
              <a:t>número</a:t>
            </a:r>
            <a:r>
              <a:rPr lang="en-US" dirty="0" smtClean="0"/>
              <a:t> primo;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Como </a:t>
            </a:r>
            <a:r>
              <a:rPr lang="en-US" dirty="0" err="1" smtClean="0"/>
              <a:t>utilizamos</a:t>
            </a:r>
            <a:r>
              <a:rPr lang="en-US" dirty="0" smtClean="0"/>
              <a:t> um </a:t>
            </a:r>
            <a:r>
              <a:rPr lang="en-US" dirty="0" err="1" smtClean="0"/>
              <a:t>quantificador</a:t>
            </a:r>
            <a:r>
              <a:rPr lang="en-US" dirty="0" smtClean="0"/>
              <a:t> universal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/>
              <a:t>expressão</a:t>
            </a:r>
            <a:r>
              <a:rPr lang="en-US" dirty="0" smtClean="0"/>
              <a:t>, </a:t>
            </a:r>
            <a:r>
              <a:rPr lang="en-US" dirty="0" err="1" smtClean="0"/>
              <a:t>achamos</a:t>
            </a:r>
            <a:r>
              <a:rPr lang="en-US" dirty="0" smtClean="0"/>
              <a:t> um </a:t>
            </a:r>
            <a:r>
              <a:rPr lang="en-US" dirty="0" smtClean="0">
                <a:solidFill>
                  <a:srgbClr val="FF0000"/>
                </a:solidFill>
              </a:rPr>
              <a:t>contra-</a:t>
            </a:r>
            <a:r>
              <a:rPr lang="en-US" dirty="0" err="1" smtClean="0">
                <a:solidFill>
                  <a:srgbClr val="FF0000"/>
                </a:solidFill>
              </a:rPr>
              <a:t>exemplo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err="1" smtClean="0"/>
              <a:t>Provamos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a </a:t>
            </a:r>
            <a:r>
              <a:rPr lang="en-US" dirty="0" err="1" smtClean="0"/>
              <a:t>expressão</a:t>
            </a:r>
            <a:r>
              <a:rPr lang="en-US" dirty="0" smtClean="0"/>
              <a:t> é </a:t>
            </a:r>
            <a:r>
              <a:rPr lang="en-US" dirty="0" err="1" smtClean="0"/>
              <a:t>falsa</a:t>
            </a:r>
            <a:r>
              <a:rPr lang="en-US" dirty="0" smtClean="0"/>
              <a:t>.</a:t>
            </a:r>
          </a:p>
          <a:p>
            <a:pPr>
              <a:spcBef>
                <a:spcPct val="50000"/>
              </a:spcBef>
            </a:pPr>
            <a:r>
              <a:rPr lang="en-US" dirty="0" err="1" smtClean="0"/>
              <a:t>Portanto</a:t>
            </a:r>
            <a:r>
              <a:rPr lang="en-US" dirty="0" smtClean="0"/>
              <a:t>, a </a:t>
            </a:r>
            <a:r>
              <a:rPr lang="en-US" dirty="0" err="1" smtClean="0"/>
              <a:t>expressão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refutada</a:t>
            </a:r>
            <a:r>
              <a:rPr lang="en-US" dirty="0" smtClean="0"/>
              <a:t>!</a:t>
            </a:r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Conjectura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83568" y="692696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É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uma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proposição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que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ainda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não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foi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nem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provada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nem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refutada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Exemplo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: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>
              <a:spcBef>
                <a:spcPct val="50000"/>
              </a:spcBef>
              <a:buClr>
                <a:schemeClr val="tx1"/>
              </a:buClr>
              <a:buFontTx/>
              <a:buChar char="–"/>
            </a:pPr>
            <a:r>
              <a:rPr lang="en-US" sz="2000" dirty="0" err="1" smtClean="0">
                <a:solidFill>
                  <a:srgbClr val="FFC000"/>
                </a:solidFill>
                <a:sym typeface="Symbol" pitchFamily="18" charset="2"/>
              </a:rPr>
              <a:t>Primos</a:t>
            </a:r>
            <a:r>
              <a:rPr lang="en-US" sz="2000" dirty="0" smtClean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lang="en-US" sz="2000" dirty="0" err="1" smtClean="0">
                <a:solidFill>
                  <a:srgbClr val="FFC000"/>
                </a:solidFill>
                <a:sym typeface="Symbol" pitchFamily="18" charset="2"/>
              </a:rPr>
              <a:t>gêmeos</a:t>
            </a:r>
            <a:r>
              <a:rPr lang="en-US" sz="2000" dirty="0" smtClean="0">
                <a:solidFill>
                  <a:srgbClr val="FFC000"/>
                </a:solidFill>
                <a:sym typeface="Symbol" pitchFamily="18" charset="2"/>
              </a:rPr>
              <a:t>: </a:t>
            </a:r>
            <a:r>
              <a:rPr lang="pt-BR" sz="2000" dirty="0" smtClean="0">
                <a:solidFill>
                  <a:srgbClr val="FFC000"/>
                </a:solidFill>
              </a:rPr>
              <a:t>Um par de primos é chamado de primos gêmeos se eles são dois números primos p,q tais que  q = p+2. Exemplo os números 3 e 5.</a:t>
            </a:r>
          </a:p>
          <a:p>
            <a:pPr marL="742950" lvl="1" indent="-285750">
              <a:spcBef>
                <a:spcPct val="50000"/>
              </a:spcBef>
              <a:buClr>
                <a:schemeClr val="tx1"/>
              </a:buClr>
              <a:buFontTx/>
              <a:buChar char="–"/>
            </a:pP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O conjunto dos primos gêmeos é infinito.</a:t>
            </a:r>
          </a:p>
          <a:p>
            <a:pPr marL="742950" lvl="1" indent="-285750">
              <a:spcBef>
                <a:spcPct val="50000"/>
              </a:spcBef>
              <a:buClr>
                <a:schemeClr val="tx1"/>
              </a:buClr>
              <a:buFontTx/>
              <a:buChar char="–"/>
            </a:pPr>
            <a:r>
              <a:rPr lang="pt-BR" sz="2000" kern="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Maio </a:t>
            </a:r>
            <a:r>
              <a:rPr lang="pt-BR" sz="2000" kern="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de </a:t>
            </a:r>
            <a:r>
              <a:rPr lang="pt-BR" sz="2000" kern="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2013: </a:t>
            </a:r>
            <a:r>
              <a:rPr lang="pt-BR" sz="2000" kern="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artigo publicado </a:t>
            </a:r>
            <a:r>
              <a:rPr lang="pt-BR" sz="2000" kern="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na </a:t>
            </a:r>
            <a:r>
              <a:rPr lang="pt-BR" sz="2000" kern="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revista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Annals of </a:t>
            </a:r>
            <a:r>
              <a:rPr lang="en-US" sz="2000" i="1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Mathemathics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: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A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pesquisa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do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chinês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Yitang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Zhang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postulou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que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para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algum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número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N,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que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é no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máximo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70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milhões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existem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infinitos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pares de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primos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que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diferem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de N.</a:t>
            </a:r>
          </a:p>
          <a:p>
            <a:pPr marL="742950" lvl="1" indent="-285750">
              <a:spcBef>
                <a:spcPct val="50000"/>
              </a:spcBef>
              <a:buClr>
                <a:schemeClr val="tx1"/>
              </a:buClr>
              <a:buFontTx/>
              <a:buChar char="–"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A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conjectura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 dos </a:t>
            </a:r>
            <a:r>
              <a:rPr kumimoji="0" lang="en-US" sz="20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primos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 </a:t>
            </a:r>
            <a:r>
              <a:rPr kumimoji="0" lang="en-US" sz="20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gêmeos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 </a:t>
            </a:r>
            <a:r>
              <a:rPr kumimoji="0" lang="en-US" sz="20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seria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 o </a:t>
            </a:r>
            <a:r>
              <a:rPr kumimoji="0" lang="en-US" sz="20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caso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 </a:t>
            </a:r>
            <a:r>
              <a:rPr kumimoji="0" lang="en-US" sz="20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para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 N=2.</a:t>
            </a:r>
            <a:endParaRPr kumimoji="0" lang="pt-BR" sz="2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Conjectura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757238" y="1700213"/>
            <a:ext cx="8567290" cy="4825131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55576" y="1700809"/>
            <a:ext cx="756084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Outro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exemplo</a:t>
            </a:r>
            <a:r>
              <a:rPr lang="en-US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que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não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é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mais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uma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conjectura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85800" y="2924944"/>
            <a:ext cx="8458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3333FF"/>
                </a:solidFill>
              </a:rPr>
              <a:t>   </a:t>
            </a:r>
            <a:r>
              <a:rPr lang="en-US" dirty="0" smtClean="0">
                <a:solidFill>
                  <a:srgbClr val="3333FF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A </a:t>
            </a:r>
            <a:r>
              <a:rPr lang="en-US" sz="2400" dirty="0" err="1">
                <a:solidFill>
                  <a:srgbClr val="FF0000"/>
                </a:solidFill>
                <a:latin typeface="+mn-lt"/>
              </a:rPr>
              <a:t>conjectura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fraca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 de Christian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Goldbach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, 1742:</a:t>
            </a:r>
          </a:p>
          <a:p>
            <a:pPr marL="342900" indent="-342900">
              <a:spcBef>
                <a:spcPct val="20000"/>
              </a:spcBef>
            </a:pPr>
            <a:endParaRPr lang="en-US" sz="2400" dirty="0">
              <a:solidFill>
                <a:srgbClr val="FF0000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  </a:t>
            </a:r>
            <a:r>
              <a:rPr lang="en-US" sz="2400" dirty="0" err="1">
                <a:solidFill>
                  <a:srgbClr val="8C0000"/>
                </a:solidFill>
                <a:sym typeface="Symbol" pitchFamily="18" charset="2"/>
              </a:rPr>
              <a:t>C</a:t>
            </a:r>
            <a:r>
              <a:rPr lang="en-US" sz="2400" dirty="0" err="1" smtClean="0">
                <a:solidFill>
                  <a:srgbClr val="8C0000"/>
                </a:solidFill>
              </a:rPr>
              <a:t>ada</a:t>
            </a:r>
            <a:r>
              <a:rPr lang="en-US" sz="2400" dirty="0" smtClean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número</a:t>
            </a:r>
            <a:r>
              <a:rPr lang="en-US" sz="2400" dirty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ímpar</a:t>
            </a:r>
            <a:r>
              <a:rPr lang="en-US" sz="2400" dirty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maior</a:t>
            </a:r>
            <a:r>
              <a:rPr lang="en-US" sz="2400" dirty="0">
                <a:solidFill>
                  <a:srgbClr val="8C0000"/>
                </a:solidFill>
              </a:rPr>
              <a:t> do </a:t>
            </a:r>
            <a:r>
              <a:rPr lang="en-US" sz="2400" dirty="0" err="1">
                <a:solidFill>
                  <a:srgbClr val="8C0000"/>
                </a:solidFill>
              </a:rPr>
              <a:t>que</a:t>
            </a:r>
            <a:r>
              <a:rPr lang="en-US" sz="2400" dirty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cinco</a:t>
            </a:r>
            <a:r>
              <a:rPr lang="en-US" sz="2400" dirty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pode</a:t>
            </a:r>
            <a:r>
              <a:rPr lang="en-US" sz="2400" dirty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ser</a:t>
            </a:r>
            <a:r>
              <a:rPr lang="en-US" sz="2400" dirty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expresso</a:t>
            </a:r>
            <a:r>
              <a:rPr lang="en-US" sz="2400" dirty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como</a:t>
            </a:r>
            <a:r>
              <a:rPr lang="en-US" sz="2400" dirty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uma</a:t>
            </a:r>
            <a:r>
              <a:rPr lang="en-US" sz="2400" dirty="0">
                <a:solidFill>
                  <a:srgbClr val="8C0000"/>
                </a:solidFill>
              </a:rPr>
              <a:t> soma de </a:t>
            </a:r>
            <a:r>
              <a:rPr lang="en-US" sz="2400" dirty="0" err="1">
                <a:solidFill>
                  <a:srgbClr val="8C0000"/>
                </a:solidFill>
              </a:rPr>
              <a:t>três</a:t>
            </a:r>
            <a:r>
              <a:rPr lang="en-US" sz="2400" dirty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números</a:t>
            </a:r>
            <a:r>
              <a:rPr lang="en-US" sz="2400" dirty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primos</a:t>
            </a:r>
            <a:endParaRPr lang="en-US" sz="2400" dirty="0">
              <a:solidFill>
                <a:srgbClr val="8C0000"/>
              </a:solidFill>
              <a:latin typeface="+mn-lt"/>
              <a:sym typeface="Symbol" pitchFamily="18" charset="2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85800" y="4725144"/>
            <a:ext cx="8458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rgbClr val="3333FF"/>
                </a:solidFill>
              </a:rPr>
              <a:t>   </a:t>
            </a:r>
            <a:endParaRPr lang="en-US" sz="2400" dirty="0">
              <a:solidFill>
                <a:srgbClr val="FF0000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  </a:t>
            </a:r>
            <a:r>
              <a:rPr lang="en-US" sz="2400" dirty="0" err="1" smtClean="0">
                <a:solidFill>
                  <a:srgbClr val="8C0000"/>
                </a:solidFill>
                <a:sym typeface="Symbol" pitchFamily="18" charset="2"/>
              </a:rPr>
              <a:t>Também</a:t>
            </a:r>
            <a:r>
              <a:rPr lang="en-US" sz="2400" dirty="0" smtClean="0">
                <a:solidFill>
                  <a:srgbClr val="8C0000"/>
                </a:solidFill>
                <a:sym typeface="Symbol" pitchFamily="18" charset="2"/>
              </a:rPr>
              <a:t> </a:t>
            </a:r>
            <a:r>
              <a:rPr lang="en-US" sz="2400" dirty="0" err="1" smtClean="0">
                <a:solidFill>
                  <a:srgbClr val="8C0000"/>
                </a:solidFill>
                <a:sym typeface="Symbol" pitchFamily="18" charset="2"/>
              </a:rPr>
              <a:t>foi</a:t>
            </a:r>
            <a:r>
              <a:rPr lang="en-US" sz="2400" dirty="0" smtClean="0">
                <a:solidFill>
                  <a:srgbClr val="8C0000"/>
                </a:solidFill>
                <a:sym typeface="Symbol" pitchFamily="18" charset="2"/>
              </a:rPr>
              <a:t> </a:t>
            </a:r>
            <a:r>
              <a:rPr lang="en-US" sz="2400" dirty="0" err="1" smtClean="0">
                <a:solidFill>
                  <a:srgbClr val="8C0000"/>
                </a:solidFill>
                <a:sym typeface="Symbol" pitchFamily="18" charset="2"/>
              </a:rPr>
              <a:t>provada</a:t>
            </a:r>
            <a:r>
              <a:rPr lang="en-US" sz="2400" dirty="0" smtClean="0">
                <a:solidFill>
                  <a:srgbClr val="8C0000"/>
                </a:solidFill>
                <a:sym typeface="Symbol" pitchFamily="18" charset="2"/>
              </a:rPr>
              <a:t> agora </a:t>
            </a:r>
            <a:r>
              <a:rPr lang="en-US" sz="2400" dirty="0" err="1" smtClean="0">
                <a:solidFill>
                  <a:srgbClr val="8C0000"/>
                </a:solidFill>
                <a:sym typeface="Symbol" pitchFamily="18" charset="2"/>
              </a:rPr>
              <a:t>em</a:t>
            </a:r>
            <a:r>
              <a:rPr lang="en-US" sz="2400" dirty="0" smtClean="0">
                <a:solidFill>
                  <a:srgbClr val="8C0000"/>
                </a:solidFill>
                <a:sym typeface="Symbol" pitchFamily="18" charset="2"/>
              </a:rPr>
              <a:t> </a:t>
            </a:r>
            <a:r>
              <a:rPr lang="en-US" sz="2400" dirty="0" err="1" smtClean="0">
                <a:solidFill>
                  <a:srgbClr val="8C0000"/>
                </a:solidFill>
                <a:sym typeface="Symbol" pitchFamily="18" charset="2"/>
              </a:rPr>
              <a:t>maio</a:t>
            </a:r>
            <a:r>
              <a:rPr lang="en-US" sz="2400" dirty="0" smtClean="0">
                <a:solidFill>
                  <a:srgbClr val="8C0000"/>
                </a:solidFill>
                <a:sym typeface="Symbol" pitchFamily="18" charset="2"/>
              </a:rPr>
              <a:t> (2013), </a:t>
            </a:r>
            <a:r>
              <a:rPr lang="en-US" sz="2400" dirty="0" err="1" smtClean="0">
                <a:solidFill>
                  <a:srgbClr val="8C0000"/>
                </a:solidFill>
                <a:sym typeface="Symbol" pitchFamily="18" charset="2"/>
              </a:rPr>
              <a:t>por</a:t>
            </a:r>
            <a:r>
              <a:rPr lang="en-US" sz="2400" dirty="0" smtClean="0">
                <a:solidFill>
                  <a:srgbClr val="8C0000"/>
                </a:solidFill>
                <a:sym typeface="Symbol" pitchFamily="18" charset="2"/>
              </a:rPr>
              <a:t> um </a:t>
            </a:r>
            <a:r>
              <a:rPr lang="en-US" sz="2400" dirty="0" err="1">
                <a:solidFill>
                  <a:schemeClr val="bg2"/>
                </a:solidFill>
              </a:rPr>
              <a:t>peruano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Harald</a:t>
            </a:r>
            <a:r>
              <a:rPr lang="en-US" sz="2400" dirty="0">
                <a:solidFill>
                  <a:schemeClr val="bg2"/>
                </a:solidFill>
              </a:rPr>
              <a:t> Andrés </a:t>
            </a:r>
            <a:r>
              <a:rPr lang="en-US" sz="2400" dirty="0" err="1" smtClean="0">
                <a:solidFill>
                  <a:schemeClr val="bg2"/>
                </a:solidFill>
              </a:rPr>
              <a:t>Helfgott</a:t>
            </a:r>
            <a:r>
              <a:rPr lang="en-US" sz="2400" dirty="0" smtClean="0">
                <a:solidFill>
                  <a:schemeClr val="bg2"/>
                </a:solidFill>
              </a:rPr>
              <a:t>.</a:t>
            </a:r>
            <a:endParaRPr lang="en-US" sz="2400" dirty="0">
              <a:solidFill>
                <a:schemeClr val="bg2"/>
              </a:solidFill>
              <a:latin typeface="+mn-lt"/>
              <a:sym typeface="Symbol" pitchFamily="18" charset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Conjectura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55576" y="1700809"/>
            <a:ext cx="756084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lang="en-US" sz="2400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E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xemplo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: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85800" y="3284984"/>
            <a:ext cx="8458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3333FF"/>
                </a:solidFill>
              </a:rPr>
              <a:t>   </a:t>
            </a:r>
            <a:r>
              <a:rPr lang="en-US" dirty="0" smtClean="0">
                <a:solidFill>
                  <a:srgbClr val="3333FF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A </a:t>
            </a:r>
            <a:r>
              <a:rPr lang="en-US" sz="2400" dirty="0" err="1">
                <a:solidFill>
                  <a:srgbClr val="FF0000"/>
                </a:solidFill>
                <a:latin typeface="+mn-lt"/>
              </a:rPr>
              <a:t>conjectura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(forte) de </a:t>
            </a:r>
            <a:r>
              <a:rPr lang="en-US" sz="2400" dirty="0" err="1">
                <a:solidFill>
                  <a:srgbClr val="FF0000"/>
                </a:solidFill>
                <a:latin typeface="+mn-lt"/>
              </a:rPr>
              <a:t>Goldbach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  n se n é 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par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maior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que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 2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então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u="sng" dirty="0" err="1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existem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inteiros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a,b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tal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que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a e b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são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primos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e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a+b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= n.</a:t>
            </a:r>
          </a:p>
        </p:txBody>
      </p:sp>
    </p:spTree>
    <p:extLst>
      <p:ext uri="{BB962C8B-B14F-4D97-AF65-F5344CB8AC3E}">
        <p14:creationId xmlns="" xmlns:p14="http://schemas.microsoft.com/office/powerpoint/2010/main" val="196378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Conjectura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83568" y="1124744"/>
            <a:ext cx="8208912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Interessante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:  a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versão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fraca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seria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confirmada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se a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versão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forte fosse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verdadeira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endParaRPr lang="en-US" sz="24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42900" lvl="0" indent="-342900">
              <a:spcBef>
                <a:spcPct val="5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 b="1" dirty="0">
                <a:solidFill>
                  <a:srgbClr val="000000"/>
                </a:solidFill>
                <a:latin typeface="+mn-lt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</a:rPr>
              <a:t>ara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representar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um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número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ímpar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como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uma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soma de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três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números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primos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seria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suficiente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subtrair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3 dele e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aplicar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a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versão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forte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para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o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número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par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resultante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.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Por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exemplo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, 34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é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a soma de 11 com 23. Para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chegar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em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37,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bastaria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somar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11, 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</a:rPr>
              <a:t>23 e 3. </a:t>
            </a:r>
            <a:r>
              <a:rPr lang="en-US" sz="2400" b="1" dirty="0">
                <a:latin typeface="+mn-lt"/>
              </a:rPr>
              <a:t>e </a:t>
            </a:r>
            <a:r>
              <a:rPr lang="en-US" sz="2400" dirty="0"/>
              <a:t>3.</a:t>
            </a:r>
            <a:endParaRPr lang="en-US" sz="24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endParaRPr lang="en-US" sz="24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600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96752"/>
            <a:ext cx="8064896" cy="5184576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r>
              <a:rPr lang="en-US" dirty="0" smtClean="0"/>
              <a:t>Com </a:t>
            </a:r>
            <a:r>
              <a:rPr lang="en-US" dirty="0" err="1" smtClean="0"/>
              <a:t>provas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nunca</a:t>
            </a:r>
            <a:r>
              <a:rPr lang="en-US" dirty="0" smtClean="0"/>
              <a:t> </a:t>
            </a:r>
            <a:r>
              <a:rPr lang="en-US" dirty="0" err="1" smtClean="0"/>
              <a:t>precisa</a:t>
            </a:r>
            <a:r>
              <a:rPr lang="en-US" dirty="0" smtClean="0"/>
              <a:t> se </a:t>
            </a:r>
            <a:r>
              <a:rPr lang="en-US" dirty="0" err="1" smtClean="0"/>
              <a:t>desculpar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Pois</a:t>
            </a:r>
            <a:r>
              <a:rPr lang="en-US" dirty="0" smtClean="0"/>
              <a:t> </a:t>
            </a:r>
            <a:r>
              <a:rPr lang="en-US" dirty="0" err="1" smtClean="0"/>
              <a:t>elas</a:t>
            </a:r>
            <a:r>
              <a:rPr lang="en-US" dirty="0" smtClean="0"/>
              <a:t> </a:t>
            </a:r>
            <a:r>
              <a:rPr lang="en-US" dirty="0" err="1" smtClean="0"/>
              <a:t>fornecem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maneira</a:t>
            </a:r>
            <a:r>
              <a:rPr lang="en-US" dirty="0" smtClean="0"/>
              <a:t> de </a:t>
            </a:r>
            <a:r>
              <a:rPr lang="en-US" dirty="0" err="1" smtClean="0"/>
              <a:t>garantir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afirma</a:t>
            </a:r>
            <a:r>
              <a:rPr lang="en-US" dirty="0" smtClean="0"/>
              <a:t> é </a:t>
            </a:r>
            <a:r>
              <a:rPr lang="en-US" dirty="0" err="1" smtClean="0"/>
              <a:t>sempre</a:t>
            </a:r>
            <a:r>
              <a:rPr lang="en-US" dirty="0" smtClean="0"/>
              <a:t> </a:t>
            </a:r>
            <a:r>
              <a:rPr lang="en-US" dirty="0" err="1" smtClean="0"/>
              <a:t>verdadeiro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Iremos</a:t>
            </a:r>
            <a:r>
              <a:rPr lang="en-US" dirty="0" smtClean="0"/>
              <a:t> </a:t>
            </a:r>
            <a:r>
              <a:rPr lang="en-US" dirty="0" err="1" smtClean="0"/>
              <a:t>aprender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definir</a:t>
            </a:r>
            <a:r>
              <a:rPr lang="en-US" dirty="0" smtClean="0"/>
              <a:t> a </a:t>
            </a:r>
            <a:r>
              <a:rPr lang="en-US" dirty="0" err="1" smtClean="0"/>
              <a:t>noção</a:t>
            </a:r>
            <a:r>
              <a:rPr lang="en-US" dirty="0" smtClean="0"/>
              <a:t> de </a:t>
            </a:r>
            <a:r>
              <a:rPr lang="en-US" dirty="0" err="1" smtClean="0"/>
              <a:t>prova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precisamente</a:t>
            </a:r>
            <a:endParaRPr lang="en-US" dirty="0" smtClean="0"/>
          </a:p>
          <a:p>
            <a:endParaRPr lang="pt-BR" dirty="0" smtClean="0"/>
          </a:p>
          <a:p>
            <a:pPr>
              <a:spcBef>
                <a:spcPct val="50000"/>
              </a:spcBef>
            </a:pPr>
            <a:r>
              <a:rPr lang="en-US" dirty="0" err="1" smtClean="0"/>
              <a:t>Provas</a:t>
            </a:r>
            <a:r>
              <a:rPr lang="en-US" dirty="0" smtClean="0"/>
              <a:t>,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matemática</a:t>
            </a:r>
            <a:r>
              <a:rPr lang="en-US" dirty="0" smtClean="0"/>
              <a:t> e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computação</a:t>
            </a:r>
            <a:r>
              <a:rPr lang="en-US" dirty="0" smtClean="0"/>
              <a:t>, </a:t>
            </a:r>
            <a:r>
              <a:rPr lang="en-US" dirty="0" err="1" smtClean="0"/>
              <a:t>requerem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definamos</a:t>
            </a:r>
            <a:r>
              <a:rPr lang="en-US" dirty="0" smtClean="0"/>
              <a:t> </a:t>
            </a:r>
            <a:r>
              <a:rPr lang="en-US" dirty="0" err="1" smtClean="0"/>
              <a:t>precisamente</a:t>
            </a:r>
            <a:r>
              <a:rPr lang="en-US" dirty="0" smtClean="0"/>
              <a:t> a </a:t>
            </a: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proposição</a:t>
            </a:r>
            <a:r>
              <a:rPr lang="en-US" dirty="0" smtClean="0"/>
              <a:t> a ser </a:t>
            </a:r>
            <a:r>
              <a:rPr lang="en-US" dirty="0" err="1" smtClean="0"/>
              <a:t>provada</a:t>
            </a:r>
            <a:endParaRPr lang="en-US" dirty="0" smtClean="0"/>
          </a:p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54317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Quantificador Existencial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lvl="1">
              <a:spcBef>
                <a:spcPct val="50000"/>
              </a:spcBef>
            </a:pPr>
            <a:r>
              <a:rPr lang="pt-BR" dirty="0" smtClean="0"/>
              <a:t> 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83568" y="908720"/>
            <a:ext cx="7848872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5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 quantificador existencial, representado por 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 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(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leia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“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existe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”, “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existe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pelos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menos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um”, “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alguns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”),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quando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usado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em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uma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sentença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,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para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ser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provada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,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basta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apenas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que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encontremos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uma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“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opção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”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válida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para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ela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.</a:t>
            </a:r>
          </a:p>
          <a:p>
            <a:pPr marL="342900" lvl="0" indent="-342900">
              <a:spcBef>
                <a:spcPct val="5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Exemplo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:</a:t>
            </a:r>
          </a:p>
          <a:p>
            <a:pPr marL="1257300" lvl="2" indent="-342900">
              <a:spcBef>
                <a:spcPct val="50000"/>
              </a:spcBef>
              <a:buClr>
                <a:schemeClr val="hlink"/>
              </a:buClr>
              <a:buSzPct val="80000"/>
              <a:buFontTx/>
              <a:buChar char="-"/>
              <a:defRPr/>
            </a:pPr>
            <a:endParaRPr lang="en-US" sz="2000" b="1" dirty="0" smtClean="0">
              <a:solidFill>
                <a:srgbClr val="FFCC00"/>
              </a:solidFill>
              <a:latin typeface="+mn-lt"/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 </a:t>
            </a:r>
            <a:endParaRPr kumimoji="0" lang="pt-BR" sz="2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35088" y="3933056"/>
            <a:ext cx="820891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3333FF"/>
                </a:solidFill>
              </a:rPr>
              <a:t>  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3333FF"/>
                </a:solidFill>
                <a:sym typeface="Symbol" pitchFamily="18" charset="2"/>
              </a:rPr>
              <a:t>   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n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tal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que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n</a:t>
            </a:r>
            <a:r>
              <a:rPr lang="en-US" sz="2400" baseline="30000" dirty="0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+n+41 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é primo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  É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verdade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pois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para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n= 1, P(1) é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verdade</a:t>
            </a:r>
            <a:r>
              <a:rPr lang="en-US" sz="2400" dirty="0">
                <a:solidFill>
                  <a:srgbClr val="3333FF"/>
                </a:solidFill>
                <a:latin typeface="+mn-lt"/>
                <a:sym typeface="Symbol" pitchFamily="18" charset="2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Quantificador Existencial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lvl="1">
              <a:spcBef>
                <a:spcPct val="50000"/>
              </a:spcBef>
              <a:buNone/>
            </a:pPr>
            <a:r>
              <a:rPr lang="pt-BR" dirty="0" smtClean="0"/>
              <a:t> 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39552" y="1196752"/>
            <a:ext cx="792088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Exemplo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:</a:t>
            </a:r>
            <a:endParaRPr lang="en-US" sz="2400" dirty="0" smtClean="0">
              <a:solidFill>
                <a:srgbClr val="3333FF"/>
              </a:solidFill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rgbClr val="3333FF"/>
                </a:solidFill>
                <a:sym typeface="Symbol" pitchFamily="18" charset="2"/>
              </a:rPr>
              <a:t> </a:t>
            </a:r>
            <a:endParaRPr lang="en-US" sz="2400" b="1" dirty="0" smtClean="0">
              <a:solidFill>
                <a:srgbClr val="000000"/>
              </a:solidFill>
              <a:latin typeface="+mn-lt"/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“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Existe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um shopping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em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Recife com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dois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andares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”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buFontTx/>
              <a:buChar char="-"/>
              <a:defRPr/>
            </a:pP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Aqui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podemos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definir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2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predicados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:</a:t>
            </a:r>
          </a:p>
          <a:p>
            <a:pPr marL="1257300" lvl="2" indent="-342900">
              <a:spcBef>
                <a:spcPct val="50000"/>
              </a:spcBef>
              <a:buClr>
                <a:schemeClr val="hlink"/>
              </a:buClr>
              <a:buSzPct val="80000"/>
              <a:buFontTx/>
              <a:buChar char="-"/>
              <a:defRPr/>
            </a:pP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“x é um shopping”: 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R(x)</a:t>
            </a:r>
          </a:p>
          <a:p>
            <a:pPr marL="1257300" lvl="2" indent="-342900">
              <a:spcBef>
                <a:spcPct val="50000"/>
              </a:spcBef>
              <a:buClr>
                <a:schemeClr val="hlink"/>
              </a:buClr>
              <a:buSzPct val="80000"/>
              <a:buFontTx/>
              <a:buChar char="-"/>
              <a:defRPr/>
            </a:pP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“x tem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dois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andares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”: Q(x)</a:t>
            </a:r>
          </a:p>
          <a:p>
            <a:pPr marL="1257300" lvl="2" indent="-342900">
              <a:spcBef>
                <a:spcPct val="50000"/>
              </a:spcBef>
              <a:buClr>
                <a:schemeClr val="hlink"/>
              </a:buClr>
              <a:buSzPct val="80000"/>
              <a:buFontTx/>
              <a:buChar char="-"/>
              <a:defRPr/>
            </a:pPr>
            <a:endParaRPr lang="en-US" sz="2000" b="1" dirty="0" smtClean="0">
              <a:solidFill>
                <a:srgbClr val="FFCC00"/>
              </a:solidFill>
              <a:latin typeface="+mn-lt"/>
              <a:sym typeface="Symbol" pitchFamily="18" charset="2"/>
            </a:endParaRPr>
          </a:p>
          <a:p>
            <a:pPr marL="1257300" lvl="2" indent="-342900">
              <a:spcBef>
                <a:spcPct val="50000"/>
              </a:spcBef>
              <a:buClr>
                <a:schemeClr val="hlink"/>
              </a:buClr>
              <a:buSzPct val="80000"/>
              <a:buFontTx/>
              <a:buChar char="-"/>
              <a:defRPr/>
            </a:pP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(x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pertence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ao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conjunto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das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construções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em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Recife)</a:t>
            </a:r>
          </a:p>
          <a:p>
            <a:pPr marL="1257300" lvl="2" indent="-342900">
              <a:spcBef>
                <a:spcPct val="50000"/>
              </a:spcBef>
              <a:buClr>
                <a:schemeClr val="hlink"/>
              </a:buClr>
              <a:buSzPct val="80000"/>
              <a:buFontTx/>
              <a:buChar char="-"/>
              <a:defRPr/>
            </a:pPr>
            <a:endParaRPr lang="en-US" sz="2000" b="1" dirty="0" smtClean="0">
              <a:solidFill>
                <a:srgbClr val="FFCC00"/>
              </a:solidFill>
              <a:latin typeface="+mn-lt"/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 </a:t>
            </a:r>
            <a:endParaRPr kumimoji="0" lang="pt-BR" sz="2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Quantificador Existencial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ct val="50000"/>
              </a:spcBef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55576" y="1268760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“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Existe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um shopping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em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Recife com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dois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andares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”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sz="2000" b="1" dirty="0" smtClean="0">
              <a:solidFill>
                <a:srgbClr val="FFCC00"/>
              </a:solidFill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sz="2000" b="1" dirty="0" smtClean="0">
              <a:solidFill>
                <a:srgbClr val="FFCC00"/>
              </a:solidFill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sz="2000" b="1" dirty="0" smtClean="0">
              <a:solidFill>
                <a:srgbClr val="FFCC00"/>
              </a:solidFill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sz="2000" b="1" dirty="0" smtClean="0">
              <a:solidFill>
                <a:srgbClr val="FFCC00"/>
              </a:solidFill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Como o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quantificador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é </a:t>
            </a:r>
            <a:r>
              <a:rPr lang="en-US" sz="2000" b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sym typeface="Symbol" pitchFamily="18" charset="2"/>
              </a:rPr>
              <a:t>existencial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,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temos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que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essa</a:t>
            </a:r>
            <a:endParaRPr lang="en-US" sz="2000" b="1" dirty="0" smtClean="0">
              <a:solidFill>
                <a:srgbClr val="FFCC00"/>
              </a:solidFill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expressão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é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verdadeira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,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pois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em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Recife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há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pelo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menos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um shopping com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dois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andares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.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sz="2000" b="1" dirty="0" smtClean="0">
              <a:solidFill>
                <a:srgbClr val="FFCC00"/>
              </a:solidFill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sz="2000" b="1" dirty="0" smtClean="0">
              <a:solidFill>
                <a:srgbClr val="FFCC00"/>
              </a:solidFill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sz="2000" b="1" dirty="0" smtClean="0">
              <a:solidFill>
                <a:srgbClr val="FFCC00"/>
              </a:solidFill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 </a:t>
            </a:r>
            <a:endParaRPr kumimoji="0" lang="pt-BR" sz="2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699792" y="234888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sym typeface="Symbol"/>
              </a:rPr>
              <a:t>x (R(x)  Q(x))</a:t>
            </a:r>
            <a:endParaRPr lang="pt-B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Quantificador Existencial</a:t>
            </a:r>
            <a:endParaRPr lang="pt-BR" sz="2400" dirty="0"/>
          </a:p>
        </p:txBody>
      </p:sp>
      <p:sp>
        <p:nvSpPr>
          <p:cNvPr id="8" name="Retângulo 7"/>
          <p:cNvSpPr/>
          <p:nvPr/>
        </p:nvSpPr>
        <p:spPr>
          <a:xfrm>
            <a:off x="827584" y="1700808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Podemos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provar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uma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sentença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quantificada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existencialmente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encontrando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um </a:t>
            </a:r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exemplo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que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a </a:t>
            </a:r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torne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verdadeira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</a:t>
            </a: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39552" y="270892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chemeClr val="hlink"/>
                </a:solidFill>
              </a:rPr>
              <a:t>   </a:t>
            </a:r>
            <a:r>
              <a:rPr lang="en-US" dirty="0" smtClean="0">
                <a:solidFill>
                  <a:schemeClr val="hlink"/>
                </a:solidFill>
              </a:rPr>
              <a:t> 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entanto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refutar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P(n)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implicaria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em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provar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que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para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todo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n, P(n) é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falso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sym typeface="Symbol" pitchFamily="18" charset="2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971600" y="4365104"/>
            <a:ext cx="7200800" cy="400110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sz="2000" b="1" dirty="0" smtClean="0">
                <a:solidFill>
                  <a:srgbClr val="FF0000"/>
                </a:solidFill>
              </a:rPr>
              <a:t>¬</a:t>
            </a:r>
            <a:r>
              <a:rPr lang="pt-BR" sz="2000" b="1" dirty="0" smtClean="0">
                <a:solidFill>
                  <a:srgbClr val="FF0000"/>
                </a:solidFill>
                <a:sym typeface="Symbol" pitchFamily="18" charset="2"/>
              </a:rPr>
              <a:t>nP(n) = n </a:t>
            </a:r>
            <a:r>
              <a:rPr lang="en-US" sz="2000" b="1" dirty="0" smtClean="0">
                <a:solidFill>
                  <a:srgbClr val="FF0000"/>
                </a:solidFill>
              </a:rPr>
              <a:t>¬</a:t>
            </a:r>
            <a:r>
              <a:rPr lang="pt-BR" sz="2000" b="1" dirty="0" smtClean="0">
                <a:solidFill>
                  <a:srgbClr val="FF0000"/>
                </a:solidFill>
                <a:sym typeface="Symbol" pitchFamily="18" charset="2"/>
              </a:rPr>
              <a:t>P(n)       e     </a:t>
            </a:r>
            <a:r>
              <a:rPr lang="en-US" sz="2000" b="1" dirty="0" smtClean="0">
                <a:solidFill>
                  <a:srgbClr val="FF0000"/>
                </a:solidFill>
              </a:rPr>
              <a:t>¬</a:t>
            </a:r>
            <a:r>
              <a:rPr lang="pt-BR" sz="2000" b="1" dirty="0" smtClean="0">
                <a:solidFill>
                  <a:srgbClr val="FF0000"/>
                </a:solidFill>
                <a:sym typeface="Symbol" pitchFamily="18" charset="2"/>
              </a:rPr>
              <a:t>nP(n)=n</a:t>
            </a:r>
            <a:r>
              <a:rPr lang="en-US" sz="2000" b="1" dirty="0" smtClean="0">
                <a:solidFill>
                  <a:srgbClr val="FF0000"/>
                </a:solidFill>
              </a:rPr>
              <a:t>¬</a:t>
            </a:r>
            <a:r>
              <a:rPr lang="pt-BR" sz="2000" b="1" dirty="0" smtClean="0">
                <a:solidFill>
                  <a:srgbClr val="FF0000"/>
                </a:solidFill>
                <a:sym typeface="Symbol" pitchFamily="18" charset="2"/>
              </a:rPr>
              <a:t> P(n)</a:t>
            </a:r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2708920"/>
            <a:ext cx="7283450" cy="1143000"/>
          </a:xfrm>
        </p:spPr>
        <p:txBody>
          <a:bodyPr/>
          <a:lstStyle/>
          <a:p>
            <a:r>
              <a:rPr lang="pt-BR" sz="5400" dirty="0" smtClean="0"/>
              <a:t>Tipos de provas</a:t>
            </a:r>
            <a:endParaRPr lang="pt-BR" sz="5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Enumeração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55576" y="692696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lang="pt-BR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Um dos tipos de prova mais simples.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endParaRPr lang="pt-BR" sz="24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lang="pt-BR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Baseada no significado dos conectivos lógicos.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endParaRPr lang="pt-BR" sz="24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lang="pt-BR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Nesse tipo de prova, enumeramos os casos possíveis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000" b="1" kern="0" dirty="0" smtClean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2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2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2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kumimoji="0" lang="pt-BR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Enumeração</a:t>
            </a:r>
            <a:br>
              <a:rPr lang="pt-BR" sz="2400" dirty="0" smtClean="0"/>
            </a:br>
            <a:r>
              <a:rPr lang="pt-BR" sz="2400" dirty="0" smtClean="0"/>
              <a:t>Exemplo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55576" y="692696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pt-BR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Temos que “Rosas são vermelhas e Violetas são azuis”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pt-BR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Prove que: “violetas são azuis”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pt-BR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	</a:t>
            </a:r>
            <a:r>
              <a:rPr lang="pt-BR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“Rosas são vermelhas” : P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pt-BR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	“Violetas são azuis” : Q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pt-BR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Nossa  premissa é: P </a:t>
            </a:r>
            <a:r>
              <a:rPr lang="pt-BR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Symbol"/>
              </a:rPr>
              <a:t></a:t>
            </a:r>
            <a:r>
              <a:rPr lang="pt-BR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Q e queremos provar Q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pt-BR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Analisamos todos os casos onde P </a:t>
            </a:r>
            <a:r>
              <a:rPr lang="pt-BR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Symbol"/>
              </a:rPr>
              <a:t></a:t>
            </a:r>
            <a:r>
              <a:rPr lang="pt-BR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Q é verdade. 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    </a:t>
            </a:r>
            <a:r>
              <a:rPr lang="en-US" sz="2000" b="1" kern="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Olhando</a:t>
            </a: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a </a:t>
            </a:r>
            <a:r>
              <a:rPr lang="en-US" sz="2000" b="1" kern="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tabela-verdade</a:t>
            </a: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, </a:t>
            </a:r>
            <a:r>
              <a:rPr lang="en-US" sz="2000" b="1" kern="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há</a:t>
            </a: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000" b="1" kern="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apenas</a:t>
            </a: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um e </a:t>
            </a:r>
            <a:r>
              <a:rPr lang="en-US" sz="2000" b="1" kern="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nesse</a:t>
            </a: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000" b="1" kern="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caso</a:t>
            </a: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Q </a:t>
            </a:r>
            <a:r>
              <a:rPr lang="en-US" sz="2000" b="1" kern="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também</a:t>
            </a: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é </a:t>
            </a:r>
            <a:r>
              <a:rPr lang="en-US" sz="2000" b="1" kern="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verdade</a:t>
            </a: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  </a:t>
            </a:r>
            <a:r>
              <a:rPr lang="en-US" sz="2000" b="1" kern="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Finalizamos</a:t>
            </a: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a </a:t>
            </a:r>
            <a:r>
              <a:rPr lang="en-US" sz="2000" b="1" kern="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prova</a:t>
            </a: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</a:t>
            </a:r>
            <a:endParaRPr lang="pt-BR" sz="2000" b="1" kern="0" dirty="0" smtClean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2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2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2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kumimoji="0" lang="pt-BR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Enumeração</a:t>
            </a:r>
            <a:br>
              <a:rPr lang="pt-BR" sz="2400" dirty="0" smtClean="0"/>
            </a:br>
            <a:r>
              <a:rPr lang="pt-BR" sz="2400" dirty="0" smtClean="0"/>
              <a:t>Mais um exemplo</a:t>
            </a:r>
            <a:endParaRPr lang="pt-BR" sz="2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60" y="836712"/>
            <a:ext cx="8208912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pt-BR" sz="24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Symbol" pitchFamily="18" charset="2"/>
              </a:rPr>
              <a:t>Dado:</a:t>
            </a:r>
            <a:r>
              <a:rPr lang="pt-BR" sz="2400" b="1" kern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Symbol" pitchFamily="18" charset="2"/>
              </a:rPr>
              <a:t> 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pt-BR" sz="2000" b="1" kern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Symbol" pitchFamily="18" charset="2"/>
              </a:rPr>
              <a:t>1: “</a:t>
            </a:r>
            <a:r>
              <a:rPr lang="en-US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Se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João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não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plantou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uma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árvore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então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plantarei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uma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 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bananeira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”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pt-BR" sz="2000" b="1" kern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Symbol" pitchFamily="18" charset="2"/>
              </a:rPr>
              <a:t>2: “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João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não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plantou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uma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árvore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”</a:t>
            </a:r>
            <a:r>
              <a:rPr lang="pt-BR" sz="20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Symbol" pitchFamily="18" charset="2"/>
              </a:rPr>
              <a:t> 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000" b="1" kern="0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pt-BR" sz="24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Symbol" pitchFamily="18" charset="2"/>
              </a:rPr>
              <a:t>Prove:</a:t>
            </a:r>
            <a:r>
              <a:rPr lang="pt-BR" sz="2400" b="1" kern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Symbol" pitchFamily="18" charset="2"/>
              </a:rPr>
              <a:t> </a:t>
            </a:r>
            <a:r>
              <a:rPr lang="pt-BR" sz="2000" b="1" kern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Symbol" pitchFamily="18" charset="2"/>
              </a:rPr>
              <a:t>“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Eu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plantarei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uma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 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bananeira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”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sz="2000" b="1" dirty="0" smtClean="0">
              <a:solidFill>
                <a:srgbClr val="FFC000"/>
              </a:solidFill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b="1" dirty="0" smtClean="0">
                <a:solidFill>
                  <a:srgbClr val="FFC000"/>
                </a:solidFill>
              </a:rPr>
              <a:t>    </a:t>
            </a:r>
            <a:r>
              <a:rPr lang="en-US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Identificamos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os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casos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onde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P 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→ Q é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verdade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onde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 P é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verdade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.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Só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há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 um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caso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nesse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caso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 Q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também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 é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verdade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. Logo ``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eu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plantarei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bananeira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´´. □</a:t>
            </a:r>
            <a:endParaRPr lang="en-US" b="1" dirty="0" smtClean="0">
              <a:solidFill>
                <a:srgbClr val="FF0000"/>
              </a:solidFill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b="1" dirty="0" smtClean="0">
              <a:solidFill>
                <a:srgbClr val="FFC000"/>
              </a:solidFill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b="1" dirty="0" smtClean="0">
              <a:solidFill>
                <a:srgbClr val="FFC000"/>
              </a:solidFill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b="1" dirty="0" smtClean="0">
              <a:solidFill>
                <a:srgbClr val="FFC000"/>
              </a:solidFill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b="1" dirty="0" smtClean="0">
              <a:solidFill>
                <a:srgbClr val="FFC000"/>
              </a:solidFill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b="1" dirty="0" smtClean="0">
              <a:solidFill>
                <a:srgbClr val="FFC000"/>
              </a:solidFill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b="1" dirty="0" smtClean="0">
              <a:solidFill>
                <a:srgbClr val="FFC000"/>
              </a:solidFill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b="1" kern="0" dirty="0" smtClean="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b="1" dirty="0" smtClean="0">
              <a:solidFill>
                <a:srgbClr val="FFC000"/>
              </a:solidFill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b="1" dirty="0" smtClean="0">
              <a:solidFill>
                <a:srgbClr val="FFC000"/>
              </a:solidFill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b="1" dirty="0" smtClean="0">
              <a:solidFill>
                <a:srgbClr val="FFC000"/>
              </a:solidFill>
              <a:latin typeface="+mn-lt"/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2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2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2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2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kumimoji="0" lang="pt-BR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347864" y="206084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</a:t>
            </a:r>
            <a:endParaRPr lang="pt-BR" sz="20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635896" y="393305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</a:t>
            </a:r>
            <a:endParaRPr lang="pt-BR" sz="20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923928" y="292494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</a:t>
            </a:r>
            <a:endParaRPr lang="pt-BR" sz="20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516216" y="206084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</a:t>
            </a:r>
            <a:endParaRPr lang="pt-BR" sz="20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aplicação de regras de inferência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fazemos</a:t>
            </a:r>
            <a:r>
              <a:rPr lang="en-US" dirty="0" smtClean="0"/>
              <a:t> </a:t>
            </a:r>
            <a:r>
              <a:rPr lang="en-US" dirty="0" err="1" smtClean="0"/>
              <a:t>provas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enumeração</a:t>
            </a:r>
            <a:r>
              <a:rPr lang="en-US" dirty="0" smtClean="0"/>
              <a:t> </a:t>
            </a:r>
            <a:r>
              <a:rPr lang="en-US" dirty="0" err="1" smtClean="0"/>
              <a:t>podemos</a:t>
            </a:r>
            <a:r>
              <a:rPr lang="en-US" dirty="0" smtClean="0"/>
              <a:t> </a:t>
            </a:r>
            <a:r>
              <a:rPr lang="en-US" dirty="0" err="1" smtClean="0"/>
              <a:t>identificar</a:t>
            </a:r>
            <a:r>
              <a:rPr lang="en-US" dirty="0" smtClean="0"/>
              <a:t> um </a:t>
            </a:r>
            <a:r>
              <a:rPr lang="en-US" dirty="0" err="1" smtClean="0"/>
              <a:t>padrão</a:t>
            </a:r>
            <a:r>
              <a:rPr lang="en-US" dirty="0" smtClean="0"/>
              <a:t> </a:t>
            </a:r>
            <a:r>
              <a:rPr lang="en-US" dirty="0" err="1" smtClean="0"/>
              <a:t>geral</a:t>
            </a:r>
            <a:r>
              <a:rPr lang="en-US" dirty="0" smtClean="0"/>
              <a:t> </a:t>
            </a:r>
            <a:r>
              <a:rPr lang="en-US" dirty="0" err="1" smtClean="0"/>
              <a:t>chamado</a:t>
            </a:r>
            <a:r>
              <a:rPr lang="en-US" dirty="0" smtClean="0"/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regra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inferência</a:t>
            </a:r>
            <a:r>
              <a:rPr lang="en-US" dirty="0" smtClean="0"/>
              <a:t>.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              </a:t>
            </a:r>
            <a:r>
              <a:rPr lang="pt-BR" sz="2000" dirty="0" smtClean="0"/>
              <a:t>“A proposição P pode ser inferida de P</a:t>
            </a:r>
            <a:r>
              <a:rPr lang="pt-BR" sz="2000" dirty="0" smtClean="0">
                <a:sym typeface="Symbol"/>
              </a:rPr>
              <a:t>Q</a:t>
            </a:r>
            <a:r>
              <a:rPr lang="pt-BR" sz="2000" dirty="0" smtClean="0"/>
              <a:t>”</a:t>
            </a:r>
          </a:p>
          <a:p>
            <a:endParaRPr lang="pt-BR" dirty="0" smtClean="0"/>
          </a:p>
          <a:p>
            <a:r>
              <a:rPr lang="pt-BR" dirty="0" smtClean="0"/>
              <a:t> “A pro  </a:t>
            </a:r>
            <a:r>
              <a:rPr lang="pt-BR" sz="2000" dirty="0" smtClean="0"/>
              <a:t>“A proposição Q pode ser inferida de P</a:t>
            </a:r>
            <a:r>
              <a:rPr lang="pt-BR" sz="2000" dirty="0" smtClean="0">
                <a:sym typeface="Symbol"/>
              </a:rPr>
              <a:t>Q”</a:t>
            </a:r>
            <a:endParaRPr lang="pt-BR" dirty="0" smtClean="0"/>
          </a:p>
          <a:p>
            <a:endParaRPr lang="pt-BR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PREMISSA E CONCLUSÃO DA REGRA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717032"/>
            <a:ext cx="119062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4653136"/>
            <a:ext cx="12477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aplicação de regras de inferência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                          </a:t>
            </a:r>
            <a:r>
              <a:rPr lang="pt-BR" dirty="0" err="1" smtClean="0"/>
              <a:t>modus</a:t>
            </a:r>
            <a:r>
              <a:rPr lang="pt-BR" dirty="0" smtClean="0"/>
              <a:t> </a:t>
            </a:r>
            <a:r>
              <a:rPr lang="pt-BR" dirty="0" err="1" smtClean="0"/>
              <a:t>ponens</a:t>
            </a:r>
            <a:r>
              <a:rPr lang="pt-BR" dirty="0" smtClean="0"/>
              <a:t> (do latim: método de                      </a:t>
            </a:r>
            <a:r>
              <a:rPr lang="pt-BR" dirty="0" err="1" smtClean="0"/>
              <a:t>de</a:t>
            </a:r>
            <a:r>
              <a:rPr lang="pt-BR" dirty="0" smtClean="0"/>
              <a:t> substituição), também 				        conhecida como </a:t>
            </a:r>
            <a:r>
              <a:rPr lang="pt-BR" dirty="0" smtClean="0">
                <a:solidFill>
                  <a:srgbClr val="FF0000"/>
                </a:solidFill>
              </a:rPr>
              <a:t>eliminação da                       		        implicação</a:t>
            </a:r>
          </a:p>
          <a:p>
            <a:pPr lvl="6"/>
            <a:endParaRPr lang="pt-BR" dirty="0" smtClean="0"/>
          </a:p>
          <a:p>
            <a:pPr lvl="6"/>
            <a:r>
              <a:rPr lang="pt-BR" sz="1800" b="1" dirty="0" smtClean="0"/>
              <a:t>“Se temos P como verdade, e P implica em Q, então podemos inferir a proposição Q”.</a:t>
            </a:r>
          </a:p>
          <a:p>
            <a:pPr lvl="6"/>
            <a:endParaRPr lang="en-US" sz="1800" b="1" dirty="0" smtClean="0"/>
          </a:p>
          <a:p>
            <a:pPr lvl="6"/>
            <a:r>
              <a:rPr lang="en-US" sz="1800" b="1" dirty="0" smtClean="0"/>
              <a:t>É um dos </a:t>
            </a:r>
            <a:r>
              <a:rPr lang="en-US" sz="1800" b="1" dirty="0" err="1" smtClean="0"/>
              <a:t>passos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mais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comuns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usados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em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provas</a:t>
            </a:r>
            <a:endParaRPr lang="pt-BR" sz="1800" b="1" dirty="0" smtClean="0"/>
          </a:p>
          <a:p>
            <a:endParaRPr lang="pt-BR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556792"/>
            <a:ext cx="204787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Proposição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>
              <a:spcBef>
                <a:spcPct val="50000"/>
              </a:spcBef>
            </a:pP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proposição</a:t>
            </a:r>
            <a:r>
              <a:rPr lang="en-US" dirty="0" smtClean="0"/>
              <a:t> é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sentença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é </a:t>
            </a:r>
            <a:r>
              <a:rPr lang="en-US" dirty="0" err="1" smtClean="0"/>
              <a:t>verdadeira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é </a:t>
            </a:r>
            <a:r>
              <a:rPr lang="en-US" dirty="0" err="1" smtClean="0"/>
              <a:t>falsa</a:t>
            </a:r>
            <a:endParaRPr lang="en-US" dirty="0" smtClean="0"/>
          </a:p>
          <a:p>
            <a:endParaRPr lang="pt-BR" dirty="0" smtClean="0"/>
          </a:p>
          <a:p>
            <a:r>
              <a:rPr lang="pt-BR" dirty="0" smtClean="0"/>
              <a:t>Exemplos:</a:t>
            </a:r>
          </a:p>
          <a:p>
            <a:pPr lvl="1"/>
            <a:r>
              <a:rPr lang="pt-BR" dirty="0" smtClean="0">
                <a:solidFill>
                  <a:srgbClr val="FFC000"/>
                </a:solidFill>
              </a:rPr>
              <a:t>Hoje é terça feira.</a:t>
            </a:r>
          </a:p>
          <a:p>
            <a:pPr lvl="1"/>
            <a:r>
              <a:rPr lang="pt-BR" dirty="0" smtClean="0">
                <a:solidFill>
                  <a:srgbClr val="FFC000"/>
                </a:solidFill>
              </a:rPr>
              <a:t>Para todos os inteiros n, n² + n + 41 é primo.</a:t>
            </a:r>
          </a:p>
          <a:p>
            <a:pPr lvl="1"/>
            <a:r>
              <a:rPr lang="pt-BR" dirty="0" smtClean="0">
                <a:solidFill>
                  <a:srgbClr val="FFC000"/>
                </a:solidFill>
              </a:rPr>
              <a:t> 2 + 2 = 4</a:t>
            </a:r>
          </a:p>
          <a:p>
            <a:r>
              <a:rPr lang="pt-BR" dirty="0" smtClean="0"/>
              <a:t>Contra exemplo:</a:t>
            </a:r>
          </a:p>
          <a:p>
            <a:pPr lvl="1"/>
            <a:r>
              <a:rPr lang="pt-BR" dirty="0" smtClean="0">
                <a:solidFill>
                  <a:srgbClr val="FFC000"/>
                </a:solidFill>
              </a:rPr>
              <a:t>Que dia é hoje? </a:t>
            </a:r>
            <a:r>
              <a:rPr lang="pt-BR" dirty="0" smtClean="0"/>
              <a:t>(</a:t>
            </a:r>
            <a:r>
              <a:rPr lang="pt-BR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Trata-se apenas de uma indagação, não podendo ser tomada como verdadeira ou falsa</a:t>
            </a:r>
            <a:r>
              <a:rPr lang="pt-BR" dirty="0" smtClean="0"/>
              <a:t>)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aplicação de regras de inferência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                             inclusão do “e”.</a:t>
            </a:r>
          </a:p>
          <a:p>
            <a:pPr lvl="6"/>
            <a:endParaRPr lang="pt-BR" dirty="0" smtClean="0"/>
          </a:p>
          <a:p>
            <a:pPr lvl="6"/>
            <a:r>
              <a:rPr lang="pt-BR" sz="1800" b="1" dirty="0" smtClean="0"/>
              <a:t>“Se temos P e Q como verdade,  então podemos inferir  P </a:t>
            </a:r>
            <a:r>
              <a:rPr lang="pt-BR" sz="1800" b="1" dirty="0" smtClean="0">
                <a:sym typeface="Symbol"/>
              </a:rPr>
              <a:t></a:t>
            </a:r>
            <a:r>
              <a:rPr lang="pt-BR" sz="1800" b="1" dirty="0" smtClean="0"/>
              <a:t> Q”.</a:t>
            </a:r>
          </a:p>
          <a:p>
            <a:endParaRPr lang="pt-BR" dirty="0" smtClean="0"/>
          </a:p>
          <a:p>
            <a:r>
              <a:rPr lang="pt-BR" dirty="0" smtClean="0"/>
              <a:t>A                         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                                </a:t>
            </a:r>
            <a:r>
              <a:rPr lang="pt-BR" dirty="0" smtClean="0">
                <a:solidFill>
                  <a:srgbClr val="FF0000"/>
                </a:solidFill>
              </a:rPr>
              <a:t>inclusão do “ou”</a:t>
            </a:r>
          </a:p>
          <a:p>
            <a:pPr lvl="6"/>
            <a:r>
              <a:rPr lang="pt-BR" b="1" dirty="0" smtClean="0"/>
              <a:t>“Se temos P como verdade, então inferimos P v Q”</a:t>
            </a:r>
          </a:p>
          <a:p>
            <a:pPr lvl="6"/>
            <a:r>
              <a:rPr lang="pt-BR" b="1" dirty="0" smtClean="0"/>
              <a:t>“Se temos Q como verdade, então inferimos P v Q”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556792"/>
            <a:ext cx="13430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3356992"/>
            <a:ext cx="13144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797152"/>
            <a:ext cx="15240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aplicação de regras de inferência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 Lei do terceiro excluído: </a:t>
            </a:r>
          </a:p>
          <a:p>
            <a:pPr lvl="6"/>
            <a:endParaRPr lang="pt-BR" dirty="0" smtClean="0"/>
          </a:p>
          <a:p>
            <a:pPr lvl="6">
              <a:buNone/>
            </a:pPr>
            <a:endParaRPr lang="pt-BR" sz="1800" b="1" dirty="0" smtClean="0"/>
          </a:p>
          <a:p>
            <a:endParaRPr lang="pt-BR" dirty="0" smtClean="0"/>
          </a:p>
          <a:p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Principio da contradição:  </a:t>
            </a:r>
          </a:p>
          <a:p>
            <a:endParaRPr lang="pt-BR" dirty="0" smtClean="0">
              <a:solidFill>
                <a:srgbClr val="FF0000"/>
              </a:solidFill>
            </a:endParaRPr>
          </a:p>
          <a:p>
            <a:endParaRPr lang="pt-BR" dirty="0" smtClean="0">
              <a:solidFill>
                <a:srgbClr val="FF0000"/>
              </a:solidFill>
            </a:endParaRPr>
          </a:p>
          <a:p>
            <a:r>
              <a:rPr lang="pt-BR" dirty="0" smtClean="0">
                <a:solidFill>
                  <a:srgbClr val="FF0000"/>
                </a:solidFill>
              </a:rPr>
              <a:t>Posso derivar qualquer proposição a  partir  do falso ou do absurdo:  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340768"/>
            <a:ext cx="16097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3068960"/>
            <a:ext cx="13430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5157192"/>
            <a:ext cx="11525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aplicação das regras de inferência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>
                <a:solidFill>
                  <a:srgbClr val="FF0000"/>
                </a:solidFill>
              </a:rPr>
              <a:t>                            </a:t>
            </a:r>
            <a:endParaRPr lang="pt-BR" sz="1800" b="1" dirty="0" smtClean="0"/>
          </a:p>
          <a:p>
            <a:endParaRPr lang="pt-BR" dirty="0" smtClean="0"/>
          </a:p>
          <a:p>
            <a:r>
              <a:rPr lang="pt-BR" dirty="0" smtClean="0"/>
              <a:t>                             </a:t>
            </a:r>
            <a:r>
              <a:rPr lang="pt-BR" dirty="0" smtClean="0">
                <a:solidFill>
                  <a:srgbClr val="FF0000"/>
                </a:solidFill>
              </a:rPr>
              <a:t>Introdução da implicação</a:t>
            </a:r>
          </a:p>
          <a:p>
            <a:pPr lvl="6"/>
            <a:r>
              <a:rPr lang="pt-BR" b="1" dirty="0" smtClean="0"/>
              <a:t>Primeiro supomos uma proposição P como verdade (temos uma hipótese)</a:t>
            </a:r>
          </a:p>
          <a:p>
            <a:pPr lvl="6"/>
            <a:r>
              <a:rPr lang="pt-BR" b="1" dirty="0" smtClean="0"/>
              <a:t>Depois de um número finito de passos, chegamos em Q</a:t>
            </a:r>
          </a:p>
          <a:p>
            <a:pPr lvl="6"/>
            <a:r>
              <a:rPr lang="pt-BR" b="1" dirty="0" smtClean="0"/>
              <a:t>Com isso, temos que P implica em Q</a:t>
            </a:r>
          </a:p>
          <a:p>
            <a:pPr lvl="6"/>
            <a:r>
              <a:rPr lang="pt-BR" b="1" dirty="0" err="1" smtClean="0"/>
              <a:t>Obs</a:t>
            </a:r>
            <a:r>
              <a:rPr lang="pt-BR" b="1" dirty="0" smtClean="0"/>
              <a:t>: Depois de provado, não importa se a proposição P suposta é de fato verdadeira ou falsa (acontece então, o descarte da suposição).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140968"/>
            <a:ext cx="1409700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Combinando regras em uma prova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Exemplo:</a:t>
            </a:r>
          </a:p>
          <a:p>
            <a:pPr lvl="1"/>
            <a:r>
              <a:rPr lang="pt-BR" dirty="0" smtClean="0">
                <a:solidFill>
                  <a:srgbClr val="FFCC00"/>
                </a:solidFill>
              </a:rPr>
              <a:t>Se temos as premissas A</a:t>
            </a:r>
            <a:r>
              <a:rPr lang="pt-BR" dirty="0" smtClean="0">
                <a:solidFill>
                  <a:srgbClr val="FFCC00"/>
                </a:solidFill>
                <a:sym typeface="Symbol" pitchFamily="18" charset="2"/>
              </a:rPr>
              <a:t>B e B</a:t>
            </a:r>
            <a:r>
              <a:rPr lang="pt-BR" dirty="0" smtClean="0">
                <a:solidFill>
                  <a:srgbClr val="FFCC00"/>
                </a:solidFill>
                <a:cs typeface="Arial" charset="0"/>
                <a:sym typeface="Symbol" pitchFamily="18" charset="2"/>
              </a:rPr>
              <a:t>→C. Primeiro aplicamos a eliminação do  para inferir B da premissa 1 e depois aplicamos </a:t>
            </a:r>
            <a:r>
              <a:rPr lang="pt-BR" dirty="0" err="1" smtClean="0">
                <a:solidFill>
                  <a:srgbClr val="FFCC00"/>
                </a:solidFill>
                <a:cs typeface="Arial" charset="0"/>
                <a:sym typeface="Symbol" pitchFamily="18" charset="2"/>
              </a:rPr>
              <a:t>modus</a:t>
            </a:r>
            <a:r>
              <a:rPr lang="pt-BR" dirty="0" smtClean="0">
                <a:solidFill>
                  <a:srgbClr val="FFCC00"/>
                </a:solidFill>
                <a:cs typeface="Arial" charset="0"/>
                <a:sym typeface="Symbol" pitchFamily="18" charset="2"/>
              </a:rPr>
              <a:t> </a:t>
            </a:r>
            <a:r>
              <a:rPr lang="pt-BR" dirty="0" err="1" smtClean="0">
                <a:solidFill>
                  <a:srgbClr val="FFCC00"/>
                </a:solidFill>
                <a:cs typeface="Arial" charset="0"/>
                <a:sym typeface="Symbol" pitchFamily="18" charset="2"/>
              </a:rPr>
              <a:t>ponens</a:t>
            </a:r>
            <a:r>
              <a:rPr lang="pt-BR" dirty="0" smtClean="0">
                <a:solidFill>
                  <a:srgbClr val="FFCC00"/>
                </a:solidFill>
                <a:cs typeface="Arial" charset="0"/>
                <a:sym typeface="Symbol" pitchFamily="18" charset="2"/>
              </a:rPr>
              <a:t> para inferir C a partir da premissa 2.</a:t>
            </a:r>
            <a:endParaRPr lang="pt-BR" dirty="0" smtClean="0">
              <a:solidFill>
                <a:srgbClr val="FFCC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4005064"/>
            <a:ext cx="22669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aplicação das regras de inferência:</a:t>
            </a:r>
            <a:br>
              <a:rPr lang="pt-BR" sz="2400" dirty="0" smtClean="0"/>
            </a:br>
            <a:r>
              <a:rPr lang="pt-BR" sz="2400" dirty="0" smtClean="0"/>
              <a:t>		mais regras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Exemplo</a:t>
            </a:r>
            <a:r>
              <a:rPr lang="en-US" dirty="0" smtClean="0"/>
              <a:t>:  P: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vegetariano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Q: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carne</a:t>
            </a:r>
          </a:p>
          <a:p>
            <a:pPr>
              <a:buNone/>
            </a:pPr>
            <a:r>
              <a:rPr lang="en-US" dirty="0" smtClean="0"/>
              <a:t>                      R: </a:t>
            </a:r>
            <a:r>
              <a:rPr lang="en-US" dirty="0" err="1" smtClean="0"/>
              <a:t>Naturalmente</a:t>
            </a:r>
            <a:r>
              <a:rPr lang="en-US" dirty="0" smtClean="0"/>
              <a:t> </a:t>
            </a:r>
            <a:r>
              <a:rPr lang="en-US" dirty="0" err="1" smtClean="0"/>
              <a:t>faço</a:t>
            </a:r>
            <a:r>
              <a:rPr lang="en-US" dirty="0" smtClean="0"/>
              <a:t> parte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campanha</a:t>
            </a:r>
            <a:r>
              <a:rPr lang="en-US" dirty="0" smtClean="0"/>
              <a:t> “</a:t>
            </a:r>
            <a:r>
              <a:rPr lang="en-US" dirty="0" err="1" smtClean="0"/>
              <a:t>Segunda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carne”</a:t>
            </a:r>
            <a:endParaRPr lang="pt-BR" dirty="0" smtClean="0"/>
          </a:p>
          <a:p>
            <a:pPr lvl="8">
              <a:buNone/>
            </a:pPr>
            <a:endParaRPr lang="en-US" sz="1800" b="1" dirty="0" smtClean="0"/>
          </a:p>
          <a:p>
            <a:pPr lvl="8">
              <a:buNone/>
            </a:pPr>
            <a:endParaRPr lang="en-US" sz="1800" b="1" dirty="0" smtClean="0"/>
          </a:p>
          <a:p>
            <a:pPr lvl="8">
              <a:buNone/>
            </a:pPr>
            <a:endParaRPr lang="pt-BR" sz="1800" b="1" dirty="0" smtClean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700808"/>
            <a:ext cx="2667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4" descr="logo-ssc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4208" y="3356992"/>
            <a:ext cx="1981200" cy="11239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aplicação de regras de inferência:</a:t>
            </a:r>
            <a:br>
              <a:rPr lang="pt-BR" sz="2400" dirty="0" smtClean="0"/>
            </a:br>
            <a:r>
              <a:rPr lang="pt-BR" sz="2400" dirty="0" smtClean="0"/>
              <a:t>	     Equivalência de Expressões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Existem muitas equivalências entre as expressões lógicas que podem ser úteis em provas.</a:t>
            </a:r>
          </a:p>
          <a:p>
            <a:pPr>
              <a:spcBef>
                <a:spcPct val="50000"/>
              </a:spcBef>
            </a:pPr>
            <a:r>
              <a:rPr lang="pt-BR" dirty="0" smtClean="0"/>
              <a:t>Exemplos:</a:t>
            </a:r>
          </a:p>
          <a:p>
            <a:pPr lvl="1">
              <a:spcBef>
                <a:spcPct val="50000"/>
              </a:spcBef>
            </a:pPr>
            <a:r>
              <a:rPr lang="pt-BR" dirty="0" smtClean="0">
                <a:solidFill>
                  <a:srgbClr val="FFCC00"/>
                </a:solidFill>
              </a:rPr>
              <a:t>P </a:t>
            </a:r>
            <a:r>
              <a:rPr lang="pt-BR" dirty="0" smtClean="0">
                <a:solidFill>
                  <a:srgbClr val="FFCC00"/>
                </a:solidFill>
                <a:sym typeface="Symbol" pitchFamily="18" charset="2"/>
              </a:rPr>
              <a:t> </a:t>
            </a:r>
            <a:r>
              <a:rPr lang="en-US" dirty="0" smtClean="0">
                <a:solidFill>
                  <a:srgbClr val="FFCC00"/>
                </a:solidFill>
                <a:cs typeface="Arial" charset="0"/>
                <a:sym typeface="Symbol" pitchFamily="18" charset="2"/>
              </a:rPr>
              <a:t>¬¬P</a:t>
            </a:r>
          </a:p>
          <a:p>
            <a:pPr lvl="1">
              <a:spcBef>
                <a:spcPct val="50000"/>
              </a:spcBef>
            </a:pPr>
            <a:r>
              <a:rPr lang="en-US" dirty="0" smtClean="0">
                <a:solidFill>
                  <a:srgbClr val="FFCC00"/>
                </a:solidFill>
                <a:cs typeface="Arial" charset="0"/>
                <a:sym typeface="Symbol" pitchFamily="18" charset="2"/>
              </a:rPr>
              <a:t>P → Q  ¬P  Q</a:t>
            </a:r>
          </a:p>
          <a:p>
            <a:pPr lvl="1">
              <a:spcBef>
                <a:spcPct val="50000"/>
              </a:spcBef>
            </a:pPr>
            <a:r>
              <a:rPr lang="en-US" dirty="0" smtClean="0">
                <a:solidFill>
                  <a:srgbClr val="FFCC00"/>
                </a:solidFill>
                <a:cs typeface="Arial" charset="0"/>
                <a:sym typeface="Symbol" pitchFamily="18" charset="2"/>
              </a:rPr>
              <a:t>¬(PQ) ¬P¬Q    e ¬(PQ)¬P¬Q   </a:t>
            </a:r>
            <a:r>
              <a:rPr lang="en-US" i="1" dirty="0" smtClean="0">
                <a:solidFill>
                  <a:srgbClr val="FFCC00"/>
                </a:solidFill>
                <a:cs typeface="Arial" charset="0"/>
                <a:sym typeface="Symbol" pitchFamily="18" charset="2"/>
              </a:rPr>
              <a:t>(De Morgan)</a:t>
            </a:r>
          </a:p>
          <a:p>
            <a:pPr lvl="1">
              <a:spcBef>
                <a:spcPct val="50000"/>
              </a:spcBef>
            </a:pPr>
            <a:endParaRPr lang="en-US" i="1" dirty="0" smtClean="0">
              <a:solidFill>
                <a:srgbClr val="FFCC00"/>
              </a:solidFill>
              <a:cs typeface="Arial" charset="0"/>
              <a:sym typeface="Symbol" pitchFamily="18" charset="2"/>
            </a:endParaRPr>
          </a:p>
          <a:p>
            <a:pPr lvl="1">
              <a:spcBef>
                <a:spcPct val="50000"/>
              </a:spcBef>
              <a:buNone/>
            </a:pPr>
            <a:r>
              <a:rPr lang="pt-BR" dirty="0" smtClean="0">
                <a:solidFill>
                  <a:srgbClr val="3333FF"/>
                </a:solidFill>
              </a:rPr>
              <a:t>	</a:t>
            </a:r>
            <a:r>
              <a:rPr lang="pt-BR" dirty="0" smtClean="0">
                <a:solidFill>
                  <a:srgbClr val="FFCC00"/>
                </a:solidFill>
              </a:rPr>
              <a:t>Dizemos que as expressões de cada lado do </a:t>
            </a:r>
            <a:r>
              <a:rPr lang="pt-BR" dirty="0" smtClean="0">
                <a:solidFill>
                  <a:srgbClr val="FFCC00"/>
                </a:solidFill>
                <a:sym typeface="Symbol" pitchFamily="18" charset="2"/>
              </a:rPr>
              <a:t> são </a:t>
            </a:r>
            <a:r>
              <a:rPr lang="pt-BR" b="1" dirty="0" smtClean="0">
                <a:solidFill>
                  <a:srgbClr val="FF0000"/>
                </a:solidFill>
                <a:sym typeface="Symbol" pitchFamily="18" charset="2"/>
              </a:rPr>
              <a:t>logicamente equivalentes</a:t>
            </a:r>
            <a:r>
              <a:rPr lang="pt-BR" dirty="0" smtClean="0">
                <a:solidFill>
                  <a:srgbClr val="FF0000"/>
                </a:solidFill>
                <a:sym typeface="Symbol" pitchFamily="18" charset="2"/>
              </a:rPr>
              <a:t>.</a:t>
            </a:r>
          </a:p>
          <a:p>
            <a:pPr lvl="1">
              <a:spcBef>
                <a:spcPct val="50000"/>
              </a:spcBef>
              <a:buNone/>
            </a:pPr>
            <a:endParaRPr lang="en-US" i="1" dirty="0" smtClean="0">
              <a:solidFill>
                <a:srgbClr val="FFCC00"/>
              </a:solidFill>
              <a:cs typeface="Arial" charset="0"/>
              <a:sym typeface="Symbol" pitchFamily="18" charset="2"/>
            </a:endParaRP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aplicação das regras de inferência:</a:t>
            </a:r>
            <a:br>
              <a:rPr lang="pt-BR" sz="2400" dirty="0" smtClean="0"/>
            </a:br>
            <a:r>
              <a:rPr lang="pt-BR" sz="2400" dirty="0" smtClean="0"/>
              <a:t>	     Equivalência de Expressões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340768"/>
            <a:ext cx="6336704" cy="500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Contrapositiva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Você pode verificar que </a:t>
            </a:r>
            <a:r>
              <a:rPr lang="en-US" dirty="0" smtClean="0">
                <a:sym typeface="Symbol" pitchFamily="18" charset="2"/>
              </a:rPr>
              <a:t>P → Q  ¬Q → ¬P </a:t>
            </a:r>
            <a:endParaRPr lang="pt-BR" dirty="0" smtClean="0">
              <a:sym typeface="Symbol" pitchFamily="18" charset="2"/>
            </a:endParaRPr>
          </a:p>
          <a:p>
            <a:r>
              <a:rPr lang="pt-BR" dirty="0" smtClean="0"/>
              <a:t>Dizemos que </a:t>
            </a:r>
            <a:r>
              <a:rPr lang="en-US" dirty="0" smtClean="0">
                <a:sym typeface="Symbol" pitchFamily="18" charset="2"/>
              </a:rPr>
              <a:t>¬Q → ¬P  é  a </a:t>
            </a:r>
            <a:r>
              <a:rPr lang="pt-BR" dirty="0" smtClean="0">
                <a:solidFill>
                  <a:srgbClr val="FF0000"/>
                </a:solidFill>
                <a:sym typeface="Symbol" pitchFamily="18" charset="2"/>
              </a:rPr>
              <a:t>contrapositiva</a:t>
            </a:r>
            <a:r>
              <a:rPr lang="pt-BR" dirty="0" smtClean="0">
                <a:sym typeface="Symbol" pitchFamily="18" charset="2"/>
              </a:rPr>
              <a:t> de </a:t>
            </a:r>
            <a:r>
              <a:rPr lang="en-US" dirty="0" smtClean="0">
                <a:sym typeface="Symbol" pitchFamily="18" charset="2"/>
              </a:rPr>
              <a:t>P → Q </a:t>
            </a:r>
          </a:p>
          <a:p>
            <a:r>
              <a:rPr lang="pt-BR" dirty="0" smtClean="0"/>
              <a:t>Muitas vezes quando queremos provar </a:t>
            </a:r>
            <a:r>
              <a:rPr lang="en-US" dirty="0" smtClean="0">
                <a:sym typeface="Symbol" pitchFamily="18" charset="2"/>
              </a:rPr>
              <a:t>P → Q é </a:t>
            </a:r>
            <a:r>
              <a:rPr lang="en-US" dirty="0" err="1" smtClean="0">
                <a:sym typeface="Symbol" pitchFamily="18" charset="2"/>
              </a:rPr>
              <a:t>mais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fácil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provar</a:t>
            </a:r>
            <a:r>
              <a:rPr lang="en-US" dirty="0" smtClean="0">
                <a:sym typeface="Symbol" pitchFamily="18" charset="2"/>
              </a:rPr>
              <a:t> ¬Q → ¬P .</a:t>
            </a:r>
          </a:p>
          <a:p>
            <a:r>
              <a:rPr lang="pt-BR" dirty="0" smtClean="0"/>
              <a:t>Nesses casos fazemos a prova de </a:t>
            </a:r>
            <a:r>
              <a:rPr lang="en-US" dirty="0" smtClean="0">
                <a:sym typeface="Symbol" pitchFamily="18" charset="2"/>
              </a:rPr>
              <a:t>¬Q → ¬P no </a:t>
            </a:r>
            <a:r>
              <a:rPr lang="en-US" dirty="0" err="1" smtClean="0">
                <a:sym typeface="Symbol" pitchFamily="18" charset="2"/>
              </a:rPr>
              <a:t>lugar</a:t>
            </a:r>
            <a:r>
              <a:rPr lang="en-US" dirty="0" smtClean="0">
                <a:sym typeface="Symbol" pitchFamily="18" charset="2"/>
              </a:rPr>
              <a:t> de P → Q</a:t>
            </a:r>
            <a:endParaRPr lang="pt-BR" dirty="0" smtClean="0"/>
          </a:p>
          <a:p>
            <a:r>
              <a:rPr lang="pt-BR" dirty="0" smtClean="0"/>
              <a:t>Ela também é conhecida como </a:t>
            </a:r>
            <a:r>
              <a:rPr lang="pt-BR" dirty="0" smtClean="0">
                <a:solidFill>
                  <a:srgbClr val="FF0000"/>
                </a:solidFill>
              </a:rPr>
              <a:t>prova indireta</a:t>
            </a:r>
            <a:r>
              <a:rPr lang="pt-BR" dirty="0" smtClean="0"/>
              <a:t>.  </a:t>
            </a:r>
          </a:p>
          <a:p>
            <a:endParaRPr lang="pt-BR" dirty="0" smtClean="0">
              <a:sym typeface="Symbol" pitchFamily="18" charset="2"/>
            </a:endParaRPr>
          </a:p>
          <a:p>
            <a:endParaRPr lang="pt-BR" dirty="0" smtClean="0">
              <a:sym typeface="Symbol" pitchFamily="18" charset="2"/>
            </a:endParaRPr>
          </a:p>
          <a:p>
            <a:endParaRPr lang="en-US" i="1" dirty="0" smtClean="0">
              <a:solidFill>
                <a:srgbClr val="FFCC00"/>
              </a:solidFill>
              <a:cs typeface="Arial" charset="0"/>
              <a:sym typeface="Symbol" pitchFamily="18" charset="2"/>
            </a:endParaRP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Contrapositiva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>
                <a:sym typeface="Symbol" pitchFamily="18" charset="2"/>
              </a:rPr>
              <a:t>Exemplo:</a:t>
            </a:r>
          </a:p>
          <a:p>
            <a:pPr lvl="1"/>
            <a:r>
              <a:rPr lang="pt-BR" i="1" dirty="0" smtClean="0">
                <a:solidFill>
                  <a:srgbClr val="FFCC00"/>
                </a:solidFill>
              </a:rPr>
              <a:t>Para qualquer inteiro n, se n</a:t>
            </a:r>
            <a:r>
              <a:rPr lang="pt-BR" i="1" baseline="30000" dirty="0" smtClean="0">
                <a:solidFill>
                  <a:srgbClr val="FFCC00"/>
                </a:solidFill>
              </a:rPr>
              <a:t>2</a:t>
            </a:r>
            <a:r>
              <a:rPr lang="pt-BR" i="1" dirty="0" smtClean="0">
                <a:solidFill>
                  <a:srgbClr val="FFCC00"/>
                </a:solidFill>
              </a:rPr>
              <a:t> é par então n é par.</a:t>
            </a:r>
          </a:p>
          <a:p>
            <a:pPr lvl="1"/>
            <a:endParaRPr lang="pt-BR" i="1" dirty="0" smtClean="0">
              <a:solidFill>
                <a:srgbClr val="FFCC00"/>
              </a:solidFill>
              <a:sym typeface="Symbol" pitchFamily="18" charset="2"/>
            </a:endParaRPr>
          </a:p>
          <a:p>
            <a:pPr lvl="2"/>
            <a:r>
              <a:rPr lang="pt-BR" dirty="0" smtClean="0">
                <a:solidFill>
                  <a:srgbClr val="FFCC00"/>
                </a:solidFill>
              </a:rPr>
              <a:t>Iremos provar a contrapositiva: </a:t>
            </a:r>
            <a:r>
              <a:rPr lang="pt-BR" i="1" dirty="0" smtClean="0">
                <a:solidFill>
                  <a:srgbClr val="FFCC00"/>
                </a:solidFill>
              </a:rPr>
              <a:t>Se n é ímpar então n</a:t>
            </a:r>
            <a:r>
              <a:rPr lang="pt-BR" i="1" baseline="30000" dirty="0" smtClean="0">
                <a:solidFill>
                  <a:srgbClr val="FFCC00"/>
                </a:solidFill>
              </a:rPr>
              <a:t>2</a:t>
            </a:r>
            <a:r>
              <a:rPr lang="pt-BR" i="1" dirty="0" smtClean="0">
                <a:solidFill>
                  <a:srgbClr val="FFCC00"/>
                </a:solidFill>
              </a:rPr>
              <a:t> é ímpar.</a:t>
            </a:r>
            <a:r>
              <a:rPr lang="pt-BR" dirty="0" smtClean="0">
                <a:solidFill>
                  <a:srgbClr val="FFCC00"/>
                </a:solidFill>
              </a:rPr>
              <a:t> </a:t>
            </a:r>
          </a:p>
          <a:p>
            <a:pPr lvl="2"/>
            <a:r>
              <a:rPr lang="pt-BR" dirty="0" smtClean="0">
                <a:solidFill>
                  <a:srgbClr val="FF0000"/>
                </a:solidFill>
              </a:rPr>
              <a:t>1) </a:t>
            </a:r>
            <a:r>
              <a:rPr lang="pt-BR" dirty="0" smtClean="0">
                <a:solidFill>
                  <a:srgbClr val="FFCC00"/>
                </a:solidFill>
              </a:rPr>
              <a:t>Se n é ímpar então (por definição) n = 2a+1, para algum inteiro a.</a:t>
            </a:r>
            <a:endParaRPr lang="pt-BR" dirty="0" smtClean="0">
              <a:solidFill>
                <a:srgbClr val="FFCC00"/>
              </a:solidFill>
              <a:sym typeface="Symbol" pitchFamily="18" charset="2"/>
            </a:endParaRPr>
          </a:p>
          <a:p>
            <a:pPr lvl="2"/>
            <a:r>
              <a:rPr lang="pt-BR" dirty="0" smtClean="0">
                <a:solidFill>
                  <a:srgbClr val="FF0000"/>
                </a:solidFill>
              </a:rPr>
              <a:t>2) </a:t>
            </a:r>
            <a:r>
              <a:rPr lang="pt-BR" dirty="0" smtClean="0">
                <a:solidFill>
                  <a:srgbClr val="FFCC00"/>
                </a:solidFill>
              </a:rPr>
              <a:t>Logo , n</a:t>
            </a:r>
            <a:r>
              <a:rPr lang="pt-BR" baseline="30000" dirty="0" smtClean="0">
                <a:solidFill>
                  <a:srgbClr val="FFCC00"/>
                </a:solidFill>
              </a:rPr>
              <a:t>2</a:t>
            </a:r>
            <a:r>
              <a:rPr lang="pt-BR" dirty="0" smtClean="0">
                <a:solidFill>
                  <a:srgbClr val="FFCC00"/>
                </a:solidFill>
              </a:rPr>
              <a:t> = (2a+1)</a:t>
            </a:r>
            <a:r>
              <a:rPr lang="pt-BR" baseline="30000" dirty="0" smtClean="0">
                <a:solidFill>
                  <a:srgbClr val="FFCC00"/>
                </a:solidFill>
              </a:rPr>
              <a:t>2</a:t>
            </a:r>
            <a:r>
              <a:rPr lang="pt-BR" dirty="0" smtClean="0">
                <a:solidFill>
                  <a:srgbClr val="FFCC00"/>
                </a:solidFill>
              </a:rPr>
              <a:t> = 4a</a:t>
            </a:r>
            <a:r>
              <a:rPr lang="pt-BR" baseline="30000" dirty="0" smtClean="0">
                <a:solidFill>
                  <a:srgbClr val="FFCC00"/>
                </a:solidFill>
              </a:rPr>
              <a:t>2</a:t>
            </a:r>
            <a:r>
              <a:rPr lang="pt-BR" dirty="0" smtClean="0">
                <a:solidFill>
                  <a:srgbClr val="FFCC00"/>
                </a:solidFill>
              </a:rPr>
              <a:t>+4a+1 = 2(2a</a:t>
            </a:r>
            <a:r>
              <a:rPr lang="pt-BR" baseline="30000" dirty="0" smtClean="0">
                <a:solidFill>
                  <a:srgbClr val="FFCC00"/>
                </a:solidFill>
              </a:rPr>
              <a:t>2</a:t>
            </a:r>
            <a:r>
              <a:rPr lang="pt-BR" dirty="0" smtClean="0">
                <a:solidFill>
                  <a:srgbClr val="FFCC00"/>
                </a:solidFill>
              </a:rPr>
              <a:t> + 2a) + 1. </a:t>
            </a:r>
          </a:p>
          <a:p>
            <a:pPr lvl="2"/>
            <a:r>
              <a:rPr lang="pt-BR" dirty="0" smtClean="0">
                <a:solidFill>
                  <a:srgbClr val="FF0000"/>
                </a:solidFill>
              </a:rPr>
              <a:t>3) </a:t>
            </a:r>
            <a:r>
              <a:rPr lang="pt-BR" dirty="0" smtClean="0">
                <a:solidFill>
                  <a:srgbClr val="FFCC00"/>
                </a:solidFill>
              </a:rPr>
              <a:t>Como a é um inteiro, então 2a</a:t>
            </a:r>
            <a:r>
              <a:rPr lang="pt-BR" baseline="30000" dirty="0" smtClean="0">
                <a:solidFill>
                  <a:srgbClr val="FFCC00"/>
                </a:solidFill>
              </a:rPr>
              <a:t>2</a:t>
            </a:r>
            <a:r>
              <a:rPr lang="pt-BR" dirty="0" smtClean="0">
                <a:solidFill>
                  <a:srgbClr val="FFCC00"/>
                </a:solidFill>
              </a:rPr>
              <a:t> + 2a é um inteiro m.  </a:t>
            </a:r>
          </a:p>
          <a:p>
            <a:pPr lvl="2"/>
            <a:r>
              <a:rPr lang="pt-BR" dirty="0" smtClean="0">
                <a:solidFill>
                  <a:srgbClr val="FF0000"/>
                </a:solidFill>
              </a:rPr>
              <a:t>4) </a:t>
            </a:r>
            <a:r>
              <a:rPr lang="pt-BR" dirty="0" smtClean="0">
                <a:solidFill>
                  <a:srgbClr val="FFCC00"/>
                </a:solidFill>
              </a:rPr>
              <a:t>Logo n</a:t>
            </a:r>
            <a:r>
              <a:rPr lang="pt-BR" baseline="30000" dirty="0" smtClean="0">
                <a:solidFill>
                  <a:srgbClr val="FFCC00"/>
                </a:solidFill>
              </a:rPr>
              <a:t>2 </a:t>
            </a:r>
            <a:r>
              <a:rPr lang="pt-BR" dirty="0" smtClean="0">
                <a:solidFill>
                  <a:srgbClr val="FFCC00"/>
                </a:solidFill>
              </a:rPr>
              <a:t>=2m + 1 é ímpar (por definição). </a:t>
            </a:r>
          </a:p>
          <a:p>
            <a:pPr lvl="2"/>
            <a:endParaRPr lang="pt-BR" dirty="0" smtClean="0">
              <a:sym typeface="Symbol" pitchFamily="18" charset="2"/>
            </a:endParaRPr>
          </a:p>
          <a:p>
            <a:endParaRPr lang="pt-BR" dirty="0" smtClean="0">
              <a:sym typeface="Symbol" pitchFamily="18" charset="2"/>
            </a:endParaRPr>
          </a:p>
          <a:p>
            <a:endParaRPr lang="en-US" i="1" dirty="0" smtClean="0">
              <a:solidFill>
                <a:srgbClr val="FFCC00"/>
              </a:solidFill>
              <a:cs typeface="Arial" charset="0"/>
              <a:sym typeface="Symbol" pitchFamily="18" charset="2"/>
            </a:endParaRP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aplicação de regras de inferência: mais um exemplo</a:t>
            </a:r>
            <a:endParaRPr lang="pt-BR" sz="24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83568" y="1844824"/>
            <a:ext cx="8153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pt-BR" dirty="0">
                <a:solidFill>
                  <a:schemeClr val="accent2"/>
                </a:solidFill>
              </a:rPr>
              <a:t>Essa </a:t>
            </a:r>
            <a:r>
              <a:rPr lang="pt-BR" dirty="0">
                <a:solidFill>
                  <a:schemeClr val="folHlink"/>
                </a:solidFill>
              </a:rPr>
              <a:t>tarde</a:t>
            </a:r>
            <a:r>
              <a:rPr lang="pt-BR" dirty="0">
                <a:solidFill>
                  <a:schemeClr val="accent2"/>
                </a:solidFill>
              </a:rPr>
              <a:t> não está </a:t>
            </a:r>
            <a:r>
              <a:rPr lang="pt-BR" dirty="0">
                <a:solidFill>
                  <a:schemeClr val="folHlink"/>
                </a:solidFill>
              </a:rPr>
              <a:t>ensolarada</a:t>
            </a:r>
            <a:r>
              <a:rPr lang="pt-BR" dirty="0">
                <a:solidFill>
                  <a:schemeClr val="accent2"/>
                </a:solidFill>
              </a:rPr>
              <a:t> e </a:t>
            </a:r>
            <a:r>
              <a:rPr lang="pt-BR" dirty="0">
                <a:solidFill>
                  <a:srgbClr val="008000"/>
                </a:solidFill>
              </a:rPr>
              <a:t>está mais fria que ontem</a:t>
            </a:r>
            <a:r>
              <a:rPr lang="pt-BR" dirty="0">
                <a:solidFill>
                  <a:schemeClr val="accent2"/>
                </a:solidFill>
              </a:rPr>
              <a:t>: </a:t>
            </a:r>
            <a:endParaRPr lang="pt-BR" dirty="0">
              <a:solidFill>
                <a:srgbClr val="008000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987824" y="1340768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folHlink"/>
                </a:solidFill>
              </a:rPr>
              <a:t>P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724128" y="1340768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rgbClr val="008000"/>
                </a:solidFill>
              </a:rPr>
              <a:t>Q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7308304" y="1700808"/>
            <a:ext cx="1388368" cy="36933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>
                <a:solidFill>
                  <a:schemeClr val="bg1"/>
                </a:solidFill>
                <a:sym typeface="Symbol" pitchFamily="18" charset="2"/>
              </a:rPr>
              <a:t></a:t>
            </a:r>
            <a:r>
              <a:rPr lang="pt-BR" dirty="0">
                <a:solidFill>
                  <a:schemeClr val="bg1"/>
                </a:solidFill>
              </a:rPr>
              <a:t>P </a:t>
            </a:r>
            <a:r>
              <a:rPr lang="pt-BR" dirty="0">
                <a:solidFill>
                  <a:schemeClr val="bg1"/>
                </a:solidFill>
                <a:sym typeface="Symbol" pitchFamily="18" charset="2"/>
              </a:rPr>
              <a:t> Q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55576" y="2924944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chemeClr val="accent2"/>
                </a:solidFill>
              </a:rPr>
              <a:t>2.</a:t>
            </a:r>
            <a:r>
              <a:rPr lang="pt-BR" dirty="0"/>
              <a:t> </a:t>
            </a:r>
            <a:r>
              <a:rPr lang="pt-BR" dirty="0">
                <a:solidFill>
                  <a:srgbClr val="3333FF"/>
                </a:solidFill>
              </a:rPr>
              <a:t>Iremos nadar</a:t>
            </a:r>
            <a:r>
              <a:rPr lang="pt-BR" dirty="0">
                <a:solidFill>
                  <a:schemeClr val="accent2"/>
                </a:solidFill>
              </a:rPr>
              <a:t> somente se estiver ensolarado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475656" y="2492896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rgbClr val="3333FF"/>
                </a:solidFill>
              </a:rPr>
              <a:t>R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012160" y="2852936"/>
            <a:ext cx="1295400" cy="36933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R </a:t>
            </a:r>
            <a:r>
              <a:rPr lang="pt-BR" dirty="0">
                <a:solidFill>
                  <a:schemeClr val="bg1"/>
                </a:solidFill>
                <a:cs typeface="Arial" charset="0"/>
              </a:rPr>
              <a:t>→ P</a:t>
            </a:r>
            <a:endParaRPr lang="pt-BR" dirty="0">
              <a:solidFill>
                <a:schemeClr val="bg1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55576" y="378904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chemeClr val="accent2"/>
                </a:solidFill>
              </a:rPr>
              <a:t>3. Se não formos nadar</a:t>
            </a:r>
            <a:r>
              <a:rPr lang="pt-BR" dirty="0"/>
              <a:t> </a:t>
            </a:r>
            <a:r>
              <a:rPr lang="pt-BR" dirty="0">
                <a:solidFill>
                  <a:schemeClr val="folHlink"/>
                </a:solidFill>
              </a:rPr>
              <a:t>iremos ao cinema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923928" y="34290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folHlink"/>
                </a:solidFill>
              </a:rPr>
              <a:t>S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292080" y="3717032"/>
            <a:ext cx="1600200" cy="36933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>
                <a:solidFill>
                  <a:schemeClr val="bg1"/>
                </a:solidFill>
                <a:sym typeface="Symbol" pitchFamily="18" charset="2"/>
              </a:rPr>
              <a:t></a:t>
            </a:r>
            <a:r>
              <a:rPr lang="pt-BR" dirty="0">
                <a:solidFill>
                  <a:schemeClr val="bg1"/>
                </a:solidFill>
              </a:rPr>
              <a:t>R </a:t>
            </a:r>
            <a:r>
              <a:rPr lang="pt-BR" dirty="0">
                <a:solidFill>
                  <a:schemeClr val="bg1"/>
                </a:solidFill>
                <a:cs typeface="Arial" charset="0"/>
              </a:rPr>
              <a:t>→ S</a:t>
            </a:r>
            <a:endParaRPr lang="pt-BR" dirty="0">
              <a:solidFill>
                <a:schemeClr val="bg1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762000" y="4725144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chemeClr val="accent2"/>
                </a:solidFill>
              </a:rPr>
              <a:t>4. Se formos ao cinema </a:t>
            </a:r>
            <a:r>
              <a:rPr lang="pt-BR" dirty="0">
                <a:solidFill>
                  <a:srgbClr val="008000"/>
                </a:solidFill>
              </a:rPr>
              <a:t>chegaremos em casa às </a:t>
            </a:r>
            <a:r>
              <a:rPr lang="pt-BR" dirty="0" smtClean="0">
                <a:solidFill>
                  <a:srgbClr val="008000"/>
                </a:solidFill>
              </a:rPr>
              <a:t>20h</a:t>
            </a:r>
            <a:endParaRPr lang="pt-BR" dirty="0">
              <a:solidFill>
                <a:srgbClr val="008000"/>
              </a:solidFill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4355976" y="4365104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rgbClr val="008000"/>
                </a:solidFill>
              </a:rPr>
              <a:t>T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6588224" y="4653136"/>
            <a:ext cx="1295400" cy="36933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chemeClr val="bg1"/>
                </a:solidFill>
              </a:rPr>
              <a:t>S </a:t>
            </a:r>
            <a:r>
              <a:rPr lang="pt-BR">
                <a:solidFill>
                  <a:schemeClr val="bg1"/>
                </a:solidFill>
                <a:cs typeface="Arial" charset="0"/>
              </a:rPr>
              <a:t>→ T</a:t>
            </a:r>
            <a:endParaRPr lang="pt-BR">
              <a:solidFill>
                <a:schemeClr val="bg1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971600" y="5589240"/>
            <a:ext cx="6064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dirty="0">
                <a:solidFill>
                  <a:schemeClr val="folHlink"/>
                </a:solidFill>
              </a:rPr>
              <a:t>Prove: Chegaremos em casa às 20h.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5148064" y="5517232"/>
            <a:ext cx="457200" cy="36933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>
                <a:solidFill>
                  <a:schemeClr val="bg1"/>
                </a:solidFill>
              </a:rPr>
              <a:t>T</a:t>
            </a:r>
            <a:endParaRPr lang="pt-BR">
              <a:solidFill>
                <a:schemeClr val="bg1"/>
              </a:solidFill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1" grpId="0"/>
      <p:bldP spid="12" grpId="0" animBg="1"/>
      <p:bldP spid="14" grpId="0"/>
      <p:bldP spid="15" grpId="0" animBg="1"/>
      <p:bldP spid="17" grpId="0"/>
      <p:bldP spid="18" grpId="0" animBg="1"/>
      <p:bldP spid="19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Teorema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smtClean="0"/>
              <a:t>Um </a:t>
            </a: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teorema</a:t>
            </a:r>
            <a:r>
              <a:rPr lang="en-US" dirty="0" smtClean="0"/>
              <a:t> é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proposição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é </a:t>
            </a:r>
            <a:r>
              <a:rPr lang="en-US" dirty="0" err="1" smtClean="0"/>
              <a:t>garantida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verdade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prova</a:t>
            </a:r>
            <a:r>
              <a:rPr lang="en-US" dirty="0" smtClean="0"/>
              <a:t>.</a:t>
            </a:r>
          </a:p>
          <a:p>
            <a:pPr>
              <a:spcBef>
                <a:spcPct val="50000"/>
              </a:spcBef>
            </a:pPr>
            <a:r>
              <a:rPr lang="en-US" dirty="0" err="1" smtClean="0"/>
              <a:t>Exemplo</a:t>
            </a:r>
            <a:r>
              <a:rPr lang="en-US" dirty="0" smtClean="0"/>
              <a:t>:</a:t>
            </a:r>
          </a:p>
          <a:p>
            <a:pPr lvl="1">
              <a:spcBef>
                <a:spcPct val="50000"/>
              </a:spcBef>
            </a:pPr>
            <a:r>
              <a:rPr lang="en-US" dirty="0" err="1" smtClean="0">
                <a:solidFill>
                  <a:srgbClr val="FFC000"/>
                </a:solidFill>
              </a:rPr>
              <a:t>Teorema</a:t>
            </a:r>
            <a:r>
              <a:rPr lang="en-US" dirty="0" smtClean="0">
                <a:solidFill>
                  <a:srgbClr val="FFC000"/>
                </a:solidFill>
              </a:rPr>
              <a:t> de </a:t>
            </a:r>
            <a:r>
              <a:rPr lang="en-US" dirty="0" err="1" smtClean="0">
                <a:solidFill>
                  <a:srgbClr val="FFC000"/>
                </a:solidFill>
              </a:rPr>
              <a:t>Pitágoras</a:t>
            </a:r>
            <a:endParaRPr lang="en-US" dirty="0" smtClean="0">
              <a:solidFill>
                <a:srgbClr val="FFC000"/>
              </a:solidFill>
            </a:endParaRPr>
          </a:p>
          <a:p>
            <a:pPr lvl="2">
              <a:spcBef>
                <a:spcPct val="50000"/>
              </a:spcBef>
            </a:pPr>
            <a:r>
              <a:rPr lang="pt-BR" dirty="0" smtClean="0">
                <a:solidFill>
                  <a:srgbClr val="FFC000"/>
                </a:solidFill>
              </a:rPr>
              <a:t>“Em qualquer triângulo retângulo, o quadrado do comprimento da hipotenusa é igual à soma dos quadrados dos comprimentos dos catetos.”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aplicação de regras de inferência: </a:t>
            </a:r>
            <a:br>
              <a:rPr lang="pt-BR" sz="2400" dirty="0" smtClean="0"/>
            </a:br>
            <a:r>
              <a:rPr lang="pt-BR" sz="2400" dirty="0" smtClean="0"/>
              <a:t>Mais um exemplo</a:t>
            </a:r>
            <a:endParaRPr lang="pt-BR" sz="2400" dirty="0"/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2514600" y="1447800"/>
            <a:ext cx="1676400" cy="5191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Symbol" pitchFamily="18" charset="2"/>
              </a:rPr>
              <a:t>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 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Symbol" pitchFamily="18" charset="2"/>
              </a:rPr>
              <a:t> Q</a:t>
            </a: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4191000" y="1447800"/>
            <a:ext cx="1371600" cy="5191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 </a:t>
            </a:r>
            <a:r>
              <a: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charset="0"/>
              </a:rPr>
              <a:t>→ P</a:t>
            </a:r>
            <a:endParaRPr kumimoji="0" lang="pt-B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Arial" charset="0"/>
              <a:sym typeface="Symbol" pitchFamily="18" charset="2"/>
            </a:endParaRP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5638800" y="1447800"/>
            <a:ext cx="1600200" cy="5191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Symbol" pitchFamily="18" charset="2"/>
              </a:rPr>
              <a:t></a:t>
            </a:r>
            <a:r>
              <a: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 </a:t>
            </a:r>
            <a:r>
              <a: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charset="0"/>
              </a:rPr>
              <a:t>→ S</a:t>
            </a:r>
            <a:endParaRPr kumimoji="0" lang="pt-B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Arial" charset="0"/>
              <a:sym typeface="Symbol" pitchFamily="18" charset="2"/>
            </a:endParaRP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7391400" y="1447800"/>
            <a:ext cx="1295400" cy="5191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 </a:t>
            </a:r>
            <a:r>
              <a: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charset="0"/>
              </a:rPr>
              <a:t>→ T</a:t>
            </a:r>
            <a:endParaRPr kumimoji="0" lang="pt-B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Arial" charset="0"/>
              <a:sym typeface="Symbol" pitchFamily="18" charset="2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2286000" y="2209800"/>
            <a:ext cx="457200" cy="5191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</a:t>
            </a:r>
            <a:endParaRPr kumimoji="0" lang="pt-B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Arial" charset="0"/>
              <a:sym typeface="Symbol" pitchFamily="18" charset="2"/>
            </a:endParaRPr>
          </a:p>
        </p:txBody>
      </p:sp>
      <p:sp>
        <p:nvSpPr>
          <p:cNvPr id="39" name="Text Box 21"/>
          <p:cNvSpPr txBox="1">
            <a:spLocks noChangeArrowheads="1"/>
          </p:cNvSpPr>
          <p:nvPr/>
        </p:nvSpPr>
        <p:spPr bwMode="auto">
          <a:xfrm>
            <a:off x="685800" y="28194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Prova:</a:t>
            </a: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3200400" y="2057400"/>
            <a:ext cx="381000" cy="40011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1</a:t>
            </a:r>
          </a:p>
        </p:txBody>
      </p:sp>
      <p:sp>
        <p:nvSpPr>
          <p:cNvPr id="41" name="Text Box 25"/>
          <p:cNvSpPr txBox="1">
            <a:spLocks noChangeArrowheads="1"/>
          </p:cNvSpPr>
          <p:nvPr/>
        </p:nvSpPr>
        <p:spPr bwMode="auto">
          <a:xfrm>
            <a:off x="4572000" y="2057400"/>
            <a:ext cx="381000" cy="40011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</a:t>
            </a:r>
          </a:p>
        </p:txBody>
      </p:sp>
      <p:sp>
        <p:nvSpPr>
          <p:cNvPr id="42" name="Text Box 26"/>
          <p:cNvSpPr txBox="1">
            <a:spLocks noChangeArrowheads="1"/>
          </p:cNvSpPr>
          <p:nvPr/>
        </p:nvSpPr>
        <p:spPr bwMode="auto">
          <a:xfrm>
            <a:off x="6248400" y="2057400"/>
            <a:ext cx="381000" cy="40011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</a:t>
            </a:r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7772400" y="2057400"/>
            <a:ext cx="381000" cy="40011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4</a:t>
            </a:r>
          </a:p>
        </p:txBody>
      </p:sp>
      <p:sp>
        <p:nvSpPr>
          <p:cNvPr id="44" name="Text Box 28"/>
          <p:cNvSpPr txBox="1">
            <a:spLocks noChangeArrowheads="1"/>
          </p:cNvSpPr>
          <p:nvPr/>
        </p:nvSpPr>
        <p:spPr bwMode="auto">
          <a:xfrm>
            <a:off x="1676400" y="3276600"/>
            <a:ext cx="6553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Vamos pensar no nosso objetivo: T</a:t>
            </a:r>
          </a:p>
        </p:txBody>
      </p:sp>
      <p:sp>
        <p:nvSpPr>
          <p:cNvPr id="45" name="Text Box 29"/>
          <p:cNvSpPr txBox="1">
            <a:spLocks noChangeArrowheads="1"/>
          </p:cNvSpPr>
          <p:nvPr/>
        </p:nvSpPr>
        <p:spPr bwMode="auto">
          <a:xfrm>
            <a:off x="1676400" y="4038600"/>
            <a:ext cx="563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Se tivermos S temos T</a:t>
            </a:r>
          </a:p>
        </p:txBody>
      </p:sp>
      <p:sp>
        <p:nvSpPr>
          <p:cNvPr id="46" name="Text Box 30"/>
          <p:cNvSpPr txBox="1">
            <a:spLocks noChangeArrowheads="1"/>
          </p:cNvSpPr>
          <p:nvPr/>
        </p:nvSpPr>
        <p:spPr bwMode="auto">
          <a:xfrm>
            <a:off x="1691680" y="4869160"/>
            <a:ext cx="563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Se tivermos 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 pitchFamily="18" charset="2"/>
              </a:rPr>
              <a:t>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R temos S</a:t>
            </a:r>
          </a:p>
        </p:txBody>
      </p:sp>
      <p:sp>
        <p:nvSpPr>
          <p:cNvPr id="47" name="Text Box 19"/>
          <p:cNvSpPr txBox="1">
            <a:spLocks noChangeArrowheads="1"/>
          </p:cNvSpPr>
          <p:nvPr/>
        </p:nvSpPr>
        <p:spPr bwMode="auto">
          <a:xfrm>
            <a:off x="611560" y="1484784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chemeClr val="bg1"/>
                </a:solidFill>
              </a:rPr>
              <a:t>Premissas:</a:t>
            </a:r>
          </a:p>
        </p:txBody>
      </p:sp>
      <p:sp>
        <p:nvSpPr>
          <p:cNvPr id="48" name="Text Box 20"/>
          <p:cNvSpPr txBox="1">
            <a:spLocks noChangeArrowheads="1"/>
          </p:cNvSpPr>
          <p:nvPr/>
        </p:nvSpPr>
        <p:spPr bwMode="auto">
          <a:xfrm>
            <a:off x="611560" y="2132856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chemeClr val="bg1"/>
                </a:solidFill>
              </a:rPr>
              <a:t>Conclusão:</a:t>
            </a:r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Casos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sz="2000" dirty="0" smtClean="0"/>
              <a:t>Algumas vezes temos um conjunto de possíveis casos numa prova. Não sabemos que casos são verdadeiros, mas sabemos que </a:t>
            </a:r>
            <a:r>
              <a:rPr lang="pt-BR" sz="2000" dirty="0" smtClean="0">
                <a:solidFill>
                  <a:srgbClr val="FF0000"/>
                </a:solidFill>
              </a:rPr>
              <a:t>pelo menos um deles </a:t>
            </a:r>
            <a:r>
              <a:rPr lang="pt-BR" sz="2000" dirty="0" smtClean="0"/>
              <a:t>é verdadeiro. O seguinte exemplo ilustra esse tipo de prova. </a:t>
            </a:r>
          </a:p>
          <a:p>
            <a:pPr lvl="1"/>
            <a:r>
              <a:rPr lang="pt-BR" i="1" dirty="0" smtClean="0">
                <a:solidFill>
                  <a:srgbClr val="C00000"/>
                </a:solidFill>
              </a:rPr>
              <a:t>Existem números irracionais x e y de forma que </a:t>
            </a:r>
            <a:r>
              <a:rPr lang="pt-BR" i="1" dirty="0" err="1" smtClean="0">
                <a:solidFill>
                  <a:srgbClr val="C00000"/>
                </a:solidFill>
              </a:rPr>
              <a:t>x</a:t>
            </a:r>
            <a:r>
              <a:rPr lang="pt-BR" i="1" baseline="30000" dirty="0" err="1" smtClean="0">
                <a:solidFill>
                  <a:srgbClr val="C00000"/>
                </a:solidFill>
              </a:rPr>
              <a:t>y</a:t>
            </a:r>
            <a:r>
              <a:rPr lang="pt-BR" i="1" dirty="0" smtClean="0">
                <a:solidFill>
                  <a:srgbClr val="C00000"/>
                </a:solidFill>
              </a:rPr>
              <a:t> é racional.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</a:p>
          <a:p>
            <a:pPr lvl="2"/>
            <a:r>
              <a:rPr lang="pt-BR" dirty="0" smtClean="0">
                <a:solidFill>
                  <a:srgbClr val="C00000"/>
                </a:solidFill>
              </a:rPr>
              <a:t>Considere x =</a:t>
            </a:r>
            <a:r>
              <a:rPr lang="pt-BR" dirty="0" smtClean="0">
                <a:solidFill>
                  <a:srgbClr val="C00000"/>
                </a:solidFill>
                <a:sym typeface="Symbol" pitchFamily="18" charset="2"/>
              </a:rPr>
              <a:t>2   </a:t>
            </a:r>
            <a:r>
              <a:rPr lang="pt-BR" dirty="0" smtClean="0">
                <a:solidFill>
                  <a:srgbClr val="C00000"/>
                </a:solidFill>
              </a:rPr>
              <a:t>e y= </a:t>
            </a:r>
            <a:r>
              <a:rPr lang="pt-BR" dirty="0" smtClean="0">
                <a:solidFill>
                  <a:srgbClr val="C00000"/>
                </a:solidFill>
                <a:sym typeface="Symbol" pitchFamily="18" charset="2"/>
              </a:rPr>
              <a:t>2 </a:t>
            </a:r>
          </a:p>
          <a:p>
            <a:pPr lvl="2">
              <a:spcBef>
                <a:spcPct val="50000"/>
              </a:spcBef>
            </a:pPr>
            <a:r>
              <a:rPr lang="pt-BR" dirty="0" smtClean="0">
                <a:solidFill>
                  <a:srgbClr val="C00000"/>
                </a:solidFill>
              </a:rPr>
              <a:t>Somente existem dois casos</a:t>
            </a:r>
          </a:p>
          <a:p>
            <a:pPr lvl="2">
              <a:spcBef>
                <a:spcPct val="50000"/>
              </a:spcBef>
            </a:pPr>
            <a:r>
              <a:rPr lang="pt-BR" dirty="0" smtClean="0">
                <a:solidFill>
                  <a:srgbClr val="C00000"/>
                </a:solidFill>
              </a:rPr>
              <a:t>a) </a:t>
            </a:r>
            <a:r>
              <a:rPr lang="pt-BR" dirty="0" smtClean="0">
                <a:solidFill>
                  <a:srgbClr val="C00000"/>
                </a:solidFill>
                <a:sym typeface="Symbol" pitchFamily="18" charset="2"/>
              </a:rPr>
              <a:t>2</a:t>
            </a:r>
            <a:r>
              <a:rPr lang="pt-BR" baseline="30000" dirty="0" smtClean="0">
                <a:solidFill>
                  <a:srgbClr val="C00000"/>
                </a:solidFill>
                <a:sym typeface="Symbol" pitchFamily="18" charset="2"/>
              </a:rPr>
              <a:t></a:t>
            </a:r>
            <a:r>
              <a:rPr lang="pt-BR" baseline="30000" dirty="0" smtClean="0">
                <a:solidFill>
                  <a:srgbClr val="C00000"/>
                </a:solidFill>
                <a:cs typeface="Arial" charset="0"/>
                <a:sym typeface="Symbol" pitchFamily="18" charset="2"/>
              </a:rPr>
              <a:t>2</a:t>
            </a:r>
            <a:r>
              <a:rPr lang="pt-BR" dirty="0" smtClean="0">
                <a:solidFill>
                  <a:srgbClr val="C00000"/>
                </a:solidFill>
              </a:rPr>
              <a:t> é racional  ou  b) </a:t>
            </a:r>
            <a:r>
              <a:rPr lang="pt-BR" dirty="0" smtClean="0">
                <a:solidFill>
                  <a:srgbClr val="C00000"/>
                </a:solidFill>
                <a:cs typeface="Arial" charset="0"/>
                <a:sym typeface="Symbol" pitchFamily="18" charset="2"/>
              </a:rPr>
              <a:t>2</a:t>
            </a:r>
            <a:r>
              <a:rPr lang="pt-BR" baseline="30000" dirty="0" smtClean="0">
                <a:solidFill>
                  <a:srgbClr val="C00000"/>
                </a:solidFill>
                <a:cs typeface="Arial" charset="0"/>
                <a:sym typeface="Symbol" pitchFamily="18" charset="2"/>
              </a:rPr>
              <a:t></a:t>
            </a:r>
            <a:r>
              <a:rPr lang="pt-BR" baseline="30000" dirty="0" smtClean="0">
                <a:solidFill>
                  <a:srgbClr val="C00000"/>
                </a:solidFill>
              </a:rPr>
              <a:t>2</a:t>
            </a:r>
            <a:r>
              <a:rPr lang="pt-BR" dirty="0" smtClean="0">
                <a:solidFill>
                  <a:srgbClr val="C00000"/>
                </a:solidFill>
              </a:rPr>
              <a:t> é irracional </a:t>
            </a:r>
          </a:p>
          <a:p>
            <a:pPr lvl="2">
              <a:spcBef>
                <a:spcPct val="50000"/>
              </a:spcBef>
            </a:pPr>
            <a:r>
              <a:rPr lang="pt-BR" dirty="0" smtClean="0">
                <a:solidFill>
                  <a:srgbClr val="C00000"/>
                </a:solidFill>
              </a:rPr>
              <a:t>No caso a nós então mostramos que existem números irracionais x e y de forma que </a:t>
            </a:r>
            <a:r>
              <a:rPr lang="pt-BR" dirty="0" err="1" smtClean="0">
                <a:solidFill>
                  <a:srgbClr val="C00000"/>
                </a:solidFill>
              </a:rPr>
              <a:t>x</a:t>
            </a:r>
            <a:r>
              <a:rPr lang="pt-BR" baseline="30000" dirty="0" err="1" smtClean="0">
                <a:solidFill>
                  <a:srgbClr val="C00000"/>
                </a:solidFill>
              </a:rPr>
              <a:t>y</a:t>
            </a:r>
            <a:r>
              <a:rPr lang="pt-BR" dirty="0" smtClean="0">
                <a:solidFill>
                  <a:srgbClr val="C00000"/>
                </a:solidFill>
              </a:rPr>
              <a:t> é racional.</a:t>
            </a:r>
            <a:endParaRPr lang="pt-BR" dirty="0" smtClean="0">
              <a:solidFill>
                <a:srgbClr val="C00000"/>
              </a:solidFill>
              <a:sym typeface="Symbol" pitchFamily="18" charset="2"/>
            </a:endParaRPr>
          </a:p>
          <a:p>
            <a:pPr lvl="2">
              <a:spcBef>
                <a:spcPct val="50000"/>
              </a:spcBef>
            </a:pPr>
            <a:endParaRPr lang="pt-BR" dirty="0" smtClean="0">
              <a:solidFill>
                <a:srgbClr val="3333FF"/>
              </a:solidFill>
            </a:endParaRPr>
          </a:p>
          <a:p>
            <a:pPr lvl="2"/>
            <a:endParaRPr lang="pt-BR" dirty="0" smtClean="0">
              <a:sym typeface="Symbol" pitchFamily="18" charset="2"/>
            </a:endParaRPr>
          </a:p>
          <a:p>
            <a:endParaRPr lang="pt-BR" dirty="0" smtClean="0">
              <a:sym typeface="Symbol" pitchFamily="18" charset="2"/>
            </a:endParaRPr>
          </a:p>
          <a:p>
            <a:endParaRPr lang="en-US" i="1" dirty="0" smtClean="0">
              <a:solidFill>
                <a:srgbClr val="FFCC00"/>
              </a:solidFill>
              <a:cs typeface="Arial" charset="0"/>
              <a:sym typeface="Symbol" pitchFamily="18" charset="2"/>
            </a:endParaRP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7128792" cy="1368152"/>
          </a:xfrm>
        </p:spPr>
        <p:txBody>
          <a:bodyPr/>
          <a:lstStyle/>
          <a:p>
            <a:pPr lvl="1"/>
            <a:r>
              <a:rPr lang="pt-BR" sz="2400" dirty="0" smtClean="0"/>
              <a:t>Provas por Casos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i="1" dirty="0" smtClean="0">
                <a:solidFill>
                  <a:srgbClr val="FFCC00"/>
                </a:solidFill>
              </a:rPr>
              <a:t>Existem números irracionais x e y de forma que </a:t>
            </a:r>
            <a:r>
              <a:rPr lang="pt-BR" sz="2400" i="1" dirty="0" err="1" smtClean="0">
                <a:solidFill>
                  <a:srgbClr val="FFCC00"/>
                </a:solidFill>
              </a:rPr>
              <a:t>x</a:t>
            </a:r>
            <a:r>
              <a:rPr lang="pt-BR" sz="2400" i="1" baseline="30000" dirty="0" err="1" smtClean="0">
                <a:solidFill>
                  <a:srgbClr val="FFCC00"/>
                </a:solidFill>
              </a:rPr>
              <a:t>y</a:t>
            </a:r>
            <a:r>
              <a:rPr lang="pt-BR" sz="2400" i="1" dirty="0" smtClean="0">
                <a:solidFill>
                  <a:srgbClr val="FFCC00"/>
                </a:solidFill>
              </a:rPr>
              <a:t> é racional.</a:t>
            </a:r>
            <a:r>
              <a:rPr lang="pt-BR" sz="2400" dirty="0" smtClean="0">
                <a:solidFill>
                  <a:srgbClr val="FFCC00"/>
                </a:solidFill>
              </a:rPr>
              <a:t> </a:t>
            </a:r>
            <a:r>
              <a:rPr lang="pt-BR" dirty="0" smtClean="0">
                <a:solidFill>
                  <a:srgbClr val="FFCC00"/>
                </a:solidFill>
              </a:rPr>
              <a:t/>
            </a:r>
            <a:br>
              <a:rPr lang="pt-BR" dirty="0" smtClean="0">
                <a:solidFill>
                  <a:srgbClr val="FFCC00"/>
                </a:solidFill>
              </a:rPr>
            </a:b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marL="0" lvl="2" indent="0">
              <a:buSzPct val="80000"/>
              <a:buNone/>
            </a:pPr>
            <a:r>
              <a:rPr lang="pt-BR" dirty="0" smtClean="0">
                <a:solidFill>
                  <a:srgbClr val="FF0000"/>
                </a:solidFill>
              </a:rPr>
              <a:t>a) </a:t>
            </a:r>
            <a:r>
              <a:rPr lang="pt-BR" dirty="0" smtClean="0">
                <a:solidFill>
                  <a:srgbClr val="FF0000"/>
                </a:solidFill>
                <a:sym typeface="Symbol" pitchFamily="18" charset="2"/>
              </a:rPr>
              <a:t>2</a:t>
            </a:r>
            <a:r>
              <a:rPr lang="pt-BR" baseline="30000" dirty="0" smtClean="0">
                <a:solidFill>
                  <a:srgbClr val="FF0000"/>
                </a:solidFill>
                <a:sym typeface="Symbol" pitchFamily="18" charset="2"/>
              </a:rPr>
              <a:t></a:t>
            </a:r>
            <a:r>
              <a:rPr lang="pt-BR" baseline="300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 é racional  ou  b) </a:t>
            </a:r>
            <a:r>
              <a:rPr lang="pt-BR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2</a:t>
            </a:r>
            <a:r>
              <a:rPr lang="pt-BR" baseline="300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</a:t>
            </a:r>
            <a:r>
              <a:rPr lang="pt-BR" baseline="30000" dirty="0" smtClean="0">
                <a:solidFill>
                  <a:srgbClr val="FF0000"/>
                </a:solidFill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 é irracional </a:t>
            </a:r>
          </a:p>
          <a:p>
            <a:pPr marL="0" indent="0">
              <a:buNone/>
            </a:pPr>
            <a:endParaRPr lang="pt-BR" dirty="0" smtClean="0"/>
          </a:p>
          <a:p>
            <a:pPr lvl="2"/>
            <a:r>
              <a:rPr lang="pt-BR" dirty="0" smtClean="0">
                <a:solidFill>
                  <a:srgbClr val="C00000"/>
                </a:solidFill>
              </a:rPr>
              <a:t>No caso </a:t>
            </a:r>
            <a:r>
              <a:rPr lang="pt-BR" dirty="0" smtClean="0">
                <a:solidFill>
                  <a:srgbClr val="FF0000"/>
                </a:solidFill>
              </a:rPr>
              <a:t>b</a:t>
            </a:r>
            <a:r>
              <a:rPr lang="pt-BR" dirty="0" smtClean="0">
                <a:solidFill>
                  <a:srgbClr val="C00000"/>
                </a:solidFill>
              </a:rPr>
              <a:t>, considere y = </a:t>
            </a:r>
            <a:r>
              <a:rPr lang="pt-BR" dirty="0" smtClean="0">
                <a:solidFill>
                  <a:srgbClr val="C00000"/>
                </a:solidFill>
                <a:sym typeface="Symbol" pitchFamily="18" charset="2"/>
              </a:rPr>
              <a:t>2</a:t>
            </a:r>
            <a:r>
              <a:rPr lang="pt-BR" dirty="0" smtClean="0">
                <a:solidFill>
                  <a:srgbClr val="C00000"/>
                </a:solidFill>
              </a:rPr>
              <a:t> e x=</a:t>
            </a:r>
            <a:r>
              <a:rPr lang="pt-BR" dirty="0" smtClean="0">
                <a:solidFill>
                  <a:srgbClr val="C00000"/>
                </a:solidFill>
                <a:sym typeface="Symbol" pitchFamily="18" charset="2"/>
              </a:rPr>
              <a:t>2</a:t>
            </a:r>
            <a:r>
              <a:rPr lang="pt-BR" baseline="30000" dirty="0" smtClean="0">
                <a:solidFill>
                  <a:srgbClr val="C00000"/>
                </a:solidFill>
                <a:sym typeface="Symbol" pitchFamily="18" charset="2"/>
              </a:rPr>
              <a:t>2</a:t>
            </a:r>
            <a:r>
              <a:rPr lang="pt-BR" dirty="0" smtClean="0">
                <a:solidFill>
                  <a:srgbClr val="C00000"/>
                </a:solidFill>
              </a:rPr>
              <a:t>.</a:t>
            </a:r>
            <a:endParaRPr lang="pt-BR" baseline="30000" dirty="0" smtClean="0">
              <a:solidFill>
                <a:srgbClr val="C00000"/>
              </a:solidFill>
            </a:endParaRPr>
          </a:p>
          <a:p>
            <a:pPr lvl="2"/>
            <a:r>
              <a:rPr lang="pt-BR" dirty="0" smtClean="0">
                <a:solidFill>
                  <a:srgbClr val="C00000"/>
                </a:solidFill>
              </a:rPr>
              <a:t>Dessa forma temos que </a:t>
            </a:r>
            <a:r>
              <a:rPr lang="pt-BR" dirty="0" err="1" smtClean="0">
                <a:solidFill>
                  <a:srgbClr val="C00000"/>
                </a:solidFill>
              </a:rPr>
              <a:t>x</a:t>
            </a:r>
            <a:r>
              <a:rPr lang="pt-BR" baseline="30000" dirty="0" err="1" smtClean="0">
                <a:solidFill>
                  <a:srgbClr val="C00000"/>
                </a:solidFill>
              </a:rPr>
              <a:t>y</a:t>
            </a:r>
            <a:r>
              <a:rPr lang="pt-BR" dirty="0" smtClean="0">
                <a:solidFill>
                  <a:srgbClr val="C00000"/>
                </a:solidFill>
              </a:rPr>
              <a:t> é (</a:t>
            </a:r>
            <a:r>
              <a:rPr lang="pt-BR" dirty="0" smtClean="0">
                <a:solidFill>
                  <a:srgbClr val="C00000"/>
                </a:solidFill>
                <a:sym typeface="Symbol" pitchFamily="18" charset="2"/>
              </a:rPr>
              <a:t>2</a:t>
            </a:r>
            <a:r>
              <a:rPr lang="pt-BR" baseline="30000" dirty="0" smtClean="0">
                <a:solidFill>
                  <a:srgbClr val="C00000"/>
                </a:solidFill>
                <a:sym typeface="Symbol" pitchFamily="18" charset="2"/>
              </a:rPr>
              <a:t>2</a:t>
            </a:r>
            <a:r>
              <a:rPr lang="pt-BR" dirty="0" smtClean="0">
                <a:solidFill>
                  <a:srgbClr val="C00000"/>
                </a:solidFill>
              </a:rPr>
              <a:t>)</a:t>
            </a:r>
            <a:r>
              <a:rPr lang="pt-BR" baseline="30000" dirty="0" smtClean="0">
                <a:solidFill>
                  <a:srgbClr val="C00000"/>
                </a:solidFill>
                <a:sym typeface="Symbol" pitchFamily="18" charset="2"/>
              </a:rPr>
              <a:t>2</a:t>
            </a:r>
            <a:r>
              <a:rPr lang="pt-BR" dirty="0" smtClean="0">
                <a:solidFill>
                  <a:srgbClr val="C00000"/>
                </a:solidFill>
              </a:rPr>
              <a:t> = </a:t>
            </a:r>
            <a:r>
              <a:rPr lang="pt-BR" dirty="0" err="1" smtClean="0">
                <a:solidFill>
                  <a:srgbClr val="C00000"/>
                </a:solidFill>
              </a:rPr>
              <a:t>y</a:t>
            </a:r>
            <a:r>
              <a:rPr lang="pt-BR" baseline="30000" dirty="0" err="1" smtClean="0">
                <a:solidFill>
                  <a:srgbClr val="C00000"/>
                </a:solidFill>
              </a:rPr>
              <a:t>y</a:t>
            </a:r>
            <a:r>
              <a:rPr lang="pt-BR" baseline="30000" dirty="0" smtClean="0">
                <a:solidFill>
                  <a:srgbClr val="C00000"/>
                </a:solidFill>
              </a:rPr>
              <a:t>.y</a:t>
            </a:r>
          </a:p>
          <a:p>
            <a:pPr lvl="2"/>
            <a:r>
              <a:rPr lang="pt-BR" dirty="0" smtClean="0">
                <a:solidFill>
                  <a:srgbClr val="C00000"/>
                </a:solidFill>
              </a:rPr>
              <a:t>Logo </a:t>
            </a:r>
            <a:r>
              <a:rPr lang="pt-BR" dirty="0" err="1" smtClean="0">
                <a:solidFill>
                  <a:srgbClr val="C00000"/>
                </a:solidFill>
              </a:rPr>
              <a:t>x</a:t>
            </a:r>
            <a:r>
              <a:rPr lang="pt-BR" baseline="30000" dirty="0" err="1" smtClean="0">
                <a:solidFill>
                  <a:srgbClr val="C00000"/>
                </a:solidFill>
              </a:rPr>
              <a:t>y</a:t>
            </a:r>
            <a:r>
              <a:rPr lang="pt-BR" dirty="0" smtClean="0">
                <a:solidFill>
                  <a:srgbClr val="C00000"/>
                </a:solidFill>
              </a:rPr>
              <a:t> é igual a 2, que é racional</a:t>
            </a:r>
            <a:endParaRPr lang="pt-BR" baseline="30000" dirty="0" smtClean="0">
              <a:solidFill>
                <a:srgbClr val="C00000"/>
              </a:solidFill>
            </a:endParaRPr>
          </a:p>
          <a:p>
            <a:pPr lvl="2"/>
            <a:r>
              <a:rPr lang="pt-BR" dirty="0" smtClean="0">
                <a:solidFill>
                  <a:srgbClr val="C00000"/>
                </a:solidFill>
              </a:rPr>
              <a:t>Como um dos casos (a) ou (b) deve ser verdadeiro, conseguimos concluir a prova. </a:t>
            </a:r>
            <a:r>
              <a:rPr lang="pt-BR" dirty="0" smtClean="0">
                <a:solidFill>
                  <a:srgbClr val="C00000"/>
                </a:solidFill>
                <a:cs typeface="Arial" charset="0"/>
              </a:rPr>
              <a:t>□</a:t>
            </a:r>
            <a:endParaRPr lang="pt-BR" baseline="30000" dirty="0" smtClean="0">
              <a:solidFill>
                <a:srgbClr val="C00000"/>
              </a:solidFill>
              <a:cs typeface="Arial" charset="0"/>
            </a:endParaRPr>
          </a:p>
          <a:p>
            <a:pPr lvl="2"/>
            <a:endParaRPr lang="pt-BR" dirty="0" smtClean="0">
              <a:solidFill>
                <a:srgbClr val="3333FF"/>
              </a:solidFill>
            </a:endParaRPr>
          </a:p>
          <a:p>
            <a:pPr lvl="2"/>
            <a:endParaRPr lang="pt-BR" dirty="0" smtClean="0">
              <a:sym typeface="Symbol" pitchFamily="18" charset="2"/>
            </a:endParaRPr>
          </a:p>
          <a:p>
            <a:endParaRPr lang="pt-BR" dirty="0" smtClean="0">
              <a:sym typeface="Symbol" pitchFamily="18" charset="2"/>
            </a:endParaRPr>
          </a:p>
          <a:p>
            <a:endParaRPr lang="en-US" i="1" dirty="0" smtClean="0">
              <a:solidFill>
                <a:srgbClr val="FFCC00"/>
              </a:solidFill>
              <a:cs typeface="Arial" charset="0"/>
              <a:sym typeface="Symbol" pitchFamily="18" charset="2"/>
            </a:endParaRP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6984776" cy="1080120"/>
          </a:xfrm>
        </p:spPr>
        <p:txBody>
          <a:bodyPr/>
          <a:lstStyle/>
          <a:p>
            <a:pPr lvl="1"/>
            <a:r>
              <a:rPr lang="pt-BR" sz="2400" dirty="0" smtClean="0"/>
              <a:t>Provas por Casos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09600" y="1556792"/>
            <a:ext cx="8534400" cy="646331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chemeClr val="bg1"/>
                </a:solidFill>
              </a:rPr>
              <a:t>Observe que mesmo após a prova nós não sabemos quais dos dois casos é verdade.</a:t>
            </a:r>
            <a:endParaRPr lang="pt-BR" dirty="0">
              <a:solidFill>
                <a:schemeClr val="bg1"/>
              </a:solidFill>
              <a:sym typeface="Symbol" pitchFamily="18" charset="2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609600" y="2780928"/>
            <a:ext cx="8534400" cy="646331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chemeClr val="bg1"/>
                </a:solidFill>
              </a:rPr>
              <a:t>Dessa forma não podemos exibir os números irracionais que satisfazem o teorema.</a:t>
            </a:r>
            <a:endParaRPr lang="pt-BR" baseline="30000" dirty="0">
              <a:solidFill>
                <a:schemeClr val="bg1"/>
              </a:solidFill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609600" y="3933056"/>
            <a:ext cx="8534400" cy="646331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chemeClr val="bg1"/>
                </a:solidFill>
              </a:rPr>
              <a:t>Esse é um exemplo de </a:t>
            </a:r>
            <a:r>
              <a:rPr lang="pt-BR" b="1" dirty="0">
                <a:solidFill>
                  <a:schemeClr val="folHlink"/>
                </a:solidFill>
              </a:rPr>
              <a:t>prova não construtiva</a:t>
            </a:r>
            <a:r>
              <a:rPr lang="pt-BR" dirty="0">
                <a:solidFill>
                  <a:schemeClr val="bg1"/>
                </a:solidFill>
              </a:rPr>
              <a:t>, no qual um teorema existencial foi provado sem a construção de um exemplo.</a:t>
            </a:r>
            <a:endParaRPr lang="pt-BR" baseline="3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Contradição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sz="2000" dirty="0" smtClean="0"/>
              <a:t>O                                   Assume-se o </a:t>
            </a:r>
            <a:r>
              <a:rPr lang="pt-BR" sz="2000" dirty="0" smtClean="0">
                <a:solidFill>
                  <a:srgbClr val="FF0000"/>
                </a:solidFill>
              </a:rPr>
              <a:t>oposto</a:t>
            </a:r>
            <a:r>
              <a:rPr lang="pt-BR" sz="2000" dirty="0" smtClean="0"/>
              <a:t> do que se           			   quer provar, ao chegar a uma 			                contradição a prova é finalizada.</a:t>
            </a:r>
          </a:p>
          <a:p>
            <a:pPr lvl="6"/>
            <a:endParaRPr lang="pt-BR" sz="1200" dirty="0" smtClean="0"/>
          </a:p>
          <a:p>
            <a:pPr lvl="6"/>
            <a:r>
              <a:rPr lang="pt-BR" sz="2000" b="1" i="1" dirty="0" smtClean="0"/>
              <a:t>Também conhecida como </a:t>
            </a:r>
            <a:r>
              <a:rPr lang="pt-BR" sz="2000" b="1" i="1" dirty="0" err="1" smtClean="0"/>
              <a:t>reductio</a:t>
            </a:r>
            <a:r>
              <a:rPr lang="pt-BR" sz="2000" b="1" i="1" dirty="0" smtClean="0"/>
              <a:t> ad </a:t>
            </a:r>
            <a:r>
              <a:rPr lang="pt-BR" sz="2000" b="1" i="1" dirty="0" err="1" smtClean="0"/>
              <a:t>absurdum</a:t>
            </a:r>
            <a:r>
              <a:rPr lang="pt-BR" sz="2000" b="1" i="1" dirty="0" smtClean="0"/>
              <a:t> (redução ao absurdo)</a:t>
            </a:r>
          </a:p>
          <a:p>
            <a:pPr lvl="6"/>
            <a:endParaRPr lang="pt-BR" sz="1200" dirty="0" smtClean="0"/>
          </a:p>
          <a:p>
            <a:pPr lvl="1"/>
            <a:r>
              <a:rPr lang="pt-BR" sz="200" dirty="0" smtClean="0"/>
              <a:t>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endParaRPr lang="pt-BR" dirty="0" smtClean="0">
              <a:solidFill>
                <a:srgbClr val="3333FF"/>
              </a:solidFill>
            </a:endParaRPr>
          </a:p>
          <a:p>
            <a:pPr lvl="2"/>
            <a:endParaRPr lang="pt-BR" dirty="0" smtClean="0">
              <a:sym typeface="Symbol" pitchFamily="18" charset="2"/>
            </a:endParaRPr>
          </a:p>
          <a:p>
            <a:endParaRPr lang="pt-BR" dirty="0" smtClean="0">
              <a:sym typeface="Symbol" pitchFamily="18" charset="2"/>
            </a:endParaRPr>
          </a:p>
          <a:p>
            <a:endParaRPr lang="en-US" i="1" dirty="0" smtClean="0">
              <a:solidFill>
                <a:srgbClr val="FFCC00"/>
              </a:solidFill>
              <a:cs typeface="Arial" charset="0"/>
              <a:sym typeface="Symbol" pitchFamily="18" charset="2"/>
            </a:endParaRPr>
          </a:p>
          <a:p>
            <a:endParaRPr lang="pt-BR" dirty="0" smtClean="0"/>
          </a:p>
          <a:p>
            <a:endParaRPr lang="pt-BR" dirty="0" smtClean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844824"/>
            <a:ext cx="131445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Contradição: exemplos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sz="2000" dirty="0" smtClean="0"/>
              <a:t>Teorema: </a:t>
            </a:r>
            <a:r>
              <a:rPr lang="pt-BR" sz="2000" dirty="0" smtClean="0">
                <a:sym typeface="Symbol" pitchFamily="18" charset="2"/>
              </a:rPr>
              <a:t>2 é irracional.</a:t>
            </a:r>
          </a:p>
          <a:p>
            <a:pPr lvl="1"/>
            <a:r>
              <a:rPr lang="pt-BR" sz="1800" dirty="0" smtClean="0">
                <a:solidFill>
                  <a:schemeClr val="folHlink"/>
                </a:solidFill>
              </a:rPr>
              <a:t>1) </a:t>
            </a:r>
            <a:r>
              <a:rPr lang="pt-BR" sz="1800" dirty="0" smtClean="0"/>
              <a:t>Assuma que </a:t>
            </a:r>
            <a:r>
              <a:rPr lang="pt-BR" sz="1800" dirty="0" smtClean="0">
                <a:sym typeface="Symbol" pitchFamily="18" charset="2"/>
              </a:rPr>
              <a:t>2 é racional</a:t>
            </a:r>
            <a:endParaRPr lang="pt-BR" sz="1800" dirty="0" smtClean="0">
              <a:solidFill>
                <a:schemeClr val="folHlink"/>
              </a:solidFill>
              <a:sym typeface="Symbol" pitchFamily="18" charset="2"/>
            </a:endParaRPr>
          </a:p>
          <a:p>
            <a:pPr lvl="1"/>
            <a:r>
              <a:rPr lang="pt-BR" sz="1800" dirty="0" smtClean="0">
                <a:solidFill>
                  <a:schemeClr val="folHlink"/>
                </a:solidFill>
              </a:rPr>
              <a:t>2) </a:t>
            </a:r>
            <a:r>
              <a:rPr lang="pt-BR" sz="1800" dirty="0" smtClean="0"/>
              <a:t>Existem inteiros a e b sem fator comum além de 1 de forma que </a:t>
            </a:r>
            <a:r>
              <a:rPr lang="pt-BR" sz="1800" dirty="0" smtClean="0">
                <a:sym typeface="Symbol" pitchFamily="18" charset="2"/>
              </a:rPr>
              <a:t>2 = a/b (def. de números racionais)</a:t>
            </a:r>
            <a:endParaRPr lang="pt-BR" sz="1800" dirty="0" smtClean="0">
              <a:solidFill>
                <a:schemeClr val="folHlink"/>
              </a:solidFill>
              <a:sym typeface="Symbol" pitchFamily="18" charset="2"/>
            </a:endParaRPr>
          </a:p>
          <a:p>
            <a:pPr lvl="1"/>
            <a:r>
              <a:rPr lang="pt-BR" sz="1800" dirty="0" smtClean="0">
                <a:solidFill>
                  <a:schemeClr val="folHlink"/>
                </a:solidFill>
              </a:rPr>
              <a:t>3) </a:t>
            </a:r>
            <a:r>
              <a:rPr lang="pt-BR" sz="1800" dirty="0" smtClean="0"/>
              <a:t>Logo, 2 = a</a:t>
            </a:r>
            <a:r>
              <a:rPr lang="pt-BR" sz="1800" baseline="30000" dirty="0" smtClean="0"/>
              <a:t>2</a:t>
            </a:r>
            <a:r>
              <a:rPr lang="pt-BR" sz="1800" dirty="0" smtClean="0"/>
              <a:t>/b</a:t>
            </a:r>
            <a:r>
              <a:rPr lang="pt-BR" sz="1800" baseline="30000" dirty="0" smtClean="0"/>
              <a:t>2 </a:t>
            </a:r>
            <a:r>
              <a:rPr lang="pt-BR" sz="1800" dirty="0" smtClean="0">
                <a:cs typeface="Arial" charset="0"/>
              </a:rPr>
              <a:t>→  a</a:t>
            </a:r>
            <a:r>
              <a:rPr lang="pt-BR" sz="1800" baseline="30000" dirty="0" smtClean="0">
                <a:cs typeface="Arial" charset="0"/>
              </a:rPr>
              <a:t>2 </a:t>
            </a:r>
            <a:r>
              <a:rPr lang="pt-BR" sz="1800" dirty="0" smtClean="0">
                <a:cs typeface="Arial" charset="0"/>
              </a:rPr>
              <a:t>= 2b</a:t>
            </a:r>
            <a:r>
              <a:rPr lang="pt-BR" sz="1800" baseline="30000" dirty="0" smtClean="0">
                <a:cs typeface="Arial" charset="0"/>
              </a:rPr>
              <a:t>2</a:t>
            </a:r>
            <a:endParaRPr lang="pt-BR" sz="1800" baseline="30000" dirty="0" smtClean="0">
              <a:cs typeface="Arial" charset="0"/>
              <a:sym typeface="Symbol" pitchFamily="18" charset="2"/>
            </a:endParaRPr>
          </a:p>
          <a:p>
            <a:pPr lvl="1"/>
            <a:r>
              <a:rPr lang="pt-BR" sz="1800" dirty="0" smtClean="0">
                <a:solidFill>
                  <a:schemeClr val="folHlink"/>
                </a:solidFill>
              </a:rPr>
              <a:t>4) </a:t>
            </a:r>
            <a:r>
              <a:rPr lang="pt-BR" sz="1800" dirty="0" smtClean="0"/>
              <a:t>De 3 temos que a</a:t>
            </a:r>
            <a:r>
              <a:rPr lang="pt-BR" sz="1800" baseline="30000" dirty="0" smtClean="0"/>
              <a:t>2</a:t>
            </a:r>
            <a:r>
              <a:rPr lang="pt-BR" sz="1800" dirty="0" smtClean="0"/>
              <a:t> é par</a:t>
            </a:r>
            <a:endParaRPr lang="pt-BR" sz="1800" baseline="30000" dirty="0" smtClean="0">
              <a:sym typeface="Symbol" pitchFamily="18" charset="2"/>
            </a:endParaRPr>
          </a:p>
          <a:p>
            <a:pPr lvl="1"/>
            <a:r>
              <a:rPr lang="pt-BR" sz="1800" dirty="0" smtClean="0">
                <a:solidFill>
                  <a:schemeClr val="folHlink"/>
                </a:solidFill>
              </a:rPr>
              <a:t>5) </a:t>
            </a:r>
            <a:r>
              <a:rPr lang="pt-BR" sz="1800" dirty="0" smtClean="0"/>
              <a:t>Pelo teorema já provado, de 4 temos que a é par</a:t>
            </a:r>
            <a:endParaRPr lang="pt-BR" sz="1800" baseline="30000" dirty="0" smtClean="0">
              <a:sym typeface="Symbol" pitchFamily="18" charset="2"/>
            </a:endParaRPr>
          </a:p>
          <a:p>
            <a:pPr lvl="1"/>
            <a:r>
              <a:rPr lang="pt-BR" sz="1800" dirty="0" smtClean="0">
                <a:solidFill>
                  <a:schemeClr val="folHlink"/>
                </a:solidFill>
              </a:rPr>
              <a:t>6) </a:t>
            </a:r>
            <a:r>
              <a:rPr lang="pt-BR" sz="1800" dirty="0" smtClean="0"/>
              <a:t>Se a é par então a = 2.c, onde c é um inteiro</a:t>
            </a:r>
            <a:endParaRPr lang="pt-BR" sz="1800" baseline="30000" dirty="0" smtClean="0">
              <a:sym typeface="Symbol" pitchFamily="18" charset="2"/>
            </a:endParaRPr>
          </a:p>
          <a:p>
            <a:pPr lvl="1"/>
            <a:r>
              <a:rPr lang="pt-BR" sz="1800" dirty="0" smtClean="0">
                <a:solidFill>
                  <a:schemeClr val="folHlink"/>
                </a:solidFill>
              </a:rPr>
              <a:t>7) </a:t>
            </a:r>
            <a:r>
              <a:rPr lang="pt-BR" sz="1800" dirty="0" smtClean="0"/>
              <a:t>De 3 e 6: 2b</a:t>
            </a:r>
            <a:r>
              <a:rPr lang="pt-BR" sz="1800" baseline="30000" dirty="0" smtClean="0"/>
              <a:t>2</a:t>
            </a:r>
            <a:r>
              <a:rPr lang="pt-BR" sz="1800" dirty="0" smtClean="0"/>
              <a:t>=4c</a:t>
            </a:r>
            <a:r>
              <a:rPr lang="pt-BR" sz="1800" baseline="30000" dirty="0" smtClean="0"/>
              <a:t>2</a:t>
            </a:r>
            <a:r>
              <a:rPr lang="pt-BR" sz="1800" dirty="0" smtClean="0"/>
              <a:t>, logo b</a:t>
            </a:r>
            <a:r>
              <a:rPr lang="pt-BR" sz="1800" baseline="30000" dirty="0" smtClean="0"/>
              <a:t>2</a:t>
            </a:r>
            <a:r>
              <a:rPr lang="pt-BR" sz="1800" dirty="0" smtClean="0"/>
              <a:t> = 2c</a:t>
            </a:r>
            <a:r>
              <a:rPr lang="pt-BR" sz="1800" baseline="30000" dirty="0" smtClean="0"/>
              <a:t>2  </a:t>
            </a:r>
            <a:r>
              <a:rPr lang="pt-BR" sz="1800" dirty="0" smtClean="0">
                <a:cs typeface="Arial" charset="0"/>
              </a:rPr>
              <a:t>→ b</a:t>
            </a:r>
            <a:r>
              <a:rPr lang="pt-BR" sz="1800" baseline="30000" dirty="0" smtClean="0">
                <a:cs typeface="Arial" charset="0"/>
              </a:rPr>
              <a:t>2</a:t>
            </a:r>
            <a:r>
              <a:rPr lang="pt-BR" sz="1800" dirty="0" smtClean="0">
                <a:cs typeface="Arial" charset="0"/>
              </a:rPr>
              <a:t> é par</a:t>
            </a:r>
            <a:endParaRPr lang="pt-BR" sz="1800" dirty="0" smtClean="0">
              <a:cs typeface="Arial" charset="0"/>
              <a:sym typeface="Symbol" pitchFamily="18" charset="2"/>
            </a:endParaRPr>
          </a:p>
          <a:p>
            <a:pPr lvl="1"/>
            <a:r>
              <a:rPr lang="pt-BR" sz="1800" dirty="0" smtClean="0">
                <a:solidFill>
                  <a:schemeClr val="folHlink"/>
                </a:solidFill>
              </a:rPr>
              <a:t>8) </a:t>
            </a:r>
            <a:r>
              <a:rPr lang="pt-BR" sz="1800" dirty="0" smtClean="0"/>
              <a:t>Se</a:t>
            </a:r>
            <a:r>
              <a:rPr lang="pt-BR" sz="1800" dirty="0" smtClean="0">
                <a:solidFill>
                  <a:schemeClr val="folHlink"/>
                </a:solidFill>
              </a:rPr>
              <a:t> </a:t>
            </a:r>
            <a:r>
              <a:rPr lang="pt-BR" sz="1800" dirty="0" smtClean="0">
                <a:cs typeface="Arial" charset="0"/>
              </a:rPr>
              <a:t>b</a:t>
            </a:r>
            <a:r>
              <a:rPr lang="pt-BR" sz="1800" baseline="30000" dirty="0" smtClean="0">
                <a:cs typeface="Arial" charset="0"/>
              </a:rPr>
              <a:t>2</a:t>
            </a:r>
            <a:r>
              <a:rPr lang="pt-BR" sz="1800" dirty="0" smtClean="0">
                <a:cs typeface="Arial" charset="0"/>
              </a:rPr>
              <a:t> é par então b é par (teorema já provado)</a:t>
            </a:r>
            <a:endParaRPr lang="pt-BR" sz="1800" dirty="0" smtClean="0">
              <a:cs typeface="Arial" charset="0"/>
              <a:sym typeface="Symbol" pitchFamily="18" charset="2"/>
            </a:endParaRPr>
          </a:p>
          <a:p>
            <a:pPr lvl="1"/>
            <a:r>
              <a:rPr lang="pt-BR" sz="1800" dirty="0" smtClean="0">
                <a:solidFill>
                  <a:schemeClr val="folHlink"/>
                </a:solidFill>
              </a:rPr>
              <a:t>9) </a:t>
            </a:r>
            <a:r>
              <a:rPr lang="pt-BR" sz="1800" dirty="0" smtClean="0"/>
              <a:t>Se</a:t>
            </a:r>
            <a:r>
              <a:rPr lang="pt-BR" sz="1800" dirty="0" smtClean="0">
                <a:solidFill>
                  <a:schemeClr val="folHlink"/>
                </a:solidFill>
              </a:rPr>
              <a:t> </a:t>
            </a:r>
            <a:r>
              <a:rPr lang="pt-BR" sz="1800" dirty="0" smtClean="0">
                <a:cs typeface="Arial" charset="0"/>
              </a:rPr>
              <a:t>a e b são pares então 2 é fator comum deles</a:t>
            </a:r>
            <a:endParaRPr lang="pt-BR" sz="1800" dirty="0" smtClean="0">
              <a:cs typeface="Arial" charset="0"/>
              <a:sym typeface="Symbol" pitchFamily="18" charset="2"/>
            </a:endParaRPr>
          </a:p>
          <a:p>
            <a:pPr lvl="1"/>
            <a:r>
              <a:rPr lang="pt-BR" sz="1800" dirty="0" smtClean="0">
                <a:solidFill>
                  <a:schemeClr val="folHlink"/>
                </a:solidFill>
              </a:rPr>
              <a:t>10) </a:t>
            </a:r>
            <a:r>
              <a:rPr lang="pt-BR" sz="1800" dirty="0" smtClean="0"/>
              <a:t>O passo 9 contradiz o passo 2: logo </a:t>
            </a:r>
            <a:r>
              <a:rPr lang="pt-BR" sz="1800" dirty="0" smtClean="0">
                <a:sym typeface="Symbol" pitchFamily="18" charset="2"/>
              </a:rPr>
              <a:t>2 é irracional. </a:t>
            </a:r>
            <a:r>
              <a:rPr lang="pt-BR" sz="1800" dirty="0" smtClean="0">
                <a:cs typeface="Arial" charset="0"/>
                <a:sym typeface="Symbol" pitchFamily="18" charset="2"/>
              </a:rPr>
              <a:t>□</a:t>
            </a:r>
          </a:p>
          <a:p>
            <a:pPr lvl="1"/>
            <a:endParaRPr lang="pt-BR" sz="1000" dirty="0" smtClean="0"/>
          </a:p>
          <a:p>
            <a:pPr lvl="1"/>
            <a:r>
              <a:rPr lang="pt-BR" sz="200" dirty="0" smtClean="0"/>
              <a:t>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endParaRPr lang="pt-BR" dirty="0" smtClean="0">
              <a:solidFill>
                <a:srgbClr val="3333FF"/>
              </a:solidFill>
            </a:endParaRPr>
          </a:p>
          <a:p>
            <a:pPr lvl="2"/>
            <a:endParaRPr lang="pt-BR" dirty="0" smtClean="0">
              <a:sym typeface="Symbol" pitchFamily="18" charset="2"/>
            </a:endParaRPr>
          </a:p>
          <a:p>
            <a:endParaRPr lang="pt-BR" dirty="0" smtClean="0">
              <a:sym typeface="Symbol" pitchFamily="18" charset="2"/>
            </a:endParaRPr>
          </a:p>
          <a:p>
            <a:endParaRPr lang="en-US" i="1" dirty="0" smtClean="0">
              <a:solidFill>
                <a:srgbClr val="FFCC00"/>
              </a:solidFill>
              <a:cs typeface="Arial" charset="0"/>
              <a:sym typeface="Symbol" pitchFamily="18" charset="2"/>
            </a:endParaRP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Contradição: exemplos</a:t>
            </a:r>
            <a:br>
              <a:rPr lang="pt-BR" sz="2400" dirty="0" smtClean="0"/>
            </a:br>
            <a:r>
              <a:rPr lang="pt-BR" sz="2400" dirty="0" smtClean="0">
                <a:solidFill>
                  <a:srgbClr val="FF0000"/>
                </a:solidFill>
              </a:rPr>
              <a:t>Quando não especificado, considere que n é um inteiro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sz="2000" dirty="0" smtClean="0"/>
              <a:t>1)</a:t>
            </a:r>
            <a:r>
              <a:rPr lang="pt-BR" sz="2000" dirty="0" smtClean="0">
                <a:sym typeface="Symbol" pitchFamily="18" charset="2"/>
              </a:rPr>
              <a:t> Dê uma prova do teorema `` Se 3n + 2 é ímpar, então n é </a:t>
            </a:r>
            <a:r>
              <a:rPr lang="pt-BR" sz="2000" dirty="0" err="1" smtClean="0">
                <a:sym typeface="Symbol" pitchFamily="18" charset="2"/>
              </a:rPr>
              <a:t>ímpar´</a:t>
            </a:r>
            <a:r>
              <a:rPr lang="pt-BR" sz="2000" dirty="0" smtClean="0">
                <a:sym typeface="Symbol" pitchFamily="18" charset="2"/>
              </a:rPr>
              <a:t>´.  </a:t>
            </a:r>
          </a:p>
          <a:p>
            <a:r>
              <a:rPr lang="pt-BR" sz="2000" dirty="0" smtClean="0"/>
              <a:t>2) Mostre que a proposição P(0) é verdade quando P(n) significa: `</a:t>
            </a:r>
            <a:r>
              <a:rPr lang="pt-BR" sz="2000" dirty="0" err="1" smtClean="0"/>
              <a:t>`Se</a:t>
            </a:r>
            <a:r>
              <a:rPr lang="pt-BR" sz="2000" dirty="0" smtClean="0"/>
              <a:t> n&gt;1, então n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&gt; </a:t>
            </a:r>
            <a:r>
              <a:rPr lang="pt-BR" sz="2000" dirty="0" err="1" smtClean="0"/>
              <a:t>n´</a:t>
            </a:r>
            <a:r>
              <a:rPr lang="pt-BR" sz="2000" dirty="0" smtClean="0"/>
              <a:t>´</a:t>
            </a:r>
            <a:endParaRPr lang="pt-BR" sz="2000" dirty="0" smtClean="0">
              <a:sym typeface="Symbol" pitchFamily="18" charset="2"/>
            </a:endParaRPr>
          </a:p>
          <a:p>
            <a:r>
              <a:rPr lang="pt-BR" sz="2000" dirty="0" smtClean="0"/>
              <a:t>3) Seja P(n) a proposição `</a:t>
            </a:r>
            <a:r>
              <a:rPr lang="pt-BR" sz="2000" dirty="0" err="1" smtClean="0"/>
              <a:t>`Se</a:t>
            </a:r>
            <a:r>
              <a:rPr lang="pt-BR" sz="2000" dirty="0" smtClean="0"/>
              <a:t> a e b são inteiros positivos com a </a:t>
            </a:r>
            <a:r>
              <a:rPr lang="pt-BR" sz="2000" dirty="0" smtClean="0">
                <a:sym typeface="Symbol" pitchFamily="18" charset="2"/>
              </a:rPr>
              <a:t> b, então </a:t>
            </a:r>
            <a:r>
              <a:rPr lang="pt-BR" sz="2000" dirty="0" err="1" smtClean="0">
                <a:sym typeface="Symbol" pitchFamily="18" charset="2"/>
              </a:rPr>
              <a:t>a</a:t>
            </a:r>
            <a:r>
              <a:rPr lang="pt-BR" sz="2000" baseline="30000" dirty="0" err="1" smtClean="0">
                <a:sym typeface="Symbol" pitchFamily="18" charset="2"/>
              </a:rPr>
              <a:t>n</a:t>
            </a:r>
            <a:r>
              <a:rPr lang="pt-BR" sz="2000" dirty="0" smtClean="0">
                <a:sym typeface="Symbol" pitchFamily="18" charset="2"/>
              </a:rPr>
              <a:t>  </a:t>
            </a:r>
            <a:r>
              <a:rPr lang="pt-BR" sz="2000" dirty="0" err="1" smtClean="0">
                <a:sym typeface="Symbol" pitchFamily="18" charset="2"/>
              </a:rPr>
              <a:t>b</a:t>
            </a:r>
            <a:r>
              <a:rPr lang="pt-BR" sz="2000" baseline="30000" dirty="0" err="1" smtClean="0">
                <a:sym typeface="Symbol" pitchFamily="18" charset="2"/>
              </a:rPr>
              <a:t>n</a:t>
            </a:r>
            <a:r>
              <a:rPr lang="pt-BR" sz="2000" dirty="0" err="1" smtClean="0">
                <a:sym typeface="Symbol" pitchFamily="18" charset="2"/>
              </a:rPr>
              <a:t>´</a:t>
            </a:r>
            <a:r>
              <a:rPr lang="pt-BR" sz="2000" dirty="0" smtClean="0">
                <a:sym typeface="Symbol" pitchFamily="18" charset="2"/>
              </a:rPr>
              <a:t>´. Prove P(0).</a:t>
            </a:r>
            <a:endParaRPr lang="pt-BR" sz="2000" baseline="30000" dirty="0" smtClean="0">
              <a:sym typeface="Symbol" pitchFamily="18" charset="2"/>
            </a:endParaRPr>
          </a:p>
          <a:p>
            <a:endParaRPr lang="pt-BR" sz="1800" baseline="30000" dirty="0" smtClean="0">
              <a:solidFill>
                <a:schemeClr val="folHlink"/>
              </a:solidFill>
              <a:sym typeface="Symbol" pitchFamily="18" charset="2"/>
            </a:endParaRPr>
          </a:p>
          <a:p>
            <a:r>
              <a:rPr lang="pt-BR" sz="1800" dirty="0" smtClean="0">
                <a:solidFill>
                  <a:schemeClr val="folHlink"/>
                </a:solidFill>
              </a:rPr>
              <a:t> O exemplo 3: Prova trivial</a:t>
            </a:r>
            <a:endParaRPr lang="pt-BR" sz="1800" baseline="30000" dirty="0" smtClean="0">
              <a:sym typeface="Symbol" pitchFamily="18" charset="2"/>
            </a:endParaRPr>
          </a:p>
          <a:p>
            <a:pPr>
              <a:spcBef>
                <a:spcPct val="50000"/>
              </a:spcBef>
              <a:defRPr/>
            </a:pPr>
            <a:r>
              <a:rPr lang="pt-BR" sz="2000" dirty="0" smtClean="0"/>
              <a:t>4) Prove que </a:t>
            </a:r>
            <a:r>
              <a:rPr lang="pt-BR" sz="2000" i="1" dirty="0" smtClean="0"/>
              <a:t>se n</a:t>
            </a:r>
            <a:r>
              <a:rPr lang="pt-BR" sz="2000" i="1" baseline="30000" dirty="0" smtClean="0"/>
              <a:t>3</a:t>
            </a:r>
            <a:r>
              <a:rPr lang="pt-BR" sz="2000" i="1" dirty="0" smtClean="0"/>
              <a:t> + 5 é ímpar, então n é  par</a:t>
            </a:r>
            <a:r>
              <a:rPr lang="pt-BR" sz="2000" dirty="0" smtClean="0"/>
              <a:t>. Usando:</a:t>
            </a:r>
          </a:p>
          <a:p>
            <a:pPr marL="514350" indent="-514350">
              <a:spcBef>
                <a:spcPct val="50000"/>
              </a:spcBef>
              <a:buFontTx/>
              <a:buAutoNum type="alphaLcParenR"/>
              <a:defRPr/>
            </a:pPr>
            <a:r>
              <a:rPr lang="pt-BR" sz="2000" dirty="0" smtClean="0"/>
              <a:t>a contrapositiva;  </a:t>
            </a:r>
          </a:p>
          <a:p>
            <a:pPr marL="514350" indent="-514350">
              <a:spcBef>
                <a:spcPct val="50000"/>
              </a:spcBef>
              <a:buFontTx/>
              <a:buAutoNum type="alphaLcParenR"/>
              <a:defRPr/>
            </a:pPr>
            <a:r>
              <a:rPr lang="pt-BR" sz="2000" dirty="0" smtClean="0">
                <a:cs typeface="Arial" charset="0"/>
                <a:sym typeface="Symbol" pitchFamily="18" charset="2"/>
              </a:rPr>
              <a:t>prova por contradição.</a:t>
            </a:r>
          </a:p>
          <a:p>
            <a:pPr lvl="1"/>
            <a:endParaRPr lang="pt-BR" sz="1800" dirty="0" smtClean="0">
              <a:sym typeface="Symbol" pitchFamily="18" charset="2"/>
            </a:endParaRPr>
          </a:p>
          <a:p>
            <a:endParaRPr lang="pt-BR" sz="1000" dirty="0" smtClean="0"/>
          </a:p>
          <a:p>
            <a:pPr lvl="1"/>
            <a:r>
              <a:rPr lang="pt-BR" sz="200" dirty="0" smtClean="0"/>
              <a:t>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endParaRPr lang="pt-BR" dirty="0" smtClean="0">
              <a:solidFill>
                <a:srgbClr val="3333FF"/>
              </a:solidFill>
            </a:endParaRPr>
          </a:p>
          <a:p>
            <a:pPr lvl="2"/>
            <a:endParaRPr lang="pt-BR" dirty="0" smtClean="0">
              <a:sym typeface="Symbol" pitchFamily="18" charset="2"/>
            </a:endParaRPr>
          </a:p>
          <a:p>
            <a:endParaRPr lang="pt-BR" dirty="0" smtClean="0">
              <a:sym typeface="Symbol" pitchFamily="18" charset="2"/>
            </a:endParaRPr>
          </a:p>
          <a:p>
            <a:endParaRPr lang="en-US" i="1" dirty="0" smtClean="0">
              <a:solidFill>
                <a:srgbClr val="FFCC00"/>
              </a:solidFill>
              <a:cs typeface="Arial" charset="0"/>
              <a:sym typeface="Symbol" pitchFamily="18" charset="2"/>
            </a:endParaRP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1" y="836713"/>
            <a:ext cx="5760640" cy="1296144"/>
          </a:xfrm>
        </p:spPr>
        <p:txBody>
          <a:bodyPr/>
          <a:lstStyle/>
          <a:p>
            <a:r>
              <a:rPr lang="pt-BR" dirty="0" smtClean="0"/>
              <a:t>Referência Bibliográfica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		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043608" y="3212976"/>
            <a:ext cx="6678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http://www.cs.berkeley.edu/~daw/teaching/cs70-s05/</a:t>
            </a:r>
            <a:endParaRPr lang="pt-B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Axioma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96752"/>
            <a:ext cx="7918450" cy="3544267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Um </a:t>
            </a: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axioma</a:t>
            </a:r>
            <a:r>
              <a:rPr lang="en-US" dirty="0" smtClean="0"/>
              <a:t> é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proposição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assume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verdadeira</a:t>
            </a:r>
            <a:r>
              <a:rPr lang="en-US" dirty="0" smtClean="0"/>
              <a:t> 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precisa</a:t>
            </a:r>
            <a:r>
              <a:rPr lang="en-US" dirty="0" smtClean="0"/>
              <a:t> de </a:t>
            </a:r>
            <a:r>
              <a:rPr lang="en-US" dirty="0" err="1" smtClean="0"/>
              <a:t>prova</a:t>
            </a:r>
            <a:r>
              <a:rPr lang="en-US" dirty="0" smtClean="0"/>
              <a:t>.</a:t>
            </a:r>
          </a:p>
          <a:p>
            <a:r>
              <a:rPr lang="pt-BR" b="0" dirty="0" smtClean="0"/>
              <a:t>É considerado como óbvio ou como um consenso inicial necessário para a construção ou aceitação de uma </a:t>
            </a:r>
            <a:r>
              <a:rPr lang="pt-BR" b="0" dirty="0" smtClean="0">
                <a:hlinkClick r:id="rId3" tooltip="Teoria"/>
              </a:rPr>
              <a:t>teoria</a:t>
            </a:r>
            <a:endParaRPr lang="en-US" dirty="0" smtClean="0"/>
          </a:p>
          <a:p>
            <a:endParaRPr lang="en-US" dirty="0" smtClean="0"/>
          </a:p>
          <a:p>
            <a:r>
              <a:rPr lang="pt-BR" b="0" dirty="0" smtClean="0"/>
              <a:t>A palavra </a:t>
            </a:r>
            <a:r>
              <a:rPr lang="pt-BR" dirty="0" smtClean="0"/>
              <a:t>axioma</a:t>
            </a:r>
            <a:r>
              <a:rPr lang="pt-BR" b="0" dirty="0" smtClean="0"/>
              <a:t> deriva da grega </a:t>
            </a:r>
            <a:r>
              <a:rPr lang="pt-BR" b="0" dirty="0" err="1" smtClean="0"/>
              <a:t>axios</a:t>
            </a:r>
            <a:r>
              <a:rPr lang="pt-BR" b="0" dirty="0" smtClean="0"/>
              <a:t>, cujo significado é digno ou válido</a:t>
            </a:r>
          </a:p>
          <a:p>
            <a:r>
              <a:rPr lang="pt-BR" b="0" dirty="0" smtClean="0"/>
              <a:t>Em muitos contextos, </a:t>
            </a:r>
            <a:r>
              <a:rPr lang="pt-BR" dirty="0" smtClean="0"/>
              <a:t>axioma</a:t>
            </a:r>
            <a:r>
              <a:rPr lang="pt-BR" b="0" dirty="0" smtClean="0"/>
              <a:t> é sinônimo de postulado, lei ou princípio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Axioma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96752"/>
            <a:ext cx="7918450" cy="3544267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Um </a:t>
            </a: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axioma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matemática</a:t>
            </a:r>
            <a:r>
              <a:rPr lang="en-US" dirty="0" smtClean="0"/>
              <a:t> é </a:t>
            </a:r>
            <a:r>
              <a:rPr lang="en-US" dirty="0" err="1" smtClean="0"/>
              <a:t>usado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definição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invés</a:t>
            </a:r>
            <a:r>
              <a:rPr lang="en-US" dirty="0" smtClean="0"/>
              <a:t> de ser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descrição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acontece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teorias</a:t>
            </a:r>
            <a:r>
              <a:rPr lang="en-US" dirty="0" smtClean="0"/>
              <a:t> do </a:t>
            </a:r>
            <a:r>
              <a:rPr lang="en-US" dirty="0" err="1" smtClean="0"/>
              <a:t>mundo</a:t>
            </a:r>
            <a:r>
              <a:rPr lang="en-US" dirty="0" smtClean="0"/>
              <a:t> real.</a:t>
            </a:r>
          </a:p>
          <a:p>
            <a:endParaRPr lang="en-US" dirty="0" smtClean="0"/>
          </a:p>
          <a:p>
            <a:r>
              <a:rPr lang="pt-BR" b="0" dirty="0" smtClean="0"/>
              <a:t>Em matemática: os axiomas de </a:t>
            </a:r>
            <a:r>
              <a:rPr lang="pt-BR" b="0" dirty="0" err="1" smtClean="0"/>
              <a:t>Peano</a:t>
            </a:r>
            <a:r>
              <a:rPr lang="pt-BR" b="0" dirty="0" smtClean="0"/>
              <a:t> que definem os números naturais</a:t>
            </a:r>
          </a:p>
          <a:p>
            <a:r>
              <a:rPr lang="pt-BR" b="0" dirty="0" smtClean="0"/>
              <a:t>Em geometria plana: a soma dos ângulos internos de um triângulo é igual a 180</a:t>
            </a:r>
            <a:r>
              <a:rPr lang="pt-BR" b="0" dirty="0" smtClean="0">
                <a:sym typeface="Symbol"/>
              </a:rPr>
              <a:t></a:t>
            </a:r>
          </a:p>
          <a:p>
            <a:pPr>
              <a:buNone/>
            </a:pPr>
            <a:r>
              <a:rPr lang="pt-BR" b="0" dirty="0" smtClean="0">
                <a:sym typeface="Symbol"/>
              </a:rPr>
              <a:t>		(</a:t>
            </a:r>
            <a:r>
              <a:rPr lang="pt-BR" b="0" i="1" dirty="0" smtClean="0">
                <a:sym typeface="Symbol"/>
              </a:rPr>
              <a:t>mas o mundo real não é plano....)</a:t>
            </a:r>
            <a:endParaRPr lang="pt-BR" b="0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Axioma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24744"/>
            <a:ext cx="7918450" cy="3544267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Exemplo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FFC000"/>
                </a:solidFill>
              </a:rPr>
              <a:t>axiomas</a:t>
            </a:r>
            <a:r>
              <a:rPr lang="en-US" dirty="0" smtClean="0">
                <a:solidFill>
                  <a:srgbClr val="FFC000"/>
                </a:solidFill>
              </a:rPr>
              <a:t> de </a:t>
            </a:r>
            <a:r>
              <a:rPr lang="en-US" dirty="0" err="1" smtClean="0">
                <a:solidFill>
                  <a:srgbClr val="FFC000"/>
                </a:solidFill>
              </a:rPr>
              <a:t>Peano</a:t>
            </a:r>
            <a:r>
              <a:rPr lang="en-US" dirty="0" smtClean="0">
                <a:solidFill>
                  <a:srgbClr val="FFC000"/>
                </a:solidFill>
              </a:rPr>
              <a:t>, </a:t>
            </a:r>
            <a:r>
              <a:rPr lang="en-US" dirty="0" err="1" smtClean="0">
                <a:solidFill>
                  <a:srgbClr val="FFC000"/>
                </a:solidFill>
              </a:rPr>
              <a:t>que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definem</a:t>
            </a:r>
            <a:r>
              <a:rPr lang="en-US" dirty="0" smtClean="0">
                <a:solidFill>
                  <a:srgbClr val="FFC000"/>
                </a:solidFill>
              </a:rPr>
              <a:t> um </a:t>
            </a:r>
            <a:r>
              <a:rPr lang="en-US" dirty="0" err="1" smtClean="0">
                <a:solidFill>
                  <a:srgbClr val="FFC000"/>
                </a:solidFill>
              </a:rPr>
              <a:t>número</a:t>
            </a:r>
            <a:r>
              <a:rPr lang="en-US" dirty="0" smtClean="0">
                <a:solidFill>
                  <a:srgbClr val="FFC000"/>
                </a:solidFill>
              </a:rPr>
              <a:t> natural.</a:t>
            </a:r>
          </a:p>
          <a:p>
            <a:pPr lvl="2">
              <a:buFontTx/>
              <a:buChar char="•"/>
            </a:pPr>
            <a:r>
              <a:rPr lang="en-US" dirty="0" smtClean="0">
                <a:solidFill>
                  <a:srgbClr val="FFC000"/>
                </a:solidFill>
              </a:rPr>
              <a:t> 0 é um </a:t>
            </a:r>
            <a:r>
              <a:rPr lang="en-US" dirty="0" err="1" smtClean="0">
                <a:solidFill>
                  <a:srgbClr val="FFC000"/>
                </a:solidFill>
              </a:rPr>
              <a:t>número</a:t>
            </a:r>
            <a:r>
              <a:rPr lang="en-US" dirty="0" smtClean="0">
                <a:solidFill>
                  <a:srgbClr val="FFC000"/>
                </a:solidFill>
              </a:rPr>
              <a:t> natural</a:t>
            </a:r>
          </a:p>
          <a:p>
            <a:pPr lvl="2">
              <a:buFontTx/>
              <a:buChar char="•"/>
            </a:pPr>
            <a:r>
              <a:rPr lang="en-US" dirty="0" smtClean="0">
                <a:solidFill>
                  <a:srgbClr val="FFC000"/>
                </a:solidFill>
              </a:rPr>
              <a:t> Se n é um </a:t>
            </a:r>
            <a:r>
              <a:rPr lang="en-US" dirty="0" err="1" smtClean="0">
                <a:solidFill>
                  <a:srgbClr val="FFC000"/>
                </a:solidFill>
              </a:rPr>
              <a:t>número</a:t>
            </a:r>
            <a:r>
              <a:rPr lang="en-US" dirty="0" smtClean="0">
                <a:solidFill>
                  <a:srgbClr val="FFC000"/>
                </a:solidFill>
              </a:rPr>
              <a:t> natural, </a:t>
            </a:r>
            <a:r>
              <a:rPr lang="en-US" dirty="0" err="1" smtClean="0">
                <a:solidFill>
                  <a:srgbClr val="FFC000"/>
                </a:solidFill>
              </a:rPr>
              <a:t>então</a:t>
            </a:r>
            <a:r>
              <a:rPr lang="en-US" dirty="0" smtClean="0">
                <a:solidFill>
                  <a:srgbClr val="FFC000"/>
                </a:solidFill>
              </a:rPr>
              <a:t> s(n) é um </a:t>
            </a:r>
            <a:r>
              <a:rPr lang="en-US" dirty="0" err="1" smtClean="0">
                <a:solidFill>
                  <a:srgbClr val="FFC000"/>
                </a:solidFill>
              </a:rPr>
              <a:t>número</a:t>
            </a:r>
            <a:r>
              <a:rPr lang="en-US" dirty="0" smtClean="0">
                <a:solidFill>
                  <a:srgbClr val="FFC000"/>
                </a:solidFill>
              </a:rPr>
              <a:t> natural</a:t>
            </a:r>
            <a:endParaRPr lang="pt-BR" dirty="0" smtClean="0">
              <a:solidFill>
                <a:srgbClr val="FFC000"/>
              </a:solidFill>
            </a:endParaRPr>
          </a:p>
          <a:p>
            <a:endParaRPr lang="en-US" dirty="0" smtClean="0"/>
          </a:p>
          <a:p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exemplos</a:t>
            </a:r>
            <a:r>
              <a:rPr lang="en-US" dirty="0" smtClean="0"/>
              <a:t>: (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geometria</a:t>
            </a:r>
            <a:r>
              <a:rPr lang="en-US" dirty="0" smtClean="0"/>
              <a:t>)</a:t>
            </a:r>
          </a:p>
          <a:p>
            <a:pPr lvl="1"/>
            <a:r>
              <a:rPr lang="pt-BR" dirty="0" smtClean="0">
                <a:solidFill>
                  <a:srgbClr val="FFCC00"/>
                </a:solidFill>
              </a:rPr>
              <a:t>Axioma  (incidência). Dados dois pontos distintos, existe uma única reta que os contém</a:t>
            </a:r>
            <a:r>
              <a:rPr lang="en-US" dirty="0" smtClean="0">
                <a:solidFill>
                  <a:srgbClr val="FFC000"/>
                </a:solidFill>
              </a:rPr>
              <a:t>.</a:t>
            </a:r>
          </a:p>
          <a:p>
            <a:pPr lvl="1"/>
            <a:r>
              <a:rPr lang="pt-BR" dirty="0" smtClean="0">
                <a:solidFill>
                  <a:srgbClr val="FF0000"/>
                </a:solidFill>
              </a:rPr>
              <a:t>Axioma (existência da medida). Todo par de pontos é associado a um único número real não negativo denominado de distância.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Conectivos Lógicos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836712"/>
            <a:ext cx="7918450" cy="3544267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São </a:t>
            </a:r>
            <a:r>
              <a:rPr lang="en-US" dirty="0" err="1" smtClean="0"/>
              <a:t>operadores</a:t>
            </a:r>
            <a:r>
              <a:rPr lang="en-US" dirty="0" smtClean="0"/>
              <a:t> </a:t>
            </a:r>
            <a:r>
              <a:rPr lang="en-US" dirty="0" err="1" smtClean="0"/>
              <a:t>utilizados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/>
              <a:t>formação</a:t>
            </a:r>
            <a:r>
              <a:rPr lang="en-US" dirty="0" smtClean="0"/>
              <a:t> de novas </a:t>
            </a:r>
            <a:r>
              <a:rPr lang="en-US" dirty="0" err="1" smtClean="0"/>
              <a:t>proposições</a:t>
            </a:r>
            <a:r>
              <a:rPr lang="en-US" dirty="0" smtClean="0"/>
              <a:t> a </a:t>
            </a:r>
            <a:r>
              <a:rPr lang="en-US" dirty="0" err="1" smtClean="0"/>
              <a:t>partir</a:t>
            </a:r>
            <a:r>
              <a:rPr lang="en-US" dirty="0" smtClean="0"/>
              <a:t> </a:t>
            </a:r>
            <a:r>
              <a:rPr lang="en-US" dirty="0" err="1" smtClean="0"/>
              <a:t>daquelas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já</a:t>
            </a:r>
            <a:r>
              <a:rPr lang="en-US" dirty="0" smtClean="0"/>
              <a:t> </a:t>
            </a:r>
            <a:r>
              <a:rPr lang="en-US" dirty="0" err="1" smtClean="0"/>
              <a:t>temos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Sejam</a:t>
            </a:r>
            <a:r>
              <a:rPr lang="en-US" dirty="0" smtClean="0"/>
              <a:t> P e Q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proposições</a:t>
            </a:r>
            <a:r>
              <a:rPr lang="en-US" dirty="0" smtClean="0"/>
              <a:t>. </a:t>
            </a:r>
            <a:r>
              <a:rPr lang="en-US" dirty="0" err="1" smtClean="0"/>
              <a:t>Podemos</a:t>
            </a:r>
            <a:r>
              <a:rPr lang="en-US" dirty="0" smtClean="0"/>
              <a:t> </a:t>
            </a:r>
            <a:r>
              <a:rPr lang="en-US" dirty="0" err="1" smtClean="0"/>
              <a:t>formar</a:t>
            </a:r>
            <a:r>
              <a:rPr lang="en-US" dirty="0" smtClean="0"/>
              <a:t> novas </a:t>
            </a:r>
            <a:r>
              <a:rPr lang="en-US" dirty="0" err="1" smtClean="0"/>
              <a:t>proposições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lvl="1"/>
            <a:r>
              <a:rPr lang="en-US" dirty="0" err="1" smtClean="0"/>
              <a:t>Negação</a:t>
            </a:r>
            <a:r>
              <a:rPr lang="en-US" dirty="0" smtClean="0"/>
              <a:t> (¬): ¬P é </a:t>
            </a:r>
            <a:r>
              <a:rPr lang="en-US" dirty="0" err="1" smtClean="0"/>
              <a:t>verdade</a:t>
            </a:r>
            <a:r>
              <a:rPr lang="en-US" dirty="0" smtClean="0"/>
              <a:t>, </a:t>
            </a:r>
            <a:r>
              <a:rPr lang="en-US" dirty="0" err="1" smtClean="0"/>
              <a:t>quando</a:t>
            </a:r>
            <a:r>
              <a:rPr lang="en-US" dirty="0" smtClean="0"/>
              <a:t> P é </a:t>
            </a:r>
            <a:r>
              <a:rPr lang="en-US" dirty="0" err="1" smtClean="0"/>
              <a:t>falsa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Disjunção</a:t>
            </a:r>
            <a:r>
              <a:rPr lang="en-US" dirty="0" smtClean="0"/>
              <a:t> (v): P v Q é </a:t>
            </a:r>
            <a:r>
              <a:rPr lang="en-US" dirty="0" err="1" smtClean="0"/>
              <a:t>verdade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menos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das </a:t>
            </a:r>
            <a:r>
              <a:rPr lang="en-US" dirty="0" err="1" smtClean="0"/>
              <a:t>proposições</a:t>
            </a:r>
            <a:r>
              <a:rPr lang="en-US" dirty="0" smtClean="0"/>
              <a:t> (P </a:t>
            </a:r>
            <a:r>
              <a:rPr lang="en-US" dirty="0" err="1" smtClean="0"/>
              <a:t>ou</a:t>
            </a:r>
            <a:r>
              <a:rPr lang="en-US" dirty="0" smtClean="0"/>
              <a:t> Q) é </a:t>
            </a:r>
            <a:r>
              <a:rPr lang="en-US" dirty="0" err="1" smtClean="0"/>
              <a:t>verdadeira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Conectivos Lógicos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332656"/>
            <a:ext cx="7918450" cy="3544267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Conjunção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</a:t>
            </a:r>
            <a:r>
              <a:rPr lang="en-US" dirty="0" smtClean="0"/>
              <a:t>): P </a:t>
            </a:r>
            <a:r>
              <a:rPr lang="en-US" dirty="0" smtClean="0">
                <a:sym typeface="Symbol"/>
              </a:rPr>
              <a:t></a:t>
            </a:r>
            <a:r>
              <a:rPr lang="en-US" dirty="0" smtClean="0"/>
              <a:t> Q é </a:t>
            </a:r>
            <a:r>
              <a:rPr lang="en-US" dirty="0" err="1" smtClean="0"/>
              <a:t>verdade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ambas</a:t>
            </a:r>
            <a:r>
              <a:rPr lang="en-US" dirty="0" smtClean="0"/>
              <a:t> as </a:t>
            </a:r>
            <a:r>
              <a:rPr lang="en-US" dirty="0" err="1" smtClean="0"/>
              <a:t>proposições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verdadeiras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00304123305_cin_ppt_claro_producao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20100304123305_cin_ppt_claro_producao</Template>
  <TotalTime>3541</TotalTime>
  <Words>2574</Words>
  <Application>Microsoft Office PowerPoint</Application>
  <PresentationFormat>Apresentação na tela (4:3)</PresentationFormat>
  <Paragraphs>560</Paragraphs>
  <Slides>47</Slides>
  <Notes>45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47</vt:i4>
      </vt:variant>
    </vt:vector>
  </HeadingPairs>
  <TitlesOfParts>
    <vt:vector size="48" baseType="lpstr">
      <vt:lpstr>20100304123305_cin_ppt_claro_producao</vt:lpstr>
      <vt:lpstr>Slide 1</vt:lpstr>
      <vt:lpstr>Provas</vt:lpstr>
      <vt:lpstr>Proposição</vt:lpstr>
      <vt:lpstr>Teorema</vt:lpstr>
      <vt:lpstr>Axioma</vt:lpstr>
      <vt:lpstr>Axioma</vt:lpstr>
      <vt:lpstr>Axioma</vt:lpstr>
      <vt:lpstr>Conectivos Lógicos</vt:lpstr>
      <vt:lpstr>Conectivos Lógicos</vt:lpstr>
      <vt:lpstr>Conectivos Lógicos</vt:lpstr>
      <vt:lpstr>Tabela-Verdade</vt:lpstr>
      <vt:lpstr>Predicado</vt:lpstr>
      <vt:lpstr>Predicado</vt:lpstr>
      <vt:lpstr>Predicado</vt:lpstr>
      <vt:lpstr>Como podemos provar uma sentença universalmente quantificada?</vt:lpstr>
      <vt:lpstr>Conjectura</vt:lpstr>
      <vt:lpstr>Conjectura</vt:lpstr>
      <vt:lpstr>Conjectura</vt:lpstr>
      <vt:lpstr>Conjectura</vt:lpstr>
      <vt:lpstr>Quantificador Existencial</vt:lpstr>
      <vt:lpstr>Quantificador Existencial</vt:lpstr>
      <vt:lpstr>Quantificador Existencial</vt:lpstr>
      <vt:lpstr>Quantificador Existencial</vt:lpstr>
      <vt:lpstr>Tipos de provas</vt:lpstr>
      <vt:lpstr>Provas por Enumeração</vt:lpstr>
      <vt:lpstr>Provas por Enumeração Exemplo</vt:lpstr>
      <vt:lpstr>Provas por Enumeração Mais um exemplo</vt:lpstr>
      <vt:lpstr>Provas por aplicação de regras de inferência</vt:lpstr>
      <vt:lpstr>Provas por aplicação de regras de inferência</vt:lpstr>
      <vt:lpstr>Provas por aplicação de regras de inferência</vt:lpstr>
      <vt:lpstr>Provas por aplicação de regras de inferência</vt:lpstr>
      <vt:lpstr>Provas por aplicação das regras de inferência</vt:lpstr>
      <vt:lpstr>Combinando regras em uma prova</vt:lpstr>
      <vt:lpstr>Provas por aplicação das regras de inferência:   mais regras</vt:lpstr>
      <vt:lpstr>Provas por aplicação de regras de inferência:       Equivalência de Expressões</vt:lpstr>
      <vt:lpstr>Provas por aplicação das regras de inferência:       Equivalência de Expressões</vt:lpstr>
      <vt:lpstr>Provas por Contrapositiva</vt:lpstr>
      <vt:lpstr>Provas por Contrapositiva</vt:lpstr>
      <vt:lpstr>Provas por aplicação de regras de inferência: mais um exemplo</vt:lpstr>
      <vt:lpstr>Provas por aplicação de regras de inferência:  Mais um exemplo</vt:lpstr>
      <vt:lpstr>Provas por Casos</vt:lpstr>
      <vt:lpstr>Provas por Casos  Existem números irracionais x e y de forma que xy é racional.   </vt:lpstr>
      <vt:lpstr>Provas por Casos   </vt:lpstr>
      <vt:lpstr>Provas por Contradição</vt:lpstr>
      <vt:lpstr>Provas por Contradição: exemplos</vt:lpstr>
      <vt:lpstr>Provas por Contradição: exemplos Quando não especificado, considere que n é um inteiro</vt:lpstr>
      <vt:lpstr>Slide 47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Matos</dc:creator>
  <cp:lastModifiedBy>ago</cp:lastModifiedBy>
  <cp:revision>334</cp:revision>
  <dcterms:created xsi:type="dcterms:W3CDTF">2011-05-19T13:32:59Z</dcterms:created>
  <dcterms:modified xsi:type="dcterms:W3CDTF">2019-02-19T12:41:49Z</dcterms:modified>
</cp:coreProperties>
</file>